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2" r:id="rId4"/>
  </p:sldMasterIdLst>
  <p:notesMasterIdLst>
    <p:notesMasterId r:id="rId13"/>
  </p:notesMasterIdLst>
  <p:handoutMasterIdLst>
    <p:handoutMasterId r:id="rId14"/>
  </p:handoutMasterIdLst>
  <p:sldIdLst>
    <p:sldId id="264" r:id="rId5"/>
    <p:sldId id="322" r:id="rId6"/>
    <p:sldId id="315" r:id="rId7"/>
    <p:sldId id="321" r:id="rId8"/>
    <p:sldId id="317" r:id="rId9"/>
    <p:sldId id="318" r:id="rId10"/>
    <p:sldId id="319" r:id="rId11"/>
    <p:sldId id="320" r:id="rId12"/>
  </p:sldIdLst>
  <p:sldSz cx="9144000" cy="6858000" type="screen4x3"/>
  <p:notesSz cx="7010400" cy="9236075"/>
  <p:custDataLst>
    <p:tags r:id="rId15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1746" userDrawn="1">
          <p15:clr>
            <a:srgbClr val="A4A3A4"/>
          </p15:clr>
        </p15:guide>
        <p15:guide id="3" orient="horz" pos="2840" userDrawn="1">
          <p15:clr>
            <a:srgbClr val="A4A3A4"/>
          </p15:clr>
        </p15:guide>
        <p15:guide id="4" pos="839" userDrawn="1">
          <p15:clr>
            <a:srgbClr val="A4A3A4"/>
          </p15:clr>
        </p15:guide>
        <p15:guide id="5" pos="2789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  <p15:guide id="7" pos="2245" userDrawn="1">
          <p15:clr>
            <a:srgbClr val="A4A3A4"/>
          </p15:clr>
        </p15:guide>
        <p15:guide id="8" pos="3696" userDrawn="1">
          <p15:clr>
            <a:srgbClr val="A4A3A4"/>
          </p15:clr>
        </p15:guide>
        <p15:guide id="9" pos="4604" userDrawn="1">
          <p15:clr>
            <a:srgbClr val="A4A3A4"/>
          </p15:clr>
        </p15:guide>
        <p15:guide id="10" pos="51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6E38"/>
    <a:srgbClr val="FEED00"/>
    <a:srgbClr val="E6E6E6"/>
    <a:srgbClr val="CD6531"/>
    <a:srgbClr val="007254"/>
    <a:srgbClr val="195A28"/>
    <a:srgbClr val="25823B"/>
    <a:srgbClr val="80B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0024" autoAdjust="0"/>
  </p:normalViewPr>
  <p:slideViewPr>
    <p:cSldViewPr>
      <p:cViewPr varScale="1">
        <p:scale>
          <a:sx n="79" d="100"/>
          <a:sy n="79" d="100"/>
        </p:scale>
        <p:origin x="956" y="-540"/>
      </p:cViewPr>
      <p:guideLst>
        <p:guide pos="1746"/>
        <p:guide orient="horz" pos="2840"/>
        <p:guide pos="839"/>
        <p:guide pos="2789"/>
        <p:guide orient="horz" pos="527"/>
        <p:guide pos="2245"/>
        <p:guide pos="3696"/>
        <p:guide pos="4604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notesViewPr>
    <p:cSldViewPr showGuides="1">
      <p:cViewPr varScale="1">
        <p:scale>
          <a:sx n="64" d="100"/>
          <a:sy n="64" d="100"/>
        </p:scale>
        <p:origin x="3086" y="77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B3FB-252C-420C-A562-EA677B9716E4}" type="datetimeFigureOut">
              <a:rPr lang="es-CL" smtClean="0"/>
              <a:t>16-03-2020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2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40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10BB9-0B97-427E-BEE9-A59B1705FF4C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98775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2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159" y="0"/>
            <a:ext cx="3038604" cy="462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920E7-9BD1-4099-8EFC-CC85620D8CE6}" type="datetimeFigureOut">
              <a:rPr lang="es-CL" smtClean="0"/>
              <a:t>16-03-2020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0714" y="4386952"/>
            <a:ext cx="5608975" cy="41566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72428"/>
            <a:ext cx="3038604" cy="462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159" y="8772428"/>
            <a:ext cx="3038604" cy="462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4420-A90A-4C03-83E5-C1E914AB2D9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633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54420-A90A-4C03-83E5-C1E914AB2D9F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83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54420-A90A-4C03-83E5-C1E914AB2D9F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758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54420-A90A-4C03-83E5-C1E914AB2D9F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078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12.xml"/><Relationship Id="rId9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10" Type="http://schemas.microsoft.com/office/2007/relationships/hdphoto" Target="../media/hdphoto1.wdp"/><Relationship Id="rId4" Type="http://schemas.openxmlformats.org/officeDocument/2006/relationships/tags" Target="../tags/tag15.xml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18.xml"/><Relationship Id="rId9" Type="http://schemas.openxmlformats.org/officeDocument/2006/relationships/image" Target="../media/image9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05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995936" y="4581128"/>
            <a:ext cx="4104456" cy="1080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1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5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995936" y="6165304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3747922" y="4581128"/>
            <a:ext cx="0" cy="2281733"/>
          </a:xfrm>
          <a:prstGeom prst="line">
            <a:avLst/>
          </a:prstGeom>
          <a:ln w="6350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4581128"/>
            <a:ext cx="1224136" cy="1224136"/>
          </a:xfrm>
          <a:prstGeom prst="rect">
            <a:avLst/>
          </a:prstGeom>
        </p:spPr>
      </p:pic>
      <p:pic>
        <p:nvPicPr>
          <p:cNvPr id="275471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60648"/>
            <a:ext cx="1592571" cy="15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2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5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 descr="BajaRETOQUE ACHS FORESTAL.jpg"/>
          <p:cNvPicPr>
            <a:picLocks noChangeAspect="1"/>
          </p:cNvPicPr>
          <p:nvPr userDrawn="1"/>
        </p:nvPicPr>
        <p:blipFill rotWithShape="1">
          <a:blip r:embed="rId8" cstate="screen">
            <a:alphaModFix amt="2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644008" cy="6858000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5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8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35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8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7" name="Imagen 6" descr="SOLDADOR 2.jpg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48" y="2"/>
            <a:ext cx="4655334" cy="6857998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8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1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6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2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8" name="Imagen 7" descr="shutterstock_400657882.jpg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" y="954"/>
            <a:ext cx="4642728" cy="68570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8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0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3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76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7" name="Imagen 6" descr="PANADERIA-2.jpg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" y="4814"/>
            <a:ext cx="4646384" cy="685318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8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0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6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título"/>
          <p:cNvSpPr>
            <a:spLocks noGrp="1"/>
          </p:cNvSpPr>
          <p:nvPr>
            <p:ph type="title" hasCustomPrompt="1"/>
          </p:nvPr>
        </p:nvSpPr>
        <p:spPr bwMode="auto">
          <a:xfrm>
            <a:off x="395536" y="168895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 algn="l"/>
            <a:r>
              <a:rPr lang="es-ES" altLang="es-CL" dirty="0"/>
              <a:t>Haga clic para modificar estilo de título del patrón</a:t>
            </a:r>
            <a:endParaRPr lang="es-CL" altLang="es-CL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0488" y="6587480"/>
            <a:ext cx="3240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CL">
              <a:solidFill>
                <a:srgbClr val="000000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95536" y="6587480"/>
            <a:ext cx="799288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s-CL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564444" indent="-564444" defTabSz="922451">
              <a:tabLst>
                <a:tab pos="535870" algn="r"/>
              </a:tabLst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1" name="Imagen 10" descr="logo achs 300x3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0432" y="116632"/>
            <a:ext cx="536665" cy="536665"/>
          </a:xfrm>
          <a:prstGeom prst="rect">
            <a:avLst/>
          </a:prstGeom>
        </p:spPr>
      </p:pic>
      <p:cxnSp>
        <p:nvCxnSpPr>
          <p:cNvPr id="13" name="Conector recto 12"/>
          <p:cNvCxnSpPr/>
          <p:nvPr userDrawn="1"/>
        </p:nvCxnSpPr>
        <p:spPr>
          <a:xfrm>
            <a:off x="395536" y="792322"/>
            <a:ext cx="8568000" cy="0"/>
          </a:xfrm>
          <a:prstGeom prst="line">
            <a:avLst/>
          </a:prstGeom>
          <a:ln w="9525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395536" y="6416840"/>
            <a:ext cx="8568000" cy="0"/>
          </a:xfrm>
          <a:prstGeom prst="line">
            <a:avLst/>
          </a:prstGeom>
          <a:ln w="9525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9166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16" name="Diapositiva de think-cell" r:id="rId4" imgW="530" imgH="531" progId="TCLayout.ActiveDocument.1">
                  <p:embed/>
                </p:oleObj>
              </mc:Choice>
              <mc:Fallback>
                <p:oleObj name="Diapositiva de think-cell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 Marcador de título"/>
          <p:cNvSpPr>
            <a:spLocks noGrp="1"/>
          </p:cNvSpPr>
          <p:nvPr>
            <p:ph type="title" hasCustomPrompt="1"/>
          </p:nvPr>
        </p:nvSpPr>
        <p:spPr bwMode="auto">
          <a:xfrm>
            <a:off x="395536" y="168895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 algn="l"/>
            <a:r>
              <a:rPr lang="es-ES" altLang="es-CL" dirty="0"/>
              <a:t>Haga clic para modificar estilo de título del patrón</a:t>
            </a:r>
            <a:endParaRPr lang="es-CL" altLang="es-CL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0488" y="6587480"/>
            <a:ext cx="3240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CL">
              <a:solidFill>
                <a:srgbClr val="000000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95536" y="6587480"/>
            <a:ext cx="799288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s-CL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564444" indent="-564444" defTabSz="922451">
              <a:tabLst>
                <a:tab pos="535870" algn="r"/>
              </a:tabLst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1" name="Imagen 10" descr="logo achs 300x300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0432" y="116632"/>
            <a:ext cx="536665" cy="5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6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8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 descr="Captura de pantalla 2017-03-24 a las 2.52.06 p.m.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49" t="12315" r="2959" b="7232"/>
          <a:stretch/>
        </p:blipFill>
        <p:spPr>
          <a:xfrm>
            <a:off x="3563888" y="2561124"/>
            <a:ext cx="2011338" cy="1587956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350162" y="6309320"/>
            <a:ext cx="8424936" cy="0"/>
          </a:xfrm>
          <a:prstGeom prst="line">
            <a:avLst/>
          </a:prstGeom>
          <a:ln w="9525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0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406593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2" name="Diapositiva de think-cell" r:id="rId13" imgW="270" imgH="270" progId="TCLayout.ActiveDocument.1">
                  <p:embed/>
                </p:oleObj>
              </mc:Choice>
              <mc:Fallback>
                <p:oleObj name="Diapositiva de think-cell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/>
          <p:cNvSpPr/>
          <p:nvPr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195A2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CL" sz="1400" dirty="0">
              <a:solidFill>
                <a:srgbClr val="FFFFFF"/>
              </a:solidFill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4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37" r:id="rId3"/>
    <p:sldLayoutId id="2147483738" r:id="rId4"/>
    <p:sldLayoutId id="2147483739" r:id="rId5"/>
    <p:sldLayoutId id="2147483734" r:id="rId6"/>
    <p:sldLayoutId id="2147483741" r:id="rId7"/>
    <p:sldLayoutId id="2147483736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s-CL" altLang="es-CL" sz="2000" b="1" kern="1200" cap="all" baseline="0" smtClean="0">
          <a:solidFill>
            <a:srgbClr val="195A28"/>
          </a:solidFill>
          <a:latin typeface="Arial" charset="0"/>
          <a:ea typeface="+mj-ea"/>
          <a:cs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s-ES" altLang="es-CL" sz="20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s-ES" altLang="es-CL" sz="20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s-ES" altLang="es-CL" sz="16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s-ES" altLang="es-CL" sz="14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lang="es-CL" altLang="es-CL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080FD-9E95-45E8-8F74-9F6E693BA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AUTOMATIZACIÓN MALLA CONTROLES MÉDICO A.P.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9D25D-2770-4775-A5C2-2F89BFA2E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06 de febrero 2020</a:t>
            </a:r>
          </a:p>
        </p:txBody>
      </p:sp>
    </p:spTree>
    <p:extLst>
      <p:ext uri="{BB962C8B-B14F-4D97-AF65-F5344CB8AC3E}">
        <p14:creationId xmlns:p14="http://schemas.microsoft.com/office/powerpoint/2010/main" val="141323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DBAB82A-A24C-4462-ABEE-45C77826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Proyecto de malla de controles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5D1E4B-3B58-4161-956E-AC601520BB7D}"/>
              </a:ext>
            </a:extLst>
          </p:cNvPr>
          <p:cNvSpPr/>
          <p:nvPr/>
        </p:nvSpPr>
        <p:spPr>
          <a:xfrm>
            <a:off x="1250699" y="1097577"/>
            <a:ext cx="6777686" cy="69295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2000" b="1" dirty="0">
                <a:latin typeface="+mj-lt"/>
                <a:cs typeface="Arial" pitchFamily="34" charset="0"/>
              </a:rPr>
              <a:t>Herramienta que calcule la malla óptima por centro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2850E6-32AE-4826-9701-F8CE18C6D683}"/>
              </a:ext>
            </a:extLst>
          </p:cNvPr>
          <p:cNvSpPr txBox="1"/>
          <p:nvPr/>
        </p:nvSpPr>
        <p:spPr>
          <a:xfrm>
            <a:off x="539552" y="1844824"/>
            <a:ext cx="8358485" cy="4804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400" dirty="0"/>
              <a:t>Objetivo: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Generar una propuesta de malla de controles que minimice los cuellos de botella, los tiempos de espera y horizonte cita.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Una herramienta que calcule de forma periódica la malla de controles óptima e indicadores que ayuden a la gestión y administración de los centro en atención primaria.</a:t>
            </a:r>
          </a:p>
          <a:p>
            <a:pPr>
              <a:lnSpc>
                <a:spcPct val="150000"/>
              </a:lnSpc>
            </a:pPr>
            <a:r>
              <a:rPr lang="es-CL" sz="2400" dirty="0"/>
              <a:t>Output: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Se visualiza en un panel de </a:t>
            </a:r>
            <a:r>
              <a:rPr lang="es-CL" dirty="0" err="1"/>
              <a:t>Power</a:t>
            </a:r>
            <a:r>
              <a:rPr lang="es-CL" dirty="0"/>
              <a:t> BI.</a:t>
            </a:r>
          </a:p>
          <a:p>
            <a:pPr>
              <a:lnSpc>
                <a:spcPct val="150000"/>
              </a:lnSpc>
            </a:pPr>
            <a:endParaRPr lang="es-C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868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248345-4185-4FE3-8B1E-645BAD54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Herramienta Malla controles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9E56F4-3E09-4DB5-A918-88C56650B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0" y="1188399"/>
            <a:ext cx="587645" cy="5876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B8474FF-03BD-4A0B-9091-F3405D0462F0}"/>
              </a:ext>
            </a:extLst>
          </p:cNvPr>
          <p:cNvSpPr/>
          <p:nvPr/>
        </p:nvSpPr>
        <p:spPr>
          <a:xfrm>
            <a:off x="1094455" y="2564911"/>
            <a:ext cx="1521110" cy="576064"/>
          </a:xfrm>
          <a:prstGeom prst="rect">
            <a:avLst/>
          </a:prstGeom>
          <a:solidFill>
            <a:srgbClr val="00725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1400" dirty="0">
                <a:latin typeface="Arial" pitchFamily="34" charset="0"/>
                <a:cs typeface="Arial" pitchFamily="34" charset="0"/>
              </a:rPr>
              <a:t>Pronóstico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0A60A5-93A7-4A86-A07E-8F7E65828875}"/>
              </a:ext>
            </a:extLst>
          </p:cNvPr>
          <p:cNvSpPr/>
          <p:nvPr/>
        </p:nvSpPr>
        <p:spPr>
          <a:xfrm>
            <a:off x="1250699" y="1097577"/>
            <a:ext cx="6777686" cy="69295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2000" b="1" dirty="0">
                <a:latin typeface="+mj-lt"/>
                <a:cs typeface="Arial" pitchFamily="34" charset="0"/>
              </a:rPr>
              <a:t>Agendamiento óptimo de controles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B59064E-F1CC-4017-B054-C7CCBF4925DA}"/>
              </a:ext>
            </a:extLst>
          </p:cNvPr>
          <p:cNvCxnSpPr>
            <a:cxnSpLocks/>
          </p:cNvCxnSpPr>
          <p:nvPr/>
        </p:nvCxnSpPr>
        <p:spPr>
          <a:xfrm>
            <a:off x="107504" y="764704"/>
            <a:ext cx="8856984" cy="0"/>
          </a:xfrm>
          <a:prstGeom prst="line">
            <a:avLst/>
          </a:prstGeom>
          <a:ln w="38100">
            <a:solidFill>
              <a:srgbClr val="195A2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202CE956-04EB-4FB4-8F11-9D2EB506FC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0" y="2564914"/>
            <a:ext cx="576057" cy="576057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CA63F986-3BA5-4191-A01E-081114EC05A7}"/>
              </a:ext>
            </a:extLst>
          </p:cNvPr>
          <p:cNvSpPr/>
          <p:nvPr/>
        </p:nvSpPr>
        <p:spPr>
          <a:xfrm>
            <a:off x="2828043" y="2567778"/>
            <a:ext cx="1845136" cy="576064"/>
          </a:xfrm>
          <a:prstGeom prst="rect">
            <a:avLst/>
          </a:prstGeom>
          <a:solidFill>
            <a:srgbClr val="CD6531"/>
          </a:solidFill>
          <a:ln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1400" dirty="0">
                <a:latin typeface="Arial" pitchFamily="34" charset="0"/>
                <a:cs typeface="Arial" pitchFamily="34" charset="0"/>
              </a:rPr>
              <a:t>Evaluación de series de tiempo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4F2C8E-0E68-4E47-B457-2229A7E8FB47}"/>
              </a:ext>
            </a:extLst>
          </p:cNvPr>
          <p:cNvSpPr txBox="1"/>
          <p:nvPr/>
        </p:nvSpPr>
        <p:spPr>
          <a:xfrm>
            <a:off x="6793094" y="2385898"/>
            <a:ext cx="216123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L" sz="1200" dirty="0">
                <a:latin typeface="Arial" pitchFamily="34" charset="0"/>
                <a:cs typeface="Arial" pitchFamily="34" charset="0"/>
              </a:rPr>
              <a:t>Selecciona </a:t>
            </a:r>
            <a:r>
              <a:rPr lang="es-CL" sz="1200" b="1" dirty="0">
                <a:latin typeface="Arial" pitchFamily="34" charset="0"/>
                <a:cs typeface="Arial" pitchFamily="34" charset="0"/>
              </a:rPr>
              <a:t>modelo que mejor ajusta</a:t>
            </a:r>
            <a:r>
              <a:rPr lang="es-CL" sz="1200" dirty="0">
                <a:latin typeface="Arial" pitchFamily="34" charset="0"/>
                <a:cs typeface="Arial" pitchFamily="34" charset="0"/>
              </a:rPr>
              <a:t> en entrenamiento y test. Los modelos cuenta con </a:t>
            </a:r>
            <a:r>
              <a:rPr lang="es-CL" sz="1200" b="1" dirty="0">
                <a:latin typeface="Arial" pitchFamily="34" charset="0"/>
                <a:cs typeface="Arial" pitchFamily="34" charset="0"/>
              </a:rPr>
              <a:t>tendencia y estacionalidad </a:t>
            </a:r>
            <a:r>
              <a:rPr lang="es-CL" sz="1200" dirty="0">
                <a:latin typeface="Arial" pitchFamily="34" charset="0"/>
                <a:cs typeface="Arial" pitchFamily="34" charset="0"/>
              </a:rPr>
              <a:t>de data histórica.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5FDCFB-A2BE-4436-9223-EE46A1E7F1AC}"/>
              </a:ext>
            </a:extLst>
          </p:cNvPr>
          <p:cNvSpPr/>
          <p:nvPr/>
        </p:nvSpPr>
        <p:spPr>
          <a:xfrm>
            <a:off x="1088697" y="4187901"/>
            <a:ext cx="1521102" cy="576064"/>
          </a:xfrm>
          <a:prstGeom prst="rect">
            <a:avLst/>
          </a:prstGeom>
          <a:solidFill>
            <a:srgbClr val="00725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1400" dirty="0">
                <a:latin typeface="Arial" pitchFamily="34" charset="0"/>
                <a:cs typeface="Arial" pitchFamily="34" charset="0"/>
              </a:rPr>
              <a:t>Optimización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D8D2410-2E62-4ECB-BBFC-5DC99B1B91F7}"/>
              </a:ext>
            </a:extLst>
          </p:cNvPr>
          <p:cNvSpPr/>
          <p:nvPr/>
        </p:nvSpPr>
        <p:spPr>
          <a:xfrm>
            <a:off x="2828043" y="4190775"/>
            <a:ext cx="1845137" cy="576064"/>
          </a:xfrm>
          <a:prstGeom prst="rect">
            <a:avLst/>
          </a:prstGeom>
          <a:solidFill>
            <a:srgbClr val="CD6531"/>
          </a:solidFill>
          <a:ln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1400" dirty="0">
                <a:latin typeface="Arial" pitchFamily="34" charset="0"/>
                <a:cs typeface="Arial" pitchFamily="34" charset="0"/>
              </a:rPr>
              <a:t>Propone malla en función de capacidad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AA3C090-3F5E-4CC6-8622-146EA3311361}"/>
              </a:ext>
            </a:extLst>
          </p:cNvPr>
          <p:cNvCxnSpPr>
            <a:cxnSpLocks/>
          </p:cNvCxnSpPr>
          <p:nvPr/>
        </p:nvCxnSpPr>
        <p:spPr>
          <a:xfrm flipV="1">
            <a:off x="85621" y="3615190"/>
            <a:ext cx="8906388" cy="95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2B557A6-FC71-4A32-B52C-E02B3B2243B6}"/>
              </a:ext>
            </a:extLst>
          </p:cNvPr>
          <p:cNvCxnSpPr>
            <a:cxnSpLocks/>
          </p:cNvCxnSpPr>
          <p:nvPr/>
        </p:nvCxnSpPr>
        <p:spPr>
          <a:xfrm flipV="1">
            <a:off x="58100" y="2046938"/>
            <a:ext cx="8906388" cy="95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92ED607-701D-4324-BF3F-F9E0744A1BE9}"/>
              </a:ext>
            </a:extLst>
          </p:cNvPr>
          <p:cNvCxnSpPr>
            <a:cxnSpLocks/>
          </p:cNvCxnSpPr>
          <p:nvPr/>
        </p:nvCxnSpPr>
        <p:spPr>
          <a:xfrm flipV="1">
            <a:off x="58100" y="5183442"/>
            <a:ext cx="8906388" cy="95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2F5DC91-F0EA-4A98-833E-07179B3A258D}"/>
              </a:ext>
            </a:extLst>
          </p:cNvPr>
          <p:cNvSpPr txBox="1"/>
          <p:nvPr/>
        </p:nvSpPr>
        <p:spPr>
          <a:xfrm>
            <a:off x="5046982" y="2385898"/>
            <a:ext cx="159225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L" sz="1400" dirty="0">
                <a:latin typeface="Arial" pitchFamily="34" charset="0"/>
                <a:cs typeface="Arial" pitchFamily="34" charset="0"/>
              </a:rPr>
              <a:t>Modelos: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 err="1">
                <a:latin typeface="Arial" pitchFamily="34" charset="0"/>
                <a:cs typeface="Arial" pitchFamily="34" charset="0"/>
              </a:rPr>
              <a:t>Prophet</a:t>
            </a:r>
            <a:endParaRPr lang="es-CL" sz="12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SARIMA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SARIMA forzado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DFCD22F-6E82-47D2-9BD9-289D9E8CEA44}"/>
              </a:ext>
            </a:extLst>
          </p:cNvPr>
          <p:cNvCxnSpPr>
            <a:cxnSpLocks/>
          </p:cNvCxnSpPr>
          <p:nvPr/>
        </p:nvCxnSpPr>
        <p:spPr>
          <a:xfrm flipV="1">
            <a:off x="6639231" y="2090927"/>
            <a:ext cx="1" cy="482318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C9A318F-ED23-407A-8703-0B339DA3631B}"/>
              </a:ext>
            </a:extLst>
          </p:cNvPr>
          <p:cNvSpPr txBox="1"/>
          <p:nvPr/>
        </p:nvSpPr>
        <p:spPr>
          <a:xfrm>
            <a:off x="5053481" y="3876151"/>
            <a:ext cx="167875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L" sz="1400" dirty="0">
                <a:latin typeface="Arial" pitchFamily="34" charset="0"/>
                <a:cs typeface="Arial" pitchFamily="34" charset="0"/>
              </a:rPr>
              <a:t>Optimizaciones: 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Diaria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Semanal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Máximo</a:t>
            </a:r>
            <a:endParaRPr lang="es-CL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DC711C0-6B67-4A91-8629-ECB2C63D34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0" y="4187901"/>
            <a:ext cx="612312" cy="612312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FCE4D69-E909-4392-A3BC-21587E23FAE3}"/>
              </a:ext>
            </a:extLst>
          </p:cNvPr>
          <p:cNvSpPr txBox="1"/>
          <p:nvPr/>
        </p:nvSpPr>
        <p:spPr>
          <a:xfrm>
            <a:off x="6798173" y="3658572"/>
            <a:ext cx="240021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L" sz="1200" b="1" dirty="0">
                <a:latin typeface="Arial" pitchFamily="34" charset="0"/>
                <a:cs typeface="Arial" pitchFamily="34" charset="0"/>
              </a:rPr>
              <a:t>Diaria</a:t>
            </a:r>
            <a:r>
              <a:rPr lang="es-CL" sz="1200" dirty="0">
                <a:latin typeface="Arial" pitchFamily="34" charset="0"/>
                <a:cs typeface="Arial" pitchFamily="34" charset="0"/>
              </a:rPr>
              <a:t>; distribuye controles históricos en el día correspondiente. </a:t>
            </a:r>
            <a:r>
              <a:rPr lang="es-CL" sz="1200" b="1" dirty="0">
                <a:latin typeface="Arial" pitchFamily="34" charset="0"/>
                <a:cs typeface="Arial" pitchFamily="34" charset="0"/>
              </a:rPr>
              <a:t>Semanal; </a:t>
            </a:r>
            <a:r>
              <a:rPr lang="es-CL" sz="1200" dirty="0">
                <a:latin typeface="Arial" pitchFamily="34" charset="0"/>
                <a:cs typeface="Arial" pitchFamily="34" charset="0"/>
              </a:rPr>
              <a:t>distribuir los controles a lo largo de la semana. </a:t>
            </a:r>
            <a:r>
              <a:rPr lang="es-CL" sz="1200" b="1" dirty="0">
                <a:latin typeface="Arial" pitchFamily="34" charset="0"/>
                <a:cs typeface="Arial" pitchFamily="34" charset="0"/>
              </a:rPr>
              <a:t>Máximo; </a:t>
            </a:r>
            <a:r>
              <a:rPr lang="es-CL" sz="1200" dirty="0">
                <a:latin typeface="Arial" pitchFamily="34" charset="0"/>
                <a:cs typeface="Arial" pitchFamily="34" charset="0"/>
              </a:rPr>
              <a:t>propone la malla máxima. </a:t>
            </a:r>
            <a:r>
              <a:rPr lang="es-CL" sz="1200" b="1" dirty="0">
                <a:latin typeface="Arial" pitchFamily="34" charset="0"/>
                <a:cs typeface="Arial" pitchFamily="34" charset="0"/>
              </a:rPr>
              <a:t>Soluciona en serie</a:t>
            </a:r>
            <a:r>
              <a:rPr lang="es-CL" sz="1200" dirty="0">
                <a:latin typeface="Arial" pitchFamily="34" charset="0"/>
                <a:cs typeface="Arial" pitchFamily="34" charset="0"/>
              </a:rPr>
              <a:t>, si no puede solucionar 1 pasa a 2, ídem de 2 a 3.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43BD3C-CBA6-47EB-9B9B-A80BD66E78C9}"/>
              </a:ext>
            </a:extLst>
          </p:cNvPr>
          <p:cNvSpPr/>
          <p:nvPr/>
        </p:nvSpPr>
        <p:spPr>
          <a:xfrm>
            <a:off x="1088696" y="5426205"/>
            <a:ext cx="1521104" cy="576064"/>
          </a:xfrm>
          <a:prstGeom prst="rect">
            <a:avLst/>
          </a:prstGeom>
          <a:solidFill>
            <a:srgbClr val="00725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1400" dirty="0">
                <a:latin typeface="Arial" pitchFamily="34" charset="0"/>
                <a:cs typeface="Arial" pitchFamily="34" charset="0"/>
              </a:rPr>
              <a:t>Panel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0B10B6E5-4FEE-40CA-A3C9-595E2DE0BD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5" y="5388547"/>
            <a:ext cx="704749" cy="704749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E4E71DCF-08B7-480A-A958-7B37A95D9DE4}"/>
              </a:ext>
            </a:extLst>
          </p:cNvPr>
          <p:cNvSpPr/>
          <p:nvPr/>
        </p:nvSpPr>
        <p:spPr>
          <a:xfrm>
            <a:off x="2822686" y="5429079"/>
            <a:ext cx="1841771" cy="1350422"/>
          </a:xfrm>
          <a:prstGeom prst="rect">
            <a:avLst/>
          </a:prstGeom>
          <a:solidFill>
            <a:srgbClr val="CD6531"/>
          </a:solidFill>
          <a:ln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sz="12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Carga diaria actual v/s propuesta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Malla actual v/s malla propuesta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Pronóstico de demanda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6BDAB1F-BA72-469E-95A6-BDACD83563A1}"/>
              </a:ext>
            </a:extLst>
          </p:cNvPr>
          <p:cNvSpPr txBox="1"/>
          <p:nvPr/>
        </p:nvSpPr>
        <p:spPr>
          <a:xfrm>
            <a:off x="5014570" y="5369416"/>
            <a:ext cx="1558729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L" sz="1400" dirty="0">
                <a:latin typeface="Arial" pitchFamily="34" charset="0"/>
                <a:cs typeface="Arial" pitchFamily="34" charset="0"/>
              </a:rPr>
              <a:t>Otros indicadores: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Horizonte 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Demanda promedio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200" dirty="0">
                <a:latin typeface="Arial" pitchFamily="34" charset="0"/>
                <a:cs typeface="Arial" pitchFamily="34" charset="0"/>
              </a:rPr>
              <a:t>Utilización tiempo médico por tipo de ingreso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D893B618-D234-40CF-9A84-11A18F112A38}"/>
              </a:ext>
            </a:extLst>
          </p:cNvPr>
          <p:cNvSpPr/>
          <p:nvPr/>
        </p:nvSpPr>
        <p:spPr>
          <a:xfrm rot="5400000">
            <a:off x="3523329" y="4955880"/>
            <a:ext cx="467033" cy="36004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s-C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E69CEFCB-2F1D-4328-AFEB-29E956525FA3}"/>
              </a:ext>
            </a:extLst>
          </p:cNvPr>
          <p:cNvSpPr/>
          <p:nvPr/>
        </p:nvSpPr>
        <p:spPr>
          <a:xfrm rot="5400000">
            <a:off x="3517094" y="3522717"/>
            <a:ext cx="467033" cy="36004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s-CL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CB5C092-906E-4DA6-B633-2128F683B58B}"/>
              </a:ext>
            </a:extLst>
          </p:cNvPr>
          <p:cNvCxnSpPr>
            <a:cxnSpLocks/>
          </p:cNvCxnSpPr>
          <p:nvPr/>
        </p:nvCxnSpPr>
        <p:spPr>
          <a:xfrm flipV="1">
            <a:off x="4911613" y="2030597"/>
            <a:ext cx="1" cy="482318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935BD11-140B-4B6D-BA21-5925EE6667FF}"/>
              </a:ext>
            </a:extLst>
          </p:cNvPr>
          <p:cNvSpPr txBox="1"/>
          <p:nvPr/>
        </p:nvSpPr>
        <p:spPr>
          <a:xfrm>
            <a:off x="6793094" y="5366156"/>
            <a:ext cx="227570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L" sz="1200" dirty="0">
                <a:latin typeface="Arial" pitchFamily="34" charset="0"/>
                <a:cs typeface="Arial" pitchFamily="34" charset="0"/>
              </a:rPr>
              <a:t>Dar </a:t>
            </a:r>
            <a:r>
              <a:rPr lang="es-CL" sz="1200" b="1" dirty="0">
                <a:latin typeface="Arial" pitchFamily="34" charset="0"/>
                <a:cs typeface="Arial" pitchFamily="34" charset="0"/>
              </a:rPr>
              <a:t>visibilidad y transparencia al modelo</a:t>
            </a:r>
            <a:r>
              <a:rPr lang="es-CL" sz="1200" dirty="0">
                <a:latin typeface="Arial" pitchFamily="34" charset="0"/>
                <a:cs typeface="Arial" pitchFamily="34" charset="0"/>
              </a:rPr>
              <a:t>. Viendo carga por bloque, pronóstico de demanda e </a:t>
            </a:r>
            <a:r>
              <a:rPr lang="es-CL" sz="1200" b="1" dirty="0">
                <a:latin typeface="Arial" pitchFamily="34" charset="0"/>
                <a:cs typeface="Arial" pitchFamily="34" charset="0"/>
              </a:rPr>
              <a:t>indicadores operacionales</a:t>
            </a:r>
          </a:p>
        </p:txBody>
      </p:sp>
    </p:spTree>
    <p:extLst>
      <p:ext uri="{BB962C8B-B14F-4D97-AF65-F5344CB8AC3E}">
        <p14:creationId xmlns:p14="http://schemas.microsoft.com/office/powerpoint/2010/main" val="403809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248345-4185-4FE3-8B1E-645BAD54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 de control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B59064E-F1CC-4017-B054-C7CCBF4925DA}"/>
              </a:ext>
            </a:extLst>
          </p:cNvPr>
          <p:cNvCxnSpPr>
            <a:cxnSpLocks/>
          </p:cNvCxnSpPr>
          <p:nvPr/>
        </p:nvCxnSpPr>
        <p:spPr>
          <a:xfrm>
            <a:off x="107504" y="764704"/>
            <a:ext cx="8856984" cy="0"/>
          </a:xfrm>
          <a:prstGeom prst="line">
            <a:avLst/>
          </a:prstGeom>
          <a:ln w="38100">
            <a:solidFill>
              <a:srgbClr val="195A2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4E3022-63EE-47BE-AC0B-87F19F21D4FA}"/>
              </a:ext>
            </a:extLst>
          </p:cNvPr>
          <p:cNvSpPr/>
          <p:nvPr/>
        </p:nvSpPr>
        <p:spPr>
          <a:xfrm>
            <a:off x="1216375" y="1354685"/>
            <a:ext cx="1521110" cy="576064"/>
          </a:xfrm>
          <a:prstGeom prst="rect">
            <a:avLst/>
          </a:prstGeom>
          <a:solidFill>
            <a:srgbClr val="00725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1400" dirty="0">
                <a:latin typeface="Arial" pitchFamily="34" charset="0"/>
                <a:cs typeface="Arial" pitchFamily="34" charset="0"/>
              </a:rPr>
              <a:t>Tiempos de espera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CC53CAC-B725-437A-BB73-59DD088AA5A3}"/>
              </a:ext>
            </a:extLst>
          </p:cNvPr>
          <p:cNvCxnSpPr>
            <a:cxnSpLocks/>
          </p:cNvCxnSpPr>
          <p:nvPr/>
        </p:nvCxnSpPr>
        <p:spPr>
          <a:xfrm flipV="1">
            <a:off x="58100" y="2348880"/>
            <a:ext cx="8906388" cy="95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2D58761-546B-4EA4-967E-7BE86720A52D}"/>
              </a:ext>
            </a:extLst>
          </p:cNvPr>
          <p:cNvCxnSpPr>
            <a:cxnSpLocks/>
          </p:cNvCxnSpPr>
          <p:nvPr/>
        </p:nvCxnSpPr>
        <p:spPr>
          <a:xfrm flipV="1">
            <a:off x="2987824" y="764704"/>
            <a:ext cx="0" cy="609329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E416D58-DBA1-4950-BC56-F069F0037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9" y="1278798"/>
            <a:ext cx="683513" cy="683513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487733D2-9A4E-489A-A8BA-8DF87CC569F9}"/>
              </a:ext>
            </a:extLst>
          </p:cNvPr>
          <p:cNvSpPr/>
          <p:nvPr/>
        </p:nvSpPr>
        <p:spPr>
          <a:xfrm>
            <a:off x="1216375" y="2989635"/>
            <a:ext cx="1521110" cy="576064"/>
          </a:xfrm>
          <a:prstGeom prst="rect">
            <a:avLst/>
          </a:prstGeom>
          <a:solidFill>
            <a:srgbClr val="00725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1400" dirty="0">
                <a:latin typeface="Arial" pitchFamily="34" charset="0"/>
                <a:cs typeface="Arial" pitchFamily="34" charset="0"/>
              </a:rPr>
              <a:t>Diferencias con malla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7A9DE3D-532D-45BF-9237-0371E6689784}"/>
              </a:ext>
            </a:extLst>
          </p:cNvPr>
          <p:cNvCxnSpPr>
            <a:cxnSpLocks/>
          </p:cNvCxnSpPr>
          <p:nvPr/>
        </p:nvCxnSpPr>
        <p:spPr>
          <a:xfrm flipV="1">
            <a:off x="58100" y="4142111"/>
            <a:ext cx="8906388" cy="95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8AC961D-B20A-4100-B02D-4184790B38F1}"/>
              </a:ext>
            </a:extLst>
          </p:cNvPr>
          <p:cNvSpPr/>
          <p:nvPr/>
        </p:nvSpPr>
        <p:spPr>
          <a:xfrm>
            <a:off x="1210660" y="4725144"/>
            <a:ext cx="1521110" cy="576064"/>
          </a:xfrm>
          <a:prstGeom prst="rect">
            <a:avLst/>
          </a:prstGeom>
          <a:solidFill>
            <a:srgbClr val="00725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L" sz="1400" dirty="0">
                <a:latin typeface="Arial" pitchFamily="34" charset="0"/>
                <a:cs typeface="Arial" pitchFamily="34" charset="0"/>
              </a:rPr>
              <a:t>Otros posibles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92EFDA19-20EF-466D-9721-79B170B9E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7" y="2935121"/>
            <a:ext cx="637895" cy="637895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2F7DCD45-C7B9-41BF-9849-235EBACE8E16}"/>
              </a:ext>
            </a:extLst>
          </p:cNvPr>
          <p:cNvSpPr txBox="1"/>
          <p:nvPr/>
        </p:nvSpPr>
        <p:spPr>
          <a:xfrm>
            <a:off x="3107911" y="1220344"/>
            <a:ext cx="56192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latin typeface="Arial" pitchFamily="34" charset="0"/>
                <a:cs typeface="Arial" pitchFamily="34" charset="0"/>
              </a:rPr>
              <a:t>Por bloque del día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latin typeface="Arial" pitchFamily="34" charset="0"/>
                <a:cs typeface="Arial" pitchFamily="34" charset="0"/>
              </a:rPr>
              <a:t>Por fecha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C08046B-043F-446E-B1A5-D2BF726BEF6C}"/>
              </a:ext>
            </a:extLst>
          </p:cNvPr>
          <p:cNvSpPr txBox="1"/>
          <p:nvPr/>
        </p:nvSpPr>
        <p:spPr>
          <a:xfrm>
            <a:off x="3107911" y="3002154"/>
            <a:ext cx="56192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latin typeface="Arial" pitchFamily="34" charset="0"/>
                <a:cs typeface="Arial" pitchFamily="34" charset="0"/>
              </a:rPr>
              <a:t>Diferencia de malla propuesta con malla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latin typeface="Arial" pitchFamily="34" charset="0"/>
                <a:cs typeface="Arial" pitchFamily="34" charset="0"/>
              </a:rPr>
              <a:t>KPI de similitud de mallas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5D5547C-2E53-4777-945C-63CE001ED323}"/>
              </a:ext>
            </a:extLst>
          </p:cNvPr>
          <p:cNvSpPr txBox="1"/>
          <p:nvPr/>
        </p:nvSpPr>
        <p:spPr>
          <a:xfrm>
            <a:off x="3107910" y="4775272"/>
            <a:ext cx="561927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latin typeface="Arial" pitchFamily="34" charset="0"/>
                <a:cs typeface="Arial" pitchFamily="34" charset="0"/>
              </a:rPr>
              <a:t>Cantidades propuestas de controles versus cantidades reales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 dirty="0">
                <a:latin typeface="Arial" pitchFamily="34" charset="0"/>
                <a:cs typeface="Arial" pitchFamily="34" charset="0"/>
              </a:rPr>
              <a:t>Hacer una tabla con indicadores por centro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6F4D52F-5A18-44B0-9E8B-8C7B8171C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672911"/>
            <a:ext cx="698718" cy="5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7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080FD-9E95-45E8-8F74-9F6E693BA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AUTOMATIZACIÓN MALLA CONTROLES MÉDICO A.P.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9D25D-2770-4775-A5C2-2F89BFA2E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06 de febrero 2020</a:t>
            </a:r>
          </a:p>
        </p:txBody>
      </p:sp>
    </p:spTree>
    <p:extLst>
      <p:ext uri="{BB962C8B-B14F-4D97-AF65-F5344CB8AC3E}">
        <p14:creationId xmlns:p14="http://schemas.microsoft.com/office/powerpoint/2010/main" val="385650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78095D8-721A-401F-9FCA-A6AE4FF0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Mostrar Estacionalidad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92D47-9E91-444B-BC08-904CA6BE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0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78095D8-721A-401F-9FCA-A6AE4FF0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Mostrar Evaluaciones pronóstico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A5B137-E9C5-4FD3-973E-6B6719B7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53" y="688787"/>
            <a:ext cx="9144000" cy="31722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B647BC-C7D1-4D2F-AC27-99044F5D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7031"/>
            <a:ext cx="9144000" cy="314096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709D1CA-8160-451A-8BDC-D426E3CDEFCA}"/>
              </a:ext>
            </a:extLst>
          </p:cNvPr>
          <p:cNvSpPr/>
          <p:nvPr/>
        </p:nvSpPr>
        <p:spPr>
          <a:xfrm>
            <a:off x="755576" y="2960948"/>
            <a:ext cx="7920880" cy="5760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Score modelo toma: MAPE(</a:t>
            </a:r>
            <a:r>
              <a:rPr lang="es-ES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train</a:t>
            </a:r>
            <a:r>
              <a:rPr lang="es-E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), MAPE(test) y diferencia entre ambos </a:t>
            </a:r>
            <a:endParaRPr lang="es-CL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78095D8-721A-401F-9FCA-A6AE4FF0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Mostrar lógica del </a:t>
            </a:r>
            <a:r>
              <a:rPr lang="es-CL" dirty="0" err="1"/>
              <a:t>ppl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0E0945-4AF7-433D-B086-551BF8465154}"/>
              </a:ext>
            </a:extLst>
          </p:cNvPr>
          <p:cNvSpPr txBox="1"/>
          <p:nvPr/>
        </p:nvSpPr>
        <p:spPr>
          <a:xfrm>
            <a:off x="405086" y="1165239"/>
            <a:ext cx="8358485" cy="45275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Minimizar el espacio ocioso del día.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La malla de controles propuesta es igual al 120% del pronóstico de la demanda (por día, si no por semana).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La demanda propuesta por bloque no supera junto predecesor la capacidad real del turno (si uno sobrepasa la capacidad, su vecino compensan).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Cuando sobrepasa no supera un 15% de la capacidad del bloque.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Preferir bloques con menos desviación estándar.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Aumentar la cantidad de controles para cuando se sobrepasa el Horizonte cita.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Castigar mayor cantidad de controles en un bloque, alisar la carga.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0215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m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8&quot;&gt;&lt;elem m_fUsage=&quot;4.73670707183290050000E+000&quot;&gt;&lt;m_msothmcolidx val=&quot;0&quot;/&gt;&lt;m_rgb r=&quot;80&quot; g=&quot;BD&quot; b=&quot;26&quot;/&gt;&lt;m_nBrightness val=&quot;0&quot;/&gt;&lt;/elem&gt;&lt;elem m_fUsage=&quot;1.43574159609000060000E+000&quot;&gt;&lt;m_msothmcolidx val=&quot;0&quot;/&gt;&lt;m_rgb r=&quot;F3&quot; g=&quot;7D&quot; b=&quot;1E&quot;/&gt;&lt;m_nBrightness val=&quot;0&quot;/&gt;&lt;/elem&gt;&lt;elem m_fUsage=&quot;9.07368601766213150000E-001&quot;&gt;&lt;m_msothmcolidx val=&quot;0&quot;/&gt;&lt;m_rgb r=&quot;02&quot; g=&quot;78&quot; b=&quot;3A&quot;/&gt;&lt;m_nBrightness val=&quot;0&quot;/&gt;&lt;/elem&gt;&lt;elem m_fUsage=&quot;7.60726436481000250000E-001&quot;&gt;&lt;m_msothmcolidx val=&quot;0&quot;/&gt;&lt;m_rgb r=&quot;19&quot; g=&quot;5A&quot; b=&quot;28&quot;/&gt;&lt;m_nBrightness val=&quot;0&quot;/&gt;&lt;/elem&gt;&lt;elem m_fUsage=&quot;5.77446364649610300000E-001&quot;&gt;&lt;m_msothmcolidx val=&quot;0&quot;/&gt;&lt;m_rgb r=&quot;6B&quot; g=&quot;6D&quot; b=&quot;70&quot;/&gt;&lt;m_nBrightness val=&quot;0&quot;/&gt;&lt;/elem&gt;&lt;elem m_fUsage=&quot;4.30467210000000160000E-001&quot;&gt;&lt;m_msothmcolidx val=&quot;0&quot;/&gt;&lt;m_rgb r=&quot;E3&quot; g=&quot;00&quot; b=&quot;00&quot;/&gt;&lt;m_nBrightness val=&quot;0&quot;/&gt;&lt;/elem&gt;&lt;elem m_fUsage=&quot;3.53878288411552060000E-001&quot;&gt;&lt;m_msothmcolidx val=&quot;0&quot;/&gt;&lt;m_rgb r=&quot;05&quot; g=&quot;72&quot; b=&quot;26&quot;/&gt;&lt;m_nBrightness val=&quot;0&quot;/&gt;&lt;/elem&gt;&lt;elem m_fUsage=&quot;7.97664430768725700000E-002&quot;&gt;&lt;m_msothmcolidx val=&quot;0&quot;/&gt;&lt;m_rgb r=&quot;02&quot; g=&quot;4F&quot; b=&quot;21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X31cF6Vk66VeFKRd7L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heme/theme1.xml><?xml version="1.0" encoding="utf-8"?>
<a:theme xmlns:a="http://schemas.openxmlformats.org/drawingml/2006/main" name="1_20151203-PPT USO INTERNO ACHS">
  <a:themeElements>
    <a:clrScheme name="Personalizado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0BD26"/>
      </a:accent1>
      <a:accent2>
        <a:srgbClr val="25823B"/>
      </a:accent2>
      <a:accent3>
        <a:srgbClr val="D8D8D8"/>
      </a:accent3>
      <a:accent4>
        <a:srgbClr val="FFFFFF"/>
      </a:accent4>
      <a:accent5>
        <a:srgbClr val="D8D8D8"/>
      </a:accent5>
      <a:accent6>
        <a:srgbClr val="FFC000"/>
      </a:accent6>
      <a:hlink>
        <a:srgbClr val="195A2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95A28"/>
        </a:solidFill>
        <a:ln w="6350">
          <a:noFill/>
        </a:ln>
      </a:spPr>
      <a:bodyPr lIns="36000" tIns="36000" rIns="36000" bIns="36000" rtlCol="0" anchor="ctr"/>
      <a:lstStyle>
        <a:defPPr algn="ctr">
          <a:defRPr sz="14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6E2C63DA2FAA4293016C7B76433719" ma:contentTypeVersion="0" ma:contentTypeDescription="Crear nuevo documento." ma:contentTypeScope="" ma:versionID="75e82e58241d12e95a7b06c4c2faf8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5A705-9C66-4CCB-9F36-C4FCEE8B5157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C5BE2D-9DD0-469D-95D5-8AF684F484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4E4D5-080F-44B1-A490-5EFCB4B34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34092</TotalTime>
  <Words>424</Words>
  <Application>Microsoft Office PowerPoint</Application>
  <PresentationFormat>Presentación en pantalla (4:3)</PresentationFormat>
  <Paragraphs>62</Paragraphs>
  <Slides>8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1_20151203-PPT USO INTERNO ACHS</vt:lpstr>
      <vt:lpstr>Diapositiva de think-cell</vt:lpstr>
      <vt:lpstr>AUTOMATIZACIÓN MALLA CONTROLES MÉDICO A.P.</vt:lpstr>
      <vt:lpstr>Proyecto de malla de controles </vt:lpstr>
      <vt:lpstr>Herramienta Malla controles</vt:lpstr>
      <vt:lpstr>Metodología de control</vt:lpstr>
      <vt:lpstr>AUTOMATIZACIÓN MALLA CONTROLES MÉDICO A.P.</vt:lpstr>
      <vt:lpstr>Mostrar Estacionalidad</vt:lpstr>
      <vt:lpstr>Mostrar Evaluaciones pronóstico</vt:lpstr>
      <vt:lpstr>Mostrar lógica del ppl</vt:lpstr>
    </vt:vector>
  </TitlesOfParts>
  <Company>ACHS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 ARIAL 20, RGB: 25.90.40</dc:title>
  <dc:creator>ACHS</dc:creator>
  <cp:lastModifiedBy>González Ham, Joaquín Damián</cp:lastModifiedBy>
  <cp:revision>746</cp:revision>
  <cp:lastPrinted>2017-02-03T13:22:22Z</cp:lastPrinted>
  <dcterms:created xsi:type="dcterms:W3CDTF">2016-07-28T13:47:51Z</dcterms:created>
  <dcterms:modified xsi:type="dcterms:W3CDTF">2020-03-16T19:58:35Z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0x010100A16E2C63DA2FAA4293016C7B76433719</vt:lpwstr>
  </property>
</Properties>
</file>