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732" r:id="rId4"/>
  </p:sldMasterIdLst>
  <p:notesMasterIdLst>
    <p:notesMasterId r:id="rId10"/>
  </p:notesMasterIdLst>
  <p:handoutMasterIdLst>
    <p:handoutMasterId r:id="rId11"/>
  </p:handoutMasterIdLst>
  <p:sldIdLst>
    <p:sldId id="264" r:id="rId5"/>
    <p:sldId id="315" r:id="rId6"/>
    <p:sldId id="277" r:id="rId7"/>
    <p:sldId id="317" r:id="rId8"/>
    <p:sldId id="318" r:id="rId9"/>
  </p:sldIdLst>
  <p:sldSz cx="9144000" cy="6858000" type="screen4x3"/>
  <p:notesSz cx="7010400" cy="9236075"/>
  <p:custDataLst>
    <p:tags r:id="rId12"/>
  </p:custDataLst>
  <p:defaultTextStyle>
    <a:defPPr>
      <a:defRPr lang="es-C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2" pos="1746" userDrawn="1">
          <p15:clr>
            <a:srgbClr val="A4A3A4"/>
          </p15:clr>
        </p15:guide>
        <p15:guide id="3" orient="horz" pos="2840" userDrawn="1">
          <p15:clr>
            <a:srgbClr val="A4A3A4"/>
          </p15:clr>
        </p15:guide>
        <p15:guide id="4" pos="839" userDrawn="1">
          <p15:clr>
            <a:srgbClr val="A4A3A4"/>
          </p15:clr>
        </p15:guide>
        <p15:guide id="5" pos="2789" userDrawn="1">
          <p15:clr>
            <a:srgbClr val="A4A3A4"/>
          </p15:clr>
        </p15:guide>
        <p15:guide id="6" orient="horz" pos="527" userDrawn="1">
          <p15:clr>
            <a:srgbClr val="A4A3A4"/>
          </p15:clr>
        </p15:guide>
        <p15:guide id="7" pos="2245" userDrawn="1">
          <p15:clr>
            <a:srgbClr val="A4A3A4"/>
          </p15:clr>
        </p15:guide>
        <p15:guide id="8" pos="3696" userDrawn="1">
          <p15:clr>
            <a:srgbClr val="A4A3A4"/>
          </p15:clr>
        </p15:guide>
        <p15:guide id="9" pos="4604" userDrawn="1">
          <p15:clr>
            <a:srgbClr val="A4A3A4"/>
          </p15:clr>
        </p15:guide>
        <p15:guide id="10" pos="510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5A28"/>
    <a:srgbClr val="25823B"/>
    <a:srgbClr val="80BD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Estilo temático 1 - Énfasis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3" autoAdjust="0"/>
    <p:restoredTop sz="93817" autoAdjust="0"/>
  </p:normalViewPr>
  <p:slideViewPr>
    <p:cSldViewPr>
      <p:cViewPr varScale="1">
        <p:scale>
          <a:sx n="100" d="100"/>
          <a:sy n="100" d="100"/>
        </p:scale>
        <p:origin x="324" y="-1848"/>
      </p:cViewPr>
      <p:guideLst>
        <p:guide pos="1746"/>
        <p:guide orient="horz" pos="2840"/>
        <p:guide pos="839"/>
        <p:guide pos="2789"/>
        <p:guide orient="horz" pos="527"/>
        <p:guide pos="2245"/>
        <p:guide pos="3696"/>
        <p:guide pos="4604"/>
        <p:guide pos="510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138"/>
    </p:cViewPr>
  </p:sorterViewPr>
  <p:notesViewPr>
    <p:cSldViewPr showGuides="1">
      <p:cViewPr varScale="1">
        <p:scale>
          <a:sx n="64" d="100"/>
          <a:sy n="64" d="100"/>
        </p:scale>
        <p:origin x="3086" y="77"/>
      </p:cViewPr>
      <p:guideLst>
        <p:guide orient="horz" pos="2909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38475" cy="4621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970340" y="0"/>
            <a:ext cx="3038475" cy="4621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96B3FB-252C-420C-A562-EA677B9716E4}" type="datetimeFigureOut">
              <a:rPr lang="es-CL" smtClean="0"/>
              <a:t>14-04-2020</a:t>
            </a:fld>
            <a:endParaRPr lang="es-C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2" y="8772378"/>
            <a:ext cx="3038475" cy="4621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970340" y="8772378"/>
            <a:ext cx="3038475" cy="4621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C10BB9-0B97-427E-BEE9-A59B1705FF4C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8987756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604" cy="46217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970159" y="0"/>
            <a:ext cx="3038604" cy="46217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F920E7-9BD1-4099-8EFC-CC85620D8CE6}" type="datetimeFigureOut">
              <a:rPr lang="es-CL" smtClean="0"/>
              <a:t>14-04-2020</a:t>
            </a:fld>
            <a:endParaRPr lang="es-CL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0714" y="4386952"/>
            <a:ext cx="5608975" cy="415660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772428"/>
            <a:ext cx="3038604" cy="46217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970159" y="8772428"/>
            <a:ext cx="3038604" cy="46217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854420-A90A-4C03-83E5-C1E914AB2D9F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066333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5.xml"/><Relationship Id="rId7" Type="http://schemas.openxmlformats.org/officeDocument/2006/relationships/image" Target="../media/image1.emf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.xml"/><Relationship Id="rId9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tags" Target="../tags/tag8.xml"/><Relationship Id="rId7" Type="http://schemas.openxmlformats.org/officeDocument/2006/relationships/image" Target="../media/image1.emf"/><Relationship Id="rId2" Type="http://schemas.openxmlformats.org/officeDocument/2006/relationships/tags" Target="../tags/tag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slideMaster" Target="../slideMasters/slideMaster1.xml"/><Relationship Id="rId10" Type="http://schemas.openxmlformats.org/officeDocument/2006/relationships/image" Target="../media/image6.jpeg"/><Relationship Id="rId4" Type="http://schemas.openxmlformats.org/officeDocument/2006/relationships/tags" Target="../tags/tag9.xml"/><Relationship Id="rId9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11.xml"/><Relationship Id="rId7" Type="http://schemas.openxmlformats.org/officeDocument/2006/relationships/image" Target="../media/image1.emf"/><Relationship Id="rId2" Type="http://schemas.openxmlformats.org/officeDocument/2006/relationships/tags" Target="../tags/tag10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5" Type="http://schemas.openxmlformats.org/officeDocument/2006/relationships/slideMaster" Target="../slideMasters/slideMaster1.xml"/><Relationship Id="rId10" Type="http://schemas.openxmlformats.org/officeDocument/2006/relationships/image" Target="../media/image6.jpeg"/><Relationship Id="rId4" Type="http://schemas.openxmlformats.org/officeDocument/2006/relationships/tags" Target="../tags/tag12.xml"/><Relationship Id="rId9" Type="http://schemas.openxmlformats.org/officeDocument/2006/relationships/image" Target="../media/image7.jpe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14.xml"/><Relationship Id="rId7" Type="http://schemas.openxmlformats.org/officeDocument/2006/relationships/image" Target="../media/image1.emf"/><Relationship Id="rId2" Type="http://schemas.openxmlformats.org/officeDocument/2006/relationships/tags" Target="../tags/tag13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6.jpeg"/><Relationship Id="rId5" Type="http://schemas.openxmlformats.org/officeDocument/2006/relationships/slideMaster" Target="../slideMasters/slideMaster1.xml"/><Relationship Id="rId10" Type="http://schemas.microsoft.com/office/2007/relationships/hdphoto" Target="../media/hdphoto1.wdp"/><Relationship Id="rId4" Type="http://schemas.openxmlformats.org/officeDocument/2006/relationships/tags" Target="../tags/tag15.xml"/><Relationship Id="rId9" Type="http://schemas.openxmlformats.org/officeDocument/2006/relationships/image" Target="../media/image8.jpeg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17.xml"/><Relationship Id="rId7" Type="http://schemas.openxmlformats.org/officeDocument/2006/relationships/image" Target="../media/image1.emf"/><Relationship Id="rId2" Type="http://schemas.openxmlformats.org/officeDocument/2006/relationships/tags" Target="../tags/tag16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6.bin"/><Relationship Id="rId5" Type="http://schemas.openxmlformats.org/officeDocument/2006/relationships/slideMaster" Target="../slideMasters/slideMaster1.xml"/><Relationship Id="rId10" Type="http://schemas.openxmlformats.org/officeDocument/2006/relationships/image" Target="../media/image6.jpeg"/><Relationship Id="rId4" Type="http://schemas.openxmlformats.org/officeDocument/2006/relationships/tags" Target="../tags/tag18.xml"/><Relationship Id="rId9" Type="http://schemas.openxmlformats.org/officeDocument/2006/relationships/image" Target="../media/image9.jpe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9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5.png"/><Relationship Id="rId5" Type="http://schemas.openxmlformats.org/officeDocument/2006/relationships/image" Target="../media/image10.emf"/><Relationship Id="rId4" Type="http://schemas.openxmlformats.org/officeDocument/2006/relationships/oleObject" Target="../embeddings/oleObject7.bin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0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1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Objeto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601" name="Diapositiva de think-cell" r:id="rId6" imgW="270" imgH="270" progId="TCLayout.ActiveDocument.1">
                  <p:embed/>
                </p:oleObj>
              </mc:Choice>
              <mc:Fallback>
                <p:oleObj name="Diapositiva de think-cell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1 Título"/>
          <p:cNvSpPr>
            <a:spLocks noGrp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3995936" y="4581128"/>
            <a:ext cx="4104456" cy="108012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>
              <a:buFontTx/>
              <a:buNone/>
              <a:defRPr lang="es-CL" sz="2400" b="1" cap="none">
                <a:solidFill>
                  <a:srgbClr val="195A28"/>
                </a:solidFill>
                <a:latin typeface="Arial" charset="0"/>
                <a:cs typeface="Arial" charset="0"/>
              </a:defRPr>
            </a:lvl1pPr>
          </a:lstStyle>
          <a:p>
            <a:pPr lvl="0"/>
            <a:r>
              <a:rPr lang="es-ES" dirty="0"/>
              <a:t>HAGA CLIC PARA MODIFICAR EL ESTILO DE TÍTULO DEL PATRÓN</a:t>
            </a:r>
            <a:endParaRPr lang="es-CL" dirty="0"/>
          </a:p>
        </p:txBody>
      </p:sp>
      <p:sp>
        <p:nvSpPr>
          <p:cNvPr id="15" name="2 Subtítulo"/>
          <p:cNvSpPr>
            <a:spLocks noGrp="1"/>
          </p:cNvSpPr>
          <p:nvPr>
            <p:ph type="subTitle" idx="1" hasCustomPrompt="1"/>
            <p:custDataLst>
              <p:tags r:id="rId4"/>
            </p:custDataLst>
          </p:nvPr>
        </p:nvSpPr>
        <p:spPr>
          <a:xfrm>
            <a:off x="3995936" y="6165304"/>
            <a:ext cx="4104456" cy="21544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>
              <a:buNone/>
              <a:defRPr lang="es-CL" sz="1400" b="0" cap="none" baseline="0" dirty="0">
                <a:solidFill>
                  <a:schemeClr val="bg1">
                    <a:lumMod val="65000"/>
                  </a:schemeClr>
                </a:solidFill>
                <a:latin typeface="Arial" charset="0"/>
                <a:ea typeface="+mj-ea"/>
                <a:cs typeface="Arial" charset="0"/>
              </a:defRPr>
            </a:lvl1pPr>
          </a:lstStyle>
          <a:p>
            <a:pPr marL="0" lvl="0" indent="0">
              <a:spcBef>
                <a:spcPct val="0"/>
              </a:spcBef>
            </a:pPr>
            <a:r>
              <a:rPr lang="es-ES" dirty="0"/>
              <a:t>Haga clic para agregar fecha</a:t>
            </a:r>
            <a:endParaRPr lang="es-CL" dirty="0"/>
          </a:p>
        </p:txBody>
      </p:sp>
      <p:cxnSp>
        <p:nvCxnSpPr>
          <p:cNvPr id="8" name="Conector recto 7"/>
          <p:cNvCxnSpPr/>
          <p:nvPr userDrawn="1"/>
        </p:nvCxnSpPr>
        <p:spPr>
          <a:xfrm>
            <a:off x="3747922" y="4581128"/>
            <a:ext cx="0" cy="2281733"/>
          </a:xfrm>
          <a:prstGeom prst="line">
            <a:avLst/>
          </a:prstGeom>
          <a:ln w="6350" cmpd="sng">
            <a:solidFill>
              <a:srgbClr val="428D4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Imagen 8" descr="logo achs 300x300.png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11760" y="4581128"/>
            <a:ext cx="1224136" cy="1224136"/>
          </a:xfrm>
          <a:prstGeom prst="rect">
            <a:avLst/>
          </a:prstGeom>
        </p:spPr>
      </p:pic>
      <p:pic>
        <p:nvPicPr>
          <p:cNvPr id="275471" name="D1EC7014-9162-46A6-93E0-0E1D15A532F9" descr="13FB9395-00A5-40E3-AB42-2D6CC0B42872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260648"/>
            <a:ext cx="1592571" cy="1592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3223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Objeto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791" name="Diapositiva de think-cell" r:id="rId6" imgW="270" imgH="270" progId="TCLayout.ActiveDocument.1">
                  <p:embed/>
                </p:oleObj>
              </mc:Choice>
              <mc:Fallback>
                <p:oleObj name="Diapositiva de think-cell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Imagen 9" descr="BajaRETOQUE ACHS FORESTAL.jpg"/>
          <p:cNvPicPr>
            <a:picLocks noChangeAspect="1"/>
          </p:cNvPicPr>
          <p:nvPr userDrawn="1"/>
        </p:nvPicPr>
        <p:blipFill rotWithShape="1">
          <a:blip r:embed="rId8" cstate="screen">
            <a:alphaModFix amt="23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4644008" cy="6858000"/>
          </a:xfrm>
          <a:prstGeom prst="rect">
            <a:avLst/>
          </a:prstGeom>
        </p:spPr>
      </p:pic>
      <p:sp>
        <p:nvSpPr>
          <p:cNvPr id="14" name="1 Título"/>
          <p:cNvSpPr>
            <a:spLocks noGrp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4788024" y="4221668"/>
            <a:ext cx="4104456" cy="115154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>
              <a:buFontTx/>
              <a:buNone/>
              <a:defRPr lang="es-CL" sz="2400" b="0" cap="none">
                <a:solidFill>
                  <a:srgbClr val="195A28"/>
                </a:solidFill>
                <a:latin typeface="Arial" charset="0"/>
                <a:cs typeface="Arial" charset="0"/>
              </a:defRPr>
            </a:lvl1pPr>
          </a:lstStyle>
          <a:p>
            <a:pPr lvl="0"/>
            <a:r>
              <a:rPr lang="es-ES" dirty="0"/>
              <a:t>HAGA CLIC PARA MODIFICAR EL ESTILO DE TÍTULO DEL PATRÓN</a:t>
            </a:r>
            <a:endParaRPr lang="es-CL" dirty="0"/>
          </a:p>
        </p:txBody>
      </p:sp>
      <p:sp>
        <p:nvSpPr>
          <p:cNvPr id="15" name="2 Subtítulo"/>
          <p:cNvSpPr>
            <a:spLocks noGrp="1"/>
          </p:cNvSpPr>
          <p:nvPr>
            <p:ph type="subTitle" idx="1" hasCustomPrompt="1"/>
            <p:custDataLst>
              <p:tags r:id="rId4"/>
            </p:custDataLst>
          </p:nvPr>
        </p:nvSpPr>
        <p:spPr>
          <a:xfrm>
            <a:off x="4788024" y="6021868"/>
            <a:ext cx="4104456" cy="21544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>
              <a:buNone/>
              <a:defRPr lang="es-CL" sz="1400" b="0" cap="none" baseline="0" dirty="0">
                <a:solidFill>
                  <a:schemeClr val="bg1">
                    <a:lumMod val="65000"/>
                  </a:schemeClr>
                </a:solidFill>
                <a:latin typeface="Arial" charset="0"/>
                <a:ea typeface="+mj-ea"/>
                <a:cs typeface="Arial" charset="0"/>
              </a:defRPr>
            </a:lvl1pPr>
          </a:lstStyle>
          <a:p>
            <a:pPr marL="0" lvl="0" indent="0">
              <a:spcBef>
                <a:spcPct val="0"/>
              </a:spcBef>
            </a:pPr>
            <a:r>
              <a:rPr lang="es-ES" dirty="0"/>
              <a:t>Haga clic para agregar fecha</a:t>
            </a:r>
            <a:endParaRPr lang="es-CL" dirty="0"/>
          </a:p>
        </p:txBody>
      </p:sp>
      <p:pic>
        <p:nvPicPr>
          <p:cNvPr id="17" name="Imagen 16" descr="logo achs 300x300.png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16416" y="188640"/>
            <a:ext cx="624548" cy="624548"/>
          </a:xfrm>
          <a:prstGeom prst="rect">
            <a:avLst/>
          </a:prstGeom>
        </p:spPr>
      </p:pic>
      <p:pic>
        <p:nvPicPr>
          <p:cNvPr id="8" name="D1EC7014-9162-46A6-93E0-0E1D15A532F9" descr="13FB9395-00A5-40E3-AB42-2D6CC0B42872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116632"/>
            <a:ext cx="792088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3352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Objeto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24" name="Diapositiva de think-cell" r:id="rId6" imgW="270" imgH="270" progId="TCLayout.ActiveDocument.1">
                  <p:embed/>
                </p:oleObj>
              </mc:Choice>
              <mc:Fallback>
                <p:oleObj name="Diapositiva de think-cell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" name="Imagen 16" descr="logo achs 300x300.png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16416" y="188640"/>
            <a:ext cx="624548" cy="624548"/>
          </a:xfrm>
          <a:prstGeom prst="rect">
            <a:avLst/>
          </a:prstGeom>
        </p:spPr>
      </p:pic>
      <p:pic>
        <p:nvPicPr>
          <p:cNvPr id="7" name="Imagen 6" descr="SOLDADOR 2.jpg"/>
          <p:cNvPicPr>
            <a:picLocks noChangeAspect="1"/>
          </p:cNvPicPr>
          <p:nvPr userDrawn="1"/>
        </p:nvPicPr>
        <p:blipFill rotWithShape="1">
          <a:blip r:embed="rId9" cstate="screen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448" y="2"/>
            <a:ext cx="4655334" cy="6857998"/>
          </a:xfrm>
          <a:prstGeom prst="rect">
            <a:avLst/>
          </a:prstGeom>
        </p:spPr>
      </p:pic>
      <p:sp>
        <p:nvSpPr>
          <p:cNvPr id="16" name="1 Título"/>
          <p:cNvSpPr>
            <a:spLocks noGrp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4788024" y="4221668"/>
            <a:ext cx="4104456" cy="115154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>
              <a:buFontTx/>
              <a:buNone/>
              <a:defRPr lang="es-CL" sz="2400" b="0" cap="none">
                <a:solidFill>
                  <a:srgbClr val="195A28"/>
                </a:solidFill>
                <a:latin typeface="Arial" charset="0"/>
                <a:cs typeface="Arial" charset="0"/>
              </a:defRPr>
            </a:lvl1pPr>
          </a:lstStyle>
          <a:p>
            <a:pPr lvl="0"/>
            <a:r>
              <a:rPr lang="es-ES" dirty="0"/>
              <a:t>HAGA CLIC PARA MODIFICAR EL ESTILO DE TÍTULO DEL PATRÓN</a:t>
            </a:r>
            <a:endParaRPr lang="es-CL" dirty="0"/>
          </a:p>
        </p:txBody>
      </p:sp>
      <p:sp>
        <p:nvSpPr>
          <p:cNvPr id="18" name="2 Subtítulo"/>
          <p:cNvSpPr>
            <a:spLocks noGrp="1"/>
          </p:cNvSpPr>
          <p:nvPr>
            <p:ph type="subTitle" idx="1" hasCustomPrompt="1"/>
            <p:custDataLst>
              <p:tags r:id="rId4"/>
            </p:custDataLst>
          </p:nvPr>
        </p:nvSpPr>
        <p:spPr>
          <a:xfrm>
            <a:off x="4788024" y="6021868"/>
            <a:ext cx="4104456" cy="21544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>
              <a:buNone/>
              <a:defRPr lang="es-CL" sz="1400" b="0" cap="none" baseline="0" dirty="0">
                <a:solidFill>
                  <a:schemeClr val="bg1">
                    <a:lumMod val="65000"/>
                  </a:schemeClr>
                </a:solidFill>
                <a:latin typeface="Arial" charset="0"/>
                <a:ea typeface="+mj-ea"/>
                <a:cs typeface="Arial" charset="0"/>
              </a:defRPr>
            </a:lvl1pPr>
          </a:lstStyle>
          <a:p>
            <a:pPr marL="0" lvl="0" indent="0">
              <a:spcBef>
                <a:spcPct val="0"/>
              </a:spcBef>
            </a:pPr>
            <a:r>
              <a:rPr lang="es-ES" dirty="0"/>
              <a:t>Haga clic para agregar fecha</a:t>
            </a:r>
            <a:endParaRPr lang="es-CL" dirty="0"/>
          </a:p>
        </p:txBody>
      </p:sp>
      <p:pic>
        <p:nvPicPr>
          <p:cNvPr id="11" name="D1EC7014-9162-46A6-93E0-0E1D15A532F9" descr="13FB9395-00A5-40E3-AB42-2D6CC0B42872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116632"/>
            <a:ext cx="792088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7617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Objeto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648" name="Diapositiva de think-cell" r:id="rId6" imgW="270" imgH="270" progId="TCLayout.ActiveDocument.1">
                  <p:embed/>
                </p:oleObj>
              </mc:Choice>
              <mc:Fallback>
                <p:oleObj name="Diapositiva de think-cell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" name="Imagen 16" descr="logo achs 300x300.png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16416" y="188640"/>
            <a:ext cx="624548" cy="624548"/>
          </a:xfrm>
          <a:prstGeom prst="rect">
            <a:avLst/>
          </a:prstGeom>
        </p:spPr>
      </p:pic>
      <p:pic>
        <p:nvPicPr>
          <p:cNvPr id="8" name="Imagen 7" descr="shutterstock_400657882.jpg"/>
          <p:cNvPicPr>
            <a:picLocks noChangeAspect="1"/>
          </p:cNvPicPr>
          <p:nvPr userDrawn="1"/>
        </p:nvPicPr>
        <p:blipFill rotWithShape="1">
          <a:blip r:embed="rId9" cstate="screen">
            <a:alphaModFix amt="20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6" y="954"/>
            <a:ext cx="4642728" cy="6857046"/>
          </a:xfrm>
          <a:prstGeom prst="rect">
            <a:avLst/>
          </a:prstGeom>
        </p:spPr>
      </p:pic>
      <p:sp>
        <p:nvSpPr>
          <p:cNvPr id="16" name="1 Título"/>
          <p:cNvSpPr>
            <a:spLocks noGrp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4788024" y="4221668"/>
            <a:ext cx="4104456" cy="115154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>
              <a:buFontTx/>
              <a:buNone/>
              <a:defRPr lang="es-CL" sz="2400" b="0" cap="none">
                <a:solidFill>
                  <a:srgbClr val="195A28"/>
                </a:solidFill>
                <a:latin typeface="Arial" charset="0"/>
                <a:cs typeface="Arial" charset="0"/>
              </a:defRPr>
            </a:lvl1pPr>
          </a:lstStyle>
          <a:p>
            <a:pPr lvl="0"/>
            <a:r>
              <a:rPr lang="es-ES" dirty="0"/>
              <a:t>HAGA CLIC PARA MODIFICAR EL ESTILO DE TÍTULO DEL PATRÓN</a:t>
            </a:r>
            <a:endParaRPr lang="es-CL" dirty="0"/>
          </a:p>
        </p:txBody>
      </p:sp>
      <p:sp>
        <p:nvSpPr>
          <p:cNvPr id="18" name="2 Subtítulo"/>
          <p:cNvSpPr>
            <a:spLocks noGrp="1"/>
          </p:cNvSpPr>
          <p:nvPr>
            <p:ph type="subTitle" idx="1" hasCustomPrompt="1"/>
            <p:custDataLst>
              <p:tags r:id="rId4"/>
            </p:custDataLst>
          </p:nvPr>
        </p:nvSpPr>
        <p:spPr>
          <a:xfrm>
            <a:off x="4788024" y="6021868"/>
            <a:ext cx="4104456" cy="21544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>
              <a:buNone/>
              <a:defRPr lang="es-CL" sz="1400" b="0" cap="none" baseline="0" dirty="0">
                <a:solidFill>
                  <a:schemeClr val="bg1">
                    <a:lumMod val="65000"/>
                  </a:schemeClr>
                </a:solidFill>
                <a:latin typeface="Arial" charset="0"/>
                <a:ea typeface="+mj-ea"/>
                <a:cs typeface="Arial" charset="0"/>
              </a:defRPr>
            </a:lvl1pPr>
          </a:lstStyle>
          <a:p>
            <a:pPr marL="0" lvl="0" indent="0">
              <a:spcBef>
                <a:spcPct val="0"/>
              </a:spcBef>
            </a:pPr>
            <a:r>
              <a:rPr lang="es-ES" dirty="0"/>
              <a:t>Haga clic para agregar fecha</a:t>
            </a:r>
            <a:endParaRPr lang="es-CL" dirty="0"/>
          </a:p>
        </p:txBody>
      </p:sp>
      <p:pic>
        <p:nvPicPr>
          <p:cNvPr id="10" name="D1EC7014-9162-46A6-93E0-0E1D15A532F9" descr="13FB9395-00A5-40E3-AB42-2D6CC0B42872"/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116632"/>
            <a:ext cx="792088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9433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Objeto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672" name="Diapositiva de think-cell" r:id="rId6" imgW="270" imgH="270" progId="TCLayout.ActiveDocument.1">
                  <p:embed/>
                </p:oleObj>
              </mc:Choice>
              <mc:Fallback>
                <p:oleObj name="Diapositiva de think-cell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" name="Imagen 16" descr="logo achs 300x300.png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16416" y="188640"/>
            <a:ext cx="624548" cy="624548"/>
          </a:xfrm>
          <a:prstGeom prst="rect">
            <a:avLst/>
          </a:prstGeom>
        </p:spPr>
      </p:pic>
      <p:pic>
        <p:nvPicPr>
          <p:cNvPr id="7" name="Imagen 6" descr="PANADERIA-2.jpg"/>
          <p:cNvPicPr>
            <a:picLocks noChangeAspect="1"/>
          </p:cNvPicPr>
          <p:nvPr userDrawn="1"/>
        </p:nvPicPr>
        <p:blipFill rotWithShape="1">
          <a:blip r:embed="rId9" cstate="screen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6" y="4814"/>
            <a:ext cx="4646384" cy="6853186"/>
          </a:xfrm>
          <a:prstGeom prst="rect">
            <a:avLst/>
          </a:prstGeom>
        </p:spPr>
      </p:pic>
      <p:sp>
        <p:nvSpPr>
          <p:cNvPr id="16" name="1 Título"/>
          <p:cNvSpPr>
            <a:spLocks noGrp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4788024" y="4221668"/>
            <a:ext cx="4104456" cy="115154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>
              <a:buFontTx/>
              <a:buNone/>
              <a:defRPr lang="es-CL" sz="2400" b="0" cap="none">
                <a:solidFill>
                  <a:srgbClr val="195A28"/>
                </a:solidFill>
                <a:latin typeface="Arial" charset="0"/>
                <a:cs typeface="Arial" charset="0"/>
              </a:defRPr>
            </a:lvl1pPr>
          </a:lstStyle>
          <a:p>
            <a:pPr lvl="0"/>
            <a:r>
              <a:rPr lang="es-ES" dirty="0"/>
              <a:t>HAGA CLIC PARA MODIFICAR EL ESTILO DE TÍTULO DEL PATRÓN</a:t>
            </a:r>
            <a:endParaRPr lang="es-CL" dirty="0"/>
          </a:p>
        </p:txBody>
      </p:sp>
      <p:sp>
        <p:nvSpPr>
          <p:cNvPr id="18" name="2 Subtítulo"/>
          <p:cNvSpPr>
            <a:spLocks noGrp="1"/>
          </p:cNvSpPr>
          <p:nvPr>
            <p:ph type="subTitle" idx="1" hasCustomPrompt="1"/>
            <p:custDataLst>
              <p:tags r:id="rId4"/>
            </p:custDataLst>
          </p:nvPr>
        </p:nvSpPr>
        <p:spPr>
          <a:xfrm>
            <a:off x="4788024" y="6021868"/>
            <a:ext cx="4104456" cy="21544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>
              <a:buNone/>
              <a:defRPr lang="es-CL" sz="1400" b="0" cap="none" baseline="0" dirty="0">
                <a:solidFill>
                  <a:schemeClr val="bg1">
                    <a:lumMod val="65000"/>
                  </a:schemeClr>
                </a:solidFill>
                <a:latin typeface="Arial" charset="0"/>
                <a:ea typeface="+mj-ea"/>
                <a:cs typeface="Arial" charset="0"/>
              </a:defRPr>
            </a:lvl1pPr>
          </a:lstStyle>
          <a:p>
            <a:pPr marL="0" lvl="0" indent="0">
              <a:spcBef>
                <a:spcPct val="0"/>
              </a:spcBef>
            </a:pPr>
            <a:r>
              <a:rPr lang="es-ES" dirty="0"/>
              <a:t>Haga clic para agregar fecha</a:t>
            </a:r>
            <a:endParaRPr lang="es-CL" dirty="0"/>
          </a:p>
        </p:txBody>
      </p:sp>
      <p:pic>
        <p:nvPicPr>
          <p:cNvPr id="10" name="D1EC7014-9162-46A6-93E0-0E1D15A532F9" descr="13FB9395-00A5-40E3-AB42-2D6CC0B42872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116632"/>
            <a:ext cx="792088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3663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Marcador de título"/>
          <p:cNvSpPr>
            <a:spLocks noGrp="1"/>
          </p:cNvSpPr>
          <p:nvPr>
            <p:ph type="title" hasCustomPrompt="1"/>
          </p:nvPr>
        </p:nvSpPr>
        <p:spPr bwMode="auto">
          <a:xfrm>
            <a:off x="395536" y="168895"/>
            <a:ext cx="79928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b="1"/>
            </a:lvl1pPr>
          </a:lstStyle>
          <a:p>
            <a:pPr lvl="0" algn="l"/>
            <a:r>
              <a:rPr lang="es-ES" altLang="es-CL" dirty="0"/>
              <a:t>Haga clic para modificar estilo de título del patrón</a:t>
            </a:r>
            <a:endParaRPr lang="es-CL" altLang="es-CL" dirty="0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0488" y="6587480"/>
            <a:ext cx="324000" cy="153888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D9FA6486-1192-41E2-B325-83AE41CAEC79}" type="slidenum">
              <a:rPr lang="es-CL" smtClean="0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s-CL">
              <a:solidFill>
                <a:srgbClr val="000000"/>
              </a:solidFill>
            </a:endParaRPr>
          </a:p>
        </p:txBody>
      </p:sp>
      <p:sp>
        <p:nvSpPr>
          <p:cNvPr id="10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95536" y="6587480"/>
            <a:ext cx="7992888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>
              <a:defRPr lang="es-CL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564444" indent="-564444" defTabSz="922451">
              <a:tabLst>
                <a:tab pos="535870" algn="r"/>
              </a:tabLst>
            </a:pPr>
            <a:endParaRPr dirty="0">
              <a:solidFill>
                <a:srgbClr val="000000"/>
              </a:solidFill>
            </a:endParaRPr>
          </a:p>
        </p:txBody>
      </p:sp>
      <p:pic>
        <p:nvPicPr>
          <p:cNvPr id="11" name="Imagen 10" descr="logo achs 300x3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60432" y="116632"/>
            <a:ext cx="536665" cy="536665"/>
          </a:xfrm>
          <a:prstGeom prst="rect">
            <a:avLst/>
          </a:prstGeom>
        </p:spPr>
      </p:pic>
      <p:cxnSp>
        <p:nvCxnSpPr>
          <p:cNvPr id="13" name="Conector recto 12"/>
          <p:cNvCxnSpPr/>
          <p:nvPr userDrawn="1"/>
        </p:nvCxnSpPr>
        <p:spPr>
          <a:xfrm>
            <a:off x="395536" y="792322"/>
            <a:ext cx="8568000" cy="0"/>
          </a:xfrm>
          <a:prstGeom prst="line">
            <a:avLst/>
          </a:prstGeom>
          <a:ln w="9525" cmpd="sng">
            <a:solidFill>
              <a:srgbClr val="428D4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/>
          <p:nvPr userDrawn="1"/>
        </p:nvCxnSpPr>
        <p:spPr>
          <a:xfrm>
            <a:off x="395536" y="6416840"/>
            <a:ext cx="8568000" cy="0"/>
          </a:xfrm>
          <a:prstGeom prst="line">
            <a:avLst/>
          </a:prstGeom>
          <a:ln w="9525" cmpd="sng">
            <a:solidFill>
              <a:srgbClr val="428D4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1087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o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391664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712" name="Diapositiva de think-cell" r:id="rId4" imgW="530" imgH="531" progId="TCLayout.ActiveDocument.1">
                  <p:embed/>
                </p:oleObj>
              </mc:Choice>
              <mc:Fallback>
                <p:oleObj name="Diapositiva de think-cell" r:id="rId4" imgW="530" imgH="53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1 Marcador de título"/>
          <p:cNvSpPr>
            <a:spLocks noGrp="1"/>
          </p:cNvSpPr>
          <p:nvPr>
            <p:ph type="title" hasCustomPrompt="1"/>
          </p:nvPr>
        </p:nvSpPr>
        <p:spPr bwMode="auto">
          <a:xfrm>
            <a:off x="395536" y="168895"/>
            <a:ext cx="79928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b="1"/>
            </a:lvl1pPr>
          </a:lstStyle>
          <a:p>
            <a:pPr lvl="0" algn="l"/>
            <a:r>
              <a:rPr lang="es-ES" altLang="es-CL" dirty="0"/>
              <a:t>Haga clic para modificar estilo de título del patrón</a:t>
            </a:r>
            <a:endParaRPr lang="es-CL" altLang="es-CL" dirty="0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0488" y="6587480"/>
            <a:ext cx="324000" cy="153888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D9FA6486-1192-41E2-B325-83AE41CAEC79}" type="slidenum">
              <a:rPr lang="es-CL" smtClean="0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s-CL">
              <a:solidFill>
                <a:srgbClr val="000000"/>
              </a:solidFill>
            </a:endParaRPr>
          </a:p>
        </p:txBody>
      </p:sp>
      <p:sp>
        <p:nvSpPr>
          <p:cNvPr id="10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95536" y="6587480"/>
            <a:ext cx="7992888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>
              <a:defRPr lang="es-CL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564444" indent="-564444" defTabSz="922451">
              <a:tabLst>
                <a:tab pos="535870" algn="r"/>
              </a:tabLst>
            </a:pPr>
            <a:endParaRPr dirty="0">
              <a:solidFill>
                <a:srgbClr val="000000"/>
              </a:solidFill>
            </a:endParaRPr>
          </a:p>
        </p:txBody>
      </p:sp>
      <p:pic>
        <p:nvPicPr>
          <p:cNvPr id="11" name="Imagen 10" descr="logo achs 300x300.png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60432" y="116632"/>
            <a:ext cx="536665" cy="536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660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Objeto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576" name="Diapositiva de think-cell" r:id="rId4" imgW="270" imgH="270" progId="TCLayout.ActiveDocument.1">
                  <p:embed/>
                </p:oleObj>
              </mc:Choice>
              <mc:Fallback>
                <p:oleObj name="Diapositiva de think-cell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Imagen 9" descr="Captura de pantalla 2017-03-24 a las 2.52.06 p.m..png"/>
          <p:cNvPicPr>
            <a:picLocks noChangeAspect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049" t="12315" r="2959" b="7232"/>
          <a:stretch/>
        </p:blipFill>
        <p:spPr>
          <a:xfrm>
            <a:off x="3563888" y="2561124"/>
            <a:ext cx="2011338" cy="1587956"/>
          </a:xfrm>
          <a:prstGeom prst="rect">
            <a:avLst/>
          </a:prstGeom>
        </p:spPr>
      </p:pic>
      <p:cxnSp>
        <p:nvCxnSpPr>
          <p:cNvPr id="11" name="Conector recto 10"/>
          <p:cNvCxnSpPr/>
          <p:nvPr userDrawn="1"/>
        </p:nvCxnSpPr>
        <p:spPr>
          <a:xfrm>
            <a:off x="350162" y="6309320"/>
            <a:ext cx="8424936" cy="0"/>
          </a:xfrm>
          <a:prstGeom prst="line">
            <a:avLst/>
          </a:prstGeom>
          <a:ln w="9525" cmpd="sng">
            <a:solidFill>
              <a:srgbClr val="428D4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9701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0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/>
          </p:cNvGraphicFramePr>
          <p:nvPr>
            <p:custDataLst>
              <p:tags r:id="rId11"/>
            </p:custDataLst>
            <p:extLst>
              <p:ext uri="{D42A27DB-BD31-4B8C-83A1-F6EECF244321}">
                <p14:modId xmlns:p14="http://schemas.microsoft.com/office/powerpoint/2010/main" val="354065939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768" name="Diapositiva de think-cell" r:id="rId13" imgW="270" imgH="270" progId="TCLayout.ActiveDocument.1">
                  <p:embed/>
                </p:oleObj>
              </mc:Choice>
              <mc:Fallback>
                <p:oleObj name="Diapositiva de think-cell" r:id="rId13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ángulo 3" hidden="1"/>
          <p:cNvSpPr/>
          <p:nvPr>
            <p:custDataLst>
              <p:tags r:id="rId12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rgbClr val="195A2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s-CL" sz="1400" dirty="0">
              <a:solidFill>
                <a:srgbClr val="FFFFFF"/>
              </a:solidFill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6646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33" r:id="rId2"/>
    <p:sldLayoutId id="2147483737" r:id="rId3"/>
    <p:sldLayoutId id="2147483738" r:id="rId4"/>
    <p:sldLayoutId id="2147483739" r:id="rId5"/>
    <p:sldLayoutId id="2147483734" r:id="rId6"/>
    <p:sldLayoutId id="2147483741" r:id="rId7"/>
    <p:sldLayoutId id="2147483736" r:id="rId8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es-CL" altLang="es-CL" sz="2000" b="1" kern="1200" cap="all" baseline="0" smtClean="0">
          <a:solidFill>
            <a:srgbClr val="195A28"/>
          </a:solidFill>
          <a:latin typeface="Arial" charset="0"/>
          <a:ea typeface="+mj-ea"/>
          <a:cs typeface="Arial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lang="es-ES" altLang="es-CL" sz="2000" kern="1200" smtClean="0">
          <a:solidFill>
            <a:schemeClr val="bg1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lang="es-ES" altLang="es-CL" sz="2000" kern="1200" smtClean="0">
          <a:solidFill>
            <a:schemeClr val="bg1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lang="es-ES" altLang="es-CL" sz="1600" kern="1200" smtClean="0">
          <a:solidFill>
            <a:schemeClr val="bg1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lang="es-ES" altLang="es-CL" sz="1400" kern="1200" smtClean="0">
          <a:solidFill>
            <a:schemeClr val="bg1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lang="es-CL" altLang="es-CL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6080FD-9E95-45E8-8F74-9F6E693BAB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/>
              <a:t>AUTOMATIZACIÓN TURNOS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3C9D25D-2770-4775-A5C2-2F89BFA2E5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L" dirty="0"/>
              <a:t>27 noviembre 2019</a:t>
            </a:r>
          </a:p>
        </p:txBody>
      </p:sp>
    </p:spTree>
    <p:extLst>
      <p:ext uri="{BB962C8B-B14F-4D97-AF65-F5344CB8AC3E}">
        <p14:creationId xmlns:p14="http://schemas.microsoft.com/office/powerpoint/2010/main" val="1413234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A248345-4185-4FE3-8B1E-645BAD544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Contexto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AFB16321-47F1-4E10-B874-2E02D8AA11DC}"/>
              </a:ext>
            </a:extLst>
          </p:cNvPr>
          <p:cNvSpPr txBox="1"/>
          <p:nvPr/>
        </p:nvSpPr>
        <p:spPr>
          <a:xfrm>
            <a:off x="405086" y="1165239"/>
            <a:ext cx="8358485" cy="17575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CL" sz="2400" dirty="0"/>
              <a:t>Objetivo:</a:t>
            </a: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dirty="0"/>
              <a:t>Generar un algoritmo que pueda calcular los turnos y FTE óptimos de cada sede.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CL" dirty="0"/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038095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B691BC-3D89-43A2-BBB3-5051E53CD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Modelo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F347D38D-3B64-47A1-AF1A-77FC05CF9B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9FA6486-1192-41E2-B325-83AE41CAEC79}" type="slidenum">
              <a:rPr lang="es-CL" smtClean="0">
                <a:solidFill>
                  <a:srgbClr val="000000"/>
                </a:solidFill>
              </a:rPr>
              <a:pPr>
                <a:defRPr/>
              </a:pPr>
              <a:t>2</a:t>
            </a:fld>
            <a:endParaRPr lang="es-CL" dirty="0">
              <a:solidFill>
                <a:srgbClr val="000000"/>
              </a:solidFill>
            </a:endParaRP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071F88B-914E-47C7-87A0-51CF1336B9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564444" indent="-564444" defTabSz="922451">
              <a:tabLst>
                <a:tab pos="535870" algn="r"/>
              </a:tabLst>
            </a:pPr>
            <a:endParaRPr lang="es-CL" dirty="0">
              <a:solidFill>
                <a:srgbClr val="000000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EEA2D9B-DD71-4073-A230-FB102B3F2A35}"/>
              </a:ext>
            </a:extLst>
          </p:cNvPr>
          <p:cNvSpPr txBox="1"/>
          <p:nvPr/>
        </p:nvSpPr>
        <p:spPr>
          <a:xfrm>
            <a:off x="405086" y="1165239"/>
            <a:ext cx="8358485" cy="49430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CL" dirty="0"/>
              <a:t>Función objetivo (</a:t>
            </a:r>
            <a:r>
              <a:rPr lang="es-CL" dirty="0" err="1"/>
              <a:t>minimize</a:t>
            </a:r>
            <a:r>
              <a:rPr lang="es-CL" dirty="0"/>
              <a:t>):</a:t>
            </a: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dirty="0"/>
              <a:t>Castigar mayor numero de doctores, cada nuevo doctor pesa más  contrastado con el anterior.</a:t>
            </a: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dirty="0"/>
              <a:t>Castigar espacio ocioso (por constantes minimizar turnos por bloque).</a:t>
            </a:r>
          </a:p>
          <a:p>
            <a:pPr>
              <a:lnSpc>
                <a:spcPct val="150000"/>
              </a:lnSpc>
            </a:pPr>
            <a:r>
              <a:rPr lang="es-CL" dirty="0"/>
              <a:t>Restricciones:</a:t>
            </a: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dirty="0"/>
              <a:t>Cada día se tiene la capacidad médica total para cumplir el total de la demanda.</a:t>
            </a: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dirty="0"/>
              <a:t>Cada doctor tiene solo un turno al día (necesaria por construcción de variables).</a:t>
            </a: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dirty="0"/>
              <a:t>Dentro del horario de apertura de cada centro, por cada vecindad (posición 0, lo contenido en [2;2]) se cumple con la demanda espontanea. </a:t>
            </a: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CL" dirty="0"/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CL" dirty="0"/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752609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B691BC-3D89-43A2-BBB3-5051E53CD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Modelo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F347D38D-3B64-47A1-AF1A-77FC05CF9B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9FA6486-1192-41E2-B325-83AE41CAEC79}" type="slidenum">
              <a:rPr lang="es-CL" smtClean="0">
                <a:solidFill>
                  <a:srgbClr val="000000"/>
                </a:solidFill>
              </a:rPr>
              <a:pPr>
                <a:defRPr/>
              </a:pPr>
              <a:t>3</a:t>
            </a:fld>
            <a:endParaRPr lang="es-CL" dirty="0">
              <a:solidFill>
                <a:srgbClr val="000000"/>
              </a:solidFill>
            </a:endParaRP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071F88B-914E-47C7-87A0-51CF1336B9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564444" indent="-564444" defTabSz="922451">
              <a:tabLst>
                <a:tab pos="535870" algn="r"/>
              </a:tabLst>
            </a:pPr>
            <a:endParaRPr lang="es-CL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5EEA2D9B-DD71-4073-A230-FB102B3F2A35}"/>
                  </a:ext>
                </a:extLst>
              </p:cNvPr>
              <p:cNvSpPr txBox="1"/>
              <p:nvPr/>
            </p:nvSpPr>
            <p:spPr>
              <a:xfrm>
                <a:off x="392757" y="1052736"/>
                <a:ext cx="8358485" cy="40631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s-CL" dirty="0"/>
                  <a:t>Variables: </a:t>
                </a:r>
              </a:p>
              <a:p>
                <a:pPr marL="214313" indent="-214313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CL" sz="160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s-CL" sz="1600" i="1" dirty="0" smtClean="0">
                        <a:latin typeface="Cambria Math" panose="02040503050406030204" pitchFamily="18" charset="0"/>
                      </a:rPr>
                      <m:t>í</m:t>
                    </m:r>
                    <m:r>
                      <a:rPr lang="es-CL" sz="1600" i="1" dirty="0" smtClean="0">
                        <a:latin typeface="Cambria Math" panose="02040503050406030204" pitchFamily="18" charset="0"/>
                      </a:rPr>
                      <m:t>𝑎𝑠</m:t>
                    </m:r>
                    <m:r>
                      <a:rPr lang="es-CL" sz="1600" b="0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s-CL" sz="1600" b="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s-CL" sz="1600" b="0" i="1" dirty="0" smtClean="0">
                        <a:latin typeface="Cambria Math" panose="02040503050406030204" pitchFamily="18" charset="0"/>
                      </a:rPr>
                      <m:t>=[0,1,2,3,4,5,6]</m:t>
                    </m:r>
                  </m:oMath>
                </a14:m>
                <a:endParaRPr lang="es-CL" sz="1600" dirty="0"/>
              </a:p>
              <a:p>
                <a:pPr marL="214313" indent="-214313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CL" sz="1600" b="0" i="1" smtClean="0">
                        <a:latin typeface="Cambria Math" panose="02040503050406030204" pitchFamily="18" charset="0"/>
                      </a:rPr>
                      <m:t>𝐶𝑒𝑛𝑡𝑟𝑜𝑠</m:t>
                    </m:r>
                    <m:r>
                      <a:rPr lang="es-CL" sz="16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s-CL" sz="16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s-CL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s-CL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1600" b="0" i="1" smtClean="0">
                            <a:latin typeface="Cambria Math" panose="02040503050406030204" pitchFamily="18" charset="0"/>
                          </a:rPr>
                          <m:t>𝐴𝑛𝑔𝑜𝑙</m:t>
                        </m:r>
                        <m:r>
                          <a:rPr lang="es-CL" sz="1600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</m:e>
                    </m:d>
                  </m:oMath>
                </a14:m>
                <a:endParaRPr lang="es-CL" sz="1600" b="0" dirty="0"/>
              </a:p>
              <a:p>
                <a:pPr marL="214313" indent="-214313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CL" sz="1600" b="0" i="1" smtClean="0">
                        <a:latin typeface="Cambria Math" panose="02040503050406030204" pitchFamily="18" charset="0"/>
                      </a:rPr>
                      <m:t>𝐵𝑙𝑜𝑞𝑢𝑒𝑠</m:t>
                    </m:r>
                    <m:r>
                      <a:rPr lang="es-CL" sz="16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s-CL" sz="16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s-CL" sz="1600" b="0" i="1" smtClean="0">
                        <a:latin typeface="Cambria Math" panose="02040503050406030204" pitchFamily="18" charset="0"/>
                      </a:rPr>
                      <m:t>=[1,…,48]</m:t>
                    </m:r>
                  </m:oMath>
                </a14:m>
                <a:endParaRPr lang="es-CL" sz="1600" dirty="0"/>
              </a:p>
              <a:p>
                <a:pPr marL="214313" indent="-214313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s-CL" sz="1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Médicos: M = [1,…,10]</a:t>
                </a:r>
              </a:p>
              <a:p>
                <a:pPr marL="214313" indent="-214313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s-CL" sz="1600" i="1" dirty="0">
                    <a:latin typeface="Cambria Math" panose="02040503050406030204" pitchFamily="18" charset="0"/>
                  </a:rPr>
                  <a:t>Diccionario de Turnos: </a:t>
                </a:r>
                <a:r>
                  <a:rPr lang="es-CL" sz="1600" dirty="0">
                    <a:latin typeface="Cambria Math" panose="02040503050406030204" pitchFamily="18" charset="0"/>
                  </a:rPr>
                  <a:t>T = [8:00-17:00, ...]</a:t>
                </a:r>
              </a:p>
              <a:p>
                <a:pPr marL="214313" indent="-214313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CL" sz="1600" b="0" i="1" dirty="0" smtClean="0">
                        <a:latin typeface="Cambria Math" panose="02040503050406030204" pitchFamily="18" charset="0"/>
                      </a:rPr>
                      <m:t>𝐷𝑒𝑚𝑎𝑛𝑑𝑎</m:t>
                    </m:r>
                    <m:r>
                      <a:rPr lang="es-CL" sz="1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1600" b="0" i="1" dirty="0" smtClean="0">
                        <a:latin typeface="Cambria Math" panose="02040503050406030204" pitchFamily="18" charset="0"/>
                      </a:rPr>
                      <m:t>𝑣𝑎𝑟𝑖𝑎𝑏𝑙𝑒𝑠</m:t>
                    </m:r>
                    <m:r>
                      <a:rPr lang="es-CL" sz="1600" b="0" i="1" dirty="0" smtClean="0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es-CL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1600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s-CL" sz="16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s-CL" sz="1600" b="0" i="1" smtClean="0">
                            <a:latin typeface="Cambria Math" panose="02040503050406030204" pitchFamily="18" charset="0"/>
                          </a:rPr>
                          <m:t>𝑣𝑎𝑟</m:t>
                        </m:r>
                      </m:e>
                      <m:sub>
                        <m:r>
                          <a:rPr lang="es-CL" sz="1600" b="0" i="1" smtClean="0">
                            <a:latin typeface="Cambria Math" panose="02040503050406030204" pitchFamily="18" charset="0"/>
                          </a:rPr>
                          <m:t>𝑐𝑑𝑖</m:t>
                        </m:r>
                      </m:sub>
                    </m:sSub>
                    <m:r>
                      <a:rPr lang="es-CL" sz="1600" b="0" i="1" smtClean="0">
                        <a:latin typeface="Cambria Math" panose="02040503050406030204" pitchFamily="18" charset="0"/>
                      </a:rPr>
                      <m:t>                                                       </m:t>
                    </m:r>
                    <m:r>
                      <a:rPr lang="es-CL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s-CL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s-CL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s-CL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s-CL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s-CL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s-CL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s-CL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s-CL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s-CL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CL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s-CL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s-CL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endParaRPr lang="es-CL" sz="1600" dirty="0"/>
              </a:p>
              <a:p>
                <a:pPr marL="214313" indent="-214313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CL" sz="1600" i="1" dirty="0">
                        <a:latin typeface="Cambria Math" panose="02040503050406030204" pitchFamily="18" charset="0"/>
                      </a:rPr>
                      <m:t>𝐷𝑒𝑚𝑎𝑛𝑑𝑎</m:t>
                    </m:r>
                    <m:r>
                      <a:rPr lang="es-CL" sz="16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1600" b="0" i="1" dirty="0" smtClean="0">
                        <a:latin typeface="Cambria Math" panose="02040503050406030204" pitchFamily="18" charset="0"/>
                      </a:rPr>
                      <m:t>𝑝𝑟𝑜𝑔𝑟𝑎𝑚𝑎𝑑𝑎</m:t>
                    </m:r>
                    <m:r>
                      <a:rPr lang="es-CL" sz="1600" i="1" dirty="0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es-CL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1600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s-CL" sz="1600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s-CL" sz="1600" b="0" i="1" smtClean="0">
                            <a:latin typeface="Cambria Math" panose="02040503050406030204" pitchFamily="18" charset="0"/>
                          </a:rPr>
                          <m:t>𝑝𝑟𝑜𝑔</m:t>
                        </m:r>
                      </m:e>
                      <m:sub>
                        <m:r>
                          <a:rPr lang="es-CL" sz="1600" i="1">
                            <a:latin typeface="Cambria Math" panose="02040503050406030204" pitchFamily="18" charset="0"/>
                          </a:rPr>
                          <m:t>𝑐𝑑𝑖</m:t>
                        </m:r>
                      </m:sub>
                    </m:sSub>
                    <m:r>
                      <a:rPr lang="es-CL" sz="1600" i="1">
                        <a:latin typeface="Cambria Math" panose="02040503050406030204" pitchFamily="18" charset="0"/>
                      </a:rPr>
                      <m:t>                                             </m:t>
                    </m:r>
                    <m:r>
                      <a:rPr lang="es-CL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s-CL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s-CL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s-CL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s-CL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s-CL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s-CL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s-CL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s-CL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s-CL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s-CL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s-CL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endParaRPr lang="es-CL" sz="1600" dirty="0"/>
              </a:p>
              <a:p>
                <a:pPr marL="214313" indent="-214313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CL" sz="1600" b="0" i="1" dirty="0" smtClean="0">
                        <a:latin typeface="Cambria Math" panose="02040503050406030204" pitchFamily="18" charset="0"/>
                      </a:rPr>
                      <m:t>𝐷𝑒𝑠𝑣𝑖𝑎𝑐𝑖</m:t>
                    </m:r>
                    <m:r>
                      <a:rPr lang="es-CL" sz="1600" b="0" i="1" dirty="0" smtClean="0">
                        <a:latin typeface="Cambria Math" panose="02040503050406030204" pitchFamily="18" charset="0"/>
                      </a:rPr>
                      <m:t>ó</m:t>
                    </m:r>
                    <m:r>
                      <a:rPr lang="es-CL" sz="16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CL" sz="1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1600" b="0" i="1" dirty="0" smtClean="0">
                        <a:latin typeface="Cambria Math" panose="02040503050406030204" pitchFamily="18" charset="0"/>
                      </a:rPr>
                      <m:t>𝑑𝑒𝑚𝑎𝑛𝑑𝑎</m:t>
                    </m:r>
                    <m:r>
                      <a:rPr lang="es-CL" sz="1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1600" b="0" i="1" dirty="0" smtClean="0">
                        <a:latin typeface="Cambria Math" panose="02040503050406030204" pitchFamily="18" charset="0"/>
                      </a:rPr>
                      <m:t>𝑝𝑟𝑜𝑔𝑟𝑎𝑚𝑎𝑑𝑎</m:t>
                    </m:r>
                    <m:r>
                      <a:rPr lang="es-CL" sz="1600" b="0" i="1" dirty="0" smtClean="0">
                        <a:latin typeface="Cambria Math" panose="02040503050406030204" pitchFamily="18" charset="0"/>
                      </a:rPr>
                      <m:t> : </m:t>
                    </m:r>
                    <m:sSub>
                      <m:sSubPr>
                        <m:ctrlPr>
                          <a:rPr lang="es-CL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1600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s-CL" sz="1600" b="0" i="1" smtClean="0">
                            <a:latin typeface="Cambria Math" panose="02040503050406030204" pitchFamily="18" charset="0"/>
                          </a:rPr>
                          <m:t>𝑒𝑠𝑣</m:t>
                        </m:r>
                        <m:r>
                          <a:rPr lang="es-CL" sz="1600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s-CL" sz="1600" i="1">
                            <a:latin typeface="Cambria Math" panose="02040503050406030204" pitchFamily="18" charset="0"/>
                          </a:rPr>
                          <m:t>𝑝𝑟𝑜𝑔</m:t>
                        </m:r>
                      </m:e>
                      <m:sub>
                        <m:r>
                          <a:rPr lang="es-CL" sz="1600" i="1">
                            <a:latin typeface="Cambria Math" panose="02040503050406030204" pitchFamily="18" charset="0"/>
                          </a:rPr>
                          <m:t>𝑐𝑑𝑖</m:t>
                        </m:r>
                      </m:sub>
                    </m:sSub>
                    <m:r>
                      <a:rPr lang="es-CL" sz="1600" i="1">
                        <a:latin typeface="Cambria Math" panose="02040503050406030204" pitchFamily="18" charset="0"/>
                      </a:rPr>
                      <m:t>           </m:t>
                    </m:r>
                    <m:r>
                      <a:rPr lang="es-CL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s-CL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s-CL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s-CL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s-CL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s-CL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s-CL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s-CL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s-CL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s-CL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s-CL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s-CL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endParaRPr lang="es-CL" sz="1600" b="0" i="1" dirty="0">
                  <a:latin typeface="Cambria Math" panose="02040503050406030204" pitchFamily="18" charset="0"/>
                </a:endParaRPr>
              </a:p>
              <a:p>
                <a:pPr marL="214313" indent="-214313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s-CL" sz="1600" i="1" dirty="0">
                    <a:latin typeface="Cambria Math" panose="02040503050406030204" pitchFamily="18" charset="0"/>
                  </a:rPr>
                  <a:t>Productividad meta: P = 83%</a:t>
                </a:r>
              </a:p>
              <a:p>
                <a:pPr marL="214313" indent="-214313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s-CL" sz="1600" i="1" dirty="0">
                    <a:latin typeface="Cambria Math" panose="02040503050406030204" pitchFamily="18" charset="0"/>
                  </a:rPr>
                  <a:t>Almuerzos: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s-CL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s-CL" sz="1600" i="1" dirty="0">
                    <a:latin typeface="Cambria Math" panose="02040503050406030204" pitchFamily="18" charset="0"/>
                  </a:rPr>
                  <a:t>				                 </a:t>
                </a:r>
                <a14:m>
                  <m:oMath xmlns:m="http://schemas.openxmlformats.org/officeDocument/2006/math">
                    <m:r>
                      <a:rPr lang="es-CL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s-CL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s-CL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s-CL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s-CL" sz="1600" i="1" dirty="0">
                    <a:latin typeface="Cambria Math" panose="02040503050406030204" pitchFamily="18" charset="0"/>
                  </a:rPr>
                  <a:t>  </a:t>
                </a:r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5EEA2D9B-DD71-4073-A230-FB102B3F2A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757" y="1052736"/>
                <a:ext cx="8358485" cy="4063164"/>
              </a:xfrm>
              <a:prstGeom prst="rect">
                <a:avLst/>
              </a:prstGeom>
              <a:blipFill>
                <a:blip r:embed="rId2"/>
                <a:stretch>
                  <a:fillRect l="-1676" b="-2102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1267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B691BC-3D89-43A2-BBB3-5051E53CD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Modelo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F347D38D-3B64-47A1-AF1A-77FC05CF9B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9FA6486-1192-41E2-B325-83AE41CAEC79}" type="slidenum">
              <a:rPr lang="es-CL" smtClean="0">
                <a:solidFill>
                  <a:srgbClr val="000000"/>
                </a:solidFill>
              </a:rPr>
              <a:pPr>
                <a:defRPr/>
              </a:pPr>
              <a:t>4</a:t>
            </a:fld>
            <a:endParaRPr lang="es-CL" dirty="0">
              <a:solidFill>
                <a:srgbClr val="000000"/>
              </a:solidFill>
            </a:endParaRP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071F88B-914E-47C7-87A0-51CF1336B9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564444" indent="-564444" defTabSz="922451">
              <a:tabLst>
                <a:tab pos="535870" algn="r"/>
              </a:tabLst>
            </a:pPr>
            <a:endParaRPr lang="es-CL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5EEA2D9B-DD71-4073-A230-FB102B3F2A35}"/>
                  </a:ext>
                </a:extLst>
              </p:cNvPr>
              <p:cNvSpPr txBox="1"/>
              <p:nvPr/>
            </p:nvSpPr>
            <p:spPr>
              <a:xfrm>
                <a:off x="395536" y="1196752"/>
                <a:ext cx="8358485" cy="68275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s-CL" dirty="0"/>
                  <a:t>Variable de decisión:</a:t>
                </a:r>
              </a:p>
              <a:p>
                <a:pPr marL="214313" indent="-214313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CL" b="0" i="1" dirty="0" smtClean="0">
                        <a:latin typeface="Cambria Math" panose="02040503050406030204" pitchFamily="18" charset="0"/>
                      </a:rPr>
                      <m:t>𝑇𝑢𝑟𝑛𝑜𝑠</m:t>
                    </m:r>
                    <m:r>
                      <a:rPr lang="es-CL" b="0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s-CL" b="0" i="1" dirty="0" smtClean="0">
                        <a:latin typeface="Cambria Math" panose="02040503050406030204" pitchFamily="18" charset="0"/>
                      </a:rPr>
                      <m:t>𝐵𝑖𝑛𝑎𝑟𝑖𝑎</m:t>
                    </m:r>
                    <m:r>
                      <a:rPr lang="es-CL" b="0" i="1" dirty="0" smtClean="0">
                        <a:latin typeface="Cambria Math" panose="02040503050406030204" pitchFamily="18" charset="0"/>
                      </a:rPr>
                      <m:t>): </m:t>
                    </m:r>
                    <m:sSub>
                      <m:sSubPr>
                        <m:ctrlPr>
                          <a:rPr lang="es-CL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s-CL" b="0" i="1" dirty="0" smtClean="0">
                            <a:latin typeface="Cambria Math" panose="02040503050406030204" pitchFamily="18" charset="0"/>
                          </a:rPr>
                          <m:t>𝑚𝑡𝑑</m:t>
                        </m:r>
                      </m:sub>
                    </m:sSub>
                  </m:oMath>
                </a14:m>
                <a:r>
                  <a:rPr lang="es-CL" dirty="0"/>
                  <a:t> </a:t>
                </a:r>
                <a14:m>
                  <m:oMath xmlns:m="http://schemas.openxmlformats.org/officeDocument/2006/math">
                    <m:r>
                      <a:rPr lang="es-CL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                                         </m:t>
                    </m:r>
                    <m:r>
                      <a:rPr lang="es-CL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s-C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s-C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s-C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s-CL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s-C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s-C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s-C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s-C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s-C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s-C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s-C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</m:oMath>
                </a14:m>
                <a:endParaRPr lang="es-CL" dirty="0"/>
              </a:p>
              <a:p>
                <a:pPr>
                  <a:lnSpc>
                    <a:spcPct val="150000"/>
                  </a:lnSpc>
                </a:pPr>
                <a:r>
                  <a:rPr lang="es-CL" dirty="0"/>
                  <a:t>Función objetivo:</a:t>
                </a: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𝑚𝑖𝑛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: </m:t>
                    </m:r>
                    <m:nary>
                      <m:naryPr>
                        <m:chr m:val="∑"/>
                        <m:supHide m:val="on"/>
                        <m:ctrlPr>
                          <a:rPr lang="es-CL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s-CL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s-CL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s-CL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  <m:sup/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s-CL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s-CL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b>
                              <m:sup/>
                              <m:e>
                                <m:r>
                                  <a:rPr lang="es-CL" i="1">
                                    <a:latin typeface="Cambria Math" panose="02040503050406030204" pitchFamily="18" charset="0"/>
                                  </a:rPr>
                                  <m:t>[100∗</m:t>
                                </m:r>
                                <m:sSup>
                                  <m:sSupPr>
                                    <m:ctrlPr>
                                      <a:rPr lang="es-CL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CL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p>
                                    <m:r>
                                      <a:rPr lang="es-CL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s-CL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s-CL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L" i="1" dirty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s-CL" i="1" dirty="0">
                                        <a:latin typeface="Cambria Math" panose="02040503050406030204" pitchFamily="18" charset="0"/>
                                      </a:rPr>
                                      <m:t>𝑚𝑡𝑑</m:t>
                                    </m:r>
                                  </m:sub>
                                </m:sSub>
                                <m:r>
                                  <a:rPr lang="es-CL" b="0" i="1" dirty="0" smtClean="0">
                                    <a:latin typeface="Cambria Math" panose="02040503050406030204" pitchFamily="18" charset="0"/>
                                  </a:rPr>
                                  <m:t>] </m:t>
                                </m:r>
                              </m:e>
                            </m:nary>
                          </m:e>
                        </m:nary>
                        <m:r>
                          <m:rPr>
                            <m:nor/>
                          </m:rPr>
                          <a:rPr lang="es-CL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s-CL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es-CL" i="1" dirty="0">
                    <a:latin typeface="Cambria Math" panose="02040503050406030204" pitchFamily="18" charset="0"/>
                  </a:rPr>
                  <a:t>+</a:t>
                </a: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s-CL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s-CL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s-CL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s-CL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s-CL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  <m:sup/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s-CL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s-CL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s-CL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CL" b="0" i="1" smtClean="0">
                                              <a:latin typeface="Cambria Math" panose="02040503050406030204" pitchFamily="18" charset="0"/>
                                            </a:rPr>
                                            <m:t>([</m:t>
                                          </m:r>
                                          <m:r>
                                            <a:rPr lang="es-CL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es-CL" b="0" i="1" smtClean="0">
                                              <a:latin typeface="Cambria Math" panose="02040503050406030204" pitchFamily="18" charset="0"/>
                                            </a:rPr>
                                            <m:t>𝑡𝑖</m:t>
                                          </m:r>
                                        </m:sub>
                                      </m:sSub>
                                      <m:r>
                                        <a:rPr lang="es-CL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s-CL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CL" b="0" i="1" smtClean="0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s-CL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  <m:r>
                                        <a:rPr lang="es-CL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</m:nary>
                                  <m:sSub>
                                    <m:sSubPr>
                                      <m:ctrlPr>
                                        <a:rPr lang="es-CL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L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s-CL" i="1">
                                          <a:latin typeface="Cambria Math" panose="02040503050406030204" pitchFamily="18" charset="0"/>
                                        </a:rPr>
                                        <m:t>𝑡𝑖</m:t>
                                      </m:r>
                                    </m:sub>
                                  </m:sSub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</a:rPr>
                                    <m:t>]∗</m:t>
                                  </m:r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sSub>
                                    <m:sSubPr>
                                      <m:ctrlPr>
                                        <a:rPr lang="es-CL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L" i="1" dirty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s-CL" i="1" dirty="0">
                                          <a:latin typeface="Cambria Math" panose="02040503050406030204" pitchFamily="18" charset="0"/>
                                        </a:rPr>
                                        <m:t>𝑚𝑡𝑑</m:t>
                                      </m:r>
                                    </m:sub>
                                  </m:sSub>
                                  <m:r>
                                    <a:rPr lang="es-CL" i="1" dirty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nary>
                              <m:r>
                                <a:rPr lang="es-CL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s-CL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L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s-CL" i="1">
                                      <a:latin typeface="Cambria Math" panose="02040503050406030204" pitchFamily="18" charset="0"/>
                                    </a:rPr>
                                    <m:t>_</m:t>
                                  </m:r>
                                  <m:r>
                                    <a:rPr lang="es-CL" i="1">
                                      <a:latin typeface="Cambria Math" panose="02040503050406030204" pitchFamily="18" charset="0"/>
                                    </a:rPr>
                                    <m:t>𝑣𝑎𝑟</m:t>
                                  </m:r>
                                </m:e>
                                <m:sub>
                                  <m:r>
                                    <a:rPr lang="es-CL" i="1">
                                      <a:latin typeface="Cambria Math" panose="02040503050406030204" pitchFamily="18" charset="0"/>
                                    </a:rPr>
                                    <m:t>𝑑𝑖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s-CL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CL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s-CL" i="1">
                                      <a:latin typeface="Cambria Math" panose="02040503050406030204" pitchFamily="18" charset="0"/>
                                    </a:rPr>
                                    <m:t>_</m:t>
                                  </m:r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</a:rPr>
                                    <m:t>𝑝𝑟𝑜𝑔</m:t>
                                  </m:r>
                                </m:e>
                                <m:sub>
                                  <m:r>
                                    <a:rPr lang="es-CL" i="1">
                                      <a:latin typeface="Cambria Math" panose="02040503050406030204" pitchFamily="18" charset="0"/>
                                    </a:rPr>
                                    <m:t>𝑑𝑖</m:t>
                                  </m:r>
                                </m:sub>
                              </m:sSub>
                            </m:e>
                          </m:nary>
                          <m:r>
                            <m:rPr>
                              <m:nor/>
                            </m:rPr>
                            <a:rPr lang="es-CL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s-CL" i="1" dirty="0">
                              <a:latin typeface="Cambria Math" panose="02040503050406030204" pitchFamily="18" charset="0"/>
                            </a:rPr>
                            <m:t>  </m:t>
                          </m:r>
                        </m:e>
                      </m:nary>
                    </m:oMath>
                  </m:oMathPara>
                </a14:m>
                <a:endParaRPr lang="es-CL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s-CL" dirty="0"/>
                  <a:t>Restricciones: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          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s-CL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s-CL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s-C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L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s-CL" i="1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s-CL" i="1">
                                <a:latin typeface="Cambria Math" panose="02040503050406030204" pitchFamily="18" charset="0"/>
                              </a:rPr>
                              <m:t>𝑣𝑎𝑟</m:t>
                            </m:r>
                          </m:e>
                          <m:sub>
                            <m:r>
                              <a:rPr lang="es-CL" i="1">
                                <a:latin typeface="Cambria Math" panose="02040503050406030204" pitchFamily="18" charset="0"/>
                              </a:rPr>
                              <m:t>𝑑𝑖</m:t>
                            </m:r>
                          </m:sub>
                        </m:sSub>
                        <m:sSub>
                          <m:sSubPr>
                            <m:ctrlPr>
                              <a:rPr lang="es-C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L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s-CL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s-CL" i="1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s-CL" i="1">
                                <a:latin typeface="Cambria Math" panose="02040503050406030204" pitchFamily="18" charset="0"/>
                              </a:rPr>
                              <m:t>𝑝𝑟𝑜𝑔</m:t>
                            </m:r>
                          </m:e>
                          <m:sub>
                            <m:r>
                              <a:rPr lang="es-CL" i="1">
                                <a:latin typeface="Cambria Math" panose="02040503050406030204" pitchFamily="18" charset="0"/>
                              </a:rPr>
                              <m:t>𝑑𝑖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s-CL" dirty="0"/>
                  <a:t> </a:t>
                </a:r>
                <a14:m>
                  <m:oMath xmlns:m="http://schemas.openxmlformats.org/officeDocument/2006/math">
                    <m:r>
                      <a:rPr lang="es-CL" i="1" dirty="0">
                        <a:latin typeface="Cambria Math" panose="02040503050406030204" pitchFamily="18" charset="0"/>
                      </a:rPr>
                      <m:t>≤ </m:t>
                    </m:r>
                    <m:nary>
                      <m:naryPr>
                        <m:chr m:val="∑"/>
                        <m:supHide m:val="on"/>
                        <m:ctrlPr>
                          <a:rPr lang="es-CL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s-CL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s-C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L" i="1">
                                <a:latin typeface="Cambria Math" panose="02040503050406030204" pitchFamily="18" charset="0"/>
                              </a:rPr>
                              <m:t>([</m:t>
                            </m:r>
                            <m:r>
                              <a:rPr lang="es-CL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s-CL" i="1">
                                <a:latin typeface="Cambria Math" panose="02040503050406030204" pitchFamily="18" charset="0"/>
                              </a:rPr>
                              <m:t>𝑡𝑖</m:t>
                            </m:r>
                          </m:sub>
                        </m:sSub>
                        <m:r>
                          <a:rPr lang="es-CL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s-C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L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s-CL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s-CL" i="1">
                            <a:latin typeface="Cambria Math" panose="02040503050406030204" pitchFamily="18" charset="0"/>
                          </a:rPr>
                          <m:t>∗</m:t>
                        </m:r>
                      </m:e>
                    </m:nary>
                    <m:sSub>
                      <m:sSubPr>
                        <m:ctrlPr>
                          <a:rPr lang="es-C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s-CL" i="1">
                            <a:latin typeface="Cambria Math" panose="02040503050406030204" pitchFamily="18" charset="0"/>
                          </a:rPr>
                          <m:t>𝑡𝑖</m:t>
                        </m:r>
                      </m:sub>
                    </m:sSub>
                    <m:r>
                      <a:rPr lang="es-CL" i="1">
                        <a:latin typeface="Cambria Math" panose="02040503050406030204" pitchFamily="18" charset="0"/>
                      </a:rPr>
                      <m:t>]∗</m:t>
                    </m:r>
                    <m:r>
                      <a:rPr lang="es-CL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s-CL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s-CL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i="1" dirty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s-CL" i="1" dirty="0">
                            <a:latin typeface="Cambria Math" panose="02040503050406030204" pitchFamily="18" charset="0"/>
                          </a:rPr>
                          <m:t>𝑚𝑡𝑑</m:t>
                        </m:r>
                      </m:sub>
                    </m:sSub>
                  </m:oMath>
                </a14:m>
                <a:r>
                  <a:rPr lang="es-CL" i="1" dirty="0">
                    <a:latin typeface="Cambria Math" panose="02040503050406030204" pitchFamily="18" charset="0"/>
                  </a:rPr>
                  <a:t>	</a:t>
                </a:r>
                <a:r>
                  <a:rPr lang="es-CL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C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s-C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s-CL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C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s-C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</m:oMath>
                </a14:m>
                <a:endParaRPr lang="es-CL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         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s-CL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s-CL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s-CL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L" i="1" dirty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s-CL" i="1" dirty="0">
                                <a:latin typeface="Cambria Math" panose="02040503050406030204" pitchFamily="18" charset="0"/>
                              </a:rPr>
                              <m:t>𝑚𝑡𝑑</m:t>
                            </m:r>
                          </m:sub>
                        </m:sSub>
                      </m:e>
                    </m:nary>
                  </m:oMath>
                </a14:m>
                <a:r>
                  <a:rPr lang="es-CL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CL" i="1" dirty="0">
                        <a:latin typeface="Cambria Math" panose="02040503050406030204" pitchFamily="18" charset="0"/>
                      </a:rPr>
                      <m:t>≤ </m:t>
                    </m:r>
                  </m:oMath>
                </a14:m>
                <a:r>
                  <a:rPr lang="es-CL" i="1" dirty="0">
                    <a:latin typeface="Cambria Math" panose="02040503050406030204" pitchFamily="18" charset="0"/>
                  </a:rPr>
                  <a:t>1					 </a:t>
                </a:r>
                <a14:m>
                  <m:oMath xmlns:m="http://schemas.openxmlformats.org/officeDocument/2006/math">
                    <m:r>
                      <a:rPr lang="es-C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s-C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s-CL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C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s-C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s-CL" i="1" dirty="0">
                    <a:latin typeface="Cambria Math" panose="02040503050406030204" pitchFamily="18" charset="0"/>
                  </a:rPr>
                  <a:t>,</a:t>
                </a:r>
                <a:r>
                  <a:rPr lang="es-CL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C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s-C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s-CL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C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s-C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endParaRPr lang="es-CL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s-CL" i="1" dirty="0">
                    <a:latin typeface="Cambria Math" panose="02040503050406030204" pitchFamily="18" charset="0"/>
                  </a:rPr>
                  <a:t>         </a:t>
                </a:r>
                <a:r>
                  <a:rPr lang="es-CL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s-CL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s-C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s-C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L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s-CL" i="1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s-CL" i="1">
                                <a:latin typeface="Cambria Math" panose="02040503050406030204" pitchFamily="18" charset="0"/>
                              </a:rPr>
                              <m:t>𝑣𝑎𝑟</m:t>
                            </m:r>
                          </m:e>
                          <m:sub>
                            <m:r>
                              <a:rPr lang="es-CL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s-CL" dirty="0"/>
                  <a:t> </a:t>
                </a:r>
                <a14:m>
                  <m:oMath xmlns:m="http://schemas.openxmlformats.org/officeDocument/2006/math">
                    <m:r>
                      <a:rPr lang="es-CL" i="1" dirty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s-CL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s-CL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s-CL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/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s-CL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s-CL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/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s-CL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s-CL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s-CL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L" i="1">
                                        <a:latin typeface="Cambria Math" panose="02040503050406030204" pitchFamily="18" charset="0"/>
                                      </a:rPr>
                                      <m:t>([</m:t>
                                    </m:r>
                                    <m:r>
                                      <a:rPr lang="es-CL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s-CL" i="1">
                                        <a:latin typeface="Cambria Math" panose="02040503050406030204" pitchFamily="18" charset="0"/>
                                      </a:rPr>
                                      <m:t>𝑡𝑖</m:t>
                                    </m:r>
                                  </m:sub>
                                </m:sSub>
                                <m:r>
                                  <a:rPr lang="es-CL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s-CL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L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s-CL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es-CL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e>
                            </m:nary>
                            <m:sSub>
                              <m:sSubPr>
                                <m:ctrlPr>
                                  <a:rPr lang="es-CL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CL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s-CL" i="1">
                                    <a:latin typeface="Cambria Math" panose="02040503050406030204" pitchFamily="18" charset="0"/>
                                  </a:rPr>
                                  <m:t>𝑡𝑖</m:t>
                                </m:r>
                              </m:sub>
                            </m:sSub>
                            <m:r>
                              <a:rPr lang="es-CL" i="1">
                                <a:latin typeface="Cambria Math" panose="02040503050406030204" pitchFamily="18" charset="0"/>
                              </a:rPr>
                              <m:t>]∗</m:t>
                            </m:r>
                            <m:r>
                              <a:rPr lang="es-CL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s-CL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  <m:sSub>
                              <m:sSubPr>
                                <m:ctrlPr>
                                  <a:rPr lang="es-CL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CL" i="1" dirty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s-CL" i="1" dirty="0">
                                    <a:latin typeface="Cambria Math" panose="02040503050406030204" pitchFamily="18" charset="0"/>
                                  </a:rPr>
                                  <m:t>𝑚𝑡𝑑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endParaRPr lang="es-CL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s-CL" dirty="0">
                    <a:ea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s-C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s-C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s-CL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C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s-C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s-CL" i="1" dirty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s-C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s-C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C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s-C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s-C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s-C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s-CL" i="1" dirty="0">
                    <a:latin typeface="Cambria Math" panose="02040503050406030204" pitchFamily="18" charset="0"/>
                  </a:rPr>
                  <a:t>[horario laboral centro], </a:t>
                </a:r>
                <a14:m>
                  <m:oMath xmlns:m="http://schemas.openxmlformats.org/officeDocument/2006/math">
                    <m:r>
                      <a:rPr lang="es-C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r>
                      <a:rPr lang="es-C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s-C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s-C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s-C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s-C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−2, …,</m:t>
                    </m:r>
                    <m:r>
                      <a:rPr lang="es-C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s-C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+2]</m:t>
                    </m:r>
                  </m:oMath>
                </a14:m>
                <a:endParaRPr lang="es-CL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s-CL" dirty="0"/>
              </a:p>
              <a:p>
                <a:pPr lvl="1">
                  <a:lnSpc>
                    <a:spcPct val="150000"/>
                  </a:lnSpc>
                </a:pPr>
                <a:endParaRPr lang="es-CL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s-CL" dirty="0"/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endParaRPr lang="es-CL" dirty="0"/>
              </a:p>
              <a:p>
                <a:pPr marL="214313" indent="-214313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s-CL" dirty="0"/>
              </a:p>
            </p:txBody>
          </p:sp>
        </mc:Choice>
        <mc:Fallback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5EEA2D9B-DD71-4073-A230-FB102B3F2A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196752"/>
                <a:ext cx="8358485" cy="6827510"/>
              </a:xfrm>
              <a:prstGeom prst="rect">
                <a:avLst/>
              </a:prstGeom>
              <a:blipFill>
                <a:blip r:embed="rId2"/>
                <a:stretch>
                  <a:fillRect l="-1751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77773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3045&quot;&gt;&lt;version val=&quot;24164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1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-%m-%Y&lt;/m_strFormatTime&gt;&lt;m_yearfmt&gt;&lt;begin val=&quot;0&quot;/&gt;&lt;end val=&quot;0&quot;/&gt;&lt;/m_yearfmt&gt;&lt;/m_precDefaultDate&gt;&lt;m_precDefaultYear&gt;&lt;m_bNumberIsYear val=&quot;0&quot;/&gt;&lt;m_strFormatTime&gt;%Y&lt;/m_strFormatTime&gt;&lt;m_yearfmt&gt;&lt;begin val=&quot;0&quot;/&gt;&lt;end val=&quot;0&quot;/&gt;&lt;/m_yearfmt&gt;&lt;/m_precDefaultYear&gt;&lt;m_precDefaultQuarter&gt;&lt;m_bNumberIsYear val=&quot;0&quot;/&gt;&lt;m_strFormatTime&gt;Q%5&lt;/m_strFormatTime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bNumberIsYear val=&quot;0&quot;/&gt;&lt;m_strFormatTime&gt;%#d&lt;/m_strFormatTime&gt;&lt;m_yearfmt&gt;&lt;begin val=&quot;0&quot;/&gt;&lt;end val=&quot;4&quot;/&gt;&lt;/m_yearfmt&gt;&lt;/m_precDefaultDay&gt;&lt;m_mruColor&gt;&lt;m_vecMRU length=&quot;8&quot;&gt;&lt;elem m_fUsage=&quot;4.73670707183290050000E+000&quot;&gt;&lt;m_msothmcolidx val=&quot;0&quot;/&gt;&lt;m_rgb r=&quot;80&quot; g=&quot;BD&quot; b=&quot;26&quot;/&gt;&lt;m_nBrightness val=&quot;0&quot;/&gt;&lt;/elem&gt;&lt;elem m_fUsage=&quot;1.43574159609000060000E+000&quot;&gt;&lt;m_msothmcolidx val=&quot;0&quot;/&gt;&lt;m_rgb r=&quot;F3&quot; g=&quot;7D&quot; b=&quot;1E&quot;/&gt;&lt;m_nBrightness val=&quot;0&quot;/&gt;&lt;/elem&gt;&lt;elem m_fUsage=&quot;9.07368601766213150000E-001&quot;&gt;&lt;m_msothmcolidx val=&quot;0&quot;/&gt;&lt;m_rgb r=&quot;02&quot; g=&quot;78&quot; b=&quot;3A&quot;/&gt;&lt;m_nBrightness val=&quot;0&quot;/&gt;&lt;/elem&gt;&lt;elem m_fUsage=&quot;7.60726436481000250000E-001&quot;&gt;&lt;m_msothmcolidx val=&quot;0&quot;/&gt;&lt;m_rgb r=&quot;19&quot; g=&quot;5A&quot; b=&quot;28&quot;/&gt;&lt;m_nBrightness val=&quot;0&quot;/&gt;&lt;/elem&gt;&lt;elem m_fUsage=&quot;5.77446364649610300000E-001&quot;&gt;&lt;m_msothmcolidx val=&quot;0&quot;/&gt;&lt;m_rgb r=&quot;6B&quot; g=&quot;6D&quot; b=&quot;70&quot;/&gt;&lt;m_nBrightness val=&quot;0&quot;/&gt;&lt;/elem&gt;&lt;elem m_fUsage=&quot;4.30467210000000160000E-001&quot;&gt;&lt;m_msothmcolidx val=&quot;0&quot;/&gt;&lt;m_rgb r=&quot;E3&quot; g=&quot;00&quot; b=&quot;00&quot;/&gt;&lt;m_nBrightness val=&quot;0&quot;/&gt;&lt;/elem&gt;&lt;elem m_fUsage=&quot;3.53878288411552060000E-001&quot;&gt;&lt;m_msothmcolidx val=&quot;0&quot;/&gt;&lt;m_rgb r=&quot;05&quot; g=&quot;72&quot; b=&quot;26&quot;/&gt;&lt;m_nBrightness val=&quot;0&quot;/&gt;&lt;/elem&gt;&lt;elem m_fUsage=&quot;7.97664430768725700000E-002&quot;&gt;&lt;m_msothmcolidx val=&quot;0&quot;/&gt;&lt;m_rgb r=&quot;02&quot; g=&quot;4F&quot; b=&quot;21&quot;/&gt;&lt;m_nBrightness val=&quot;0&quot;/&gt;&lt;/elem&gt;&lt;/m_vecMRU&gt;&lt;/m_mruColor&gt;&lt;m_eweekdayFirstOfWeek val=&quot;1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uOaD3tlK02guB014SRdZ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cYd98S9FEiHFTFJLIlqf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uOaD3tlK02guB014SRdZA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cYd98S9FEiHFTFJLIlqf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uOaD3tlK02guB014SRdZA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cYd98S9FEiHFTFJLIlqfg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NX31cF6Vk66VeFKRd7Lk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uOaD3tlK02guB014SRdZ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cYd98S9FEiHFTFJLIlqf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uOaD3tlK02guB014SRdZ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cYd98S9FEiHFTFJLIlqfg"/>
</p:tagLst>
</file>

<file path=ppt/theme/theme1.xml><?xml version="1.0" encoding="utf-8"?>
<a:theme xmlns:a="http://schemas.openxmlformats.org/drawingml/2006/main" name="1_20151203-PPT USO INTERNO ACHS">
  <a:themeElements>
    <a:clrScheme name="Personalizado 1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80BD26"/>
      </a:accent1>
      <a:accent2>
        <a:srgbClr val="25823B"/>
      </a:accent2>
      <a:accent3>
        <a:srgbClr val="D8D8D8"/>
      </a:accent3>
      <a:accent4>
        <a:srgbClr val="FFFFFF"/>
      </a:accent4>
      <a:accent5>
        <a:srgbClr val="D8D8D8"/>
      </a:accent5>
      <a:accent6>
        <a:srgbClr val="FFC000"/>
      </a:accent6>
      <a:hlink>
        <a:srgbClr val="195A28"/>
      </a:hlink>
      <a:folHlink>
        <a:srgbClr val="FFC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95A28"/>
        </a:solidFill>
        <a:ln w="6350">
          <a:noFill/>
        </a:ln>
      </a:spPr>
      <a:bodyPr lIns="36000" tIns="36000" rIns="36000" bIns="36000" rtlCol="0" anchor="ctr"/>
      <a:lstStyle>
        <a:defPPr algn="ctr">
          <a:defRPr sz="1400" dirty="0"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1400"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16E2C63DA2FAA4293016C7B76433719" ma:contentTypeVersion="0" ma:contentTypeDescription="Crear nuevo documento." ma:contentTypeScope="" ma:versionID="75e82e58241d12e95a7b06c4c2faf8e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ebba8a198e9bb40c3eeca6d0bd41257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C15A705-9C66-4CCB-9F36-C4FCEE8B5157}">
  <ds:schemaRefs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terms/"/>
    <ds:schemaRef ds:uri="http://schemas.microsoft.com/office/infopath/2007/PartnerControls"/>
    <ds:schemaRef ds:uri="http://purl.org/dc/dcmitype/"/>
    <ds:schemaRef ds:uri="http://purl.org/dc/elements/1.1/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4BC5BE2D-9DD0-469D-95D5-8AF684F4844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D34E4D5-080F-44B1-A490-5EFCB4B3414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33502</TotalTime>
  <Words>267</Words>
  <Application>Microsoft Office PowerPoint</Application>
  <PresentationFormat>Presentación en pantalla (4:3)</PresentationFormat>
  <Paragraphs>43</Paragraphs>
  <Slides>5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Calibri</vt:lpstr>
      <vt:lpstr>Cambria Math</vt:lpstr>
      <vt:lpstr>1_20151203-PPT USO INTERNO ACHS</vt:lpstr>
      <vt:lpstr>Diapositiva de think-cell</vt:lpstr>
      <vt:lpstr>AUTOMATIZACIÓN TURNOS</vt:lpstr>
      <vt:lpstr>Contexto</vt:lpstr>
      <vt:lpstr>Modelo</vt:lpstr>
      <vt:lpstr>Modelo</vt:lpstr>
      <vt:lpstr>Modelo</vt:lpstr>
    </vt:vector>
  </TitlesOfParts>
  <Company>ACHS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Título: ARIAL 20, RGB: 25.90.40</dc:title>
  <dc:creator>ACHS</dc:creator>
  <cp:lastModifiedBy>González Ham, Joaquín Damián</cp:lastModifiedBy>
  <cp:revision>740</cp:revision>
  <cp:lastPrinted>2017-02-03T13:22:22Z</cp:lastPrinted>
  <dcterms:created xsi:type="dcterms:W3CDTF">2016-07-28T13:47:51Z</dcterms:created>
  <dcterms:modified xsi:type="dcterms:W3CDTF">2020-04-15T13:04:04Z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0x010100A16E2C63DA2FAA4293016C7B76433719</vt:lpwstr>
  </property>
</Properties>
</file>