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C59254-A936-4BDD-8C15-BA98B856AD0F}">
  <a:tblStyle styleId="{66C59254-A936-4BDD-8C15-BA98B856AD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6232313" y="41089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Joaquín Gorostiza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CoderHouse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1453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ML Predicción de precios inmobiliarios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title"/>
          </p:nvPr>
        </p:nvSpPr>
        <p:spPr>
          <a:xfrm>
            <a:off x="89400" y="554425"/>
            <a:ext cx="39198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INSIGHTS </a:t>
            </a:r>
            <a:endParaRPr sz="4100">
              <a:solidFill>
                <a:schemeClr val="accent3"/>
              </a:solidFill>
            </a:endParaRPr>
          </a:p>
        </p:txBody>
      </p:sp>
      <p:sp>
        <p:nvSpPr>
          <p:cNvPr id="602" name="Google Shape;602;p32"/>
          <p:cNvSpPr txBox="1"/>
          <p:nvPr>
            <p:ph idx="4294967295" type="subTitle"/>
          </p:nvPr>
        </p:nvSpPr>
        <p:spPr>
          <a:xfrm>
            <a:off x="1052000" y="2318775"/>
            <a:ext cx="73782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 han seleccionado un muestreo de análisis gráfico, de tantos otros que podemos realizar.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De las distintas variables analizadas, la que evidencia de mayor manera una correlación fuerte con el precio de venta de los inmuebles es el metraje construido.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618825" y="1776550"/>
            <a:ext cx="5021400" cy="3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na renombrada cadena inmobiliaria se enfrentaba a un dilema común pero desafiante en su búsqueda por brindar un servicio excepcional a sus clientes. Los dueños de viviendas, impulsados por emociones y recuerdos arraigados, a menudo sobrevaloraban el precio de sus propiedades al momento de venderlas. Esto conducía a una especulación inmobiliaria que dificultaba la transparencia y la equidad en el mercado.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 medio de este panorama, la cadena inmobiliaria se propuso revolucionar la forma en que tasaban las propiedades en venta. Su objetivo era claro: crear una herramienta de predicción que pudiera estimar con precisión el valor de venta de las viviendas, permitiendo a los clientes obtener una visión realista del mercado y facilitando </a:t>
            </a:r>
            <a:r>
              <a:rPr lang="en"/>
              <a:t>transacciones más justas.</a:t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Inmobiliario en Madrid</a:t>
            </a:r>
            <a:endParaRPr/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25" y="1776550"/>
            <a:ext cx="3350575" cy="2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type="ctrTitle"/>
          </p:nvPr>
        </p:nvSpPr>
        <p:spPr>
          <a:xfrm>
            <a:off x="448575" y="598950"/>
            <a:ext cx="458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Inmuebles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decada</a:t>
            </a:r>
            <a:endParaRPr/>
          </a:p>
        </p:txBody>
      </p:sp>
      <p:pic>
        <p:nvPicPr>
          <p:cNvPr id="469" name="Google Shape;4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75" y="331075"/>
            <a:ext cx="6165551" cy="4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 txBox="1"/>
          <p:nvPr/>
        </p:nvSpPr>
        <p:spPr>
          <a:xfrm>
            <a:off x="448575" y="1176750"/>
            <a:ext cx="24732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 necesidad de una herramienta como esta se volvía aún más evidente al observar la variación de inmuebles en venta por década. 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Este gráfico revela cómo la cantidad de inmuebles disponibles para la venta ha evolucionado y cómo esta variación influye en la cantidad de tasaciones que los agentes inmobiliarios deben realizar. A medida que los ciclos de ventas y las demandas del mercado cambiaban, el trabajo de tasación se volvía más complejo.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4" type="ctrTitle"/>
          </p:nvPr>
        </p:nvSpPr>
        <p:spPr>
          <a:xfrm>
            <a:off x="685475" y="2411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de entrada</a:t>
            </a:r>
            <a:endParaRPr/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685469" y="818975"/>
            <a:ext cx="169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Estadisticas</a:t>
            </a:r>
            <a:endParaRPr/>
          </a:p>
        </p:txBody>
      </p:sp>
      <p:sp>
        <p:nvSpPr>
          <p:cNvPr id="477" name="Google Shape;477;p26"/>
          <p:cNvSpPr txBox="1"/>
          <p:nvPr>
            <p:ph idx="2" type="ctrTitle"/>
          </p:nvPr>
        </p:nvSpPr>
        <p:spPr>
          <a:xfrm>
            <a:off x="5427871" y="1116913"/>
            <a:ext cx="241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variables</a:t>
            </a:r>
            <a:endParaRPr/>
          </a:p>
        </p:txBody>
      </p:sp>
      <p:cxnSp>
        <p:nvCxnSpPr>
          <p:cNvPr id="478" name="Google Shape;478;p26"/>
          <p:cNvCxnSpPr>
            <a:stCxn id="476" idx="1"/>
          </p:cNvCxnSpPr>
          <p:nvPr/>
        </p:nvCxnSpPr>
        <p:spPr>
          <a:xfrm>
            <a:off x="685469" y="1107875"/>
            <a:ext cx="3573000" cy="3374400"/>
          </a:xfrm>
          <a:prstGeom prst="bentConnector3">
            <a:avLst>
              <a:gd fmla="val -666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6"/>
          <p:cNvCxnSpPr>
            <a:stCxn id="477" idx="3"/>
          </p:cNvCxnSpPr>
          <p:nvPr/>
        </p:nvCxnSpPr>
        <p:spPr>
          <a:xfrm flipH="1">
            <a:off x="6693871" y="1405813"/>
            <a:ext cx="1146600" cy="2563800"/>
          </a:xfrm>
          <a:prstGeom prst="bentConnector4">
            <a:avLst>
              <a:gd fmla="val -84496" name="adj1"/>
              <a:gd fmla="val 102005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2" name="Google Shape;482;p26"/>
          <p:cNvGraphicFramePr/>
          <p:nvPr/>
        </p:nvGraphicFramePr>
        <p:xfrm>
          <a:off x="685463" y="150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{66C59254-A936-4BDD-8C15-BA98B856AD0F}</a:tableStyleId>
              </a:tblPr>
              <a:tblGrid>
                <a:gridCol w="3220350"/>
                <a:gridCol w="853650"/>
              </a:tblGrid>
              <a:tr h="5143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Number of variables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58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Number of observations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21736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Missing cells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530410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Missing cells (%)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42.1%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Duplicate rows (%)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0.0%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26"/>
          <p:cNvGraphicFramePr/>
          <p:nvPr/>
        </p:nvGraphicFramePr>
        <p:xfrm>
          <a:off x="5621400" y="19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{66C59254-A936-4BDD-8C15-BA98B856AD0F}</a:tableStyleId>
              </a:tblPr>
              <a:tblGrid>
                <a:gridCol w="2219075"/>
                <a:gridCol w="562725"/>
              </a:tblGrid>
              <a:tr h="3238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Numeric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Text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Unsupported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Categorical</a:t>
                      </a:r>
                      <a:endParaRPr b="1"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39700" marR="1397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050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</a:rPr>
                        <a:t>29</a:t>
                      </a:r>
                      <a:endParaRPr sz="1050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84" name="Google Shape;484;p26"/>
          <p:cNvSpPr txBox="1"/>
          <p:nvPr/>
        </p:nvSpPr>
        <p:spPr>
          <a:xfrm>
            <a:off x="-4785775" y="189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Variable types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pSp>
        <p:nvGrpSpPr>
          <p:cNvPr id="485" name="Google Shape;485;p26"/>
          <p:cNvGrpSpPr/>
          <p:nvPr/>
        </p:nvGrpSpPr>
        <p:grpSpPr>
          <a:xfrm>
            <a:off x="2249666" y="3856110"/>
            <a:ext cx="6153546" cy="957654"/>
            <a:chOff x="3834069" y="2439811"/>
            <a:chExt cx="2413629" cy="967914"/>
          </a:xfrm>
        </p:grpSpPr>
        <p:grpSp>
          <p:nvGrpSpPr>
            <p:cNvPr id="486" name="Google Shape;486;p26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487" name="Google Shape;487;p26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26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494" name="Google Shape;494;p26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26"/>
            <p:cNvSpPr/>
            <p:nvPr/>
          </p:nvSpPr>
          <p:spPr>
            <a:xfrm>
              <a:off x="4963437" y="2439811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/>
          <p:nvPr>
            <p:ph idx="8" type="ctrTitle"/>
          </p:nvPr>
        </p:nvSpPr>
        <p:spPr>
          <a:xfrm>
            <a:off x="233963" y="-97000"/>
            <a:ext cx="77331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Cuales son los factores más influyentes en el precio de los inmuebles?</a:t>
            </a:r>
            <a:endParaRPr sz="3000"/>
          </a:p>
        </p:txBody>
      </p:sp>
      <p:sp>
        <p:nvSpPr>
          <p:cNvPr id="506" name="Google Shape;506;p27"/>
          <p:cNvSpPr txBox="1"/>
          <p:nvPr>
            <p:ph idx="2" type="ctrTitle"/>
          </p:nvPr>
        </p:nvSpPr>
        <p:spPr>
          <a:xfrm>
            <a:off x="2367392" y="257174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r>
              <a:rPr lang="en"/>
              <a:t>predictors</a:t>
            </a:r>
            <a:r>
              <a:rPr lang="en"/>
              <a:t>?</a:t>
            </a:r>
            <a:endParaRPr/>
          </a:p>
        </p:txBody>
      </p:sp>
      <p:sp>
        <p:nvSpPr>
          <p:cNvPr id="507" name="Google Shape;507;p27"/>
          <p:cNvSpPr txBox="1"/>
          <p:nvPr>
            <p:ph type="ctrTitle"/>
          </p:nvPr>
        </p:nvSpPr>
        <p:spPr>
          <a:xfrm>
            <a:off x="1" y="1569601"/>
            <a:ext cx="22587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508" name="Google Shape;508;p27"/>
          <p:cNvSpPr txBox="1"/>
          <p:nvPr>
            <p:ph idx="1" type="subTitle"/>
          </p:nvPr>
        </p:nvSpPr>
        <p:spPr>
          <a:xfrm>
            <a:off x="188691" y="320744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</a:t>
            </a: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768175" y="24245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5132725" y="3912738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2946088" y="1786563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7504613" y="2740700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27"/>
          <p:cNvCxnSpPr>
            <a:stCxn id="509" idx="3"/>
            <a:endCxn id="511" idx="1"/>
          </p:cNvCxnSpPr>
          <p:nvPr/>
        </p:nvCxnSpPr>
        <p:spPr>
          <a:xfrm flipH="1" rot="10800000">
            <a:off x="1492075" y="2148375"/>
            <a:ext cx="1454100" cy="638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7"/>
          <p:cNvCxnSpPr/>
          <p:nvPr/>
        </p:nvCxnSpPr>
        <p:spPr>
          <a:xfrm>
            <a:off x="3313350" y="1958400"/>
            <a:ext cx="2370000" cy="209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7"/>
          <p:cNvCxnSpPr>
            <a:stCxn id="510" idx="3"/>
            <a:endCxn id="512" idx="1"/>
          </p:cNvCxnSpPr>
          <p:nvPr/>
        </p:nvCxnSpPr>
        <p:spPr>
          <a:xfrm flipH="1" rot="10800000">
            <a:off x="5856625" y="3102588"/>
            <a:ext cx="1647900" cy="117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27"/>
          <p:cNvGrpSpPr/>
          <p:nvPr/>
        </p:nvGrpSpPr>
        <p:grpSpPr>
          <a:xfrm>
            <a:off x="928275" y="2558078"/>
            <a:ext cx="402156" cy="456781"/>
            <a:chOff x="5357662" y="4297637"/>
            <a:chExt cx="287275" cy="326296"/>
          </a:xfrm>
        </p:grpSpPr>
        <p:sp>
          <p:nvSpPr>
            <p:cNvPr id="517" name="Google Shape;517;p2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7"/>
          <p:cNvGrpSpPr/>
          <p:nvPr/>
        </p:nvGrpSpPr>
        <p:grpSpPr>
          <a:xfrm>
            <a:off x="5252090" y="4032494"/>
            <a:ext cx="484361" cy="484405"/>
            <a:chOff x="4890434" y="4287389"/>
            <a:chExt cx="345997" cy="346029"/>
          </a:xfrm>
        </p:grpSpPr>
        <p:sp>
          <p:nvSpPr>
            <p:cNvPr id="523" name="Google Shape;523;p27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3063728" y="1929407"/>
            <a:ext cx="488638" cy="438246"/>
            <a:chOff x="5778676" y="3826972"/>
            <a:chExt cx="349052" cy="313055"/>
          </a:xfrm>
        </p:grpSpPr>
        <p:sp>
          <p:nvSpPr>
            <p:cNvPr id="531" name="Google Shape;531;p27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7"/>
          <p:cNvGrpSpPr/>
          <p:nvPr/>
        </p:nvGrpSpPr>
        <p:grpSpPr>
          <a:xfrm>
            <a:off x="7624672" y="2857078"/>
            <a:ext cx="483826" cy="491133"/>
            <a:chOff x="4874902" y="3808799"/>
            <a:chExt cx="345615" cy="350835"/>
          </a:xfrm>
        </p:grpSpPr>
        <p:sp>
          <p:nvSpPr>
            <p:cNvPr id="537" name="Google Shape;537;p27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7"/>
          <p:cNvSpPr txBox="1"/>
          <p:nvPr>
            <p:ph idx="1" type="subTitle"/>
          </p:nvPr>
        </p:nvSpPr>
        <p:spPr>
          <a:xfrm>
            <a:off x="2367388" y="3418100"/>
            <a:ext cx="18813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Hipotéticamente</a:t>
            </a:r>
            <a:r>
              <a:rPr lang="en"/>
              <a:t> podríamos pensar que las variables más influyentes en el precio de un </a:t>
            </a:r>
            <a:r>
              <a:rPr lang="en"/>
              <a:t>inmueble son:</a:t>
            </a:r>
            <a:endParaRPr/>
          </a:p>
        </p:txBody>
      </p:sp>
      <p:sp>
        <p:nvSpPr>
          <p:cNvPr id="555" name="Google Shape;555;p27"/>
          <p:cNvSpPr txBox="1"/>
          <p:nvPr>
            <p:ph idx="1" type="subTitle"/>
          </p:nvPr>
        </p:nvSpPr>
        <p:spPr>
          <a:xfrm>
            <a:off x="4661524" y="2234075"/>
            <a:ext cx="23700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-ubicación geográfica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-amenities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-orientación solar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-metraje construido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antigüedad</a:t>
            </a:r>
            <a:r>
              <a:rPr lang="en"/>
              <a:t> del inmueble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 txBox="1"/>
          <p:nvPr>
            <p:ph idx="1" type="subTitle"/>
          </p:nvPr>
        </p:nvSpPr>
        <p:spPr>
          <a:xfrm>
            <a:off x="7075200" y="3675300"/>
            <a:ext cx="14664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continuación lo analizaremos con algunos gráficos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 txBox="1"/>
          <p:nvPr>
            <p:ph type="ctrTitle"/>
          </p:nvPr>
        </p:nvSpPr>
        <p:spPr>
          <a:xfrm>
            <a:off x="539900" y="500050"/>
            <a:ext cx="208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Bivariado</a:t>
            </a:r>
            <a:endParaRPr/>
          </a:p>
        </p:txBody>
      </p:sp>
      <p:sp>
        <p:nvSpPr>
          <p:cNvPr id="562" name="Google Shape;562;p28"/>
          <p:cNvSpPr txBox="1"/>
          <p:nvPr>
            <p:ph idx="4294967295" type="ctrTitle"/>
          </p:nvPr>
        </p:nvSpPr>
        <p:spPr>
          <a:xfrm>
            <a:off x="360350" y="656250"/>
            <a:ext cx="24477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Precio venta vs Metraje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3" name="Google Shape;563;p28"/>
          <p:cNvSpPr txBox="1"/>
          <p:nvPr>
            <p:ph idx="4294967295" type="subTitle"/>
          </p:nvPr>
        </p:nvSpPr>
        <p:spPr>
          <a:xfrm>
            <a:off x="539900" y="2012750"/>
            <a:ext cx="22680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 puede observar una correlación fuerte entre las variables precio de venta y metraje.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Son directamente proporcionales, ya que cuanto mayor es el valor del metraje, mayor es el valor del precio de venta.</a:t>
            </a:r>
            <a:endParaRPr sz="1400"/>
          </a:p>
        </p:txBody>
      </p:sp>
      <p:pic>
        <p:nvPicPr>
          <p:cNvPr id="564" name="Google Shape;5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000" y="500049"/>
            <a:ext cx="5531025" cy="43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0" name="Google Shape;5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75" y="597075"/>
            <a:ext cx="5630374" cy="41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9"/>
          <p:cNvSpPr txBox="1"/>
          <p:nvPr>
            <p:ph idx="4294967295" type="ctrTitle"/>
          </p:nvPr>
        </p:nvSpPr>
        <p:spPr>
          <a:xfrm>
            <a:off x="664375" y="372100"/>
            <a:ext cx="20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</a:t>
            </a:r>
            <a:r>
              <a:rPr lang="en"/>
              <a:t>ariado</a:t>
            </a:r>
            <a:endParaRPr/>
          </a:p>
        </p:txBody>
      </p:sp>
      <p:sp>
        <p:nvSpPr>
          <p:cNvPr id="572" name="Google Shape;572;p29"/>
          <p:cNvSpPr txBox="1"/>
          <p:nvPr>
            <p:ph idx="4294967295" type="ctrTitle"/>
          </p:nvPr>
        </p:nvSpPr>
        <p:spPr>
          <a:xfrm>
            <a:off x="664375" y="1077850"/>
            <a:ext cx="21612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550C"/>
                </a:solidFill>
              </a:rPr>
              <a:t>Precio venta vs </a:t>
            </a:r>
            <a:endParaRPr sz="1800">
              <a:solidFill>
                <a:srgbClr val="BB55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B550C"/>
                </a:solidFill>
              </a:rPr>
              <a:t>Metraje +C/S Garage</a:t>
            </a:r>
            <a:endParaRPr sz="1800">
              <a:solidFill>
                <a:srgbClr val="BB550C"/>
              </a:solidFill>
            </a:endParaRPr>
          </a:p>
        </p:txBody>
      </p:sp>
      <p:sp>
        <p:nvSpPr>
          <p:cNvPr id="573" name="Google Shape;573;p29"/>
          <p:cNvSpPr txBox="1"/>
          <p:nvPr>
            <p:ph idx="4294967295" type="subTitle"/>
          </p:nvPr>
        </p:nvSpPr>
        <p:spPr>
          <a:xfrm>
            <a:off x="664375" y="2022700"/>
            <a:ext cx="2439900" cy="24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Podemos observar que existe un </a:t>
            </a:r>
            <a:r>
              <a:rPr lang="en" sz="1400"/>
              <a:t>límite</a:t>
            </a:r>
            <a:r>
              <a:rPr lang="en" sz="1400"/>
              <a:t> en 100 k en donde viviendas que cuestan menos de 100k y tienen menos de 100 mt2 no presentan garage, y en caso contrario, mayores a 100k y con mayor metraje que 100 mt2 se visualiza una mancha uniforme de viviendas con presencia de garage.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/>
          <p:nvPr>
            <p:ph type="ctrTitle"/>
          </p:nvPr>
        </p:nvSpPr>
        <p:spPr>
          <a:xfrm>
            <a:off x="539900" y="500050"/>
            <a:ext cx="208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Bivariado</a:t>
            </a:r>
            <a:endParaRPr/>
          </a:p>
        </p:txBody>
      </p:sp>
      <p:sp>
        <p:nvSpPr>
          <p:cNvPr id="579" name="Google Shape;579;p30"/>
          <p:cNvSpPr txBox="1"/>
          <p:nvPr>
            <p:ph idx="4294967295" type="ctrTitle"/>
          </p:nvPr>
        </p:nvSpPr>
        <p:spPr>
          <a:xfrm>
            <a:off x="539900" y="992550"/>
            <a:ext cx="24477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Decada constructiva</a:t>
            </a:r>
            <a:r>
              <a:rPr lang="en" sz="1800">
                <a:solidFill>
                  <a:schemeClr val="accent1"/>
                </a:solidFill>
              </a:rPr>
              <a:t> vs Piscina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80" name="Google Shape;580;p30"/>
          <p:cNvSpPr txBox="1"/>
          <p:nvPr>
            <p:ph idx="4294967295" type="subTitle"/>
          </p:nvPr>
        </p:nvSpPr>
        <p:spPr>
          <a:xfrm>
            <a:off x="539900" y="1965825"/>
            <a:ext cx="30747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Al analizar las variables </a:t>
            </a:r>
            <a:r>
              <a:rPr lang="en" sz="1400"/>
              <a:t>década</a:t>
            </a:r>
            <a:r>
              <a:rPr lang="en" sz="1400"/>
              <a:t> de construcción vs viviendas con piscina se puede observar que existe un </a:t>
            </a:r>
            <a:r>
              <a:rPr lang="en" sz="1400"/>
              <a:t>desfasaje</a:t>
            </a:r>
            <a:r>
              <a:rPr lang="en" sz="1400"/>
              <a:t> entre ambas variables desde 1940 hasta la </a:t>
            </a:r>
            <a:r>
              <a:rPr lang="en" sz="1400"/>
              <a:t>década</a:t>
            </a:r>
            <a:r>
              <a:rPr lang="en" sz="1400"/>
              <a:t> del 1990, en donde a partir de aquí sí se correlacionan </a:t>
            </a:r>
            <a:r>
              <a:rPr lang="en" sz="1400"/>
              <a:t>ambas</a:t>
            </a:r>
            <a:r>
              <a:rPr lang="en" sz="1400"/>
              <a:t> variables. Por tal motivo, ambas variables tienen una correlación fuerte parcialmente, pero una correlación débil si evaluamos ambas variables a nivel general.</a:t>
            </a:r>
            <a:endParaRPr sz="1400"/>
          </a:p>
        </p:txBody>
      </p:sp>
      <p:pic>
        <p:nvPicPr>
          <p:cNvPr id="581" name="Google Shape;5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50" y="338550"/>
            <a:ext cx="5631775" cy="47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0"/>
          <p:cNvSpPr txBox="1"/>
          <p:nvPr>
            <p:ph idx="4294967295" type="subTitle"/>
          </p:nvPr>
        </p:nvSpPr>
        <p:spPr>
          <a:xfrm>
            <a:off x="7999525" y="1603725"/>
            <a:ext cx="430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0</a:t>
            </a:r>
            <a:endParaRPr sz="1400"/>
          </a:p>
        </p:txBody>
      </p:sp>
      <p:sp>
        <p:nvSpPr>
          <p:cNvPr id="583" name="Google Shape;583;p30"/>
          <p:cNvSpPr txBox="1"/>
          <p:nvPr>
            <p:ph idx="4294967295" type="subTitle"/>
          </p:nvPr>
        </p:nvSpPr>
        <p:spPr>
          <a:xfrm>
            <a:off x="8014675" y="1806400"/>
            <a:ext cx="430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</a:t>
            </a:r>
            <a:endParaRPr sz="1400"/>
          </a:p>
        </p:txBody>
      </p:sp>
      <p:sp>
        <p:nvSpPr>
          <p:cNvPr id="584" name="Google Shape;584;p30"/>
          <p:cNvSpPr txBox="1"/>
          <p:nvPr>
            <p:ph idx="4294967295" type="subTitle"/>
          </p:nvPr>
        </p:nvSpPr>
        <p:spPr>
          <a:xfrm>
            <a:off x="7567925" y="1294350"/>
            <a:ext cx="10662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Piscina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00" y="316750"/>
            <a:ext cx="4890424" cy="450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1"/>
          <p:cNvSpPr txBox="1"/>
          <p:nvPr>
            <p:ph idx="4294967295" type="subTitle"/>
          </p:nvPr>
        </p:nvSpPr>
        <p:spPr>
          <a:xfrm>
            <a:off x="539900" y="1018425"/>
            <a:ext cx="33081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nivel general, podemos interpretar que la proporción de viviendas con o sin garage se reparte casi uniformemente para todas las tipologías.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Aunque, si miramos más en detalle se ven pequeñas diferencias en las proporciones para la tipología pisos(monoambiente) en el cual predominan las viviendas sin garage, dado que presentan menores metrajes edificados; o por el contrario, la tipología casas o chalet, el cual significa mayor metraje construido, se aprecia una leve mayoría de viviendas construidas con garages.</a:t>
            </a:r>
            <a:endParaRPr sz="1400"/>
          </a:p>
        </p:txBody>
      </p:sp>
      <p:sp>
        <p:nvSpPr>
          <p:cNvPr id="592" name="Google Shape;592;p31"/>
          <p:cNvSpPr txBox="1"/>
          <p:nvPr>
            <p:ph type="ctrTitle"/>
          </p:nvPr>
        </p:nvSpPr>
        <p:spPr>
          <a:xfrm>
            <a:off x="539900" y="259275"/>
            <a:ext cx="208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Bivariado</a:t>
            </a:r>
            <a:endParaRPr/>
          </a:p>
        </p:txBody>
      </p:sp>
      <p:sp>
        <p:nvSpPr>
          <p:cNvPr id="593" name="Google Shape;593;p31"/>
          <p:cNvSpPr txBox="1"/>
          <p:nvPr>
            <p:ph idx="4294967295" type="ctrTitle"/>
          </p:nvPr>
        </p:nvSpPr>
        <p:spPr>
          <a:xfrm>
            <a:off x="539900" y="354525"/>
            <a:ext cx="24477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6D4E"/>
                </a:solidFill>
              </a:rPr>
              <a:t>Tipología vs garage</a:t>
            </a:r>
            <a:endParaRPr sz="1800">
              <a:solidFill>
                <a:srgbClr val="A66D4E"/>
              </a:solidFill>
            </a:endParaRPr>
          </a:p>
        </p:txBody>
      </p:sp>
      <p:sp>
        <p:nvSpPr>
          <p:cNvPr id="594" name="Google Shape;594;p31"/>
          <p:cNvSpPr txBox="1"/>
          <p:nvPr>
            <p:ph idx="4294967295" type="subTitle"/>
          </p:nvPr>
        </p:nvSpPr>
        <p:spPr>
          <a:xfrm>
            <a:off x="8263650" y="2412750"/>
            <a:ext cx="2853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0</a:t>
            </a:r>
            <a:endParaRPr sz="900"/>
          </a:p>
        </p:txBody>
      </p:sp>
      <p:sp>
        <p:nvSpPr>
          <p:cNvPr id="595" name="Google Shape;595;p31"/>
          <p:cNvSpPr txBox="1"/>
          <p:nvPr>
            <p:ph idx="4294967295" type="subTitle"/>
          </p:nvPr>
        </p:nvSpPr>
        <p:spPr>
          <a:xfrm>
            <a:off x="8280475" y="2536245"/>
            <a:ext cx="4425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596" name="Google Shape;596;p31"/>
          <p:cNvSpPr txBox="1"/>
          <p:nvPr>
            <p:ph idx="4294967295" type="subTitle"/>
          </p:nvPr>
        </p:nvSpPr>
        <p:spPr>
          <a:xfrm>
            <a:off x="8314125" y="2277950"/>
            <a:ext cx="8499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Garage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