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E4A9650-B8A5-40DA-8CE3-3BA8045946F3}">
  <a:tblStyle styleId="{3E4A9650-B8A5-40DA-8CE3-3BA8045946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horzBarState="maximized">
    <p:restoredLeft sz="15620"/>
    <p:restoredTop sz="99854" autoAdjust="0"/>
  </p:normalViewPr>
  <p:slideViewPr>
    <p:cSldViewPr snapToGrid="0">
      <p:cViewPr varScale="1">
        <p:scale>
          <a:sx n="180" d="100"/>
          <a:sy n="180" d="100"/>
        </p:scale>
        <p:origin x="-904" y="12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548925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be3d4111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be3d411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be3d4111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be3d4111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be3d4111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be3d4111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e3d4111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e3d4111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e3d4111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e3d4111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be3d41115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be3d4111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be3d4111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be3d4111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e3d41115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be3d4111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Project Title</a:t>
            </a:r>
            <a:endParaRPr/>
          </a:p>
        </p:txBody>
      </p:sp>
      <p:sp>
        <p:nvSpPr>
          <p:cNvPr id="65" name="Google Shape;65;p13"/>
          <p:cNvSpPr txBox="1">
            <a:spLocks noGrp="1"/>
          </p:cNvSpPr>
          <p:nvPr>
            <p:ph type="subTitle" idx="1"/>
          </p:nvPr>
        </p:nvSpPr>
        <p:spPr>
          <a:xfrm>
            <a:off x="311700" y="1878550"/>
            <a:ext cx="69249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Delivering an ML/AI Strategy, AI for Business Leaders, Udacity</a:t>
            </a:r>
            <a:endParaRPr/>
          </a:p>
          <a:p>
            <a:pPr marL="0" lvl="0" indent="0" algn="l" rtl="0">
              <a:spcBef>
                <a:spcPts val="0"/>
              </a:spcBef>
              <a:spcAft>
                <a:spcPts val="0"/>
              </a:spcAft>
              <a:buNone/>
            </a:pPr>
            <a:r>
              <a:rPr lang="en"/>
              <a:t>Student Name, Month - Year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Executive Summary</a:t>
            </a:r>
            <a:endParaRPr/>
          </a:p>
        </p:txBody>
      </p:sp>
      <p:sp>
        <p:nvSpPr>
          <p:cNvPr id="71" name="Google Shape;71;p14"/>
          <p:cNvSpPr txBox="1"/>
          <p:nvPr/>
        </p:nvSpPr>
        <p:spPr>
          <a:xfrm>
            <a:off x="285124" y="1316000"/>
            <a:ext cx="8737531"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Purpose of Project</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Assess and propose use cases which have relatively high feasibility &amp; impact from either  a efficiency and cost perspective, or direct positive impact to the customer</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Companies are at a fork in the road; they can choose to be a data &amp; AI driven business or find it tough to beat or even match their competition</a:t>
            </a:r>
            <a:endParaRPr dirty="0">
              <a:latin typeface="Roboto"/>
              <a:ea typeface="Roboto"/>
              <a:cs typeface="Roboto"/>
              <a:sym typeface="Roboto"/>
            </a:endParaRPr>
          </a:p>
        </p:txBody>
      </p:sp>
      <p:sp>
        <p:nvSpPr>
          <p:cNvPr id="72" name="Google Shape;72;p14"/>
          <p:cNvSpPr txBox="1"/>
          <p:nvPr/>
        </p:nvSpPr>
        <p:spPr>
          <a:xfrm>
            <a:off x="311725" y="2485475"/>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Methodology</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Detailed </a:t>
            </a:r>
            <a:r>
              <a:rPr lang="en" dirty="0" smtClean="0">
                <a:latin typeface="Roboto"/>
                <a:ea typeface="Roboto"/>
                <a:cs typeface="Roboto"/>
                <a:sym typeface="Roboto"/>
              </a:rPr>
              <a:t>Analysis </a:t>
            </a:r>
            <a:r>
              <a:rPr lang="en" dirty="0">
                <a:latin typeface="Roboto"/>
                <a:ea typeface="Roboto"/>
                <a:cs typeface="Roboto"/>
                <a:sym typeface="Roboto"/>
              </a:rPr>
              <a:t>conducted over </a:t>
            </a:r>
            <a:r>
              <a:rPr lang="en-US" dirty="0" smtClean="0">
                <a:latin typeface="Roboto"/>
                <a:ea typeface="Roboto"/>
                <a:cs typeface="Roboto"/>
                <a:sym typeface="Roboto"/>
              </a:rPr>
              <a:t>7</a:t>
            </a:r>
            <a:r>
              <a:rPr lang="en" dirty="0" smtClean="0">
                <a:latin typeface="Roboto"/>
                <a:ea typeface="Roboto"/>
                <a:cs typeface="Roboto"/>
                <a:sym typeface="Roboto"/>
              </a:rPr>
              <a:t>  weeks</a:t>
            </a:r>
            <a:r>
              <a:rPr lang="en-US" dirty="0" smtClean="0">
                <a:latin typeface="Roboto"/>
                <a:ea typeface="Roboto"/>
                <a:cs typeface="Roboto"/>
                <a:sym typeface="Roboto"/>
              </a:rPr>
              <a:t>. Availability of data, AI capabilities and impact were key areas of analysis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5</a:t>
            </a:r>
            <a:r>
              <a:rPr lang="en" dirty="0" smtClean="0">
                <a:latin typeface="Roboto"/>
                <a:ea typeface="Roboto"/>
                <a:cs typeface="Roboto"/>
                <a:sym typeface="Roboto"/>
              </a:rPr>
              <a:t> </a:t>
            </a:r>
            <a:r>
              <a:rPr lang="en" dirty="0">
                <a:latin typeface="Roboto"/>
                <a:ea typeface="Roboto"/>
                <a:cs typeface="Roboto"/>
                <a:sym typeface="Roboto"/>
              </a:rPr>
              <a:t>potential use cases underwent thorough assessment </a:t>
            </a:r>
            <a:r>
              <a:rPr lang="en-US" dirty="0" smtClean="0">
                <a:latin typeface="Roboto"/>
                <a:ea typeface="Roboto"/>
                <a:cs typeface="Roboto"/>
                <a:sym typeface="Roboto"/>
              </a:rPr>
              <a:t>through</a:t>
            </a:r>
            <a:r>
              <a:rPr lang="en" dirty="0" smtClean="0">
                <a:latin typeface="Roboto"/>
                <a:ea typeface="Roboto"/>
                <a:cs typeface="Roboto"/>
                <a:sym typeface="Roboto"/>
              </a:rPr>
              <a:t> </a:t>
            </a:r>
            <a:r>
              <a:rPr lang="en" dirty="0">
                <a:latin typeface="Roboto"/>
                <a:ea typeface="Roboto"/>
                <a:cs typeface="Roboto"/>
                <a:sym typeface="Roboto"/>
              </a:rPr>
              <a:t>feasibility and </a:t>
            </a:r>
            <a:r>
              <a:rPr lang="en" dirty="0" smtClean="0">
                <a:latin typeface="Roboto"/>
                <a:ea typeface="Roboto"/>
                <a:cs typeface="Roboto"/>
                <a:sym typeface="Roboto"/>
              </a:rPr>
              <a:t>impact</a:t>
            </a:r>
            <a:r>
              <a:rPr lang="en-US" dirty="0" smtClean="0">
                <a:latin typeface="Roboto"/>
                <a:ea typeface="Roboto"/>
                <a:cs typeface="Roboto"/>
                <a:sym typeface="Roboto"/>
              </a:rPr>
              <a:t> lenses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Incorporated both technical knowledge and user feedback</a:t>
            </a:r>
            <a:endParaRPr dirty="0">
              <a:latin typeface="Roboto"/>
              <a:ea typeface="Roboto"/>
              <a:cs typeface="Roboto"/>
              <a:sym typeface="Roboto"/>
            </a:endParaRPr>
          </a:p>
        </p:txBody>
      </p:sp>
      <p:sp>
        <p:nvSpPr>
          <p:cNvPr id="73" name="Google Shape;73;p14"/>
          <p:cNvSpPr txBox="1"/>
          <p:nvPr/>
        </p:nvSpPr>
        <p:spPr>
          <a:xfrm>
            <a:off x="285125" y="3734225"/>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Path Forward</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2 </a:t>
            </a:r>
            <a:r>
              <a:rPr lang="en" dirty="0" smtClean="0">
                <a:latin typeface="Roboto"/>
                <a:ea typeface="Roboto"/>
                <a:cs typeface="Roboto"/>
                <a:sym typeface="Roboto"/>
              </a:rPr>
              <a:t>use </a:t>
            </a:r>
            <a:r>
              <a:rPr lang="en" dirty="0">
                <a:latin typeface="Roboto"/>
                <a:ea typeface="Roboto"/>
                <a:cs typeface="Roboto"/>
                <a:sym typeface="Roboto"/>
              </a:rPr>
              <a:t>cases identified for implementation</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The ask is for this senior stakeholder group to endorse a seed investment </a:t>
            </a:r>
            <a:r>
              <a:rPr lang="en-US" dirty="0" smtClean="0">
                <a:latin typeface="Roboto"/>
                <a:ea typeface="Roboto"/>
                <a:cs typeface="Roboto"/>
                <a:sym typeface="Roboto"/>
              </a:rPr>
              <a:t>for the first phase of the project and champion the initiative in their respective areas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A low hanging fruit approach will be leveraged to progress with initially POCs being conducted on a small scale to prove out the viability of the proposed use cases</a:t>
            </a:r>
            <a:endParaRPr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began with five use case ideas </a:t>
            </a:r>
            <a:endParaRPr/>
          </a:p>
        </p:txBody>
      </p:sp>
      <p:sp>
        <p:nvSpPr>
          <p:cNvPr id="79" name="Google Shape;79;p15"/>
          <p:cNvSpPr txBox="1"/>
          <p:nvPr/>
        </p:nvSpPr>
        <p:spPr>
          <a:xfrm>
            <a:off x="271827" y="1379450"/>
            <a:ext cx="2258100"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Roboto"/>
                <a:ea typeface="Roboto"/>
                <a:cs typeface="Roboto"/>
                <a:sym typeface="Roboto"/>
              </a:rPr>
              <a:t>Quality Control Classifier</a:t>
            </a:r>
            <a:endParaRPr sz="1800" b="1" dirty="0">
              <a:latin typeface="Roboto"/>
              <a:ea typeface="Roboto"/>
              <a:cs typeface="Roboto"/>
              <a:sym typeface="Roboto"/>
            </a:endParaRPr>
          </a:p>
          <a:p>
            <a:pPr marL="0" lvl="0" indent="0" algn="l" rtl="0">
              <a:spcBef>
                <a:spcPts val="0"/>
              </a:spcBef>
              <a:spcAft>
                <a:spcPts val="0"/>
              </a:spcAft>
              <a:buNone/>
            </a:pPr>
            <a:endParaRPr sz="800"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Predict whether finished goods are faulty using Computer Vision capabilities.</a:t>
            </a:r>
            <a:endParaRPr dirty="0">
              <a:latin typeface="Roboto"/>
              <a:ea typeface="Roboto"/>
              <a:cs typeface="Roboto"/>
              <a:sym typeface="Roboto"/>
            </a:endParaRPr>
          </a:p>
        </p:txBody>
      </p:sp>
      <p:sp>
        <p:nvSpPr>
          <p:cNvPr id="80" name="Google Shape;80;p15"/>
          <p:cNvSpPr txBox="1"/>
          <p:nvPr/>
        </p:nvSpPr>
        <p:spPr>
          <a:xfrm>
            <a:off x="271827" y="3100538"/>
            <a:ext cx="2258100"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Roboto"/>
                <a:ea typeface="Roboto"/>
                <a:cs typeface="Roboto"/>
                <a:sym typeface="Roboto"/>
              </a:rPr>
              <a:t>Ride </a:t>
            </a:r>
            <a:r>
              <a:rPr lang="en-US" sz="1800" b="1" dirty="0" err="1" smtClean="0">
                <a:latin typeface="Roboto"/>
                <a:ea typeface="Roboto"/>
                <a:cs typeface="Roboto"/>
                <a:sym typeface="Roboto"/>
              </a:rPr>
              <a:t>Personaliser</a:t>
            </a:r>
            <a:endParaRPr sz="1800" b="1" dirty="0">
              <a:latin typeface="Roboto"/>
              <a:ea typeface="Roboto"/>
              <a:cs typeface="Roboto"/>
              <a:sym typeface="Roboto"/>
            </a:endParaRPr>
          </a:p>
          <a:p>
            <a:pPr marL="0" lvl="0" indent="0" algn="l" rtl="0">
              <a:spcBef>
                <a:spcPts val="0"/>
              </a:spcBef>
              <a:spcAft>
                <a:spcPts val="0"/>
              </a:spcAft>
              <a:buNone/>
            </a:pPr>
            <a:endParaRPr sz="800"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Unlock car, and </a:t>
            </a:r>
            <a:r>
              <a:rPr lang="en-US" dirty="0" err="1" smtClean="0">
                <a:latin typeface="Roboto"/>
                <a:ea typeface="Roboto"/>
                <a:cs typeface="Roboto"/>
                <a:sym typeface="Roboto"/>
              </a:rPr>
              <a:t>personalise</a:t>
            </a:r>
            <a:r>
              <a:rPr lang="en-US" dirty="0" smtClean="0">
                <a:latin typeface="Roboto"/>
                <a:ea typeface="Roboto"/>
                <a:cs typeface="Roboto"/>
                <a:sym typeface="Roboto"/>
              </a:rPr>
              <a:t> car actions based on driver and driver’s emotional queues, by leveraging Facial Recognition capabilities.</a:t>
            </a:r>
            <a:endParaRPr dirty="0">
              <a:latin typeface="Roboto"/>
              <a:ea typeface="Roboto"/>
              <a:cs typeface="Roboto"/>
              <a:sym typeface="Roboto"/>
            </a:endParaRPr>
          </a:p>
        </p:txBody>
      </p:sp>
      <p:sp>
        <p:nvSpPr>
          <p:cNvPr id="81" name="Google Shape;81;p15"/>
          <p:cNvSpPr txBox="1"/>
          <p:nvPr/>
        </p:nvSpPr>
        <p:spPr>
          <a:xfrm>
            <a:off x="6614947" y="1379450"/>
            <a:ext cx="2258100"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Roboto"/>
                <a:ea typeface="Roboto"/>
                <a:cs typeface="Roboto"/>
                <a:sym typeface="Roboto"/>
              </a:rPr>
              <a:t>Machinery Uptim</a:t>
            </a:r>
            <a:r>
              <a:rPr lang="en-US" sz="1800" b="1" dirty="0" smtClean="0">
                <a:latin typeface="Roboto"/>
                <a:ea typeface="Roboto"/>
                <a:cs typeface="Roboto"/>
                <a:sym typeface="Roboto"/>
              </a:rPr>
              <a:t>e Booster</a:t>
            </a:r>
            <a:endParaRPr sz="1800" b="1" dirty="0">
              <a:latin typeface="Roboto"/>
              <a:ea typeface="Roboto"/>
              <a:cs typeface="Roboto"/>
              <a:sym typeface="Roboto"/>
            </a:endParaRPr>
          </a:p>
          <a:p>
            <a:pPr marL="0" lvl="0" indent="0" algn="l" rtl="0">
              <a:spcBef>
                <a:spcPts val="0"/>
              </a:spcBef>
              <a:spcAft>
                <a:spcPts val="0"/>
              </a:spcAft>
              <a:buNone/>
            </a:pPr>
            <a:endParaRPr sz="800"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Reduce the cost of scheduled maintenance of machinery by simulating a digital factory and predicting faults/maintenance.</a:t>
            </a:r>
            <a:endParaRPr dirty="0">
              <a:latin typeface="Roboto"/>
              <a:ea typeface="Roboto"/>
              <a:cs typeface="Roboto"/>
              <a:sym typeface="Roboto"/>
            </a:endParaRPr>
          </a:p>
        </p:txBody>
      </p:sp>
      <p:sp>
        <p:nvSpPr>
          <p:cNvPr id="82" name="Google Shape;82;p15"/>
          <p:cNvSpPr txBox="1"/>
          <p:nvPr/>
        </p:nvSpPr>
        <p:spPr>
          <a:xfrm>
            <a:off x="3326534" y="1379450"/>
            <a:ext cx="2258100"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Roboto"/>
                <a:ea typeface="Roboto"/>
                <a:cs typeface="Roboto"/>
                <a:sym typeface="Roboto"/>
              </a:rPr>
              <a:t>Vehicle Fault Predictor</a:t>
            </a:r>
            <a:endParaRPr sz="1800" b="1" dirty="0">
              <a:latin typeface="Roboto"/>
              <a:ea typeface="Roboto"/>
              <a:cs typeface="Roboto"/>
              <a:sym typeface="Roboto"/>
            </a:endParaRPr>
          </a:p>
          <a:p>
            <a:pPr marL="0" lvl="0" indent="0" algn="l" rtl="0">
              <a:spcBef>
                <a:spcPts val="0"/>
              </a:spcBef>
              <a:spcAft>
                <a:spcPts val="0"/>
              </a:spcAft>
              <a:buNone/>
            </a:pPr>
            <a:endParaRPr sz="800"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Use in-car sensor data to predict faults in the car before they occur.</a:t>
            </a:r>
            <a:endParaRPr dirty="0">
              <a:latin typeface="Roboto"/>
              <a:ea typeface="Roboto"/>
              <a:cs typeface="Roboto"/>
              <a:sym typeface="Roboto"/>
            </a:endParaRPr>
          </a:p>
        </p:txBody>
      </p:sp>
      <p:sp>
        <p:nvSpPr>
          <p:cNvPr id="83" name="Google Shape;83;p15"/>
          <p:cNvSpPr txBox="1"/>
          <p:nvPr/>
        </p:nvSpPr>
        <p:spPr>
          <a:xfrm>
            <a:off x="3366427" y="3100538"/>
            <a:ext cx="2768836"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Roboto"/>
                <a:ea typeface="Roboto"/>
                <a:cs typeface="Roboto"/>
                <a:sym typeface="Roboto"/>
              </a:rPr>
              <a:t>Manufacturing </a:t>
            </a:r>
            <a:r>
              <a:rPr lang="en-US" sz="1800" b="1" dirty="0" err="1" smtClean="0">
                <a:latin typeface="Roboto"/>
                <a:ea typeface="Roboto"/>
                <a:cs typeface="Roboto"/>
                <a:sym typeface="Roboto"/>
              </a:rPr>
              <a:t>Optimiser</a:t>
            </a:r>
            <a:endParaRPr sz="1800" b="1" dirty="0">
              <a:latin typeface="Roboto"/>
              <a:ea typeface="Roboto"/>
              <a:cs typeface="Roboto"/>
              <a:sym typeface="Roboto"/>
            </a:endParaRPr>
          </a:p>
          <a:p>
            <a:pPr marL="0" lvl="0" indent="0" algn="l" rtl="0">
              <a:spcBef>
                <a:spcPts val="0"/>
              </a:spcBef>
              <a:spcAft>
                <a:spcPts val="0"/>
              </a:spcAft>
              <a:buNone/>
            </a:pPr>
            <a:endParaRPr sz="800"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Use manufacturing and other costs, in conjunction with demand prediction to predict the most optimum item to manufacture at a </a:t>
            </a:r>
            <a:r>
              <a:rPr lang="en-US" dirty="0" smtClean="0">
                <a:latin typeface="Roboto"/>
                <a:ea typeface="Roboto"/>
                <a:cs typeface="Roboto"/>
                <a:sym typeface="Roboto"/>
              </a:rPr>
              <a:t>given time.</a:t>
            </a: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assessed feasibility vs. impact for all cases</a:t>
            </a:r>
            <a:endParaRPr/>
          </a:p>
        </p:txBody>
      </p:sp>
      <p:cxnSp>
        <p:nvCxnSpPr>
          <p:cNvPr id="89" name="Google Shape;89;p16"/>
          <p:cNvCxnSpPr/>
          <p:nvPr/>
        </p:nvCxnSpPr>
        <p:spPr>
          <a:xfrm>
            <a:off x="3427088" y="1395650"/>
            <a:ext cx="21900" cy="3191700"/>
          </a:xfrm>
          <a:prstGeom prst="straightConnector1">
            <a:avLst/>
          </a:prstGeom>
          <a:noFill/>
          <a:ln w="9525" cap="flat" cmpd="sng">
            <a:solidFill>
              <a:srgbClr val="666666"/>
            </a:solidFill>
            <a:prstDash val="dash"/>
            <a:round/>
            <a:headEnd type="none" w="med" len="med"/>
            <a:tailEnd type="none" w="med" len="med"/>
          </a:ln>
        </p:spPr>
      </p:cxnSp>
      <p:cxnSp>
        <p:nvCxnSpPr>
          <p:cNvPr id="90" name="Google Shape;90;p16"/>
          <p:cNvCxnSpPr/>
          <p:nvPr/>
        </p:nvCxnSpPr>
        <p:spPr>
          <a:xfrm rot="10800000" flipH="1">
            <a:off x="932525" y="3018950"/>
            <a:ext cx="4833600" cy="9300"/>
          </a:xfrm>
          <a:prstGeom prst="straightConnector1">
            <a:avLst/>
          </a:prstGeom>
          <a:noFill/>
          <a:ln w="9525" cap="flat" cmpd="sng">
            <a:solidFill>
              <a:srgbClr val="666666"/>
            </a:solidFill>
            <a:prstDash val="dash"/>
            <a:round/>
            <a:headEnd type="none" w="med" len="med"/>
            <a:tailEnd type="none" w="med" len="med"/>
          </a:ln>
        </p:spPr>
      </p:cxnSp>
      <p:sp>
        <p:nvSpPr>
          <p:cNvPr id="91" name="Google Shape;91;p16"/>
          <p:cNvSpPr txBox="1"/>
          <p:nvPr/>
        </p:nvSpPr>
        <p:spPr>
          <a:xfrm>
            <a:off x="6329250" y="1778100"/>
            <a:ext cx="2920200"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Key criteria assessed</a:t>
            </a:r>
            <a:endParaRPr sz="1800" b="1" dirty="0">
              <a:latin typeface="Roboto"/>
              <a:ea typeface="Roboto"/>
              <a:cs typeface="Roboto"/>
              <a:sym typeface="Roboto"/>
            </a:endParaRPr>
          </a:p>
          <a:p>
            <a:pPr marL="0" lvl="0" indent="0" algn="l" rtl="0">
              <a:spcBef>
                <a:spcPts val="0"/>
              </a:spcBef>
              <a:spcAft>
                <a:spcPts val="0"/>
              </a:spcAft>
              <a:buNone/>
            </a:pPr>
            <a:endParaRPr sz="1000" b="1"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US" dirty="0" smtClean="0">
                <a:latin typeface="Roboto"/>
                <a:ea typeface="Roboto"/>
                <a:cs typeface="Roboto"/>
                <a:sym typeface="Roboto"/>
              </a:rPr>
              <a:t>UC1 </a:t>
            </a:r>
            <a:r>
              <a:rPr lang="mr-IN" dirty="0" smtClean="0">
                <a:latin typeface="Roboto"/>
                <a:ea typeface="Roboto"/>
                <a:cs typeface="Roboto"/>
                <a:sym typeface="Roboto"/>
              </a:rPr>
              <a:t>–</a:t>
            </a:r>
            <a:r>
              <a:rPr lang="en-US" dirty="0" smtClean="0">
                <a:latin typeface="Roboto"/>
                <a:ea typeface="Roboto"/>
                <a:cs typeface="Roboto"/>
                <a:sym typeface="Roboto"/>
              </a:rPr>
              <a:t> Quality Control Classifier</a:t>
            </a:r>
            <a:endParaRPr sz="10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UC2 </a:t>
            </a:r>
            <a:r>
              <a:rPr lang="mr-IN" dirty="0" smtClean="0">
                <a:latin typeface="Roboto"/>
                <a:ea typeface="Roboto"/>
                <a:cs typeface="Roboto"/>
                <a:sym typeface="Roboto"/>
              </a:rPr>
              <a:t>–</a:t>
            </a:r>
            <a:r>
              <a:rPr lang="en-US" dirty="0" smtClean="0">
                <a:latin typeface="Roboto"/>
                <a:ea typeface="Roboto"/>
                <a:cs typeface="Roboto"/>
                <a:sym typeface="Roboto"/>
              </a:rPr>
              <a:t> Ride </a:t>
            </a:r>
            <a:r>
              <a:rPr lang="en-US" dirty="0" err="1" smtClean="0">
                <a:latin typeface="Roboto"/>
                <a:ea typeface="Roboto"/>
                <a:cs typeface="Roboto"/>
                <a:sym typeface="Roboto"/>
              </a:rPr>
              <a:t>Personaliser</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UC3 </a:t>
            </a:r>
            <a:r>
              <a:rPr lang="mr-IN" dirty="0" smtClean="0">
                <a:latin typeface="Roboto"/>
                <a:ea typeface="Roboto"/>
                <a:cs typeface="Roboto"/>
                <a:sym typeface="Roboto"/>
              </a:rPr>
              <a:t>–</a:t>
            </a:r>
            <a:r>
              <a:rPr lang="en-US" dirty="0" smtClean="0">
                <a:latin typeface="Roboto"/>
                <a:ea typeface="Roboto"/>
                <a:cs typeface="Roboto"/>
                <a:sym typeface="Roboto"/>
              </a:rPr>
              <a:t> Vehicle Fault Predictor</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UC4 </a:t>
            </a:r>
            <a:r>
              <a:rPr lang="mr-IN" dirty="0" smtClean="0">
                <a:latin typeface="Roboto"/>
                <a:ea typeface="Roboto"/>
                <a:cs typeface="Roboto"/>
                <a:sym typeface="Roboto"/>
              </a:rPr>
              <a:t>–</a:t>
            </a:r>
            <a:r>
              <a:rPr lang="en-US" dirty="0" smtClean="0">
                <a:latin typeface="Roboto"/>
                <a:ea typeface="Roboto"/>
                <a:cs typeface="Roboto"/>
                <a:sym typeface="Roboto"/>
              </a:rPr>
              <a:t> Manufacturing </a:t>
            </a:r>
            <a:r>
              <a:rPr lang="en-US" dirty="0" err="1" smtClean="0">
                <a:latin typeface="Roboto"/>
                <a:ea typeface="Roboto"/>
                <a:cs typeface="Roboto"/>
                <a:sym typeface="Roboto"/>
              </a:rPr>
              <a:t>Optimiser</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Key area </a:t>
            </a:r>
            <a:r>
              <a:rPr lang="en" dirty="0" smtClean="0">
                <a:latin typeface="Roboto"/>
                <a:ea typeface="Roboto"/>
                <a:cs typeface="Roboto"/>
                <a:sym typeface="Roboto"/>
              </a:rPr>
              <a:t>5</a:t>
            </a:r>
            <a:r>
              <a:rPr lang="en-US" dirty="0" smtClean="0">
                <a:latin typeface="Roboto"/>
                <a:ea typeface="Roboto"/>
                <a:cs typeface="Roboto"/>
                <a:sym typeface="Roboto"/>
              </a:rPr>
              <a:t> </a:t>
            </a:r>
            <a:r>
              <a:rPr lang="mr-IN" dirty="0" smtClean="0">
                <a:latin typeface="Roboto"/>
                <a:ea typeface="Roboto"/>
                <a:cs typeface="Roboto"/>
                <a:sym typeface="Roboto"/>
              </a:rPr>
              <a:t>–</a:t>
            </a:r>
            <a:r>
              <a:rPr lang="en-US" dirty="0" smtClean="0">
                <a:latin typeface="Roboto"/>
                <a:ea typeface="Roboto"/>
                <a:cs typeface="Roboto"/>
                <a:sym typeface="Roboto"/>
              </a:rPr>
              <a:t> Machinery Uptime Booster</a:t>
            </a:r>
            <a:endParaRPr dirty="0">
              <a:latin typeface="Roboto"/>
              <a:ea typeface="Roboto"/>
              <a:cs typeface="Roboto"/>
              <a:sym typeface="Roboto"/>
            </a:endParaRPr>
          </a:p>
        </p:txBody>
      </p:sp>
      <p:cxnSp>
        <p:nvCxnSpPr>
          <p:cNvPr id="97" name="Google Shape;97;p16"/>
          <p:cNvCxnSpPr/>
          <p:nvPr/>
        </p:nvCxnSpPr>
        <p:spPr>
          <a:xfrm>
            <a:off x="865700" y="1395650"/>
            <a:ext cx="18900" cy="3274800"/>
          </a:xfrm>
          <a:prstGeom prst="straightConnector1">
            <a:avLst/>
          </a:prstGeom>
          <a:noFill/>
          <a:ln w="9525" cap="flat" cmpd="sng">
            <a:solidFill>
              <a:srgbClr val="0B5394"/>
            </a:solidFill>
            <a:prstDash val="solid"/>
            <a:round/>
            <a:headEnd type="none" w="med" len="med"/>
            <a:tailEnd type="none" w="med" len="med"/>
          </a:ln>
        </p:spPr>
      </p:cxnSp>
      <p:cxnSp>
        <p:nvCxnSpPr>
          <p:cNvPr id="98" name="Google Shape;98;p16"/>
          <p:cNvCxnSpPr/>
          <p:nvPr/>
        </p:nvCxnSpPr>
        <p:spPr>
          <a:xfrm rot="10800000">
            <a:off x="899775" y="4655575"/>
            <a:ext cx="4912800" cy="17400"/>
          </a:xfrm>
          <a:prstGeom prst="straightConnector1">
            <a:avLst/>
          </a:prstGeom>
          <a:noFill/>
          <a:ln w="9525" cap="flat" cmpd="sng">
            <a:solidFill>
              <a:srgbClr val="0B5394"/>
            </a:solidFill>
            <a:prstDash val="solid"/>
            <a:round/>
            <a:headEnd type="none" w="med" len="med"/>
            <a:tailEnd type="none" w="med" len="med"/>
          </a:ln>
        </p:spPr>
      </p:cxnSp>
      <p:sp>
        <p:nvSpPr>
          <p:cNvPr id="99" name="Google Shape;99;p16"/>
          <p:cNvSpPr txBox="1"/>
          <p:nvPr/>
        </p:nvSpPr>
        <p:spPr>
          <a:xfrm>
            <a:off x="171775" y="28280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0" name="Google Shape;100;p16"/>
          <p:cNvSpPr txBox="1"/>
          <p:nvPr/>
        </p:nvSpPr>
        <p:spPr>
          <a:xfrm>
            <a:off x="1121300" y="4655575"/>
            <a:ext cx="46335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16" name="Google Shape;89;p16"/>
          <p:cNvSpPr/>
          <p:nvPr/>
        </p:nvSpPr>
        <p:spPr>
          <a:xfrm>
            <a:off x="3333269" y="3346748"/>
            <a:ext cx="345000" cy="338400"/>
          </a:xfrm>
          <a:prstGeom prst="ellipse">
            <a:avLst/>
          </a:prstGeom>
          <a:solidFill>
            <a:srgbClr val="BFBFBF"/>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US" sz="900" dirty="0" smtClean="0">
                <a:solidFill>
                  <a:srgbClr val="FFFFFF"/>
                </a:solidFill>
              </a:rPr>
              <a:t>5</a:t>
            </a:r>
            <a:endParaRPr sz="900" dirty="0">
              <a:solidFill>
                <a:srgbClr val="FFFFFF"/>
              </a:solidFill>
            </a:endParaRPr>
          </a:p>
        </p:txBody>
      </p:sp>
      <p:sp>
        <p:nvSpPr>
          <p:cNvPr id="18" name="Google Shape;91;p16"/>
          <p:cNvSpPr/>
          <p:nvPr/>
        </p:nvSpPr>
        <p:spPr>
          <a:xfrm>
            <a:off x="2892412" y="3529857"/>
            <a:ext cx="345000" cy="338400"/>
          </a:xfrm>
          <a:prstGeom prst="ellipse">
            <a:avLst/>
          </a:prstGeom>
          <a:solidFill>
            <a:schemeClr val="bg1">
              <a:lumMod val="75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0" name="Google Shape;88;p16"/>
          <p:cNvSpPr/>
          <p:nvPr/>
        </p:nvSpPr>
        <p:spPr>
          <a:xfrm>
            <a:off x="4413690" y="179127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1" name="Google Shape;90;p16"/>
          <p:cNvSpPr/>
          <p:nvPr/>
        </p:nvSpPr>
        <p:spPr>
          <a:xfrm>
            <a:off x="3342253" y="2770477"/>
            <a:ext cx="345000" cy="338400"/>
          </a:xfrm>
          <a:prstGeom prst="ellipse">
            <a:avLst/>
          </a:prstGeom>
          <a:solidFill>
            <a:srgbClr val="BFBFBF"/>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algn="ct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22" name="Google Shape;92;p16"/>
          <p:cNvSpPr/>
          <p:nvPr/>
        </p:nvSpPr>
        <p:spPr>
          <a:xfrm>
            <a:off x="4793949" y="203296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US" sz="900" dirty="0" smtClean="0">
                <a:solidFill>
                  <a:srgbClr val="FFFFFF"/>
                </a:solidFill>
              </a:rPr>
              <a:t>2</a:t>
            </a:r>
            <a:endParaRPr sz="9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311700" y="2052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Transforming our business using ML/AI with these top two use cases</a:t>
            </a:r>
            <a:endParaRPr/>
          </a:p>
        </p:txBody>
      </p:sp>
      <p:cxnSp>
        <p:nvCxnSpPr>
          <p:cNvPr id="106" name="Google Shape;106;p17"/>
          <p:cNvCxnSpPr/>
          <p:nvPr/>
        </p:nvCxnSpPr>
        <p:spPr>
          <a:xfrm flipH="1">
            <a:off x="3935300" y="1511100"/>
            <a:ext cx="22800" cy="21213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17"/>
          <p:cNvSpPr txBox="1"/>
          <p:nvPr/>
        </p:nvSpPr>
        <p:spPr>
          <a:xfrm>
            <a:off x="807725" y="1608050"/>
            <a:ext cx="2797664" cy="20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Roboto"/>
                <a:ea typeface="Roboto"/>
                <a:cs typeface="Roboto"/>
                <a:sym typeface="Roboto"/>
              </a:rPr>
              <a:t>Quality Control Classifier</a:t>
            </a:r>
            <a:endParaRPr sz="1800" b="1" dirty="0">
              <a:latin typeface="Roboto"/>
              <a:ea typeface="Roboto"/>
              <a:cs typeface="Roboto"/>
              <a:sym typeface="Roboto"/>
            </a:endParaRPr>
          </a:p>
          <a:p>
            <a:pPr marL="0" lvl="0" indent="0" algn="l" rtl="0">
              <a:spcBef>
                <a:spcPts val="0"/>
              </a:spcBef>
              <a:spcAft>
                <a:spcPts val="0"/>
              </a:spcAft>
              <a:buNone/>
            </a:pPr>
            <a:endParaRPr sz="800"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Employ Visual Classifier AI capability to QC finished products by passing high resolution images through the Classifier.</a:t>
            </a:r>
            <a:endParaRPr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Instead of random sampling some products by QC team, all products are checked by the AI model.</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108" name="Google Shape;108;p17"/>
          <p:cNvSpPr txBox="1"/>
          <p:nvPr/>
        </p:nvSpPr>
        <p:spPr>
          <a:xfrm>
            <a:off x="5256163" y="1608050"/>
            <a:ext cx="2258100" cy="20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Roboto"/>
                <a:ea typeface="Roboto"/>
                <a:cs typeface="Roboto"/>
                <a:sym typeface="Roboto"/>
              </a:rPr>
              <a:t>Ride </a:t>
            </a:r>
            <a:r>
              <a:rPr lang="en-US" sz="1800" b="1" dirty="0" err="1" smtClean="0">
                <a:latin typeface="Roboto"/>
                <a:ea typeface="Roboto"/>
                <a:cs typeface="Roboto"/>
                <a:sym typeface="Roboto"/>
              </a:rPr>
              <a:t>Personaliser</a:t>
            </a:r>
            <a:endParaRPr sz="1800" b="1" dirty="0">
              <a:latin typeface="Roboto"/>
              <a:ea typeface="Roboto"/>
              <a:cs typeface="Roboto"/>
              <a:sym typeface="Roboto"/>
            </a:endParaRPr>
          </a:p>
          <a:p>
            <a:pPr marL="0" lvl="0" indent="0" algn="l" rtl="0">
              <a:spcBef>
                <a:spcPts val="0"/>
              </a:spcBef>
              <a:spcAft>
                <a:spcPts val="0"/>
              </a:spcAft>
              <a:buNone/>
            </a:pPr>
            <a:endParaRPr sz="800"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Leverage facial recognition techniques to automatically lock/unlock the car.</a:t>
            </a:r>
            <a:endParaRPr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Use facial recognition to also </a:t>
            </a:r>
            <a:r>
              <a:rPr lang="en-US" dirty="0" err="1" smtClean="0">
                <a:latin typeface="Roboto"/>
                <a:ea typeface="Roboto"/>
                <a:cs typeface="Roboto"/>
                <a:sym typeface="Roboto"/>
              </a:rPr>
              <a:t>customise</a:t>
            </a:r>
            <a:r>
              <a:rPr lang="en-US" dirty="0" smtClean="0">
                <a:latin typeface="Roboto"/>
                <a:ea typeface="Roboto"/>
                <a:cs typeface="Roboto"/>
                <a:sym typeface="Roboto"/>
              </a:rPr>
              <a:t> the car based on customer’s emotional queues.</a:t>
            </a:r>
            <a:endParaRPr dirty="0">
              <a:latin typeface="Roboto"/>
              <a:ea typeface="Roboto"/>
              <a:cs typeface="Roboto"/>
              <a:sym typeface="Roboto"/>
            </a:endParaRPr>
          </a:p>
          <a:p>
            <a:pPr marL="0" lvl="0" indent="0" algn="l" rtl="0">
              <a:spcBef>
                <a:spcPts val="0"/>
              </a:spcBef>
              <a:spcAft>
                <a:spcPts val="0"/>
              </a:spcAft>
              <a:buNone/>
            </a:pPr>
            <a:r>
              <a:rPr lang="en-US" dirty="0" smtClean="0">
                <a:latin typeface="Roboto"/>
                <a:ea typeface="Roboto"/>
                <a:cs typeface="Roboto"/>
                <a:sym typeface="Roboto"/>
              </a:rPr>
              <a:t>Train model on public dataset to avoid bias.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109" name="Google Shape;109;p17"/>
          <p:cNvSpPr txBox="1"/>
          <p:nvPr/>
        </p:nvSpPr>
        <p:spPr>
          <a:xfrm>
            <a:off x="604044" y="4314609"/>
            <a:ext cx="7739640" cy="73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dirty="0">
                <a:latin typeface="Roboto"/>
                <a:ea typeface="Roboto"/>
                <a:cs typeface="Roboto"/>
                <a:sym typeface="Roboto"/>
              </a:rPr>
              <a:t>By executing on these two projects I believe we can drive </a:t>
            </a:r>
            <a:r>
              <a:rPr lang="en-US" sz="1800" b="1" i="1" dirty="0">
                <a:latin typeface="Roboto"/>
                <a:ea typeface="Roboto"/>
                <a:cs typeface="Roboto"/>
                <a:sym typeface="Roboto"/>
              </a:rPr>
              <a:t>i</a:t>
            </a:r>
            <a:r>
              <a:rPr lang="en-US" sz="1800" b="1" i="1" dirty="0" smtClean="0">
                <a:latin typeface="Roboto"/>
                <a:ea typeface="Roboto"/>
                <a:cs typeface="Roboto"/>
                <a:sym typeface="Roboto"/>
              </a:rPr>
              <a:t>nnovation</a:t>
            </a:r>
            <a:r>
              <a:rPr lang="en" sz="1800" i="1" dirty="0" smtClean="0">
                <a:latin typeface="Roboto"/>
                <a:ea typeface="Roboto"/>
                <a:cs typeface="Roboto"/>
                <a:sym typeface="Roboto"/>
              </a:rPr>
              <a:t> </a:t>
            </a:r>
            <a:r>
              <a:rPr lang="en" sz="1800" i="1" dirty="0">
                <a:latin typeface="Roboto"/>
                <a:ea typeface="Roboto"/>
                <a:cs typeface="Roboto"/>
                <a:sym typeface="Roboto"/>
              </a:rPr>
              <a:t>for our business by </a:t>
            </a:r>
            <a:r>
              <a:rPr lang="en-US" sz="1800" b="1" i="1" dirty="0" smtClean="0">
                <a:latin typeface="Roboto"/>
                <a:ea typeface="Roboto"/>
                <a:cs typeface="Roboto"/>
                <a:sym typeface="Roboto"/>
              </a:rPr>
              <a:t>leveraging AI</a:t>
            </a:r>
            <a:r>
              <a:rPr lang="en" sz="1800" i="1" dirty="0" smtClean="0">
                <a:latin typeface="Roboto"/>
                <a:ea typeface="Roboto"/>
                <a:cs typeface="Roboto"/>
                <a:sym typeface="Roboto"/>
              </a:rPr>
              <a:t> </a:t>
            </a:r>
            <a:r>
              <a:rPr lang="en" sz="1800" i="1" dirty="0">
                <a:latin typeface="Roboto"/>
                <a:ea typeface="Roboto"/>
                <a:cs typeface="Roboto"/>
                <a:sym typeface="Roboto"/>
              </a:rPr>
              <a:t>and become </a:t>
            </a:r>
            <a:r>
              <a:rPr lang="en" sz="1800" i="1" dirty="0" smtClean="0">
                <a:latin typeface="Roboto"/>
                <a:ea typeface="Roboto"/>
                <a:cs typeface="Roboto"/>
                <a:sym typeface="Roboto"/>
              </a:rPr>
              <a:t>a </a:t>
            </a:r>
            <a:r>
              <a:rPr lang="en-US" sz="1800" b="1" i="1" dirty="0" smtClean="0">
                <a:latin typeface="Roboto"/>
                <a:ea typeface="Roboto"/>
                <a:cs typeface="Roboto"/>
                <a:sym typeface="Roboto"/>
              </a:rPr>
              <a:t>trendsetting</a:t>
            </a:r>
            <a:r>
              <a:rPr lang="en" sz="1800" i="1" dirty="0" smtClean="0">
                <a:latin typeface="Roboto"/>
                <a:ea typeface="Roboto"/>
                <a:cs typeface="Roboto"/>
                <a:sym typeface="Roboto"/>
              </a:rPr>
              <a:t> </a:t>
            </a:r>
            <a:r>
              <a:rPr lang="en" sz="1800" i="1" dirty="0">
                <a:latin typeface="Roboto"/>
                <a:ea typeface="Roboto"/>
                <a:cs typeface="Roboto"/>
                <a:sym typeface="Roboto"/>
              </a:rPr>
              <a:t>business.</a:t>
            </a:r>
            <a:endParaRPr sz="1800" i="1"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Quality Control Classifier</a:t>
            </a:r>
            <a:r>
              <a:rPr lang="en" dirty="0" smtClean="0"/>
              <a:t> </a:t>
            </a:r>
            <a:r>
              <a:rPr lang="en" dirty="0"/>
              <a:t>Deep Dive</a:t>
            </a:r>
            <a:endParaRPr dirty="0"/>
          </a:p>
        </p:txBody>
      </p:sp>
      <p:cxnSp>
        <p:nvCxnSpPr>
          <p:cNvPr id="116" name="Google Shape;116;p18"/>
          <p:cNvCxnSpPr/>
          <p:nvPr/>
        </p:nvCxnSpPr>
        <p:spPr>
          <a:xfrm>
            <a:off x="3426600" y="1527050"/>
            <a:ext cx="24900" cy="3329400"/>
          </a:xfrm>
          <a:prstGeom prst="straightConnector1">
            <a:avLst/>
          </a:prstGeom>
          <a:noFill/>
          <a:ln w="9525" cap="flat" cmpd="sng">
            <a:solidFill>
              <a:schemeClr val="dk2"/>
            </a:solidFill>
            <a:prstDash val="solid"/>
            <a:round/>
            <a:headEnd type="none" w="med" len="med"/>
            <a:tailEnd type="none" w="med" len="med"/>
          </a:ln>
        </p:spPr>
      </p:cxnSp>
      <p:sp>
        <p:nvSpPr>
          <p:cNvPr id="117" name="Google Shape;117;p18"/>
          <p:cNvSpPr txBox="1"/>
          <p:nvPr/>
        </p:nvSpPr>
        <p:spPr>
          <a:xfrm>
            <a:off x="3509700" y="1464325"/>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Example Architecture</a:t>
            </a:r>
            <a:endParaRPr>
              <a:latin typeface="Roboto"/>
              <a:ea typeface="Roboto"/>
              <a:cs typeface="Roboto"/>
              <a:sym typeface="Roboto"/>
            </a:endParaRPr>
          </a:p>
        </p:txBody>
      </p:sp>
      <p:sp>
        <p:nvSpPr>
          <p:cNvPr id="118" name="Google Shape;118;p18"/>
          <p:cNvSpPr txBox="1"/>
          <p:nvPr/>
        </p:nvSpPr>
        <p:spPr>
          <a:xfrm>
            <a:off x="57709" y="1239170"/>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Process Today</a:t>
            </a:r>
            <a:endParaRPr sz="1100"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100" dirty="0" smtClean="0">
                <a:latin typeface="Roboto"/>
                <a:ea typeface="Roboto"/>
                <a:cs typeface="Roboto"/>
                <a:sym typeface="Roboto"/>
              </a:rPr>
              <a:t>Random Sampling</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100" dirty="0" smtClean="0">
                <a:latin typeface="Roboto"/>
                <a:ea typeface="Roboto"/>
                <a:cs typeface="Roboto"/>
                <a:sym typeface="Roboto"/>
              </a:rPr>
              <a:t>Microscopic defects unclear/missed</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100" dirty="0" smtClean="0">
                <a:latin typeface="Roboto"/>
                <a:ea typeface="Roboto"/>
                <a:cs typeface="Roboto"/>
                <a:sym typeface="Roboto"/>
              </a:rPr>
              <a:t>Only a subset of goods go through QC</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100" dirty="0" smtClean="0">
                <a:latin typeface="Roboto"/>
                <a:ea typeface="Roboto"/>
                <a:cs typeface="Roboto"/>
                <a:sym typeface="Roboto"/>
              </a:rPr>
              <a:t>Frequency of random sampling increased to catch more defects (not </a:t>
            </a:r>
            <a:r>
              <a:rPr lang="en-US" sz="1100" dirty="0" err="1" smtClean="0">
                <a:latin typeface="Roboto"/>
                <a:ea typeface="Roboto"/>
                <a:cs typeface="Roboto"/>
                <a:sym typeface="Roboto"/>
              </a:rPr>
              <a:t>scaleable</a:t>
            </a:r>
            <a:r>
              <a:rPr lang="en-US" sz="1100" dirty="0" smtClean="0">
                <a:latin typeface="Roboto"/>
                <a:ea typeface="Roboto"/>
                <a:cs typeface="Roboto"/>
                <a:sym typeface="Roboto"/>
              </a:rPr>
              <a:t>)</a:t>
            </a:r>
            <a:endParaRPr sz="1100" dirty="0">
              <a:latin typeface="Roboto"/>
              <a:ea typeface="Roboto"/>
              <a:cs typeface="Roboto"/>
              <a:sym typeface="Roboto"/>
            </a:endParaRPr>
          </a:p>
        </p:txBody>
      </p:sp>
      <p:sp>
        <p:nvSpPr>
          <p:cNvPr id="119" name="Google Shape;119;p18"/>
          <p:cNvSpPr txBox="1"/>
          <p:nvPr/>
        </p:nvSpPr>
        <p:spPr>
          <a:xfrm>
            <a:off x="57709" y="2502920"/>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Process Tomorrow</a:t>
            </a:r>
            <a:endParaRPr sz="1100"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100" dirty="0" err="1" smtClean="0">
                <a:latin typeface="Roboto"/>
                <a:ea typeface="Roboto"/>
                <a:cs typeface="Roboto"/>
                <a:sym typeface="Roboto"/>
              </a:rPr>
              <a:t>Labelled</a:t>
            </a:r>
            <a:r>
              <a:rPr lang="en-US" sz="1100" dirty="0" smtClean="0">
                <a:latin typeface="Roboto"/>
                <a:ea typeface="Roboto"/>
                <a:cs typeface="Roboto"/>
                <a:sym typeface="Roboto"/>
              </a:rPr>
              <a:t> historical images of finished goods used to train Visual Classifier</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100" dirty="0" smtClean="0">
                <a:latin typeface="Roboto"/>
                <a:ea typeface="Roboto"/>
                <a:cs typeface="Roboto"/>
                <a:sym typeface="Roboto"/>
              </a:rPr>
              <a:t>Images of newly finished goods run through classifier to identify defects</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100" dirty="0" smtClean="0">
                <a:latin typeface="Roboto"/>
                <a:ea typeface="Roboto"/>
                <a:cs typeface="Roboto"/>
                <a:sym typeface="Roboto"/>
              </a:rPr>
              <a:t>N classifiers for top N error types</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100" dirty="0" smtClean="0">
                <a:latin typeface="Roboto"/>
                <a:ea typeface="Roboto"/>
                <a:cs typeface="Roboto"/>
                <a:sym typeface="Roboto"/>
              </a:rPr>
              <a:t>All finished goods run through AI models, not just a subset</a:t>
            </a:r>
          </a:p>
          <a:p>
            <a:pPr marL="457200" lvl="0" indent="-317500" algn="l" rtl="0">
              <a:spcBef>
                <a:spcPts val="0"/>
              </a:spcBef>
              <a:spcAft>
                <a:spcPts val="0"/>
              </a:spcAft>
              <a:buSzPts val="1400"/>
              <a:buFont typeface="Roboto"/>
              <a:buChar char="-"/>
            </a:pPr>
            <a:r>
              <a:rPr lang="en-US" sz="1100" dirty="0" smtClean="0">
                <a:latin typeface="Roboto"/>
                <a:ea typeface="Roboto"/>
                <a:cs typeface="Roboto"/>
                <a:sym typeface="Roboto"/>
              </a:rPr>
              <a:t>Improved identification of Microscopic faults</a:t>
            </a:r>
            <a:endParaRPr sz="1100" dirty="0">
              <a:latin typeface="Roboto"/>
              <a:ea typeface="Roboto"/>
              <a:cs typeface="Roboto"/>
              <a:sym typeface="Roboto"/>
            </a:endParaRPr>
          </a:p>
        </p:txBody>
      </p:sp>
      <p:sp>
        <p:nvSpPr>
          <p:cNvPr id="120" name="Google Shape;120;p18"/>
          <p:cNvSpPr txBox="1"/>
          <p:nvPr/>
        </p:nvSpPr>
        <p:spPr>
          <a:xfrm>
            <a:off x="-35284" y="4122166"/>
            <a:ext cx="3619506"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latin typeface="Roboto"/>
                <a:ea typeface="Roboto"/>
                <a:cs typeface="Roboto"/>
                <a:sym typeface="Roboto"/>
              </a:rPr>
              <a:t>The impact of </a:t>
            </a:r>
            <a:r>
              <a:rPr lang="en-US" b="1" i="1" dirty="0" smtClean="0">
                <a:latin typeface="Roboto"/>
                <a:ea typeface="Roboto"/>
                <a:cs typeface="Roboto"/>
                <a:sym typeface="Roboto"/>
              </a:rPr>
              <a:t> the AI QC Classifier</a:t>
            </a:r>
            <a:r>
              <a:rPr lang="en" b="1" i="1" dirty="0" smtClean="0">
                <a:latin typeface="Roboto"/>
                <a:ea typeface="Roboto"/>
                <a:cs typeface="Roboto"/>
                <a:sym typeface="Roboto"/>
              </a:rPr>
              <a:t> </a:t>
            </a:r>
            <a:r>
              <a:rPr lang="en" b="1" i="1" dirty="0">
                <a:latin typeface="Roboto"/>
                <a:ea typeface="Roboto"/>
                <a:cs typeface="Roboto"/>
                <a:sym typeface="Roboto"/>
              </a:rPr>
              <a:t>will be </a:t>
            </a:r>
            <a:r>
              <a:rPr lang="en-US" b="1" i="1" dirty="0" smtClean="0">
                <a:latin typeface="Roboto"/>
                <a:ea typeface="Roboto"/>
                <a:cs typeface="Roboto"/>
                <a:sym typeface="Roboto"/>
              </a:rPr>
              <a:t>revolutionary</a:t>
            </a:r>
            <a:r>
              <a:rPr lang="en" b="1" i="1" dirty="0" smtClean="0">
                <a:latin typeface="Roboto"/>
                <a:ea typeface="Roboto"/>
                <a:cs typeface="Roboto"/>
                <a:sym typeface="Roboto"/>
              </a:rPr>
              <a:t> </a:t>
            </a:r>
            <a:r>
              <a:rPr lang="en" b="1" i="1" dirty="0">
                <a:latin typeface="Roboto"/>
                <a:ea typeface="Roboto"/>
                <a:cs typeface="Roboto"/>
                <a:sym typeface="Roboto"/>
              </a:rPr>
              <a:t>thanks to </a:t>
            </a:r>
            <a:r>
              <a:rPr lang="en-US" b="1" i="1" dirty="0" smtClean="0">
                <a:latin typeface="Roboto"/>
                <a:ea typeface="Roboto"/>
                <a:cs typeface="Roboto"/>
                <a:sym typeface="Roboto"/>
              </a:rPr>
              <a:t>new found ability to accurately catch microscopic faults and QC 100% of finished goods</a:t>
            </a:r>
            <a:r>
              <a:rPr lang="en" b="1" i="1" dirty="0" smtClean="0">
                <a:latin typeface="Roboto"/>
                <a:ea typeface="Roboto"/>
                <a:cs typeface="Roboto"/>
                <a:sym typeface="Roboto"/>
              </a:rPr>
              <a:t>!</a:t>
            </a:r>
            <a:endParaRPr i="1" dirty="0">
              <a:latin typeface="Roboto"/>
              <a:ea typeface="Roboto"/>
              <a:cs typeface="Roboto"/>
              <a:sym typeface="Roboto"/>
            </a:endParaRPr>
          </a:p>
        </p:txBody>
      </p:sp>
      <p:pic>
        <p:nvPicPr>
          <p:cNvPr id="50" name="Picture 49"/>
          <p:cNvPicPr>
            <a:picLocks noChangeAspect="1"/>
          </p:cNvPicPr>
          <p:nvPr/>
        </p:nvPicPr>
        <p:blipFill>
          <a:blip r:embed="rId3"/>
          <a:stretch>
            <a:fillRect/>
          </a:stretch>
        </p:blipFill>
        <p:spPr>
          <a:xfrm>
            <a:off x="3457221" y="1898658"/>
            <a:ext cx="5686779" cy="29749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Ride </a:t>
            </a:r>
            <a:r>
              <a:rPr lang="en-US" dirty="0" err="1" smtClean="0"/>
              <a:t>Personaliser</a:t>
            </a:r>
            <a:r>
              <a:rPr lang="en" dirty="0" smtClean="0"/>
              <a:t> </a:t>
            </a:r>
            <a:r>
              <a:rPr lang="en" dirty="0"/>
              <a:t>Deep Dive</a:t>
            </a:r>
            <a:endParaRPr dirty="0"/>
          </a:p>
        </p:txBody>
      </p:sp>
      <p:cxnSp>
        <p:nvCxnSpPr>
          <p:cNvPr id="127" name="Google Shape;127;p19"/>
          <p:cNvCxnSpPr/>
          <p:nvPr/>
        </p:nvCxnSpPr>
        <p:spPr>
          <a:xfrm>
            <a:off x="3426600" y="1527050"/>
            <a:ext cx="24900" cy="3329400"/>
          </a:xfrm>
          <a:prstGeom prst="straightConnector1">
            <a:avLst/>
          </a:prstGeom>
          <a:noFill/>
          <a:ln w="9525" cap="flat" cmpd="sng">
            <a:solidFill>
              <a:schemeClr val="dk2"/>
            </a:solidFill>
            <a:prstDash val="solid"/>
            <a:round/>
            <a:headEnd type="none" w="med" len="med"/>
            <a:tailEnd type="none" w="med" len="med"/>
          </a:ln>
        </p:spPr>
      </p:cxnSp>
      <p:sp>
        <p:nvSpPr>
          <p:cNvPr id="128" name="Google Shape;128;p19"/>
          <p:cNvSpPr txBox="1"/>
          <p:nvPr/>
        </p:nvSpPr>
        <p:spPr>
          <a:xfrm>
            <a:off x="3509700" y="1464325"/>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Example Architecture</a:t>
            </a:r>
            <a:endParaRPr>
              <a:latin typeface="Roboto"/>
              <a:ea typeface="Roboto"/>
              <a:cs typeface="Roboto"/>
              <a:sym typeface="Roboto"/>
            </a:endParaRPr>
          </a:p>
        </p:txBody>
      </p:sp>
      <p:sp>
        <p:nvSpPr>
          <p:cNvPr id="129" name="Google Shape;129;p19"/>
          <p:cNvSpPr txBox="1"/>
          <p:nvPr/>
        </p:nvSpPr>
        <p:spPr>
          <a:xfrm>
            <a:off x="163559" y="1239176"/>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Roboto"/>
                <a:ea typeface="Roboto"/>
                <a:cs typeface="Roboto"/>
                <a:sym typeface="Roboto"/>
              </a:rPr>
              <a:t>Process Today</a:t>
            </a:r>
            <a:endParaRPr sz="1200"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200" dirty="0" smtClean="0">
                <a:latin typeface="Roboto"/>
                <a:ea typeface="Roboto"/>
                <a:cs typeface="Roboto"/>
                <a:sym typeface="Roboto"/>
              </a:rPr>
              <a:t>Keys or proximity sensors used</a:t>
            </a:r>
            <a:endParaRPr sz="12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200" dirty="0" smtClean="0">
                <a:latin typeface="Roboto"/>
                <a:ea typeface="Roboto"/>
                <a:cs typeface="Roboto"/>
                <a:sym typeface="Roboto"/>
              </a:rPr>
              <a:t>Manually adjust car interiors</a:t>
            </a:r>
            <a:endParaRPr sz="12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200" dirty="0" smtClean="0">
                <a:latin typeface="Roboto"/>
                <a:ea typeface="Roboto"/>
                <a:cs typeface="Roboto"/>
                <a:sym typeface="Roboto"/>
              </a:rPr>
              <a:t>No predictive capability in the car</a:t>
            </a:r>
            <a:endParaRPr sz="12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200" dirty="0" smtClean="0">
                <a:latin typeface="Roboto"/>
                <a:ea typeface="Roboto"/>
                <a:cs typeface="Roboto"/>
                <a:sym typeface="Roboto"/>
              </a:rPr>
              <a:t>Dated experience in new EV technology vehicles</a:t>
            </a:r>
            <a:endParaRPr sz="1200" dirty="0">
              <a:latin typeface="Roboto"/>
              <a:ea typeface="Roboto"/>
              <a:cs typeface="Roboto"/>
              <a:sym typeface="Roboto"/>
            </a:endParaRPr>
          </a:p>
        </p:txBody>
      </p:sp>
      <p:sp>
        <p:nvSpPr>
          <p:cNvPr id="130" name="Google Shape;130;p19"/>
          <p:cNvSpPr txBox="1"/>
          <p:nvPr/>
        </p:nvSpPr>
        <p:spPr>
          <a:xfrm>
            <a:off x="163558" y="2390025"/>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Roboto"/>
                <a:ea typeface="Roboto"/>
                <a:cs typeface="Roboto"/>
                <a:sym typeface="Roboto"/>
              </a:rPr>
              <a:t>Process Tomorrow</a:t>
            </a:r>
            <a:endParaRPr sz="1200"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200" dirty="0" smtClean="0">
                <a:latin typeface="Roboto"/>
                <a:ea typeface="Roboto"/>
                <a:cs typeface="Roboto"/>
                <a:sym typeface="Roboto"/>
              </a:rPr>
              <a:t>Driver’s face unlocks the car, boot, hood</a:t>
            </a:r>
            <a:endParaRPr sz="12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200" dirty="0" smtClean="0">
                <a:latin typeface="Roboto"/>
                <a:ea typeface="Roboto"/>
                <a:cs typeface="Roboto"/>
                <a:sym typeface="Roboto"/>
              </a:rPr>
              <a:t>Driver’s </a:t>
            </a:r>
            <a:r>
              <a:rPr lang="en-US" sz="1200" dirty="0" err="1" smtClean="0">
                <a:latin typeface="Roboto"/>
                <a:ea typeface="Roboto"/>
                <a:cs typeface="Roboto"/>
                <a:sym typeface="Roboto"/>
              </a:rPr>
              <a:t>customised</a:t>
            </a:r>
            <a:r>
              <a:rPr lang="en-US" sz="1200" dirty="0" smtClean="0">
                <a:latin typeface="Roboto"/>
                <a:ea typeface="Roboto"/>
                <a:cs typeface="Roboto"/>
                <a:sym typeface="Roboto"/>
              </a:rPr>
              <a:t> settings automatically executed as they enter vehicle</a:t>
            </a:r>
          </a:p>
          <a:p>
            <a:pPr marL="457200" lvl="0" indent="-317500" algn="l" rtl="0">
              <a:spcBef>
                <a:spcPts val="0"/>
              </a:spcBef>
              <a:spcAft>
                <a:spcPts val="0"/>
              </a:spcAft>
              <a:buSzPts val="1400"/>
              <a:buFont typeface="Roboto"/>
              <a:buChar char="-"/>
            </a:pPr>
            <a:r>
              <a:rPr lang="en-US" sz="1200" dirty="0" smtClean="0">
                <a:latin typeface="Roboto"/>
                <a:ea typeface="Roboto"/>
                <a:cs typeface="Roboto"/>
                <a:sym typeface="Roboto"/>
              </a:rPr>
              <a:t>Facial recognition also predicts drivers emotional state and </a:t>
            </a:r>
            <a:r>
              <a:rPr lang="en-US" sz="1200" dirty="0" err="1" smtClean="0">
                <a:latin typeface="Roboto"/>
                <a:ea typeface="Roboto"/>
                <a:cs typeface="Roboto"/>
                <a:sym typeface="Roboto"/>
              </a:rPr>
              <a:t>customises</a:t>
            </a:r>
            <a:r>
              <a:rPr lang="en-US" sz="1200" dirty="0" smtClean="0">
                <a:latin typeface="Roboto"/>
                <a:ea typeface="Roboto"/>
                <a:cs typeface="Roboto"/>
                <a:sym typeface="Roboto"/>
              </a:rPr>
              <a:t> car</a:t>
            </a:r>
            <a:endParaRPr sz="12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200" dirty="0" smtClean="0">
                <a:latin typeface="Roboto"/>
                <a:ea typeface="Roboto"/>
                <a:cs typeface="Roboto"/>
                <a:sym typeface="Roboto"/>
              </a:rPr>
              <a:t>Cars now use cutting edge technology and wow our customers</a:t>
            </a:r>
            <a:endParaRPr sz="1200" dirty="0">
              <a:latin typeface="Roboto"/>
              <a:ea typeface="Roboto"/>
              <a:cs typeface="Roboto"/>
              <a:sym typeface="Roboto"/>
            </a:endParaRPr>
          </a:p>
        </p:txBody>
      </p:sp>
      <p:sp>
        <p:nvSpPr>
          <p:cNvPr id="131" name="Google Shape;131;p19"/>
          <p:cNvSpPr txBox="1"/>
          <p:nvPr/>
        </p:nvSpPr>
        <p:spPr>
          <a:xfrm>
            <a:off x="-13586" y="4129214"/>
            <a:ext cx="3470805"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latin typeface="Roboto"/>
                <a:ea typeface="Roboto"/>
                <a:cs typeface="Roboto"/>
                <a:sym typeface="Roboto"/>
              </a:rPr>
              <a:t>The impact of </a:t>
            </a:r>
            <a:r>
              <a:rPr lang="en-US" b="1" i="1" dirty="0" smtClean="0">
                <a:latin typeface="Roboto"/>
                <a:ea typeface="Roboto"/>
                <a:cs typeface="Roboto"/>
                <a:sym typeface="Roboto"/>
              </a:rPr>
              <a:t>the ride </a:t>
            </a:r>
            <a:r>
              <a:rPr lang="en-US" b="1" i="1" dirty="0" err="1" smtClean="0">
                <a:latin typeface="Roboto"/>
                <a:ea typeface="Roboto"/>
                <a:cs typeface="Roboto"/>
                <a:sym typeface="Roboto"/>
              </a:rPr>
              <a:t>personaliser</a:t>
            </a:r>
            <a:r>
              <a:rPr lang="en" b="1" i="1" dirty="0" smtClean="0">
                <a:latin typeface="Roboto"/>
                <a:ea typeface="Roboto"/>
                <a:cs typeface="Roboto"/>
                <a:sym typeface="Roboto"/>
              </a:rPr>
              <a:t> </a:t>
            </a:r>
            <a:r>
              <a:rPr lang="en" b="1" i="1" dirty="0">
                <a:latin typeface="Roboto"/>
                <a:ea typeface="Roboto"/>
                <a:cs typeface="Roboto"/>
                <a:sym typeface="Roboto"/>
              </a:rPr>
              <a:t>will </a:t>
            </a:r>
            <a:r>
              <a:rPr lang="en-US" b="1" i="1" dirty="0" smtClean="0">
                <a:latin typeface="Roboto"/>
                <a:ea typeface="Roboto"/>
                <a:cs typeface="Roboto"/>
                <a:sym typeface="Roboto"/>
              </a:rPr>
              <a:t>put our brand on the forefront</a:t>
            </a:r>
            <a:r>
              <a:rPr lang="en" b="1" i="1" dirty="0" smtClean="0">
                <a:latin typeface="Roboto"/>
                <a:ea typeface="Roboto"/>
                <a:cs typeface="Roboto"/>
                <a:sym typeface="Roboto"/>
              </a:rPr>
              <a:t> </a:t>
            </a:r>
            <a:r>
              <a:rPr lang="en" b="1" i="1" dirty="0">
                <a:latin typeface="Roboto"/>
                <a:ea typeface="Roboto"/>
                <a:cs typeface="Roboto"/>
                <a:sym typeface="Roboto"/>
              </a:rPr>
              <a:t>thanks to </a:t>
            </a:r>
            <a:r>
              <a:rPr lang="en-US" b="1" i="1" dirty="0" smtClean="0">
                <a:latin typeface="Roboto"/>
                <a:ea typeface="Roboto"/>
                <a:cs typeface="Roboto"/>
                <a:sym typeface="Roboto"/>
              </a:rPr>
              <a:t>rich enjoyable customer experience every ride!</a:t>
            </a:r>
            <a:endParaRPr i="1" dirty="0">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3480370" y="1919111"/>
            <a:ext cx="6065814" cy="279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Risks/Mitigations</a:t>
            </a:r>
            <a:endParaRPr/>
          </a:p>
        </p:txBody>
      </p:sp>
      <p:graphicFrame>
        <p:nvGraphicFramePr>
          <p:cNvPr id="137" name="Google Shape;137;p20"/>
          <p:cNvGraphicFramePr/>
          <p:nvPr>
            <p:extLst>
              <p:ext uri="{D42A27DB-BD31-4B8C-83A1-F6EECF244321}">
                <p14:modId xmlns:p14="http://schemas.microsoft.com/office/powerpoint/2010/main" val="443539623"/>
              </p:ext>
            </p:extLst>
          </p:nvPr>
        </p:nvGraphicFramePr>
        <p:xfrm>
          <a:off x="49389" y="1317151"/>
          <a:ext cx="9045223" cy="3759349"/>
        </p:xfrm>
        <a:graphic>
          <a:graphicData uri="http://schemas.openxmlformats.org/drawingml/2006/table">
            <a:tbl>
              <a:tblPr>
                <a:noFill/>
                <a:tableStyleId>{3E4A9650-B8A5-40DA-8CE3-3BA8045946F3}</a:tableStyleId>
              </a:tblPr>
              <a:tblGrid>
                <a:gridCol w="1495778"/>
                <a:gridCol w="3570111"/>
                <a:gridCol w="3979334"/>
              </a:tblGrid>
              <a:tr h="242132">
                <a:tc>
                  <a:txBody>
                    <a:bodyPr/>
                    <a:lstStyle/>
                    <a:p>
                      <a:pPr marL="0" lvl="0" indent="0" algn="l" rtl="0">
                        <a:spcBef>
                          <a:spcPts val="0"/>
                        </a:spcBef>
                        <a:spcAft>
                          <a:spcPts val="0"/>
                        </a:spcAft>
                        <a:buNone/>
                      </a:pPr>
                      <a:endParaRPr sz="1000"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None/>
                      </a:pPr>
                      <a:r>
                        <a:rPr lang="en-US" sz="1000" b="1" dirty="0" smtClean="0"/>
                        <a:t>Quality Control Classifier</a:t>
                      </a:r>
                      <a:endParaRPr sz="1000" b="1"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None/>
                      </a:pPr>
                      <a:r>
                        <a:rPr lang="en-US" sz="1000" b="1" dirty="0" smtClean="0"/>
                        <a:t>Ride </a:t>
                      </a:r>
                      <a:r>
                        <a:rPr lang="en-US" sz="1000" b="1" dirty="0" err="1" smtClean="0"/>
                        <a:t>Personaliser</a:t>
                      </a:r>
                      <a:endParaRPr sz="1000" b="1"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42826">
                <a:tc>
                  <a:txBody>
                    <a:bodyPr/>
                    <a:lstStyle/>
                    <a:p>
                      <a:pPr marL="0" lvl="0" indent="0" algn="l" rtl="0">
                        <a:spcBef>
                          <a:spcPts val="0"/>
                        </a:spcBef>
                        <a:spcAft>
                          <a:spcPts val="0"/>
                        </a:spcAft>
                        <a:buNone/>
                      </a:pPr>
                      <a:r>
                        <a:rPr lang="en" sz="1000" b="1" dirty="0"/>
                        <a:t>Accuracy</a:t>
                      </a:r>
                      <a:br>
                        <a:rPr lang="en" sz="1000" b="1" dirty="0"/>
                      </a:br>
                      <a:r>
                        <a:rPr lang="en-US" sz="900" b="0" i="1" u="none" strike="noStrike" cap="none" dirty="0" smtClean="0">
                          <a:solidFill>
                            <a:srgbClr val="000000"/>
                          </a:solidFill>
                          <a:latin typeface="Arial"/>
                          <a:ea typeface="Arial"/>
                          <a:cs typeface="Arial"/>
                          <a:sym typeface="Arial"/>
                        </a:rPr>
                        <a:t>An assessment of model performance determined by the number of correct predictions out of the total number of predictions.</a:t>
                      </a:r>
                      <a:endParaRPr sz="900" i="1"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None/>
                      </a:pPr>
                      <a:r>
                        <a:rPr lang="en" sz="900" b="1" dirty="0" smtClean="0"/>
                        <a:t>Concerns:</a:t>
                      </a:r>
                      <a:r>
                        <a:rPr lang="en" sz="900" dirty="0" smtClean="0"/>
                        <a:t> </a:t>
                      </a:r>
                      <a:r>
                        <a:rPr lang="en-US" sz="900" dirty="0" smtClean="0"/>
                        <a:t>Strategy</a:t>
                      </a:r>
                      <a:r>
                        <a:rPr lang="en-US" sz="900" baseline="0" dirty="0" smtClean="0"/>
                        <a:t> is for QC team to verify all items classified faulty in the initial phase. Microscopic errors may not be able to be verified by QC team.</a:t>
                      </a:r>
                      <a:endParaRPr lang="en" sz="900" b="1" dirty="0" smtClean="0"/>
                    </a:p>
                    <a:p>
                      <a:pPr marL="0" lvl="0" indent="0" algn="l" rtl="0">
                        <a:spcBef>
                          <a:spcPts val="0"/>
                        </a:spcBef>
                        <a:spcAft>
                          <a:spcPts val="0"/>
                        </a:spcAft>
                        <a:buNone/>
                      </a:pPr>
                      <a:r>
                        <a:rPr lang="en" sz="900" b="1" dirty="0" smtClean="0"/>
                        <a:t>Plan: </a:t>
                      </a:r>
                      <a:r>
                        <a:rPr lang="en-US" sz="900" b="0" dirty="0" smtClean="0"/>
                        <a:t>Make</a:t>
                      </a:r>
                      <a:r>
                        <a:rPr lang="en-US" sz="900" b="0" baseline="0" dirty="0" smtClean="0"/>
                        <a:t> sophisticated instrumentation available and train QC team in engineering skills to verify microscopic errors. Second engineers into the QC team in initial phase.</a:t>
                      </a:r>
                      <a:endParaRPr lang="en" sz="900" b="1" dirty="0" smtClean="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None/>
                      </a:pPr>
                      <a:r>
                        <a:rPr lang="en" sz="900" b="1" dirty="0"/>
                        <a:t>Concerns: </a:t>
                      </a:r>
                      <a:r>
                        <a:rPr lang="en-US" sz="900" b="0" dirty="0" smtClean="0"/>
                        <a:t>Only</a:t>
                      </a:r>
                      <a:r>
                        <a:rPr lang="en-US" sz="900" b="0" baseline="0" dirty="0" smtClean="0"/>
                        <a:t> the customer drivers should be able to unlock the car. There is a risk that strangers are able to unlock the car if the model recall is low.</a:t>
                      </a:r>
                      <a:endParaRPr sz="900" b="1" dirty="0"/>
                    </a:p>
                    <a:p>
                      <a:pPr marL="0" lvl="0" indent="0" algn="l" rtl="0">
                        <a:spcBef>
                          <a:spcPts val="0"/>
                        </a:spcBef>
                        <a:spcAft>
                          <a:spcPts val="0"/>
                        </a:spcAft>
                        <a:buNone/>
                      </a:pPr>
                      <a:r>
                        <a:rPr lang="en" sz="900" b="1" dirty="0"/>
                        <a:t>Plan</a:t>
                      </a:r>
                      <a:r>
                        <a:rPr lang="en" sz="900" b="1" dirty="0" smtClean="0"/>
                        <a:t>:</a:t>
                      </a:r>
                      <a:r>
                        <a:rPr lang="en-US" sz="900" b="0" dirty="0" smtClean="0"/>
                        <a:t> Train models with high recall scores. Manage</a:t>
                      </a:r>
                      <a:r>
                        <a:rPr lang="en-US" sz="900" b="0" baseline="0" dirty="0" smtClean="0"/>
                        <a:t> settings towards security (e.g. if probability of match is less than 95% don’t unlock)</a:t>
                      </a:r>
                      <a:endParaRPr sz="900" b="1"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375464">
                <a:tc>
                  <a:txBody>
                    <a:bodyPr/>
                    <a:lstStyle/>
                    <a:p>
                      <a:pPr marL="0" lvl="0" indent="0" algn="l" rtl="0">
                        <a:spcBef>
                          <a:spcPts val="0"/>
                        </a:spcBef>
                        <a:spcAft>
                          <a:spcPts val="0"/>
                        </a:spcAft>
                        <a:buNone/>
                      </a:pPr>
                      <a:r>
                        <a:rPr lang="en" sz="1000" b="1" dirty="0"/>
                        <a:t>Underfitting/Overfitting</a:t>
                      </a:r>
                      <a:br>
                        <a:rPr lang="en" sz="1000" b="1" dirty="0"/>
                      </a:br>
                      <a:r>
                        <a:rPr lang="en-US" sz="900" i="1" dirty="0" smtClean="0"/>
                        <a:t>Model unable to capture underlying patterns OR</a:t>
                      </a:r>
                      <a:r>
                        <a:rPr lang="en-US" sz="900" i="1" baseline="0" dirty="0" smtClean="0"/>
                        <a:t> overstates patterns in the data</a:t>
                      </a:r>
                      <a:endParaRPr sz="900" i="1"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None/>
                      </a:pPr>
                      <a:r>
                        <a:rPr lang="en" sz="900" b="1" dirty="0" smtClean="0"/>
                        <a:t>Concerns:</a:t>
                      </a:r>
                      <a:r>
                        <a:rPr lang="en" sz="900" dirty="0" smtClean="0"/>
                        <a:t> Since</a:t>
                      </a:r>
                      <a:r>
                        <a:rPr lang="en" sz="900" baseline="0" dirty="0" smtClean="0"/>
                        <a:t> an approach of 50 classifiers for top 50 errors has been agreed, there is a risk that new error types go undetected. The 50 models conceptually overfit, as they are only ever looking for the specific error type.</a:t>
                      </a:r>
                      <a:endParaRPr lang="en" sz="900" b="1" dirty="0" smtClean="0"/>
                    </a:p>
                    <a:p>
                      <a:pPr marL="0" lvl="0" indent="0" algn="l" rtl="0">
                        <a:spcBef>
                          <a:spcPts val="0"/>
                        </a:spcBef>
                        <a:spcAft>
                          <a:spcPts val="0"/>
                        </a:spcAft>
                        <a:buNone/>
                      </a:pPr>
                      <a:r>
                        <a:rPr lang="en" sz="900" b="1" dirty="0" smtClean="0"/>
                        <a:t>Plan: </a:t>
                      </a:r>
                      <a:r>
                        <a:rPr lang="en" sz="900" b="0" dirty="0" smtClean="0"/>
                        <a:t>Build</a:t>
                      </a:r>
                      <a:r>
                        <a:rPr lang="en" sz="900" b="0" baseline="0" dirty="0" smtClean="0"/>
                        <a:t> generic classifier which identifies the presence of fault rather than type of fault, and run through the 50 classifiers. The faulty ones which are not picked up by the 50 could be candidates for new types of errors.</a:t>
                      </a:r>
                      <a:endParaRPr lang="en" sz="900" b="1" dirty="0" smtClean="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None/>
                      </a:pPr>
                      <a:r>
                        <a:rPr lang="en" sz="900" b="1" dirty="0"/>
                        <a:t>Concerns: </a:t>
                      </a:r>
                      <a:r>
                        <a:rPr lang="en-US" sz="900" b="0" dirty="0" smtClean="0"/>
                        <a:t>No</a:t>
                      </a:r>
                      <a:r>
                        <a:rPr lang="en-US" sz="900" b="0" baseline="0" dirty="0" smtClean="0"/>
                        <a:t> </a:t>
                      </a:r>
                      <a:r>
                        <a:rPr lang="en-US" sz="900" b="0" baseline="0" dirty="0" err="1" smtClean="0"/>
                        <a:t>overfitting</a:t>
                      </a:r>
                      <a:r>
                        <a:rPr lang="en-US" sz="900" b="0" baseline="0" dirty="0" smtClean="0"/>
                        <a:t> or </a:t>
                      </a:r>
                      <a:r>
                        <a:rPr lang="en-US" sz="900" b="0" baseline="0" dirty="0" err="1" smtClean="0"/>
                        <a:t>underfitting</a:t>
                      </a:r>
                      <a:r>
                        <a:rPr lang="en-US" sz="900" b="0" baseline="0" dirty="0" smtClean="0"/>
                        <a:t> concerns have been raised for this use case.</a:t>
                      </a:r>
                      <a:endParaRPr sz="900" b="1" dirty="0"/>
                    </a:p>
                    <a:p>
                      <a:pPr marL="0" lvl="0" indent="0" algn="l" rtl="0">
                        <a:spcBef>
                          <a:spcPts val="0"/>
                        </a:spcBef>
                        <a:spcAft>
                          <a:spcPts val="0"/>
                        </a:spcAft>
                        <a:buNone/>
                      </a:pPr>
                      <a:r>
                        <a:rPr lang="en" sz="900" b="1" dirty="0"/>
                        <a:t>Plan</a:t>
                      </a:r>
                      <a:r>
                        <a:rPr lang="en" sz="900" b="1" dirty="0" smtClean="0"/>
                        <a:t>:</a:t>
                      </a:r>
                      <a:r>
                        <a:rPr lang="en-US" sz="900" b="1" dirty="0" smtClean="0"/>
                        <a:t> </a:t>
                      </a:r>
                      <a:r>
                        <a:rPr lang="en-US" sz="900" b="0" dirty="0" smtClean="0"/>
                        <a:t>N/A</a:t>
                      </a:r>
                      <a:endParaRPr sz="900" b="0" dirty="0"/>
                    </a:p>
                    <a:p>
                      <a:pPr marL="0" lvl="0" indent="0" algn="l" rtl="0">
                        <a:spcBef>
                          <a:spcPts val="0"/>
                        </a:spcBef>
                        <a:spcAft>
                          <a:spcPts val="0"/>
                        </a:spcAft>
                        <a:buNone/>
                      </a:pPr>
                      <a:endParaRPr sz="900"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76127">
                <a:tc>
                  <a:txBody>
                    <a:bodyPr/>
                    <a:lstStyle/>
                    <a:p>
                      <a:pPr marL="0" lvl="0" indent="0" algn="l" rtl="0">
                        <a:spcBef>
                          <a:spcPts val="0"/>
                        </a:spcBef>
                        <a:spcAft>
                          <a:spcPts val="0"/>
                        </a:spcAft>
                        <a:buNone/>
                      </a:pPr>
                      <a:r>
                        <a:rPr lang="en" sz="1000" b="1" dirty="0"/>
                        <a:t>Ethical Concerns</a:t>
                      </a:r>
                      <a:br>
                        <a:rPr lang="en" sz="1000" b="1" dirty="0"/>
                      </a:br>
                      <a:r>
                        <a:rPr lang="en-US" sz="900" i="1" dirty="0" smtClean="0"/>
                        <a:t>Model shouldn’t have unintentional</a:t>
                      </a:r>
                      <a:r>
                        <a:rPr lang="en-US" sz="900" i="1" baseline="0" dirty="0" smtClean="0"/>
                        <a:t> discriminatory bias in its predictions.</a:t>
                      </a:r>
                      <a:endParaRPr sz="900" i="1"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None/>
                      </a:pPr>
                      <a:r>
                        <a:rPr lang="en-US" sz="900" b="1" dirty="0" smtClean="0"/>
                        <a:t>Concerns: </a:t>
                      </a:r>
                      <a:r>
                        <a:rPr lang="en-US" sz="900" dirty="0" smtClean="0"/>
                        <a:t>No</a:t>
                      </a:r>
                      <a:r>
                        <a:rPr lang="en-US" sz="900" baseline="0" dirty="0" smtClean="0"/>
                        <a:t> ethical concerns have been identified for this use case.</a:t>
                      </a:r>
                    </a:p>
                    <a:p>
                      <a:pPr marL="0" lvl="0" indent="0" algn="l" rtl="0">
                        <a:spcBef>
                          <a:spcPts val="0"/>
                        </a:spcBef>
                        <a:spcAft>
                          <a:spcPts val="0"/>
                        </a:spcAft>
                        <a:buNone/>
                      </a:pPr>
                      <a:r>
                        <a:rPr lang="en-US" sz="900" b="1" baseline="0" dirty="0" smtClean="0"/>
                        <a:t>Plan: </a:t>
                      </a:r>
                      <a:r>
                        <a:rPr lang="en-US" sz="900" b="0" baseline="0" dirty="0" smtClean="0"/>
                        <a:t>N/A</a:t>
                      </a:r>
                      <a:endParaRPr sz="900" b="0"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None/>
                      </a:pPr>
                      <a:r>
                        <a:rPr lang="en" sz="900" b="1" dirty="0"/>
                        <a:t>Concerns</a:t>
                      </a:r>
                      <a:r>
                        <a:rPr lang="en" sz="900" b="1" dirty="0" smtClean="0"/>
                        <a:t>:</a:t>
                      </a:r>
                      <a:r>
                        <a:rPr lang="en-US" sz="900" b="0" dirty="0" smtClean="0"/>
                        <a:t> Use</a:t>
                      </a:r>
                      <a:r>
                        <a:rPr lang="en-US" sz="900" b="0" baseline="0" dirty="0" smtClean="0"/>
                        <a:t> case expands into predicting car behavior for customers (e.g. music). With the model basing predictions on facial images, there is a risk that customers may get certain recommendations on basis of age, sex, race etc.</a:t>
                      </a:r>
                      <a:endParaRPr sz="900" dirty="0"/>
                    </a:p>
                    <a:p>
                      <a:pPr marL="0" lvl="0" indent="0" algn="l" rtl="0">
                        <a:spcBef>
                          <a:spcPts val="0"/>
                        </a:spcBef>
                        <a:spcAft>
                          <a:spcPts val="0"/>
                        </a:spcAft>
                        <a:buNone/>
                      </a:pPr>
                      <a:r>
                        <a:rPr lang="en" sz="900" b="1" dirty="0"/>
                        <a:t>Plan</a:t>
                      </a:r>
                      <a:r>
                        <a:rPr lang="en" sz="900" b="1" dirty="0" smtClean="0"/>
                        <a:t>:</a:t>
                      </a:r>
                      <a:r>
                        <a:rPr lang="en-US" sz="900" b="1" dirty="0" smtClean="0"/>
                        <a:t> </a:t>
                      </a:r>
                      <a:r>
                        <a:rPr lang="en-US" sz="900" b="0" dirty="0" smtClean="0"/>
                        <a:t>Models</a:t>
                      </a:r>
                      <a:r>
                        <a:rPr lang="en-US" sz="900" b="0" baseline="0" dirty="0" smtClean="0"/>
                        <a:t> will be trained on public dataset of facial images and outcomes monitored for any bias or ethical issues.</a:t>
                      </a:r>
                      <a:endParaRPr sz="900" b="1" dirty="0"/>
                    </a:p>
                  </a:txBody>
                  <a:tcPr marL="91425" marR="91425" marT="91425" marB="914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Feedback Thus Far</a:t>
            </a:r>
            <a:endParaRPr/>
          </a:p>
        </p:txBody>
      </p:sp>
      <p:sp>
        <p:nvSpPr>
          <p:cNvPr id="144" name="Google Shape;144;p21"/>
          <p:cNvSpPr txBox="1"/>
          <p:nvPr/>
        </p:nvSpPr>
        <p:spPr>
          <a:xfrm>
            <a:off x="276447" y="2765233"/>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Illustrative Visualization</a:t>
            </a:r>
            <a:endParaRPr dirty="0">
              <a:latin typeface="Roboto"/>
              <a:ea typeface="Roboto"/>
              <a:cs typeface="Roboto"/>
              <a:sym typeface="Roboto"/>
            </a:endParaRPr>
          </a:p>
        </p:txBody>
      </p:sp>
      <p:sp>
        <p:nvSpPr>
          <p:cNvPr id="145" name="Google Shape;145;p21"/>
          <p:cNvSpPr txBox="1"/>
          <p:nvPr/>
        </p:nvSpPr>
        <p:spPr>
          <a:xfrm>
            <a:off x="304669" y="1373392"/>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Illustrative Verbatim Quotes</a:t>
            </a:r>
            <a:endParaRPr dirty="0">
              <a:latin typeface="Roboto"/>
              <a:ea typeface="Roboto"/>
              <a:cs typeface="Roboto"/>
              <a:sym typeface="Roboto"/>
            </a:endParaRPr>
          </a:p>
        </p:txBody>
      </p:sp>
      <p:cxnSp>
        <p:nvCxnSpPr>
          <p:cNvPr id="148" name="Google Shape;148;p21"/>
          <p:cNvCxnSpPr/>
          <p:nvPr/>
        </p:nvCxnSpPr>
        <p:spPr>
          <a:xfrm>
            <a:off x="4559575" y="1542725"/>
            <a:ext cx="24900" cy="33294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1"/>
          <p:cNvSpPr txBox="1"/>
          <p:nvPr/>
        </p:nvSpPr>
        <p:spPr>
          <a:xfrm>
            <a:off x="4641369" y="1221797"/>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Proposed Next Steps</a:t>
            </a:r>
            <a:endParaRPr sz="1800" b="1" dirty="0">
              <a:latin typeface="Roboto"/>
              <a:ea typeface="Roboto"/>
              <a:cs typeface="Roboto"/>
              <a:sym typeface="Roboto"/>
            </a:endParaRPr>
          </a:p>
          <a:p>
            <a:pPr marL="0" lvl="0" indent="0" algn="l" rtl="0">
              <a:spcBef>
                <a:spcPts val="0"/>
              </a:spcBef>
              <a:spcAft>
                <a:spcPts val="0"/>
              </a:spcAft>
              <a:buNone/>
            </a:pPr>
            <a:endParaRPr sz="1000"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000" dirty="0" smtClean="0">
                <a:latin typeface="Roboto"/>
                <a:ea typeface="Roboto"/>
                <a:cs typeface="Roboto"/>
                <a:sym typeface="Roboto"/>
              </a:rPr>
              <a:t>Endorse Strategy</a:t>
            </a:r>
            <a:endParaRPr sz="10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000" dirty="0" smtClean="0">
                <a:latin typeface="Roboto"/>
                <a:ea typeface="Roboto"/>
                <a:cs typeface="Roboto"/>
                <a:sym typeface="Roboto"/>
              </a:rPr>
              <a:t>Seek funding approval</a:t>
            </a:r>
            <a:endParaRPr sz="10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sz="1000" dirty="0" err="1" smtClean="0">
                <a:latin typeface="Roboto"/>
                <a:ea typeface="Roboto"/>
                <a:cs typeface="Roboto"/>
                <a:sym typeface="Roboto"/>
              </a:rPr>
              <a:t>Mobilise</a:t>
            </a:r>
            <a:r>
              <a:rPr lang="en-US" sz="1000" dirty="0" smtClean="0">
                <a:latin typeface="Roboto"/>
                <a:ea typeface="Roboto"/>
                <a:cs typeface="Roboto"/>
                <a:sym typeface="Roboto"/>
              </a:rPr>
              <a:t> Proof of Concept</a:t>
            </a:r>
            <a:endParaRPr sz="1000" dirty="0">
              <a:latin typeface="Roboto"/>
              <a:ea typeface="Roboto"/>
              <a:cs typeface="Roboto"/>
              <a:sym typeface="Roboto"/>
            </a:endParaRPr>
          </a:p>
        </p:txBody>
      </p:sp>
      <p:sp>
        <p:nvSpPr>
          <p:cNvPr id="150" name="Google Shape;150;p21"/>
          <p:cNvSpPr txBox="1"/>
          <p:nvPr/>
        </p:nvSpPr>
        <p:spPr>
          <a:xfrm>
            <a:off x="4634311" y="2193867"/>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Proposed Timeline</a:t>
            </a:r>
            <a:endParaRPr sz="1800" b="1" dirty="0">
              <a:latin typeface="Roboto"/>
              <a:ea typeface="Roboto"/>
              <a:cs typeface="Roboto"/>
              <a:sym typeface="Roboto"/>
            </a:endParaRPr>
          </a:p>
          <a:p>
            <a:pPr marL="0" lvl="0" indent="0" algn="l" rtl="0">
              <a:spcBef>
                <a:spcPts val="0"/>
              </a:spcBef>
              <a:spcAft>
                <a:spcPts val="0"/>
              </a:spcAft>
              <a:buNone/>
            </a:pPr>
            <a:endParaRPr sz="1000" b="1"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p:txBody>
      </p:sp>
      <p:sp>
        <p:nvSpPr>
          <p:cNvPr id="151" name="Google Shape;151;p21"/>
          <p:cNvSpPr txBox="1"/>
          <p:nvPr/>
        </p:nvSpPr>
        <p:spPr>
          <a:xfrm>
            <a:off x="4458883" y="2501812"/>
            <a:ext cx="1793400" cy="39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000" b="1" u="sng" dirty="0">
                <a:latin typeface="Roboto"/>
                <a:ea typeface="Roboto"/>
                <a:cs typeface="Roboto"/>
                <a:sym typeface="Roboto"/>
              </a:rPr>
              <a:t>Month 1</a:t>
            </a:r>
            <a:endParaRPr sz="1000" b="1" u="sng"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US" sz="1000" dirty="0" smtClean="0">
                <a:latin typeface="Roboto"/>
                <a:ea typeface="Roboto"/>
                <a:cs typeface="Roboto"/>
                <a:sym typeface="Roboto"/>
              </a:rPr>
              <a:t>Business Case documented </a:t>
            </a:r>
            <a:endParaRPr lang="en-US" sz="10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US" sz="1000" dirty="0" smtClean="0">
                <a:latin typeface="Roboto"/>
                <a:ea typeface="Roboto"/>
                <a:cs typeface="Roboto"/>
                <a:sym typeface="Roboto"/>
              </a:rPr>
              <a:t>Funding Approved</a:t>
            </a:r>
            <a:endParaRPr lang="en" sz="1000" dirty="0" smtClean="0">
              <a:latin typeface="Roboto"/>
              <a:ea typeface="Roboto"/>
              <a:cs typeface="Roboto"/>
              <a:sym typeface="Roboto"/>
            </a:endParaRPr>
          </a:p>
        </p:txBody>
      </p:sp>
      <p:sp>
        <p:nvSpPr>
          <p:cNvPr id="152" name="Google Shape;152;p21"/>
          <p:cNvSpPr txBox="1"/>
          <p:nvPr/>
        </p:nvSpPr>
        <p:spPr>
          <a:xfrm>
            <a:off x="5594233" y="2689886"/>
            <a:ext cx="1793400" cy="39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000" b="1" u="sng" dirty="0">
                <a:latin typeface="Roboto"/>
                <a:ea typeface="Roboto"/>
                <a:cs typeface="Roboto"/>
                <a:sym typeface="Roboto"/>
              </a:rPr>
              <a:t>Month 2</a:t>
            </a:r>
            <a:endParaRPr sz="1000" b="1" u="sng"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US" sz="1000" dirty="0" smtClean="0">
                <a:latin typeface="Roboto"/>
                <a:ea typeface="Roboto"/>
                <a:cs typeface="Roboto"/>
                <a:sym typeface="Roboto"/>
              </a:rPr>
              <a:t>QC POC with top 5 error types</a:t>
            </a:r>
            <a:endParaRPr sz="10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US" sz="1000" dirty="0" smtClean="0">
                <a:latin typeface="Roboto"/>
                <a:ea typeface="Roboto"/>
                <a:cs typeface="Roboto"/>
                <a:sym typeface="Roboto"/>
              </a:rPr>
              <a:t>Ride </a:t>
            </a:r>
            <a:r>
              <a:rPr lang="en-US" sz="1000" dirty="0" err="1" smtClean="0">
                <a:latin typeface="Roboto"/>
                <a:ea typeface="Roboto"/>
                <a:cs typeface="Roboto"/>
                <a:sym typeface="Roboto"/>
              </a:rPr>
              <a:t>personaliser</a:t>
            </a:r>
            <a:r>
              <a:rPr lang="en-US" sz="1000" dirty="0" smtClean="0">
                <a:latin typeface="Roboto"/>
                <a:ea typeface="Roboto"/>
                <a:cs typeface="Roboto"/>
                <a:sym typeface="Roboto"/>
              </a:rPr>
              <a:t> lock/unlock use case</a:t>
            </a:r>
            <a:endParaRPr sz="1000" dirty="0">
              <a:latin typeface="Roboto"/>
              <a:ea typeface="Roboto"/>
              <a:cs typeface="Roboto"/>
              <a:sym typeface="Roboto"/>
            </a:endParaRPr>
          </a:p>
        </p:txBody>
      </p:sp>
      <p:sp>
        <p:nvSpPr>
          <p:cNvPr id="153" name="Google Shape;153;p21"/>
          <p:cNvSpPr txBox="1"/>
          <p:nvPr/>
        </p:nvSpPr>
        <p:spPr>
          <a:xfrm>
            <a:off x="6979538" y="3053451"/>
            <a:ext cx="2425526" cy="39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000" b="1" u="sng" dirty="0">
                <a:latin typeface="Roboto"/>
                <a:ea typeface="Roboto"/>
                <a:cs typeface="Roboto"/>
                <a:sym typeface="Roboto"/>
              </a:rPr>
              <a:t>Month 3</a:t>
            </a:r>
            <a:endParaRPr sz="1000" b="1" u="sng"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US" sz="1000" dirty="0" smtClean="0">
                <a:latin typeface="Roboto"/>
                <a:ea typeface="Roboto"/>
                <a:cs typeface="Roboto"/>
                <a:sym typeface="Roboto"/>
              </a:rPr>
              <a:t>Roadmap &amp; Estimate future phases</a:t>
            </a:r>
          </a:p>
          <a:p>
            <a:pPr marL="457200" lvl="0" indent="-304800" algn="l" rtl="0">
              <a:spcBef>
                <a:spcPts val="0"/>
              </a:spcBef>
              <a:spcAft>
                <a:spcPts val="0"/>
              </a:spcAft>
              <a:buSzPts val="1200"/>
              <a:buFont typeface="Roboto"/>
              <a:buChar char="-"/>
            </a:pPr>
            <a:r>
              <a:rPr lang="en-US" sz="1000" dirty="0" smtClean="0">
                <a:latin typeface="Roboto"/>
                <a:ea typeface="Roboto"/>
                <a:cs typeface="Roboto"/>
                <a:sym typeface="Roboto"/>
              </a:rPr>
              <a:t>Update business case with detailed estimates</a:t>
            </a:r>
          </a:p>
          <a:p>
            <a:pPr marL="457200" lvl="0" indent="-304800" algn="l" rtl="0">
              <a:spcBef>
                <a:spcPts val="0"/>
              </a:spcBef>
              <a:spcAft>
                <a:spcPts val="0"/>
              </a:spcAft>
              <a:buSzPts val="1200"/>
              <a:buFont typeface="Roboto"/>
              <a:buChar char="-"/>
            </a:pPr>
            <a:r>
              <a:rPr lang="en-US" sz="1000" dirty="0" smtClean="0">
                <a:latin typeface="Roboto"/>
                <a:ea typeface="Roboto"/>
                <a:cs typeface="Roboto"/>
                <a:sym typeface="Roboto"/>
              </a:rPr>
              <a:t>Funding Approval</a:t>
            </a:r>
            <a:endParaRPr sz="1000" dirty="0">
              <a:latin typeface="Roboto"/>
              <a:ea typeface="Roboto"/>
              <a:cs typeface="Roboto"/>
              <a:sym typeface="Roboto"/>
            </a:endParaRPr>
          </a:p>
          <a:p>
            <a:pPr marL="914400" lvl="0" indent="0" algn="l" rtl="0">
              <a:spcBef>
                <a:spcPts val="0"/>
              </a:spcBef>
              <a:spcAft>
                <a:spcPts val="0"/>
              </a:spcAft>
              <a:buNone/>
            </a:pPr>
            <a:endParaRPr sz="1000" dirty="0">
              <a:latin typeface="Roboto"/>
              <a:ea typeface="Roboto"/>
              <a:cs typeface="Roboto"/>
              <a:sym typeface="Roboto"/>
            </a:endParaRPr>
          </a:p>
        </p:txBody>
      </p:sp>
      <p:sp>
        <p:nvSpPr>
          <p:cNvPr id="2" name="Rectangle 1"/>
          <p:cNvSpPr/>
          <p:nvPr/>
        </p:nvSpPr>
        <p:spPr>
          <a:xfrm>
            <a:off x="14107" y="1770142"/>
            <a:ext cx="4663723" cy="553998"/>
          </a:xfrm>
          <a:prstGeom prst="rect">
            <a:avLst/>
          </a:prstGeom>
        </p:spPr>
        <p:txBody>
          <a:bodyPr wrap="square">
            <a:spAutoFit/>
          </a:bodyPr>
          <a:lstStyle/>
          <a:p>
            <a:r>
              <a:rPr lang="en-US" sz="1000" i="1" dirty="0">
                <a:solidFill>
                  <a:schemeClr val="dk1"/>
                </a:solidFill>
                <a:latin typeface="Roboto"/>
                <a:ea typeface="Roboto"/>
                <a:cs typeface="Roboto"/>
              </a:rPr>
              <a:t>“this use case will not only introduce cost savings into the business, but also improve our brand image with faulty goods being identified before reaching the customers”</a:t>
            </a:r>
            <a:endParaRPr lang="en-US" sz="1000" i="1" dirty="0">
              <a:solidFill>
                <a:schemeClr val="dk1"/>
              </a:solidFill>
              <a:latin typeface="Roboto"/>
              <a:ea typeface="Roboto"/>
              <a:cs typeface="Roboto"/>
              <a:sym typeface="Roboto"/>
            </a:endParaRPr>
          </a:p>
        </p:txBody>
      </p:sp>
      <p:sp>
        <p:nvSpPr>
          <p:cNvPr id="3" name="Rectangle 2"/>
          <p:cNvSpPr/>
          <p:nvPr/>
        </p:nvSpPr>
        <p:spPr>
          <a:xfrm>
            <a:off x="-21175" y="2444195"/>
            <a:ext cx="4572000" cy="246221"/>
          </a:xfrm>
          <a:prstGeom prst="rect">
            <a:avLst/>
          </a:prstGeom>
        </p:spPr>
        <p:txBody>
          <a:bodyPr>
            <a:spAutoFit/>
          </a:bodyPr>
          <a:lstStyle/>
          <a:p>
            <a:pPr lvl="0"/>
            <a:r>
              <a:rPr lang="en-US" sz="1000" i="1" dirty="0">
                <a:solidFill>
                  <a:schemeClr val="dk1"/>
                </a:solidFill>
                <a:latin typeface="Roboto"/>
                <a:ea typeface="Roboto"/>
                <a:cs typeface="Roboto"/>
              </a:rPr>
              <a:t>“something like this, can establish us as the 'Apple' of car manufacturing.”</a:t>
            </a:r>
            <a:endParaRPr lang="en-US" sz="1000" i="1" dirty="0">
              <a:solidFill>
                <a:schemeClr val="dk1"/>
              </a:solidFill>
              <a:latin typeface="Roboto"/>
              <a:ea typeface="Roboto"/>
              <a:cs typeface="Roboto"/>
              <a:sym typeface="Roboto"/>
            </a:endParaRPr>
          </a:p>
        </p:txBody>
      </p:sp>
      <p:pic>
        <p:nvPicPr>
          <p:cNvPr id="17" name="Picture 16"/>
          <p:cNvPicPr>
            <a:picLocks noChangeAspect="1"/>
          </p:cNvPicPr>
          <p:nvPr/>
        </p:nvPicPr>
        <p:blipFill>
          <a:blip r:embed="rId3"/>
          <a:stretch>
            <a:fillRect/>
          </a:stretch>
        </p:blipFill>
        <p:spPr>
          <a:xfrm>
            <a:off x="331621" y="3202747"/>
            <a:ext cx="3669056" cy="1890098"/>
          </a:xfrm>
          <a:prstGeom prst="rect">
            <a:avLst/>
          </a:prstGeom>
        </p:spPr>
      </p:pic>
      <p:sp>
        <p:nvSpPr>
          <p:cNvPr id="18" name="Google Shape;150;p21"/>
          <p:cNvSpPr txBox="1"/>
          <p:nvPr/>
        </p:nvSpPr>
        <p:spPr>
          <a:xfrm>
            <a:off x="4638543" y="3842038"/>
            <a:ext cx="4237345"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Roboto"/>
                <a:ea typeface="Roboto"/>
                <a:cs typeface="Roboto"/>
                <a:sym typeface="Roboto"/>
              </a:rPr>
              <a:t>Special Mention</a:t>
            </a:r>
          </a:p>
          <a:p>
            <a:pPr marL="0" lvl="0" indent="0" algn="l" rtl="0">
              <a:spcBef>
                <a:spcPts val="0"/>
              </a:spcBef>
              <a:spcAft>
                <a:spcPts val="0"/>
              </a:spcAft>
              <a:buNone/>
            </a:pPr>
            <a:r>
              <a:rPr lang="en-US" sz="1000" dirty="0" smtClean="0">
                <a:latin typeface="Roboto"/>
                <a:ea typeface="Roboto"/>
                <a:cs typeface="Roboto"/>
                <a:sym typeface="Roboto"/>
              </a:rPr>
              <a:t>We strongly believe in other use cases which can benefit our </a:t>
            </a:r>
            <a:r>
              <a:rPr lang="en-US" sz="1000" dirty="0" err="1" smtClean="0">
                <a:latin typeface="Roboto"/>
                <a:ea typeface="Roboto"/>
                <a:cs typeface="Roboto"/>
                <a:sym typeface="Roboto"/>
              </a:rPr>
              <a:t>organisation</a:t>
            </a:r>
            <a:r>
              <a:rPr lang="en-US" sz="1000" dirty="0" smtClean="0">
                <a:latin typeface="Roboto"/>
                <a:ea typeface="Roboto"/>
                <a:cs typeface="Roboto"/>
                <a:sym typeface="Roboto"/>
              </a:rPr>
              <a:t>. These are Vehicle Fault Predictor and Machinery Uptime Booster. We are very keen to use the </a:t>
            </a:r>
            <a:r>
              <a:rPr lang="en-US" sz="1000" dirty="0" err="1" smtClean="0">
                <a:latin typeface="Roboto"/>
                <a:ea typeface="Roboto"/>
                <a:cs typeface="Roboto"/>
                <a:sym typeface="Roboto"/>
              </a:rPr>
              <a:t>learnings</a:t>
            </a:r>
            <a:r>
              <a:rPr lang="en-US" sz="1000" dirty="0" smtClean="0">
                <a:latin typeface="Roboto"/>
                <a:ea typeface="Roboto"/>
                <a:cs typeface="Roboto"/>
                <a:sym typeface="Roboto"/>
              </a:rPr>
              <a:t> from the QC Classifier use case to assess how the manufacturing process can be improved and subsequently </a:t>
            </a:r>
            <a:r>
              <a:rPr lang="en-US" sz="1000" dirty="0" err="1" smtClean="0">
                <a:latin typeface="Roboto"/>
                <a:ea typeface="Roboto"/>
                <a:cs typeface="Roboto"/>
                <a:sym typeface="Roboto"/>
              </a:rPr>
              <a:t>mobilise</a:t>
            </a:r>
            <a:r>
              <a:rPr lang="en-US" sz="1000" dirty="0" smtClean="0">
                <a:latin typeface="Roboto"/>
                <a:ea typeface="Roboto"/>
                <a:cs typeface="Roboto"/>
                <a:sym typeface="Roboto"/>
              </a:rPr>
              <a:t> work on Machinery Uptime Booster.</a:t>
            </a:r>
            <a:endParaRPr sz="1000" dirty="0">
              <a:latin typeface="Roboto"/>
              <a:ea typeface="Roboto"/>
              <a:cs typeface="Roboto"/>
              <a:sym typeface="Roboto"/>
            </a:endParaRPr>
          </a:p>
          <a:p>
            <a:pPr marL="0" lvl="0" indent="0" algn="l" rtl="0">
              <a:spcBef>
                <a:spcPts val="0"/>
              </a:spcBef>
              <a:spcAft>
                <a:spcPts val="0"/>
              </a:spcAft>
              <a:buNone/>
            </a:pPr>
            <a:endParaRPr sz="1000" b="1"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1150</Words>
  <Application>Microsoft Macintosh PowerPoint</Application>
  <PresentationFormat>On-screen Show (16:9)</PresentationFormat>
  <Paragraphs>125</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Roboto</vt:lpstr>
      <vt:lpstr>Merriweather</vt:lpstr>
      <vt:lpstr>Paradigm</vt:lpstr>
      <vt:lpstr>Final Project Title</vt:lpstr>
      <vt:lpstr>Executive Summary</vt:lpstr>
      <vt:lpstr>I began with five use case ideas </vt:lpstr>
      <vt:lpstr>I assessed feasibility vs. impact for all cases</vt:lpstr>
      <vt:lpstr>Transforming our business using ML/AI with these top two use cases</vt:lpstr>
      <vt:lpstr>Quality Control Classifier Deep Dive</vt:lpstr>
      <vt:lpstr>Ride Personaliser Deep Dive</vt:lpstr>
      <vt:lpstr>Risks/Mitigations</vt:lpstr>
      <vt:lpstr>Feedback Thus Far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Title</dc:title>
  <cp:lastModifiedBy>J G</cp:lastModifiedBy>
  <cp:revision>18</cp:revision>
  <dcterms:modified xsi:type="dcterms:W3CDTF">2020-04-19T11:32:57Z</dcterms:modified>
</cp:coreProperties>
</file>