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horzBarState="maximized">
    <p:restoredLeft sz="12126" autoAdjust="0"/>
    <p:restoredTop sz="98316" autoAdjust="0"/>
  </p:normalViewPr>
  <p:slideViewPr>
    <p:cSldViewPr snapToGrid="0">
      <p:cViewPr varScale="1">
        <p:scale>
          <a:sx n="139" d="100"/>
          <a:sy n="139" d="100"/>
        </p:scale>
        <p:origin x="-400" y="-10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notesMaster" Target="notesMasters/notesMaster1.xml"/><Relationship Id="rId35" Type="http://schemas.openxmlformats.org/officeDocument/2006/relationships/printerSettings" Target="printerSettings/printerSettings1.bin"/><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907446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6e62257860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6e6225786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sz="2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e62257860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e62257860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6e62257860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6e62257860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6e62257860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6e62257860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6e62257860_0_28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6e62257860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6e62257860_0_28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6e62257860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6e62257860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6e62257860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e62257860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e62257860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6e62257860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6e62257860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6e62257860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6e62257860_0_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6e62257860_0_6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6e622578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6e62257860_0_39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6e62257860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6e62257860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6e62257860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6e62257860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6e62257860_0_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6e62257860_0_4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6e62257860_0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6e62257860_0_47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6e62257860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6e62257860_0_47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6e62257860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6e62257860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6e62257860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6e62257860_0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6e62257860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6e62257860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6e62257860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6e62257860_0_5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6e62257860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6e62257860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6e62257860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6e62257860_0_50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6e62257860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e62257860_0_5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e62257860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6e62257860_0_5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6e62257860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6e62257860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6e6225786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e62257860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e62257860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e62257860_0_3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e62257860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e62257860_0_16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6e62257860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e62257860_0_16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e62257860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e62257860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e62257860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0.png"/><Relationship Id="rId5" Type="http://schemas.openxmlformats.org/officeDocument/2006/relationships/image" Target="../media/image23.png"/><Relationship Id="rId6" Type="http://schemas.openxmlformats.org/officeDocument/2006/relationships/image" Target="../media/image22.png"/><Relationship Id="rId7" Type="http://schemas.openxmlformats.org/officeDocument/2006/relationships/image" Target="../media/image19.png"/><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19.png"/><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6.png"/><Relationship Id="rId7" Type="http://schemas.openxmlformats.org/officeDocument/2006/relationships/image" Target="../media/image19.png"/><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6" Type="http://schemas.openxmlformats.org/officeDocument/2006/relationships/image" Target="../media/image31.png"/><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image" Target="../media/image35.png"/><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9" Type="http://schemas.openxmlformats.org/officeDocument/2006/relationships/image" Target="../media/image12.png"/><Relationship Id="rId20" Type="http://schemas.openxmlformats.org/officeDocument/2006/relationships/image" Target="../media/image22.png"/><Relationship Id="rId21" Type="http://schemas.openxmlformats.org/officeDocument/2006/relationships/image" Target="../media/image4.png"/><Relationship Id="rId22" Type="http://schemas.openxmlformats.org/officeDocument/2006/relationships/image" Target="../media/image3.png"/><Relationship Id="rId23" Type="http://schemas.openxmlformats.org/officeDocument/2006/relationships/image" Target="../media/image23.png"/><Relationship Id="rId24" Type="http://schemas.openxmlformats.org/officeDocument/2006/relationships/image" Target="../media/image24.png"/><Relationship Id="rId10" Type="http://schemas.openxmlformats.org/officeDocument/2006/relationships/image" Target="../media/image2.png"/><Relationship Id="rId11" Type="http://schemas.openxmlformats.org/officeDocument/2006/relationships/image" Target="../media/image13.png"/><Relationship Id="rId12" Type="http://schemas.openxmlformats.org/officeDocument/2006/relationships/image" Target="../media/image14.png"/><Relationship Id="rId13" Type="http://schemas.openxmlformats.org/officeDocument/2006/relationships/image" Target="../media/image15.png"/><Relationship Id="rId14" Type="http://schemas.openxmlformats.org/officeDocument/2006/relationships/image" Target="../media/image16.png"/><Relationship Id="rId15" Type="http://schemas.openxmlformats.org/officeDocument/2006/relationships/image" Target="../media/image17.png"/><Relationship Id="rId16" Type="http://schemas.openxmlformats.org/officeDocument/2006/relationships/image" Target="../media/image18.png"/><Relationship Id="rId17" Type="http://schemas.openxmlformats.org/officeDocument/2006/relationships/image" Target="../media/image19.png"/><Relationship Id="rId18" Type="http://schemas.openxmlformats.org/officeDocument/2006/relationships/image" Target="../media/image20.png"/><Relationship Id="rId19" Type="http://schemas.openxmlformats.org/officeDocument/2006/relationships/image" Target="../media/image21.png"/><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460950" y="269332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latin typeface="Open Sans"/>
                <a:ea typeface="Open Sans"/>
                <a:cs typeface="Open Sans"/>
                <a:sym typeface="Open Sans"/>
              </a:rPr>
              <a:t>AI For Business Leaders Course</a:t>
            </a:r>
            <a:endParaRPr sz="3000">
              <a:latin typeface="Open Sans"/>
              <a:ea typeface="Open Sans"/>
              <a:cs typeface="Open Sans"/>
              <a:sym typeface="Open Sans"/>
            </a:endParaRPr>
          </a:p>
          <a:p>
            <a:pPr marL="0" lvl="0" indent="0" algn="l" rtl="0">
              <a:spcBef>
                <a:spcPts val="0"/>
              </a:spcBef>
              <a:spcAft>
                <a:spcPts val="0"/>
              </a:spcAft>
              <a:buNone/>
            </a:pPr>
            <a:endParaRPr sz="3000">
              <a:latin typeface="Open Sans"/>
              <a:ea typeface="Open Sans"/>
              <a:cs typeface="Open Sans"/>
              <a:sym typeface="Open Sans"/>
            </a:endParaRPr>
          </a:p>
          <a:p>
            <a:pPr marL="0" lvl="0" indent="0" algn="l" rtl="0">
              <a:spcBef>
                <a:spcPts val="0"/>
              </a:spcBef>
              <a:spcAft>
                <a:spcPts val="0"/>
              </a:spcAft>
              <a:buNone/>
            </a:pPr>
            <a:r>
              <a:rPr lang="en" sz="3000">
                <a:latin typeface="Open Sans"/>
                <a:ea typeface="Open Sans"/>
                <a:cs typeface="Open Sans"/>
                <a:sym typeface="Open Sans"/>
              </a:rPr>
              <a:t>Project Steps: Delivering an ML/AI Strategy</a:t>
            </a:r>
            <a:r>
              <a:rPr lang="en" sz="3600"/>
              <a:t> </a:t>
            </a:r>
            <a:endParaRPr sz="3600"/>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5"/>
        <p:cNvGrpSpPr/>
        <p:nvPr/>
      </p:nvGrpSpPr>
      <p:grpSpPr>
        <a:xfrm>
          <a:off x="0" y="0"/>
          <a:ext cx="0" cy="0"/>
          <a:chOff x="0" y="0"/>
          <a:chExt cx="0" cy="0"/>
        </a:xfrm>
      </p:grpSpPr>
      <p:grpSp>
        <p:nvGrpSpPr>
          <p:cNvPr id="22" name="Group 21"/>
          <p:cNvGrpSpPr/>
          <p:nvPr/>
        </p:nvGrpSpPr>
        <p:grpSpPr>
          <a:xfrm>
            <a:off x="241794" y="1541053"/>
            <a:ext cx="2633477" cy="593832"/>
            <a:chOff x="555387" y="1955078"/>
            <a:chExt cx="2633477" cy="593832"/>
          </a:xfrm>
          <a:solidFill>
            <a:schemeClr val="tx1">
              <a:alpha val="4000"/>
            </a:schemeClr>
          </a:solidFill>
        </p:grpSpPr>
        <p:pic>
          <p:nvPicPr>
            <p:cNvPr id="23" name="Google Shape;161;p21"/>
            <p:cNvPicPr preferRelativeResize="0"/>
            <p:nvPr/>
          </p:nvPicPr>
          <p:blipFill>
            <a:blip r:embed="rId4">
              <a:alphaModFix/>
            </a:blip>
            <a:stretch>
              <a:fillRect/>
            </a:stretch>
          </p:blipFill>
          <p:spPr>
            <a:xfrm>
              <a:off x="555387" y="1955078"/>
              <a:ext cx="1417320" cy="593832"/>
            </a:xfrm>
            <a:prstGeom prst="rect">
              <a:avLst/>
            </a:prstGeom>
            <a:grpFill/>
            <a:ln w="9525" cap="flat" cmpd="sng">
              <a:solidFill>
                <a:schemeClr val="dk2"/>
              </a:solidFill>
              <a:prstDash val="solid"/>
              <a:round/>
              <a:headEnd type="none" w="sm" len="sm"/>
              <a:tailEnd type="none" w="sm" len="sm"/>
            </a:ln>
          </p:spPr>
        </p:pic>
        <p:sp>
          <p:nvSpPr>
            <p:cNvPr id="24" name="Rounded Rectangle 23"/>
            <p:cNvSpPr/>
            <p:nvPr/>
          </p:nvSpPr>
          <p:spPr>
            <a:xfrm>
              <a:off x="1991898" y="1973350"/>
              <a:ext cx="1196966" cy="255805"/>
            </a:xfrm>
            <a:prstGeom prst="round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Faulty</a:t>
              </a:r>
              <a:endParaRPr lang="en-US" dirty="0"/>
            </a:p>
          </p:txBody>
        </p:sp>
        <p:sp>
          <p:nvSpPr>
            <p:cNvPr id="25" name="Rounded Rectangle 24"/>
            <p:cNvSpPr/>
            <p:nvPr/>
          </p:nvSpPr>
          <p:spPr>
            <a:xfrm>
              <a:off x="1988966" y="2281060"/>
              <a:ext cx="1196966" cy="255805"/>
            </a:xfrm>
            <a:prstGeom prst="round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Not Faulty</a:t>
              </a:r>
              <a:endParaRPr lang="en-US" dirty="0"/>
            </a:p>
          </p:txBody>
        </p:sp>
      </p:grpSp>
      <p:sp>
        <p:nvSpPr>
          <p:cNvPr id="176" name="Google Shape;176;p22"/>
          <p:cNvSpPr txBox="1"/>
          <p:nvPr/>
        </p:nvSpPr>
        <p:spPr>
          <a:xfrm>
            <a:off x="5739327" y="-53406"/>
            <a:ext cx="3404673" cy="384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b="1" dirty="0">
                <a:solidFill>
                  <a:schemeClr val="dk1"/>
                </a:solidFill>
                <a:latin typeface="Open Sans"/>
                <a:ea typeface="Open Sans"/>
                <a:cs typeface="Open Sans"/>
                <a:sym typeface="Open Sans"/>
              </a:rPr>
              <a:t>Architecture 1/3 - </a:t>
            </a:r>
            <a:r>
              <a:rPr lang="en-US" sz="1200" b="1" dirty="0" smtClean="0">
                <a:solidFill>
                  <a:schemeClr val="dk1"/>
                </a:solidFill>
                <a:latin typeface="Open Sans"/>
                <a:ea typeface="Open Sans"/>
                <a:cs typeface="Open Sans"/>
                <a:sym typeface="Open Sans"/>
              </a:rPr>
              <a:t>Quality Control Classifier</a:t>
            </a:r>
            <a:endParaRPr sz="1200" b="1" dirty="0">
              <a:solidFill>
                <a:schemeClr val="dk1"/>
              </a:solidFill>
              <a:latin typeface="Open Sans"/>
              <a:ea typeface="Open Sans"/>
              <a:cs typeface="Open Sans"/>
              <a:sym typeface="Open Sans"/>
            </a:endParaRPr>
          </a:p>
        </p:txBody>
      </p:sp>
      <p:pic>
        <p:nvPicPr>
          <p:cNvPr id="5" name="Google Shape;166;p21"/>
          <p:cNvPicPr preferRelativeResize="0"/>
          <p:nvPr/>
        </p:nvPicPr>
        <p:blipFill>
          <a:blip r:embed="rId5">
            <a:alphaModFix/>
          </a:blip>
          <a:stretch>
            <a:fillRect/>
          </a:stretch>
        </p:blipFill>
        <p:spPr>
          <a:xfrm>
            <a:off x="1007551" y="1077383"/>
            <a:ext cx="428625" cy="311267"/>
          </a:xfrm>
          <a:prstGeom prst="rect">
            <a:avLst/>
          </a:prstGeom>
          <a:noFill/>
          <a:ln>
            <a:noFill/>
          </a:ln>
        </p:spPr>
      </p:pic>
      <p:sp>
        <p:nvSpPr>
          <p:cNvPr id="2" name="Rounded Rectangle 1"/>
          <p:cNvSpPr/>
          <p:nvPr/>
        </p:nvSpPr>
        <p:spPr>
          <a:xfrm>
            <a:off x="301529" y="420250"/>
            <a:ext cx="2695459" cy="411115"/>
          </a:xfrm>
          <a:prstGeom prst="roundRect">
            <a:avLst/>
          </a:prstGeom>
          <a:noFill/>
          <a:ln>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solidFill>
              </a:rPr>
              <a:t>Quality Control User/Queue 1</a:t>
            </a:r>
            <a:endParaRPr lang="en-US" dirty="0">
              <a:solidFill>
                <a:schemeClr val="bg2"/>
              </a:solidFill>
            </a:endParaRPr>
          </a:p>
        </p:txBody>
      </p:sp>
      <p:sp>
        <p:nvSpPr>
          <p:cNvPr id="7" name="Rounded Rectangle 6"/>
          <p:cNvSpPr/>
          <p:nvPr/>
        </p:nvSpPr>
        <p:spPr>
          <a:xfrm>
            <a:off x="143266" y="3560082"/>
            <a:ext cx="2695459" cy="234217"/>
          </a:xfrm>
          <a:prstGeom prst="roundRect">
            <a:avLst/>
          </a:prstGeom>
          <a:solidFill>
            <a:schemeClr val="accent3">
              <a:lumMod val="20000"/>
              <a:lumOff val="80000"/>
            </a:schemeClr>
          </a:solidFill>
          <a:ln>
            <a:solidFill>
              <a:schemeClr val="accent3"/>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bg2"/>
                </a:solidFill>
              </a:rPr>
              <a:t>Images </a:t>
            </a:r>
            <a:r>
              <a:rPr lang="mr-IN" sz="1000" dirty="0" smtClean="0">
                <a:solidFill>
                  <a:schemeClr val="bg2"/>
                </a:solidFill>
              </a:rPr>
              <a:t>–</a:t>
            </a:r>
            <a:r>
              <a:rPr lang="en-US" sz="1000" dirty="0" smtClean="0">
                <a:solidFill>
                  <a:schemeClr val="bg2"/>
                </a:solidFill>
              </a:rPr>
              <a:t> Finished Products</a:t>
            </a:r>
            <a:endParaRPr lang="en-US" sz="1000" dirty="0">
              <a:solidFill>
                <a:schemeClr val="bg2"/>
              </a:solidFill>
            </a:endParaRPr>
          </a:p>
        </p:txBody>
      </p:sp>
      <p:grpSp>
        <p:nvGrpSpPr>
          <p:cNvPr id="8" name="Group 7"/>
          <p:cNvGrpSpPr/>
          <p:nvPr/>
        </p:nvGrpSpPr>
        <p:grpSpPr>
          <a:xfrm>
            <a:off x="345236" y="1754086"/>
            <a:ext cx="2633477" cy="593832"/>
            <a:chOff x="555387" y="1955078"/>
            <a:chExt cx="2633477" cy="593832"/>
          </a:xfrm>
          <a:solidFill>
            <a:schemeClr val="tx1">
              <a:alpha val="4000"/>
            </a:schemeClr>
          </a:solidFill>
        </p:grpSpPr>
        <p:pic>
          <p:nvPicPr>
            <p:cNvPr id="4" name="Google Shape;161;p21"/>
            <p:cNvPicPr preferRelativeResize="0"/>
            <p:nvPr/>
          </p:nvPicPr>
          <p:blipFill>
            <a:blip r:embed="rId4">
              <a:alphaModFix/>
            </a:blip>
            <a:stretch>
              <a:fillRect/>
            </a:stretch>
          </p:blipFill>
          <p:spPr>
            <a:xfrm>
              <a:off x="555387" y="1955078"/>
              <a:ext cx="1417320" cy="593832"/>
            </a:xfrm>
            <a:prstGeom prst="rect">
              <a:avLst/>
            </a:prstGeom>
            <a:grpFill/>
            <a:ln w="9525" cap="flat" cmpd="sng">
              <a:solidFill>
                <a:schemeClr val="dk2"/>
              </a:solidFill>
              <a:prstDash val="solid"/>
              <a:round/>
              <a:headEnd type="none" w="sm" len="sm"/>
              <a:tailEnd type="none" w="sm" len="sm"/>
            </a:ln>
          </p:spPr>
        </p:pic>
        <p:sp>
          <p:nvSpPr>
            <p:cNvPr id="6" name="Rounded Rectangle 5"/>
            <p:cNvSpPr/>
            <p:nvPr/>
          </p:nvSpPr>
          <p:spPr>
            <a:xfrm>
              <a:off x="1991898" y="1973350"/>
              <a:ext cx="1196966" cy="255805"/>
            </a:xfrm>
            <a:prstGeom prst="round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Faulty</a:t>
              </a:r>
              <a:endParaRPr lang="en-US" dirty="0"/>
            </a:p>
          </p:txBody>
        </p:sp>
        <p:sp>
          <p:nvSpPr>
            <p:cNvPr id="9" name="Rounded Rectangle 8"/>
            <p:cNvSpPr/>
            <p:nvPr/>
          </p:nvSpPr>
          <p:spPr>
            <a:xfrm>
              <a:off x="1988966" y="2281060"/>
              <a:ext cx="1196966" cy="255805"/>
            </a:xfrm>
            <a:prstGeom prst="roundRect">
              <a:avLst/>
            </a:prstGeom>
            <a:grp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Not Faulty</a:t>
              </a:r>
              <a:endParaRPr lang="en-US" dirty="0"/>
            </a:p>
          </p:txBody>
        </p:sp>
      </p:grpSp>
      <p:sp>
        <p:nvSpPr>
          <p:cNvPr id="10" name="Rounded Rectangle 9"/>
          <p:cNvSpPr/>
          <p:nvPr/>
        </p:nvSpPr>
        <p:spPr>
          <a:xfrm>
            <a:off x="149472" y="3886061"/>
            <a:ext cx="1294201" cy="234217"/>
          </a:xfrm>
          <a:prstGeom prst="roundRect">
            <a:avLst/>
          </a:prstGeom>
          <a:solidFill>
            <a:srgbClr val="F8DAD7"/>
          </a:solidFill>
          <a:ln>
            <a:solidFill>
              <a:schemeClr val="accent3"/>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bg2"/>
                </a:solidFill>
              </a:rPr>
              <a:t>Train</a:t>
            </a:r>
            <a:endParaRPr lang="en-US" sz="1000" dirty="0">
              <a:solidFill>
                <a:schemeClr val="bg2"/>
              </a:solidFill>
            </a:endParaRPr>
          </a:p>
        </p:txBody>
      </p:sp>
      <p:sp>
        <p:nvSpPr>
          <p:cNvPr id="11" name="Rounded Rectangle 10"/>
          <p:cNvSpPr/>
          <p:nvPr/>
        </p:nvSpPr>
        <p:spPr>
          <a:xfrm>
            <a:off x="1498839" y="3883151"/>
            <a:ext cx="1358161" cy="234217"/>
          </a:xfrm>
          <a:prstGeom prst="roundRect">
            <a:avLst/>
          </a:prstGeom>
          <a:solidFill>
            <a:srgbClr val="F8DAD7"/>
          </a:solidFill>
          <a:ln>
            <a:solidFill>
              <a:schemeClr val="accent3"/>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bg2"/>
                </a:solidFill>
              </a:rPr>
              <a:t>Test</a:t>
            </a:r>
            <a:endParaRPr lang="en-US" sz="1000" dirty="0">
              <a:solidFill>
                <a:schemeClr val="bg2"/>
              </a:solidFill>
            </a:endParaRPr>
          </a:p>
        </p:txBody>
      </p:sp>
      <p:pic>
        <p:nvPicPr>
          <p:cNvPr id="12" name="Google Shape;163;p21"/>
          <p:cNvPicPr preferRelativeResize="0"/>
          <p:nvPr/>
        </p:nvPicPr>
        <p:blipFill>
          <a:blip r:embed="rId6">
            <a:alphaModFix/>
          </a:blip>
          <a:stretch>
            <a:fillRect/>
          </a:stretch>
        </p:blipFill>
        <p:spPr>
          <a:xfrm>
            <a:off x="962744" y="3141167"/>
            <a:ext cx="428625" cy="284788"/>
          </a:xfrm>
          <a:prstGeom prst="rect">
            <a:avLst/>
          </a:prstGeom>
          <a:noFill/>
          <a:ln>
            <a:noFill/>
          </a:ln>
        </p:spPr>
      </p:pic>
      <p:sp>
        <p:nvSpPr>
          <p:cNvPr id="13" name="Rounded Rectangle 12"/>
          <p:cNvSpPr/>
          <p:nvPr/>
        </p:nvSpPr>
        <p:spPr>
          <a:xfrm>
            <a:off x="3146456" y="3566307"/>
            <a:ext cx="2695459" cy="234217"/>
          </a:xfrm>
          <a:prstGeom prst="roundRect">
            <a:avLst/>
          </a:prstGeom>
          <a:solidFill>
            <a:srgbClr val="F8DAD7"/>
          </a:solidFill>
          <a:ln>
            <a:solidFill>
              <a:schemeClr val="accent3"/>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bg2"/>
                </a:solidFill>
              </a:rPr>
              <a:t>Images </a:t>
            </a:r>
            <a:r>
              <a:rPr lang="mr-IN" sz="1000" dirty="0" smtClean="0">
                <a:solidFill>
                  <a:schemeClr val="bg2"/>
                </a:solidFill>
              </a:rPr>
              <a:t>–</a:t>
            </a:r>
            <a:r>
              <a:rPr lang="en-US" sz="1000" dirty="0" smtClean="0">
                <a:solidFill>
                  <a:schemeClr val="bg2"/>
                </a:solidFill>
              </a:rPr>
              <a:t> Finished Products</a:t>
            </a:r>
            <a:endParaRPr lang="en-US" sz="1000" dirty="0">
              <a:solidFill>
                <a:schemeClr val="bg2"/>
              </a:solidFill>
            </a:endParaRPr>
          </a:p>
        </p:txBody>
      </p:sp>
      <p:sp>
        <p:nvSpPr>
          <p:cNvPr id="15" name="Rounded Rectangle 14"/>
          <p:cNvSpPr/>
          <p:nvPr/>
        </p:nvSpPr>
        <p:spPr>
          <a:xfrm>
            <a:off x="3871566" y="3880240"/>
            <a:ext cx="1358161" cy="234217"/>
          </a:xfrm>
          <a:prstGeom prst="roundRect">
            <a:avLst/>
          </a:prstGeom>
          <a:solidFill>
            <a:srgbClr val="F8DAD7"/>
          </a:solidFill>
          <a:ln>
            <a:solidFill>
              <a:schemeClr val="accent3"/>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bg2"/>
                </a:solidFill>
              </a:rPr>
              <a:t>Test</a:t>
            </a:r>
            <a:endParaRPr lang="en-US" sz="1000" dirty="0">
              <a:solidFill>
                <a:schemeClr val="bg2"/>
              </a:solidFill>
            </a:endParaRPr>
          </a:p>
        </p:txBody>
      </p:sp>
      <p:pic>
        <p:nvPicPr>
          <p:cNvPr id="16" name="Google Shape;163;p21"/>
          <p:cNvPicPr preferRelativeResize="0"/>
          <p:nvPr/>
        </p:nvPicPr>
        <p:blipFill>
          <a:blip r:embed="rId6">
            <a:alphaModFix/>
          </a:blip>
          <a:stretch>
            <a:fillRect/>
          </a:stretch>
        </p:blipFill>
        <p:spPr>
          <a:xfrm>
            <a:off x="4048169" y="3202208"/>
            <a:ext cx="428625" cy="284788"/>
          </a:xfrm>
          <a:prstGeom prst="rect">
            <a:avLst/>
          </a:prstGeom>
          <a:noFill/>
          <a:ln>
            <a:noFill/>
          </a:ln>
        </p:spPr>
      </p:pic>
      <p:grpSp>
        <p:nvGrpSpPr>
          <p:cNvPr id="18" name="Group 17"/>
          <p:cNvGrpSpPr/>
          <p:nvPr/>
        </p:nvGrpSpPr>
        <p:grpSpPr>
          <a:xfrm>
            <a:off x="451950" y="1888214"/>
            <a:ext cx="2633477" cy="593832"/>
            <a:chOff x="555387" y="1955078"/>
            <a:chExt cx="2633477" cy="593832"/>
          </a:xfrm>
        </p:grpSpPr>
        <p:pic>
          <p:nvPicPr>
            <p:cNvPr id="19" name="Google Shape;161;p21"/>
            <p:cNvPicPr preferRelativeResize="0"/>
            <p:nvPr/>
          </p:nvPicPr>
          <p:blipFill>
            <a:blip r:embed="rId4">
              <a:alphaModFix/>
            </a:blip>
            <a:stretch>
              <a:fillRect/>
            </a:stretch>
          </p:blipFill>
          <p:spPr>
            <a:xfrm>
              <a:off x="555387" y="1955078"/>
              <a:ext cx="1417320" cy="593832"/>
            </a:xfrm>
            <a:prstGeom prst="rect">
              <a:avLst/>
            </a:prstGeom>
            <a:noFill/>
            <a:ln w="9525" cap="flat" cmpd="sng">
              <a:solidFill>
                <a:schemeClr val="dk2"/>
              </a:solidFill>
              <a:prstDash val="solid"/>
              <a:round/>
              <a:headEnd type="none" w="sm" len="sm"/>
              <a:tailEnd type="none" w="sm" len="sm"/>
            </a:ln>
          </p:spPr>
        </p:pic>
        <p:sp>
          <p:nvSpPr>
            <p:cNvPr id="20" name="Rounded Rectangle 19"/>
            <p:cNvSpPr/>
            <p:nvPr/>
          </p:nvSpPr>
          <p:spPr>
            <a:xfrm>
              <a:off x="1991898" y="1973350"/>
              <a:ext cx="1196966" cy="25580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Faulty</a:t>
              </a:r>
              <a:endParaRPr lang="en-US" dirty="0"/>
            </a:p>
          </p:txBody>
        </p:sp>
        <p:sp>
          <p:nvSpPr>
            <p:cNvPr id="21" name="Rounded Rectangle 20"/>
            <p:cNvSpPr/>
            <p:nvPr/>
          </p:nvSpPr>
          <p:spPr>
            <a:xfrm>
              <a:off x="1988966" y="2281060"/>
              <a:ext cx="1196966" cy="25580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Not Faulty</a:t>
              </a:r>
              <a:endParaRPr lang="en-US" dirty="0"/>
            </a:p>
          </p:txBody>
        </p:sp>
      </p:grpSp>
      <p:pic>
        <p:nvPicPr>
          <p:cNvPr id="26" name="Google Shape;160;p21"/>
          <p:cNvPicPr preferRelativeResize="0"/>
          <p:nvPr/>
        </p:nvPicPr>
        <p:blipFill>
          <a:blip r:embed="rId7">
            <a:alphaModFix/>
          </a:blip>
          <a:stretch>
            <a:fillRect/>
          </a:stretch>
        </p:blipFill>
        <p:spPr>
          <a:xfrm>
            <a:off x="4316358" y="1637590"/>
            <a:ext cx="1417320" cy="548640"/>
          </a:xfrm>
          <a:prstGeom prst="rect">
            <a:avLst/>
          </a:prstGeom>
          <a:noFill/>
          <a:ln w="9525" cap="flat" cmpd="sng">
            <a:solidFill>
              <a:schemeClr val="dk2"/>
            </a:solidFill>
            <a:prstDash val="solid"/>
            <a:round/>
            <a:headEnd type="none" w="sm" len="sm"/>
            <a:tailEnd type="none" w="sm" len="sm"/>
          </a:ln>
        </p:spPr>
      </p:pic>
      <p:cxnSp>
        <p:nvCxnSpPr>
          <p:cNvPr id="27" name="Straight Arrow Connector 26"/>
          <p:cNvCxnSpPr/>
          <p:nvPr/>
        </p:nvCxnSpPr>
        <p:spPr>
          <a:xfrm>
            <a:off x="3179731" y="2110385"/>
            <a:ext cx="9685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ounded Rectangle 28"/>
          <p:cNvSpPr/>
          <p:nvPr/>
        </p:nvSpPr>
        <p:spPr>
          <a:xfrm>
            <a:off x="3268170" y="417340"/>
            <a:ext cx="2695459" cy="411115"/>
          </a:xfrm>
          <a:prstGeom prst="roundRect">
            <a:avLst/>
          </a:prstGeom>
          <a:noFill/>
          <a:ln>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solidFill>
              </a:rPr>
              <a:t>Quality Control User/Queue 2</a:t>
            </a:r>
            <a:endParaRPr lang="en-US" dirty="0">
              <a:solidFill>
                <a:schemeClr val="bg2"/>
              </a:solidFill>
            </a:endParaRPr>
          </a:p>
        </p:txBody>
      </p:sp>
      <p:pic>
        <p:nvPicPr>
          <p:cNvPr id="30" name="Google Shape;166;p21"/>
          <p:cNvPicPr preferRelativeResize="0"/>
          <p:nvPr/>
        </p:nvPicPr>
        <p:blipFill>
          <a:blip r:embed="rId5">
            <a:alphaModFix/>
          </a:blip>
          <a:stretch>
            <a:fillRect/>
          </a:stretch>
        </p:blipFill>
        <p:spPr>
          <a:xfrm>
            <a:off x="4686890" y="1065337"/>
            <a:ext cx="428625" cy="311267"/>
          </a:xfrm>
          <a:prstGeom prst="rect">
            <a:avLst/>
          </a:prstGeom>
          <a:noFill/>
          <a:ln>
            <a:noFill/>
          </a:ln>
        </p:spPr>
      </p:pic>
      <p:sp>
        <p:nvSpPr>
          <p:cNvPr id="31" name="Google Shape;169;p21"/>
          <p:cNvSpPr txBox="1"/>
          <p:nvPr/>
        </p:nvSpPr>
        <p:spPr>
          <a:xfrm>
            <a:off x="539651" y="2580335"/>
            <a:ext cx="1717224"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000" i="1" dirty="0" smtClean="0">
                <a:solidFill>
                  <a:srgbClr val="424242"/>
                </a:solidFill>
                <a:latin typeface="Open Sans"/>
                <a:ea typeface="Open Sans"/>
                <a:cs typeface="Open Sans"/>
                <a:sym typeface="Open Sans"/>
              </a:rPr>
              <a:t>N classifiers based on top N error types</a:t>
            </a:r>
            <a:endParaRPr sz="1000" i="1" dirty="0">
              <a:solidFill>
                <a:srgbClr val="424242"/>
              </a:solidFill>
              <a:latin typeface="Open Sans"/>
              <a:ea typeface="Open Sans"/>
              <a:cs typeface="Open Sans"/>
              <a:sym typeface="Open Sans"/>
            </a:endParaRPr>
          </a:p>
        </p:txBody>
      </p:sp>
      <p:cxnSp>
        <p:nvCxnSpPr>
          <p:cNvPr id="160" name="Curved Connector 159"/>
          <p:cNvCxnSpPr/>
          <p:nvPr/>
        </p:nvCxnSpPr>
        <p:spPr>
          <a:xfrm rot="16200000" flipH="1">
            <a:off x="5080476" y="1754019"/>
            <a:ext cx="3197559" cy="986812"/>
          </a:xfrm>
          <a:prstGeom prst="curvedConnector3">
            <a:avLst>
              <a:gd name="adj1" fmla="val 36857"/>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Google Shape;169;p21"/>
          <p:cNvSpPr txBox="1"/>
          <p:nvPr/>
        </p:nvSpPr>
        <p:spPr>
          <a:xfrm>
            <a:off x="6896170" y="1380627"/>
            <a:ext cx="1647062" cy="248100"/>
          </a:xfrm>
          <a:prstGeom prst="rect">
            <a:avLst/>
          </a:prstGeom>
          <a:noFill/>
          <a:ln>
            <a:noFill/>
          </a:ln>
        </p:spPr>
        <p:txBody>
          <a:bodyPr spcFirstLastPara="1" wrap="square" lIns="91425" tIns="91425" rIns="91425" bIns="91425" anchor="t" anchorCtr="0">
            <a:noAutofit/>
          </a:bodyPr>
          <a:lstStyle/>
          <a:p>
            <a:pPr lvl="0" algn="l" rtl="0">
              <a:lnSpc>
                <a:spcPct val="115000"/>
              </a:lnSpc>
              <a:spcBef>
                <a:spcPts val="0"/>
              </a:spcBef>
              <a:spcAft>
                <a:spcPts val="0"/>
              </a:spcAft>
            </a:pPr>
            <a:r>
              <a:rPr lang="en-US" sz="1000" i="1" dirty="0" smtClean="0">
                <a:solidFill>
                  <a:srgbClr val="424242"/>
                </a:solidFill>
                <a:latin typeface="Open Sans"/>
                <a:ea typeface="Open Sans"/>
                <a:cs typeface="Open Sans"/>
                <a:sym typeface="Open Sans"/>
              </a:rPr>
              <a:t>Feedback </a:t>
            </a:r>
          </a:p>
          <a:p>
            <a:pPr marL="171450" lvl="0" indent="-171450" algn="l" rtl="0">
              <a:lnSpc>
                <a:spcPct val="115000"/>
              </a:lnSpc>
              <a:spcBef>
                <a:spcPts val="0"/>
              </a:spcBef>
              <a:spcAft>
                <a:spcPts val="0"/>
              </a:spcAft>
              <a:buFont typeface="Arial"/>
              <a:buChar char="•"/>
            </a:pPr>
            <a:r>
              <a:rPr lang="en-US" sz="1000" i="1" dirty="0">
                <a:solidFill>
                  <a:srgbClr val="424242"/>
                </a:solidFill>
                <a:latin typeface="Open Sans"/>
                <a:ea typeface="Open Sans"/>
                <a:cs typeface="Open Sans"/>
                <a:sym typeface="Open Sans"/>
              </a:rPr>
              <a:t>I</a:t>
            </a:r>
            <a:r>
              <a:rPr lang="en-US" sz="1000" i="1" dirty="0" smtClean="0">
                <a:solidFill>
                  <a:srgbClr val="424242"/>
                </a:solidFill>
                <a:latin typeface="Open Sans"/>
                <a:ea typeface="Open Sans"/>
                <a:cs typeface="Open Sans"/>
                <a:sym typeface="Open Sans"/>
              </a:rPr>
              <a:t>ncorrect classification</a:t>
            </a:r>
          </a:p>
          <a:p>
            <a:pPr marL="171450" lvl="0" indent="-171450" algn="l" rtl="0">
              <a:lnSpc>
                <a:spcPct val="115000"/>
              </a:lnSpc>
              <a:spcBef>
                <a:spcPts val="0"/>
              </a:spcBef>
              <a:spcAft>
                <a:spcPts val="0"/>
              </a:spcAft>
              <a:buFont typeface="Arial"/>
              <a:buChar char="•"/>
            </a:pPr>
            <a:r>
              <a:rPr lang="en-US" sz="1000" i="1" dirty="0" smtClean="0">
                <a:solidFill>
                  <a:srgbClr val="424242"/>
                </a:solidFill>
                <a:latin typeface="Open Sans"/>
                <a:ea typeface="Open Sans"/>
                <a:cs typeface="Open Sans"/>
                <a:sym typeface="Open Sans"/>
              </a:rPr>
              <a:t>Type of classification</a:t>
            </a:r>
            <a:endParaRPr sz="1000" i="1" dirty="0">
              <a:solidFill>
                <a:srgbClr val="424242"/>
              </a:solidFill>
              <a:latin typeface="Open Sans"/>
              <a:ea typeface="Open Sans"/>
              <a:cs typeface="Open Sans"/>
              <a:sym typeface="Open Sans"/>
            </a:endParaRPr>
          </a:p>
        </p:txBody>
      </p:sp>
      <p:sp>
        <p:nvSpPr>
          <p:cNvPr id="36" name="Google Shape;169;p21"/>
          <p:cNvSpPr txBox="1"/>
          <p:nvPr/>
        </p:nvSpPr>
        <p:spPr>
          <a:xfrm>
            <a:off x="4289155" y="2154262"/>
            <a:ext cx="1933246"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000" i="1" dirty="0" smtClean="0">
                <a:solidFill>
                  <a:srgbClr val="424242"/>
                </a:solidFill>
                <a:latin typeface="Open Sans"/>
                <a:ea typeface="Open Sans"/>
                <a:cs typeface="Open Sans"/>
                <a:sym typeface="Open Sans"/>
              </a:rPr>
              <a:t>Business rules leveraged to allocate faulty items to different queues/users depending on type of error</a:t>
            </a:r>
            <a:endParaRPr sz="1000" i="1" dirty="0">
              <a:solidFill>
                <a:srgbClr val="424242"/>
              </a:solidFill>
              <a:latin typeface="Open Sans"/>
              <a:ea typeface="Open Sans"/>
              <a:cs typeface="Open Sans"/>
              <a:sym typeface="Open Sans"/>
            </a:endParaRPr>
          </a:p>
        </p:txBody>
      </p:sp>
      <p:sp>
        <p:nvSpPr>
          <p:cNvPr id="162" name="Can 161"/>
          <p:cNvSpPr/>
          <p:nvPr/>
        </p:nvSpPr>
        <p:spPr>
          <a:xfrm>
            <a:off x="6478237" y="3919293"/>
            <a:ext cx="813206" cy="74914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dirty="0" smtClean="0"/>
              <a:t>Data</a:t>
            </a:r>
          </a:p>
          <a:p>
            <a:pPr algn="ctr"/>
            <a:r>
              <a:rPr lang="en-US" sz="900" dirty="0" smtClean="0"/>
              <a:t>Warehouse</a:t>
            </a:r>
            <a:endParaRPr lang="en-US" sz="900" dirty="0"/>
          </a:p>
        </p:txBody>
      </p:sp>
      <p:sp>
        <p:nvSpPr>
          <p:cNvPr id="39" name="Rounded Rectangle 38"/>
          <p:cNvSpPr/>
          <p:nvPr/>
        </p:nvSpPr>
        <p:spPr>
          <a:xfrm>
            <a:off x="7700023" y="4488823"/>
            <a:ext cx="1358161" cy="237183"/>
          </a:xfrm>
          <a:prstGeom prst="roundRect">
            <a:avLst/>
          </a:prstGeom>
          <a:solidFill>
            <a:srgbClr val="F8DAD7"/>
          </a:solidFill>
          <a:ln>
            <a:solidFill>
              <a:schemeClr val="accent3"/>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2"/>
                </a:solidFill>
              </a:rPr>
              <a:t>Historical Images</a:t>
            </a:r>
            <a:endParaRPr lang="en-US" sz="1100" dirty="0">
              <a:solidFill>
                <a:schemeClr val="bg2"/>
              </a:solidFill>
            </a:endParaRPr>
          </a:p>
        </p:txBody>
      </p:sp>
      <p:sp>
        <p:nvSpPr>
          <p:cNvPr id="40" name="Rounded Rectangle 39"/>
          <p:cNvSpPr/>
          <p:nvPr/>
        </p:nvSpPr>
        <p:spPr>
          <a:xfrm>
            <a:off x="7706228" y="4780961"/>
            <a:ext cx="1358161" cy="238913"/>
          </a:xfrm>
          <a:prstGeom prst="roundRect">
            <a:avLst/>
          </a:prstGeom>
          <a:solidFill>
            <a:srgbClr val="F8DAD7"/>
          </a:solidFill>
          <a:ln>
            <a:solidFill>
              <a:schemeClr val="accent3"/>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2"/>
                </a:solidFill>
              </a:rPr>
              <a:t>Images </a:t>
            </a:r>
            <a:r>
              <a:rPr lang="mr-IN" sz="1100" dirty="0" smtClean="0">
                <a:solidFill>
                  <a:schemeClr val="bg2"/>
                </a:solidFill>
              </a:rPr>
              <a:t>–</a:t>
            </a:r>
            <a:r>
              <a:rPr lang="en-US" sz="1100" dirty="0" smtClean="0">
                <a:solidFill>
                  <a:schemeClr val="bg2"/>
                </a:solidFill>
              </a:rPr>
              <a:t> Current </a:t>
            </a:r>
            <a:endParaRPr lang="en-US" sz="1100" dirty="0">
              <a:solidFill>
                <a:schemeClr val="bg2"/>
              </a:solidFill>
            </a:endParaRPr>
          </a:p>
        </p:txBody>
      </p:sp>
      <p:cxnSp>
        <p:nvCxnSpPr>
          <p:cNvPr id="165" name="Straight Arrow Connector 164"/>
          <p:cNvCxnSpPr/>
          <p:nvPr/>
        </p:nvCxnSpPr>
        <p:spPr>
          <a:xfrm flipH="1" flipV="1">
            <a:off x="7339013" y="4457344"/>
            <a:ext cx="305282" cy="1892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H="1" flipV="1">
            <a:off x="7309632" y="4638596"/>
            <a:ext cx="335144" cy="2163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3" name="Elbow Connector 172"/>
          <p:cNvCxnSpPr>
            <a:stCxn id="162" idx="3"/>
          </p:cNvCxnSpPr>
          <p:nvPr/>
        </p:nvCxnSpPr>
        <p:spPr>
          <a:xfrm rot="5400000" flipH="1">
            <a:off x="5543987" y="3327582"/>
            <a:ext cx="338028" cy="2343678"/>
          </a:xfrm>
          <a:prstGeom prst="bentConnector4">
            <a:avLst>
              <a:gd name="adj1" fmla="val -67628"/>
              <a:gd name="adj2" fmla="val 10038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Elbow Connector 53"/>
          <p:cNvCxnSpPr>
            <a:stCxn id="162" idx="3"/>
          </p:cNvCxnSpPr>
          <p:nvPr/>
        </p:nvCxnSpPr>
        <p:spPr>
          <a:xfrm rot="5400000" flipH="1">
            <a:off x="4356160" y="2139755"/>
            <a:ext cx="365436" cy="4691925"/>
          </a:xfrm>
          <a:prstGeom prst="bentConnector4">
            <a:avLst>
              <a:gd name="adj1" fmla="val -62555"/>
              <a:gd name="adj2" fmla="val 100487"/>
            </a:avLst>
          </a:prstGeom>
          <a:ln>
            <a:tailEnd type="arrow"/>
          </a:ln>
        </p:spPr>
        <p:style>
          <a:lnRef idx="2">
            <a:schemeClr val="accent1"/>
          </a:lnRef>
          <a:fillRef idx="0">
            <a:schemeClr val="accent1"/>
          </a:fillRef>
          <a:effectRef idx="1">
            <a:schemeClr val="accent1"/>
          </a:effectRef>
          <a:fontRef idx="minor">
            <a:schemeClr val="tx1"/>
          </a:fontRef>
        </p:style>
      </p:cxnSp>
      <p:sp>
        <p:nvSpPr>
          <p:cNvPr id="46" name="Google Shape;169;p21"/>
          <p:cNvSpPr txBox="1"/>
          <p:nvPr/>
        </p:nvSpPr>
        <p:spPr>
          <a:xfrm>
            <a:off x="64860" y="4142976"/>
            <a:ext cx="2145391"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000" b="1" i="1" dirty="0" smtClean="0">
                <a:solidFill>
                  <a:srgbClr val="424242"/>
                </a:solidFill>
                <a:latin typeface="Open Sans"/>
                <a:ea typeface="Open Sans"/>
                <a:cs typeface="Open Sans"/>
                <a:sym typeface="Open Sans"/>
              </a:rPr>
              <a:t>Continuous Improvement</a:t>
            </a:r>
          </a:p>
          <a:p>
            <a:pPr marL="171450" lvl="0" indent="-171450" algn="l" rtl="0">
              <a:lnSpc>
                <a:spcPct val="115000"/>
              </a:lnSpc>
              <a:spcBef>
                <a:spcPts val="0"/>
              </a:spcBef>
              <a:spcAft>
                <a:spcPts val="0"/>
              </a:spcAft>
              <a:buFont typeface="Arial"/>
              <a:buChar char="•"/>
            </a:pPr>
            <a:r>
              <a:rPr lang="en-US" sz="1000" i="1" dirty="0" smtClean="0">
                <a:solidFill>
                  <a:srgbClr val="424242"/>
                </a:solidFill>
                <a:latin typeface="Open Sans"/>
                <a:ea typeface="Open Sans"/>
                <a:cs typeface="Open Sans"/>
                <a:sym typeface="Open Sans"/>
              </a:rPr>
              <a:t>Monitor for bias</a:t>
            </a:r>
          </a:p>
          <a:p>
            <a:pPr marL="171450" lvl="0" indent="-171450" algn="l" rtl="0">
              <a:lnSpc>
                <a:spcPct val="115000"/>
              </a:lnSpc>
              <a:spcBef>
                <a:spcPts val="0"/>
              </a:spcBef>
              <a:spcAft>
                <a:spcPts val="0"/>
              </a:spcAft>
              <a:buFont typeface="Arial"/>
              <a:buChar char="•"/>
            </a:pPr>
            <a:r>
              <a:rPr lang="en-US" sz="1000" i="1" dirty="0" smtClean="0">
                <a:solidFill>
                  <a:srgbClr val="424242"/>
                </a:solidFill>
                <a:latin typeface="Open Sans"/>
                <a:ea typeface="Open Sans"/>
                <a:cs typeface="Open Sans"/>
                <a:sym typeface="Open Sans"/>
              </a:rPr>
              <a:t>Incorporate new error types</a:t>
            </a:r>
          </a:p>
          <a:p>
            <a:pPr marL="171450" lvl="0" indent="-171450" algn="l" rtl="0">
              <a:lnSpc>
                <a:spcPct val="115000"/>
              </a:lnSpc>
              <a:spcBef>
                <a:spcPts val="0"/>
              </a:spcBef>
              <a:spcAft>
                <a:spcPts val="0"/>
              </a:spcAft>
              <a:buFont typeface="Arial"/>
              <a:buChar char="•"/>
            </a:pPr>
            <a:r>
              <a:rPr lang="en-US" sz="1000" i="1" dirty="0" smtClean="0">
                <a:solidFill>
                  <a:srgbClr val="424242"/>
                </a:solidFill>
                <a:latin typeface="Open Sans"/>
                <a:ea typeface="Open Sans"/>
                <a:cs typeface="Open Sans"/>
                <a:sym typeface="Open Sans"/>
              </a:rPr>
              <a:t>Top 50 errors may change</a:t>
            </a:r>
          </a:p>
          <a:p>
            <a:pPr marL="171450" lvl="0" indent="-171450" algn="l" rtl="0">
              <a:lnSpc>
                <a:spcPct val="115000"/>
              </a:lnSpc>
              <a:spcBef>
                <a:spcPts val="0"/>
              </a:spcBef>
              <a:spcAft>
                <a:spcPts val="0"/>
              </a:spcAft>
              <a:buFont typeface="Arial"/>
              <a:buChar char="•"/>
            </a:pPr>
            <a:r>
              <a:rPr lang="en-US" sz="1000" i="1" dirty="0" smtClean="0">
                <a:solidFill>
                  <a:srgbClr val="424242"/>
                </a:solidFill>
                <a:latin typeface="Open Sans"/>
                <a:ea typeface="Open Sans"/>
                <a:cs typeface="Open Sans"/>
                <a:sym typeface="Open Sans"/>
              </a:rPr>
              <a:t>Re-deploy model periodically</a:t>
            </a:r>
            <a:endParaRPr sz="1000" i="1" dirty="0">
              <a:solidFill>
                <a:srgbClr val="424242"/>
              </a:solidFill>
              <a:latin typeface="Open Sans"/>
              <a:ea typeface="Open Sans"/>
              <a:cs typeface="Open Sans"/>
              <a:sym typeface="Open Sans"/>
            </a:endParaRPr>
          </a:p>
        </p:txBody>
      </p:sp>
      <p:sp>
        <p:nvSpPr>
          <p:cNvPr id="51" name="Google Shape;169;p21"/>
          <p:cNvSpPr txBox="1"/>
          <p:nvPr/>
        </p:nvSpPr>
        <p:spPr>
          <a:xfrm>
            <a:off x="2157269" y="4234334"/>
            <a:ext cx="1933246"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000" i="1" dirty="0" smtClean="0">
                <a:solidFill>
                  <a:srgbClr val="424242"/>
                </a:solidFill>
                <a:latin typeface="Open Sans"/>
                <a:ea typeface="Open Sans"/>
                <a:cs typeface="Open Sans"/>
                <a:sym typeface="Open Sans"/>
              </a:rPr>
              <a:t>Day Zero </a:t>
            </a:r>
            <a:r>
              <a:rPr lang="mr-IN" sz="1000" i="1" dirty="0" smtClean="0">
                <a:solidFill>
                  <a:srgbClr val="424242"/>
                </a:solidFill>
                <a:latin typeface="Open Sans"/>
                <a:ea typeface="Open Sans"/>
                <a:cs typeface="Open Sans"/>
                <a:sym typeface="Open Sans"/>
              </a:rPr>
              <a:t>–</a:t>
            </a:r>
            <a:r>
              <a:rPr lang="en-US" sz="1000" i="1" dirty="0" smtClean="0">
                <a:solidFill>
                  <a:srgbClr val="424242"/>
                </a:solidFill>
                <a:latin typeface="Open Sans"/>
                <a:ea typeface="Open Sans"/>
                <a:cs typeface="Open Sans"/>
                <a:sym typeface="Open Sans"/>
              </a:rPr>
              <a:t> Historical data</a:t>
            </a:r>
          </a:p>
          <a:p>
            <a:pPr marL="0" lvl="0" indent="0" algn="l" rtl="0">
              <a:lnSpc>
                <a:spcPct val="115000"/>
              </a:lnSpc>
              <a:spcBef>
                <a:spcPts val="0"/>
              </a:spcBef>
              <a:spcAft>
                <a:spcPts val="0"/>
              </a:spcAft>
              <a:buNone/>
            </a:pPr>
            <a:r>
              <a:rPr lang="en-US" sz="1000" i="1" dirty="0" smtClean="0">
                <a:solidFill>
                  <a:srgbClr val="424242"/>
                </a:solidFill>
                <a:latin typeface="Open Sans"/>
                <a:ea typeface="Open Sans"/>
                <a:cs typeface="Open Sans"/>
                <a:sym typeface="Open Sans"/>
              </a:rPr>
              <a:t>Ongoing </a:t>
            </a:r>
            <a:r>
              <a:rPr lang="mr-IN" sz="1000" i="1" dirty="0" smtClean="0">
                <a:solidFill>
                  <a:srgbClr val="424242"/>
                </a:solidFill>
                <a:latin typeface="Open Sans"/>
                <a:ea typeface="Open Sans"/>
                <a:cs typeface="Open Sans"/>
                <a:sym typeface="Open Sans"/>
              </a:rPr>
              <a:t>–</a:t>
            </a:r>
            <a:r>
              <a:rPr lang="en-US" sz="1000" i="1" dirty="0" smtClean="0">
                <a:solidFill>
                  <a:srgbClr val="424242"/>
                </a:solidFill>
                <a:latin typeface="Open Sans"/>
                <a:ea typeface="Open Sans"/>
                <a:cs typeface="Open Sans"/>
                <a:sym typeface="Open Sans"/>
              </a:rPr>
              <a:t> New Images + Other Adjustments</a:t>
            </a:r>
            <a:endParaRPr sz="1000" i="1" dirty="0">
              <a:solidFill>
                <a:srgbClr val="424242"/>
              </a:solidFill>
              <a:latin typeface="Open Sans"/>
              <a:ea typeface="Open Sans"/>
              <a:cs typeface="Open Sans"/>
              <a:sym typeface="Open Sans"/>
            </a:endParaRPr>
          </a:p>
        </p:txBody>
      </p:sp>
      <p:sp>
        <p:nvSpPr>
          <p:cNvPr id="52" name="Google Shape;169;p21"/>
          <p:cNvSpPr txBox="1"/>
          <p:nvPr/>
        </p:nvSpPr>
        <p:spPr>
          <a:xfrm>
            <a:off x="4548271" y="4569455"/>
            <a:ext cx="1933246"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000" i="1" dirty="0" smtClean="0">
                <a:solidFill>
                  <a:srgbClr val="424242"/>
                </a:solidFill>
                <a:latin typeface="Open Sans"/>
                <a:ea typeface="Open Sans"/>
                <a:cs typeface="Open Sans"/>
                <a:sym typeface="Open Sans"/>
              </a:rPr>
              <a:t>Ongoing </a:t>
            </a:r>
            <a:r>
              <a:rPr lang="mr-IN" sz="1000" i="1" dirty="0" smtClean="0">
                <a:solidFill>
                  <a:srgbClr val="424242"/>
                </a:solidFill>
                <a:latin typeface="Open Sans"/>
                <a:ea typeface="Open Sans"/>
                <a:cs typeface="Open Sans"/>
                <a:sym typeface="Open Sans"/>
              </a:rPr>
              <a:t>–</a:t>
            </a:r>
            <a:r>
              <a:rPr lang="en-US" sz="1000" i="1" dirty="0" smtClean="0">
                <a:solidFill>
                  <a:srgbClr val="424242"/>
                </a:solidFill>
                <a:latin typeface="Open Sans"/>
                <a:ea typeface="Open Sans"/>
                <a:cs typeface="Open Sans"/>
                <a:sym typeface="Open Sans"/>
              </a:rPr>
              <a:t> New Images</a:t>
            </a:r>
            <a:endParaRPr sz="1000" i="1" dirty="0">
              <a:solidFill>
                <a:srgbClr val="424242"/>
              </a:solidFill>
              <a:latin typeface="Open Sans"/>
              <a:ea typeface="Open Sans"/>
              <a:cs typeface="Open Sans"/>
              <a:sym typeface="Open Sans"/>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0"/>
        <p:cNvGrpSpPr/>
        <p:nvPr/>
      </p:nvGrpSpPr>
      <p:grpSpPr>
        <a:xfrm>
          <a:off x="0" y="0"/>
          <a:ext cx="0" cy="0"/>
          <a:chOff x="0" y="0"/>
          <a:chExt cx="0" cy="0"/>
        </a:xfrm>
      </p:grpSpPr>
      <p:sp>
        <p:nvSpPr>
          <p:cNvPr id="181" name="Google Shape;181;p23"/>
          <p:cNvSpPr txBox="1"/>
          <p:nvPr/>
        </p:nvSpPr>
        <p:spPr>
          <a:xfrm>
            <a:off x="6168000" y="-83076"/>
            <a:ext cx="2976000" cy="384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b="1" dirty="0">
                <a:solidFill>
                  <a:schemeClr val="dk1"/>
                </a:solidFill>
                <a:latin typeface="Open Sans"/>
                <a:ea typeface="Open Sans"/>
                <a:cs typeface="Open Sans"/>
                <a:sym typeface="Open Sans"/>
              </a:rPr>
              <a:t>Architecture 2/3 </a:t>
            </a:r>
            <a:r>
              <a:rPr lang="mr-IN" sz="1200" b="1" dirty="0" smtClean="0">
                <a:solidFill>
                  <a:schemeClr val="dk1"/>
                </a:solidFill>
                <a:latin typeface="Open Sans"/>
                <a:ea typeface="Open Sans"/>
                <a:cs typeface="Open Sans"/>
                <a:sym typeface="Open Sans"/>
              </a:rPr>
              <a:t>–</a:t>
            </a:r>
            <a:r>
              <a:rPr lang="en" sz="1200" b="1" dirty="0" smtClean="0">
                <a:solidFill>
                  <a:schemeClr val="dk1"/>
                </a:solidFill>
                <a:latin typeface="Open Sans"/>
                <a:ea typeface="Open Sans"/>
                <a:cs typeface="Open Sans"/>
                <a:sym typeface="Open Sans"/>
              </a:rPr>
              <a:t> </a:t>
            </a:r>
            <a:r>
              <a:rPr lang="en-US" sz="1200" b="1" dirty="0" smtClean="0">
                <a:solidFill>
                  <a:schemeClr val="dk1"/>
                </a:solidFill>
                <a:latin typeface="Open Sans"/>
                <a:ea typeface="Open Sans"/>
                <a:cs typeface="Open Sans"/>
                <a:sym typeface="Open Sans"/>
              </a:rPr>
              <a:t>Ride </a:t>
            </a:r>
            <a:r>
              <a:rPr lang="en-US" sz="1200" b="1" dirty="0" err="1" smtClean="0">
                <a:solidFill>
                  <a:schemeClr val="dk1"/>
                </a:solidFill>
                <a:latin typeface="Open Sans"/>
                <a:ea typeface="Open Sans"/>
                <a:cs typeface="Open Sans"/>
                <a:sym typeface="Open Sans"/>
              </a:rPr>
              <a:t>Personaliser</a:t>
            </a:r>
            <a:endParaRPr sz="1200" b="1" dirty="0">
              <a:solidFill>
                <a:schemeClr val="dk1"/>
              </a:solidFill>
              <a:latin typeface="Open Sans"/>
              <a:ea typeface="Open Sans"/>
              <a:cs typeface="Open Sans"/>
              <a:sym typeface="Open Sans"/>
            </a:endParaRPr>
          </a:p>
        </p:txBody>
      </p:sp>
      <p:pic>
        <p:nvPicPr>
          <p:cNvPr id="15" name="Google Shape;162;p21"/>
          <p:cNvPicPr preferRelativeResize="0"/>
          <p:nvPr/>
        </p:nvPicPr>
        <p:blipFill>
          <a:blip r:embed="rId4">
            <a:alphaModFix/>
          </a:blip>
          <a:stretch>
            <a:fillRect/>
          </a:stretch>
        </p:blipFill>
        <p:spPr>
          <a:xfrm>
            <a:off x="767100" y="1387097"/>
            <a:ext cx="1144012" cy="365312"/>
          </a:xfrm>
          <a:prstGeom prst="rect">
            <a:avLst/>
          </a:prstGeom>
          <a:noFill/>
          <a:ln w="9525" cap="flat" cmpd="sng">
            <a:solidFill>
              <a:schemeClr val="dk2"/>
            </a:solidFill>
            <a:prstDash val="solid"/>
            <a:round/>
            <a:headEnd type="none" w="sm" len="sm"/>
            <a:tailEnd type="none" w="sm" len="sm"/>
          </a:ln>
        </p:spPr>
      </p:pic>
      <p:sp>
        <p:nvSpPr>
          <p:cNvPr id="16" name="Rounded Rectangle 15"/>
          <p:cNvSpPr/>
          <p:nvPr/>
        </p:nvSpPr>
        <p:spPr>
          <a:xfrm>
            <a:off x="1983187" y="444674"/>
            <a:ext cx="2695459" cy="411115"/>
          </a:xfrm>
          <a:prstGeom prst="roundRect">
            <a:avLst/>
          </a:prstGeom>
          <a:noFill/>
          <a:ln>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solidFill>
              </a:rPr>
              <a:t>Car </a:t>
            </a:r>
            <a:r>
              <a:rPr lang="mr-IN" dirty="0" smtClean="0">
                <a:solidFill>
                  <a:schemeClr val="bg2"/>
                </a:solidFill>
              </a:rPr>
              <a:t>–</a:t>
            </a:r>
            <a:r>
              <a:rPr lang="en-US" dirty="0" smtClean="0">
                <a:solidFill>
                  <a:schemeClr val="bg2"/>
                </a:solidFill>
              </a:rPr>
              <a:t> Exterior Actions</a:t>
            </a:r>
            <a:endParaRPr lang="en-US" dirty="0">
              <a:solidFill>
                <a:schemeClr val="bg2"/>
              </a:solidFill>
            </a:endParaRPr>
          </a:p>
        </p:txBody>
      </p:sp>
      <p:sp>
        <p:nvSpPr>
          <p:cNvPr id="17" name="Rounded Rectangle 16"/>
          <p:cNvSpPr/>
          <p:nvPr/>
        </p:nvSpPr>
        <p:spPr>
          <a:xfrm>
            <a:off x="1892757" y="3654519"/>
            <a:ext cx="1526432" cy="221766"/>
          </a:xfrm>
          <a:prstGeom prst="roundRect">
            <a:avLst/>
          </a:prstGeom>
          <a:solidFill>
            <a:srgbClr val="F8DAD7"/>
          </a:solidFill>
          <a:ln>
            <a:solidFill>
              <a:schemeClr val="accent3"/>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bg2"/>
                </a:solidFill>
              </a:rPr>
              <a:t>Rider </a:t>
            </a:r>
            <a:r>
              <a:rPr lang="mr-IN" sz="1000" dirty="0" smtClean="0">
                <a:solidFill>
                  <a:schemeClr val="bg2"/>
                </a:solidFill>
              </a:rPr>
              <a:t>–</a:t>
            </a:r>
            <a:r>
              <a:rPr lang="en-US" sz="1000" dirty="0" smtClean="0">
                <a:solidFill>
                  <a:schemeClr val="bg2"/>
                </a:solidFill>
              </a:rPr>
              <a:t> Facial Images</a:t>
            </a:r>
            <a:endParaRPr lang="en-US" sz="1000" dirty="0">
              <a:solidFill>
                <a:schemeClr val="bg2"/>
              </a:solidFill>
            </a:endParaRPr>
          </a:p>
        </p:txBody>
      </p:sp>
      <p:sp>
        <p:nvSpPr>
          <p:cNvPr id="18" name="Rounded Rectangle 17"/>
          <p:cNvSpPr/>
          <p:nvPr/>
        </p:nvSpPr>
        <p:spPr>
          <a:xfrm>
            <a:off x="2320154" y="3934588"/>
            <a:ext cx="671623" cy="221766"/>
          </a:xfrm>
          <a:prstGeom prst="roundRect">
            <a:avLst/>
          </a:prstGeom>
          <a:solidFill>
            <a:srgbClr val="F8DAD7"/>
          </a:solidFill>
          <a:ln>
            <a:solidFill>
              <a:schemeClr val="accent3"/>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bg2"/>
                </a:solidFill>
              </a:rPr>
              <a:t>Train</a:t>
            </a:r>
            <a:endParaRPr lang="en-US" sz="1000" dirty="0">
              <a:solidFill>
                <a:schemeClr val="bg2"/>
              </a:solidFill>
            </a:endParaRPr>
          </a:p>
        </p:txBody>
      </p:sp>
      <p:sp>
        <p:nvSpPr>
          <p:cNvPr id="20" name="Rounded Rectangle 19"/>
          <p:cNvSpPr/>
          <p:nvPr/>
        </p:nvSpPr>
        <p:spPr>
          <a:xfrm>
            <a:off x="3516875" y="3639351"/>
            <a:ext cx="2176221" cy="221766"/>
          </a:xfrm>
          <a:prstGeom prst="roundRect">
            <a:avLst/>
          </a:prstGeom>
          <a:solidFill>
            <a:srgbClr val="F8DAD7"/>
          </a:solidFill>
          <a:ln>
            <a:solidFill>
              <a:schemeClr val="accent3"/>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bg2"/>
                </a:solidFill>
              </a:rPr>
              <a:t>Rider - Facial Image (Regular Use)</a:t>
            </a:r>
            <a:endParaRPr lang="en-US" sz="1000" dirty="0">
              <a:solidFill>
                <a:schemeClr val="bg2"/>
              </a:solidFill>
            </a:endParaRPr>
          </a:p>
        </p:txBody>
      </p:sp>
      <p:sp>
        <p:nvSpPr>
          <p:cNvPr id="21" name="Rounded Rectangle 20"/>
          <p:cNvSpPr/>
          <p:nvPr/>
        </p:nvSpPr>
        <p:spPr>
          <a:xfrm>
            <a:off x="4280072" y="3922664"/>
            <a:ext cx="757103" cy="221766"/>
          </a:xfrm>
          <a:prstGeom prst="roundRect">
            <a:avLst/>
          </a:prstGeom>
          <a:solidFill>
            <a:srgbClr val="F8DAD7"/>
          </a:solidFill>
          <a:ln>
            <a:solidFill>
              <a:schemeClr val="accent3"/>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bg2"/>
                </a:solidFill>
              </a:rPr>
              <a:t>Test</a:t>
            </a:r>
            <a:endParaRPr lang="en-US" sz="1000" dirty="0">
              <a:solidFill>
                <a:schemeClr val="bg2"/>
              </a:solidFill>
            </a:endParaRPr>
          </a:p>
        </p:txBody>
      </p:sp>
      <p:pic>
        <p:nvPicPr>
          <p:cNvPr id="23" name="Google Shape;163;p21"/>
          <p:cNvPicPr preferRelativeResize="0"/>
          <p:nvPr/>
        </p:nvPicPr>
        <p:blipFill>
          <a:blip r:embed="rId5">
            <a:alphaModFix/>
          </a:blip>
          <a:stretch>
            <a:fillRect/>
          </a:stretch>
        </p:blipFill>
        <p:spPr>
          <a:xfrm>
            <a:off x="3175554" y="3190014"/>
            <a:ext cx="428625" cy="284788"/>
          </a:xfrm>
          <a:prstGeom prst="rect">
            <a:avLst/>
          </a:prstGeom>
          <a:noFill/>
          <a:ln>
            <a:noFill/>
          </a:ln>
        </p:spPr>
      </p:pic>
      <p:pic>
        <p:nvPicPr>
          <p:cNvPr id="26" name="Google Shape;166;p21"/>
          <p:cNvPicPr preferRelativeResize="0"/>
          <p:nvPr/>
        </p:nvPicPr>
        <p:blipFill>
          <a:blip r:embed="rId6">
            <a:alphaModFix/>
          </a:blip>
          <a:stretch>
            <a:fillRect/>
          </a:stretch>
        </p:blipFill>
        <p:spPr>
          <a:xfrm>
            <a:off x="2683062" y="1052959"/>
            <a:ext cx="428625" cy="311267"/>
          </a:xfrm>
          <a:prstGeom prst="rect">
            <a:avLst/>
          </a:prstGeom>
          <a:noFill/>
          <a:ln>
            <a:noFill/>
          </a:ln>
        </p:spPr>
      </p:pic>
      <p:sp>
        <p:nvSpPr>
          <p:cNvPr id="27" name="Rounded Rectangle 26"/>
          <p:cNvSpPr/>
          <p:nvPr/>
        </p:nvSpPr>
        <p:spPr>
          <a:xfrm>
            <a:off x="1947008" y="1416581"/>
            <a:ext cx="941125" cy="12822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Rider 1</a:t>
            </a:r>
            <a:endParaRPr lang="en-US" sz="800" dirty="0"/>
          </a:p>
        </p:txBody>
      </p:sp>
      <p:sp>
        <p:nvSpPr>
          <p:cNvPr id="28" name="Rounded Rectangle 27"/>
          <p:cNvSpPr/>
          <p:nvPr/>
        </p:nvSpPr>
        <p:spPr>
          <a:xfrm>
            <a:off x="1944076" y="1578273"/>
            <a:ext cx="944057" cy="1313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Rider 2</a:t>
            </a:r>
            <a:endParaRPr lang="en-US" sz="800" dirty="0"/>
          </a:p>
        </p:txBody>
      </p:sp>
      <p:pic>
        <p:nvPicPr>
          <p:cNvPr id="29" name="Google Shape;162;p21"/>
          <p:cNvPicPr preferRelativeResize="0"/>
          <p:nvPr/>
        </p:nvPicPr>
        <p:blipFill>
          <a:blip r:embed="rId4">
            <a:alphaModFix/>
          </a:blip>
          <a:stretch>
            <a:fillRect/>
          </a:stretch>
        </p:blipFill>
        <p:spPr>
          <a:xfrm>
            <a:off x="4139641" y="2150416"/>
            <a:ext cx="1299923" cy="676639"/>
          </a:xfrm>
          <a:prstGeom prst="rect">
            <a:avLst/>
          </a:prstGeom>
          <a:noFill/>
          <a:ln w="9525" cap="flat" cmpd="sng">
            <a:solidFill>
              <a:schemeClr val="dk2"/>
            </a:solidFill>
            <a:prstDash val="solid"/>
            <a:round/>
            <a:headEnd type="none" w="sm" len="sm"/>
            <a:tailEnd type="none" w="sm" len="sm"/>
          </a:ln>
        </p:spPr>
      </p:pic>
      <p:sp>
        <p:nvSpPr>
          <p:cNvPr id="30" name="Rounded Rectangle 29"/>
          <p:cNvSpPr/>
          <p:nvPr/>
        </p:nvSpPr>
        <p:spPr>
          <a:xfrm>
            <a:off x="5428075" y="2125474"/>
            <a:ext cx="941125" cy="207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Rider 1 </a:t>
            </a:r>
            <a:r>
              <a:rPr lang="mr-IN" sz="800" dirty="0" smtClean="0"/>
              <a:t>–</a:t>
            </a:r>
            <a:r>
              <a:rPr lang="en-US" sz="800" dirty="0" smtClean="0"/>
              <a:t> Emotion 1</a:t>
            </a:r>
            <a:endParaRPr lang="en-US" sz="800" dirty="0"/>
          </a:p>
        </p:txBody>
      </p:sp>
      <p:sp>
        <p:nvSpPr>
          <p:cNvPr id="31" name="Rounded Rectangle 30"/>
          <p:cNvSpPr/>
          <p:nvPr/>
        </p:nvSpPr>
        <p:spPr>
          <a:xfrm>
            <a:off x="5425143" y="2359957"/>
            <a:ext cx="944057" cy="22285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Rider 1 </a:t>
            </a:r>
            <a:r>
              <a:rPr lang="mr-IN" sz="800" dirty="0" smtClean="0"/>
              <a:t>–</a:t>
            </a:r>
            <a:r>
              <a:rPr lang="en-US" sz="800" dirty="0" smtClean="0"/>
              <a:t> Emotion 2</a:t>
            </a:r>
            <a:endParaRPr lang="en-US" sz="800" dirty="0"/>
          </a:p>
        </p:txBody>
      </p:sp>
      <p:sp>
        <p:nvSpPr>
          <p:cNvPr id="32" name="Rounded Rectangle 31"/>
          <p:cNvSpPr/>
          <p:nvPr/>
        </p:nvSpPr>
        <p:spPr>
          <a:xfrm>
            <a:off x="5425144" y="2618699"/>
            <a:ext cx="941125" cy="2327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Rider 2 </a:t>
            </a:r>
            <a:r>
              <a:rPr lang="mr-IN" sz="800" dirty="0" smtClean="0"/>
              <a:t>–</a:t>
            </a:r>
            <a:r>
              <a:rPr lang="en-US" sz="800" dirty="0" smtClean="0"/>
              <a:t> Emotion 1</a:t>
            </a:r>
            <a:endParaRPr lang="en-US" sz="800" dirty="0"/>
          </a:p>
        </p:txBody>
      </p:sp>
      <p:pic>
        <p:nvPicPr>
          <p:cNvPr id="33" name="Google Shape;160;p21"/>
          <p:cNvPicPr preferRelativeResize="0"/>
          <p:nvPr/>
        </p:nvPicPr>
        <p:blipFill>
          <a:blip r:embed="rId7">
            <a:alphaModFix/>
          </a:blip>
          <a:stretch>
            <a:fillRect/>
          </a:stretch>
        </p:blipFill>
        <p:spPr>
          <a:xfrm>
            <a:off x="6592696" y="1226250"/>
            <a:ext cx="1417320" cy="548640"/>
          </a:xfrm>
          <a:prstGeom prst="rect">
            <a:avLst/>
          </a:prstGeom>
          <a:noFill/>
          <a:ln w="9525" cap="flat" cmpd="sng">
            <a:solidFill>
              <a:schemeClr val="dk2"/>
            </a:solidFill>
            <a:prstDash val="solid"/>
            <a:round/>
            <a:headEnd type="none" w="sm" len="sm"/>
            <a:tailEnd type="none" w="sm" len="sm"/>
          </a:ln>
        </p:spPr>
      </p:pic>
      <p:pic>
        <p:nvPicPr>
          <p:cNvPr id="19" name="Google Shape;160;p21"/>
          <p:cNvPicPr preferRelativeResize="0"/>
          <p:nvPr/>
        </p:nvPicPr>
        <p:blipFill>
          <a:blip r:embed="rId7">
            <a:alphaModFix/>
          </a:blip>
          <a:stretch>
            <a:fillRect/>
          </a:stretch>
        </p:blipFill>
        <p:spPr>
          <a:xfrm>
            <a:off x="3987000" y="1333201"/>
            <a:ext cx="1130751" cy="388677"/>
          </a:xfrm>
          <a:prstGeom prst="rect">
            <a:avLst/>
          </a:prstGeom>
          <a:noFill/>
          <a:ln w="9525" cap="flat" cmpd="sng">
            <a:solidFill>
              <a:schemeClr val="dk2"/>
            </a:solidFill>
            <a:prstDash val="solid"/>
            <a:round/>
            <a:headEnd type="none" w="sm" len="sm"/>
            <a:tailEnd type="none" w="sm" len="sm"/>
          </a:ln>
        </p:spPr>
      </p:pic>
      <p:cxnSp>
        <p:nvCxnSpPr>
          <p:cNvPr id="22" name="Straight Arrow Connector 21"/>
          <p:cNvCxnSpPr/>
          <p:nvPr/>
        </p:nvCxnSpPr>
        <p:spPr>
          <a:xfrm>
            <a:off x="3052838" y="1593652"/>
            <a:ext cx="665556"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flipV="1">
            <a:off x="6187653" y="1825679"/>
            <a:ext cx="540831" cy="3092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4858020" y="441764"/>
            <a:ext cx="2695459" cy="411115"/>
          </a:xfrm>
          <a:prstGeom prst="roundRect">
            <a:avLst/>
          </a:prstGeom>
          <a:noFill/>
          <a:ln>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solidFill>
              </a:rPr>
              <a:t>Car </a:t>
            </a:r>
            <a:r>
              <a:rPr lang="mr-IN" dirty="0" smtClean="0">
                <a:solidFill>
                  <a:schemeClr val="bg2"/>
                </a:solidFill>
              </a:rPr>
              <a:t>–</a:t>
            </a:r>
            <a:r>
              <a:rPr lang="en-US" dirty="0" smtClean="0">
                <a:solidFill>
                  <a:schemeClr val="bg2"/>
                </a:solidFill>
              </a:rPr>
              <a:t> Interior Actions</a:t>
            </a:r>
            <a:endParaRPr lang="en-US" dirty="0">
              <a:solidFill>
                <a:schemeClr val="bg2"/>
              </a:solidFill>
            </a:endParaRPr>
          </a:p>
        </p:txBody>
      </p:sp>
      <p:pic>
        <p:nvPicPr>
          <p:cNvPr id="35" name="Google Shape;163;p21"/>
          <p:cNvPicPr preferRelativeResize="0"/>
          <p:nvPr/>
        </p:nvPicPr>
        <p:blipFill>
          <a:blip r:embed="rId5">
            <a:alphaModFix/>
          </a:blip>
          <a:stretch>
            <a:fillRect/>
          </a:stretch>
        </p:blipFill>
        <p:spPr>
          <a:xfrm>
            <a:off x="4683413" y="3195872"/>
            <a:ext cx="428625" cy="284788"/>
          </a:xfrm>
          <a:prstGeom prst="rect">
            <a:avLst/>
          </a:prstGeom>
          <a:noFill/>
          <a:ln>
            <a:noFill/>
          </a:ln>
        </p:spPr>
      </p:pic>
      <p:pic>
        <p:nvPicPr>
          <p:cNvPr id="36" name="Google Shape;166;p21"/>
          <p:cNvPicPr preferRelativeResize="0"/>
          <p:nvPr/>
        </p:nvPicPr>
        <p:blipFill>
          <a:blip r:embed="rId6">
            <a:alphaModFix/>
          </a:blip>
          <a:stretch>
            <a:fillRect/>
          </a:stretch>
        </p:blipFill>
        <p:spPr>
          <a:xfrm>
            <a:off x="5827239" y="1040498"/>
            <a:ext cx="428625" cy="311267"/>
          </a:xfrm>
          <a:prstGeom prst="rect">
            <a:avLst/>
          </a:prstGeom>
          <a:noFill/>
          <a:ln>
            <a:noFill/>
          </a:ln>
        </p:spPr>
      </p:pic>
      <p:sp>
        <p:nvSpPr>
          <p:cNvPr id="37" name="Rounded Rectangle 36"/>
          <p:cNvSpPr/>
          <p:nvPr/>
        </p:nvSpPr>
        <p:spPr>
          <a:xfrm>
            <a:off x="90189" y="462743"/>
            <a:ext cx="1741511" cy="411115"/>
          </a:xfrm>
          <a:prstGeom prst="roundRect">
            <a:avLst/>
          </a:prstGeom>
          <a:noFill/>
          <a:ln>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solidFill>
              </a:rPr>
              <a:t>Rider</a:t>
            </a:r>
            <a:endParaRPr lang="en-US" dirty="0">
              <a:solidFill>
                <a:schemeClr val="bg2"/>
              </a:solidFill>
            </a:endParaRPr>
          </a:p>
        </p:txBody>
      </p:sp>
      <p:cxnSp>
        <p:nvCxnSpPr>
          <p:cNvPr id="7" name="Curved Connector 6"/>
          <p:cNvCxnSpPr/>
          <p:nvPr/>
        </p:nvCxnSpPr>
        <p:spPr>
          <a:xfrm rot="16200000" flipH="1">
            <a:off x="-1441016" y="2558398"/>
            <a:ext cx="3303322" cy="164854"/>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a:off x="2564380" y="1819573"/>
            <a:ext cx="1349353" cy="9281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Google Shape;169;p21"/>
          <p:cNvSpPr txBox="1"/>
          <p:nvPr/>
        </p:nvSpPr>
        <p:spPr>
          <a:xfrm>
            <a:off x="-28182" y="4222837"/>
            <a:ext cx="1717224"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i="1" dirty="0" smtClean="0">
                <a:solidFill>
                  <a:srgbClr val="424242"/>
                </a:solidFill>
                <a:latin typeface="Open Sans"/>
                <a:ea typeface="Open Sans"/>
                <a:cs typeface="Open Sans"/>
                <a:sym typeface="Open Sans"/>
              </a:rPr>
              <a:t>Rider provides images via car cameras to train the classifier</a:t>
            </a:r>
            <a:endParaRPr sz="800" i="1" dirty="0">
              <a:solidFill>
                <a:srgbClr val="424242"/>
              </a:solidFill>
              <a:latin typeface="Open Sans"/>
              <a:ea typeface="Open Sans"/>
              <a:cs typeface="Open Sans"/>
              <a:sym typeface="Open Sans"/>
            </a:endParaRPr>
          </a:p>
        </p:txBody>
      </p:sp>
      <p:sp>
        <p:nvSpPr>
          <p:cNvPr id="55" name="Google Shape;169;p21"/>
          <p:cNvSpPr txBox="1"/>
          <p:nvPr/>
        </p:nvSpPr>
        <p:spPr>
          <a:xfrm>
            <a:off x="6296566" y="2628432"/>
            <a:ext cx="1717224"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b="1" i="1" dirty="0" err="1" smtClean="0">
                <a:solidFill>
                  <a:srgbClr val="424242"/>
                </a:solidFill>
                <a:latin typeface="Open Sans"/>
                <a:ea typeface="Open Sans"/>
                <a:cs typeface="Open Sans"/>
                <a:sym typeface="Open Sans"/>
              </a:rPr>
              <a:t>Personaliser</a:t>
            </a:r>
            <a:r>
              <a:rPr lang="en-US" sz="800" b="1" i="1" dirty="0" smtClean="0">
                <a:solidFill>
                  <a:srgbClr val="424242"/>
                </a:solidFill>
                <a:latin typeface="Open Sans"/>
                <a:ea typeface="Open Sans"/>
                <a:cs typeface="Open Sans"/>
                <a:sym typeface="Open Sans"/>
              </a:rPr>
              <a:t> Use Case</a:t>
            </a:r>
          </a:p>
          <a:p>
            <a:pPr marL="0" lvl="0" indent="0" algn="l" rtl="0">
              <a:lnSpc>
                <a:spcPct val="115000"/>
              </a:lnSpc>
              <a:spcBef>
                <a:spcPts val="0"/>
              </a:spcBef>
              <a:spcAft>
                <a:spcPts val="0"/>
              </a:spcAft>
              <a:buNone/>
            </a:pPr>
            <a:r>
              <a:rPr lang="en-US" sz="800" i="1" dirty="0" smtClean="0">
                <a:solidFill>
                  <a:srgbClr val="424242"/>
                </a:solidFill>
                <a:latin typeface="Open Sans"/>
                <a:ea typeface="Open Sans"/>
                <a:cs typeface="Open Sans"/>
                <a:sym typeface="Open Sans"/>
              </a:rPr>
              <a:t>This </a:t>
            </a:r>
            <a:r>
              <a:rPr lang="en-US" sz="800" i="1" dirty="0" err="1" smtClean="0">
                <a:solidFill>
                  <a:srgbClr val="424242"/>
                </a:solidFill>
                <a:latin typeface="Open Sans"/>
                <a:ea typeface="Open Sans"/>
                <a:cs typeface="Open Sans"/>
                <a:sym typeface="Open Sans"/>
              </a:rPr>
              <a:t>classiifier</a:t>
            </a:r>
            <a:r>
              <a:rPr lang="en-US" sz="800" i="1" dirty="0" smtClean="0">
                <a:solidFill>
                  <a:srgbClr val="424242"/>
                </a:solidFill>
                <a:latin typeface="Open Sans"/>
                <a:ea typeface="Open Sans"/>
                <a:cs typeface="Open Sans"/>
                <a:sym typeface="Open Sans"/>
              </a:rPr>
              <a:t> picks up on the emotional cues of the rider to take in cat actions (e.g. music)</a:t>
            </a:r>
            <a:endParaRPr sz="800" i="1" dirty="0">
              <a:solidFill>
                <a:srgbClr val="424242"/>
              </a:solidFill>
              <a:latin typeface="Open Sans"/>
              <a:ea typeface="Open Sans"/>
              <a:cs typeface="Open Sans"/>
              <a:sym typeface="Open Sans"/>
            </a:endParaRPr>
          </a:p>
        </p:txBody>
      </p:sp>
      <p:sp>
        <p:nvSpPr>
          <p:cNvPr id="56" name="Google Shape;169;p21"/>
          <p:cNvSpPr txBox="1"/>
          <p:nvPr/>
        </p:nvSpPr>
        <p:spPr>
          <a:xfrm>
            <a:off x="3182448" y="1895470"/>
            <a:ext cx="1717224"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b="1" i="1" dirty="0" smtClean="0">
                <a:solidFill>
                  <a:srgbClr val="424242"/>
                </a:solidFill>
                <a:latin typeface="Open Sans"/>
                <a:ea typeface="Open Sans"/>
                <a:cs typeface="Open Sans"/>
                <a:sym typeface="Open Sans"/>
              </a:rPr>
              <a:t>Identified </a:t>
            </a:r>
          </a:p>
          <a:p>
            <a:pPr marL="0" lvl="0" indent="0" algn="l" rtl="0">
              <a:lnSpc>
                <a:spcPct val="115000"/>
              </a:lnSpc>
              <a:spcBef>
                <a:spcPts val="0"/>
              </a:spcBef>
              <a:spcAft>
                <a:spcPts val="0"/>
              </a:spcAft>
              <a:buNone/>
            </a:pPr>
            <a:r>
              <a:rPr lang="en-US" sz="800" b="1" i="1" dirty="0" smtClean="0">
                <a:solidFill>
                  <a:srgbClr val="424242"/>
                </a:solidFill>
                <a:latin typeface="Open Sans"/>
                <a:ea typeface="Open Sans"/>
                <a:cs typeface="Open Sans"/>
                <a:sym typeface="Open Sans"/>
              </a:rPr>
              <a:t>Driver Data</a:t>
            </a:r>
            <a:endParaRPr sz="800" i="1" dirty="0">
              <a:solidFill>
                <a:srgbClr val="424242"/>
              </a:solidFill>
              <a:latin typeface="Open Sans"/>
              <a:ea typeface="Open Sans"/>
              <a:cs typeface="Open Sans"/>
              <a:sym typeface="Open Sans"/>
            </a:endParaRPr>
          </a:p>
        </p:txBody>
      </p:sp>
      <p:sp>
        <p:nvSpPr>
          <p:cNvPr id="53" name="Rectangle 52"/>
          <p:cNvSpPr/>
          <p:nvPr/>
        </p:nvSpPr>
        <p:spPr>
          <a:xfrm>
            <a:off x="5045761" y="1295698"/>
            <a:ext cx="1536148" cy="513987"/>
          </a:xfrm>
          <a:prstGeom prst="rect">
            <a:avLst/>
          </a:prstGeom>
        </p:spPr>
        <p:txBody>
          <a:bodyPr wrap="square">
            <a:spAutoFit/>
          </a:bodyPr>
          <a:lstStyle/>
          <a:p>
            <a:pPr marL="228600" lvl="0" indent="-228600">
              <a:lnSpc>
                <a:spcPct val="115000"/>
              </a:lnSpc>
              <a:buFont typeface="+mj-lt"/>
              <a:buAutoNum type="arabicPeriod"/>
            </a:pPr>
            <a:r>
              <a:rPr lang="en-US" sz="800" i="1" dirty="0">
                <a:solidFill>
                  <a:srgbClr val="424242"/>
                </a:solidFill>
                <a:latin typeface="Open Sans"/>
                <a:ea typeface="Open Sans"/>
                <a:cs typeface="Open Sans"/>
                <a:sym typeface="Open Sans"/>
              </a:rPr>
              <a:t>Unlock car</a:t>
            </a:r>
          </a:p>
          <a:p>
            <a:pPr marL="228600" lvl="0" indent="-228600">
              <a:lnSpc>
                <a:spcPct val="115000"/>
              </a:lnSpc>
              <a:buFont typeface="+mj-lt"/>
              <a:buAutoNum type="arabicPeriod"/>
            </a:pPr>
            <a:r>
              <a:rPr lang="en-US" sz="800" i="1" dirty="0">
                <a:solidFill>
                  <a:srgbClr val="424242"/>
                </a:solidFill>
                <a:latin typeface="Open Sans"/>
                <a:ea typeface="Open Sans"/>
                <a:cs typeface="Open Sans"/>
                <a:sym typeface="Open Sans"/>
              </a:rPr>
              <a:t>Unlock hood</a:t>
            </a:r>
          </a:p>
          <a:p>
            <a:pPr marL="228600" lvl="0" indent="-228600">
              <a:lnSpc>
                <a:spcPct val="115000"/>
              </a:lnSpc>
              <a:buFont typeface="+mj-lt"/>
              <a:buAutoNum type="arabicPeriod"/>
            </a:pPr>
            <a:r>
              <a:rPr lang="en-US" sz="800" i="1" dirty="0">
                <a:solidFill>
                  <a:srgbClr val="424242"/>
                </a:solidFill>
                <a:latin typeface="Open Sans"/>
                <a:ea typeface="Open Sans"/>
                <a:cs typeface="Open Sans"/>
                <a:sym typeface="Open Sans"/>
              </a:rPr>
              <a:t>Unlock boot</a:t>
            </a:r>
          </a:p>
        </p:txBody>
      </p:sp>
      <p:sp>
        <p:nvSpPr>
          <p:cNvPr id="58" name="Rectangle 57"/>
          <p:cNvSpPr/>
          <p:nvPr/>
        </p:nvSpPr>
        <p:spPr>
          <a:xfrm>
            <a:off x="7933501" y="1197754"/>
            <a:ext cx="1536148" cy="655564"/>
          </a:xfrm>
          <a:prstGeom prst="rect">
            <a:avLst/>
          </a:prstGeom>
        </p:spPr>
        <p:txBody>
          <a:bodyPr wrap="square">
            <a:spAutoFit/>
          </a:bodyPr>
          <a:lstStyle/>
          <a:p>
            <a:pPr marL="228600" lvl="0" indent="-228600">
              <a:lnSpc>
                <a:spcPct val="115000"/>
              </a:lnSpc>
              <a:buFont typeface="+mj-lt"/>
              <a:buAutoNum type="arabicPeriod"/>
            </a:pPr>
            <a:r>
              <a:rPr lang="en-US" sz="800" i="1" dirty="0" smtClean="0">
                <a:solidFill>
                  <a:srgbClr val="424242"/>
                </a:solidFill>
                <a:latin typeface="Open Sans"/>
                <a:ea typeface="Open Sans"/>
                <a:cs typeface="Open Sans"/>
                <a:sym typeface="Open Sans"/>
              </a:rPr>
              <a:t>Music</a:t>
            </a:r>
            <a:endParaRPr lang="en-US" sz="800" i="1" dirty="0">
              <a:solidFill>
                <a:srgbClr val="424242"/>
              </a:solidFill>
              <a:latin typeface="Open Sans"/>
              <a:ea typeface="Open Sans"/>
              <a:cs typeface="Open Sans"/>
              <a:sym typeface="Open Sans"/>
            </a:endParaRPr>
          </a:p>
          <a:p>
            <a:pPr marL="228600" lvl="0" indent="-228600">
              <a:lnSpc>
                <a:spcPct val="115000"/>
              </a:lnSpc>
              <a:buFont typeface="+mj-lt"/>
              <a:buAutoNum type="arabicPeriod"/>
            </a:pPr>
            <a:r>
              <a:rPr lang="en-US" sz="800" i="1" dirty="0" smtClean="0">
                <a:solidFill>
                  <a:srgbClr val="424242"/>
                </a:solidFill>
                <a:latin typeface="Open Sans"/>
                <a:ea typeface="Open Sans"/>
                <a:cs typeface="Open Sans"/>
                <a:sym typeface="Open Sans"/>
              </a:rPr>
              <a:t>Seat settings</a:t>
            </a:r>
            <a:endParaRPr lang="en-US" sz="800" i="1" dirty="0">
              <a:solidFill>
                <a:srgbClr val="424242"/>
              </a:solidFill>
              <a:latin typeface="Open Sans"/>
              <a:ea typeface="Open Sans"/>
              <a:cs typeface="Open Sans"/>
              <a:sym typeface="Open Sans"/>
            </a:endParaRPr>
          </a:p>
          <a:p>
            <a:pPr marL="228600" lvl="0" indent="-228600">
              <a:lnSpc>
                <a:spcPct val="115000"/>
              </a:lnSpc>
              <a:buFont typeface="+mj-lt"/>
              <a:buAutoNum type="arabicPeriod"/>
            </a:pPr>
            <a:r>
              <a:rPr lang="en-US" sz="800" i="1" dirty="0" smtClean="0">
                <a:solidFill>
                  <a:srgbClr val="424242"/>
                </a:solidFill>
                <a:latin typeface="Open Sans"/>
                <a:ea typeface="Open Sans"/>
                <a:cs typeface="Open Sans"/>
                <a:sym typeface="Open Sans"/>
              </a:rPr>
              <a:t>Heating</a:t>
            </a:r>
          </a:p>
          <a:p>
            <a:pPr marL="228600" lvl="0" indent="-228600">
              <a:lnSpc>
                <a:spcPct val="115000"/>
              </a:lnSpc>
              <a:buFont typeface="+mj-lt"/>
              <a:buAutoNum type="arabicPeriod"/>
            </a:pPr>
            <a:r>
              <a:rPr lang="mr-IN" sz="800" i="1" dirty="0" smtClean="0">
                <a:solidFill>
                  <a:srgbClr val="424242"/>
                </a:solidFill>
                <a:latin typeface="Open Sans"/>
                <a:ea typeface="Open Sans"/>
                <a:cs typeface="Open Sans"/>
                <a:sym typeface="Open Sans"/>
              </a:rPr>
              <a:t>…</a:t>
            </a:r>
            <a:endParaRPr lang="en-US" sz="800" i="1" dirty="0">
              <a:solidFill>
                <a:srgbClr val="424242"/>
              </a:solidFill>
              <a:latin typeface="Open Sans"/>
              <a:ea typeface="Open Sans"/>
              <a:cs typeface="Open Sans"/>
              <a:sym typeface="Open Sans"/>
            </a:endParaRPr>
          </a:p>
        </p:txBody>
      </p:sp>
      <p:sp>
        <p:nvSpPr>
          <p:cNvPr id="59" name="Google Shape;169;p21"/>
          <p:cNvSpPr txBox="1"/>
          <p:nvPr/>
        </p:nvSpPr>
        <p:spPr>
          <a:xfrm>
            <a:off x="5907983" y="3269824"/>
            <a:ext cx="2328561"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b="1" i="1" dirty="0" smtClean="0">
                <a:solidFill>
                  <a:srgbClr val="424242"/>
                </a:solidFill>
                <a:latin typeface="Open Sans"/>
                <a:ea typeface="Open Sans"/>
                <a:cs typeface="Open Sans"/>
                <a:sym typeface="Open Sans"/>
              </a:rPr>
              <a:t>Continuous Improvement</a:t>
            </a:r>
          </a:p>
          <a:p>
            <a:pPr marL="171450" lvl="0" indent="-171450" algn="l" rtl="0">
              <a:lnSpc>
                <a:spcPct val="115000"/>
              </a:lnSpc>
              <a:spcBef>
                <a:spcPts val="0"/>
              </a:spcBef>
              <a:spcAft>
                <a:spcPts val="0"/>
              </a:spcAft>
              <a:buFont typeface="Arial"/>
              <a:buChar char="•"/>
            </a:pPr>
            <a:r>
              <a:rPr lang="en-US" sz="800" i="1" dirty="0" smtClean="0">
                <a:solidFill>
                  <a:srgbClr val="424242"/>
                </a:solidFill>
                <a:latin typeface="Open Sans"/>
                <a:ea typeface="Open Sans"/>
                <a:cs typeface="Open Sans"/>
                <a:sym typeface="Open Sans"/>
              </a:rPr>
              <a:t>All cars to synchronize data with company DWH</a:t>
            </a:r>
          </a:p>
          <a:p>
            <a:pPr marL="171450" lvl="0" indent="-171450" algn="l" rtl="0">
              <a:lnSpc>
                <a:spcPct val="115000"/>
              </a:lnSpc>
              <a:spcBef>
                <a:spcPts val="0"/>
              </a:spcBef>
              <a:spcAft>
                <a:spcPts val="0"/>
              </a:spcAft>
              <a:buFont typeface="Arial"/>
              <a:buChar char="•"/>
            </a:pPr>
            <a:r>
              <a:rPr lang="en-US" sz="800" i="1" dirty="0" smtClean="0">
                <a:solidFill>
                  <a:srgbClr val="424242"/>
                </a:solidFill>
                <a:latin typeface="Open Sans"/>
                <a:ea typeface="Open Sans"/>
                <a:cs typeface="Open Sans"/>
                <a:sym typeface="Open Sans"/>
              </a:rPr>
              <a:t>Periodic incorporation of new driver data to retrain models</a:t>
            </a:r>
          </a:p>
          <a:p>
            <a:pPr marL="171450" lvl="0" indent="-171450" algn="l" rtl="0">
              <a:lnSpc>
                <a:spcPct val="115000"/>
              </a:lnSpc>
              <a:spcBef>
                <a:spcPts val="0"/>
              </a:spcBef>
              <a:spcAft>
                <a:spcPts val="0"/>
              </a:spcAft>
              <a:buFont typeface="Arial"/>
              <a:buChar char="•"/>
            </a:pPr>
            <a:r>
              <a:rPr lang="en-US" sz="800" i="1" dirty="0" smtClean="0">
                <a:solidFill>
                  <a:srgbClr val="424242"/>
                </a:solidFill>
                <a:latin typeface="Open Sans"/>
                <a:ea typeface="Open Sans"/>
                <a:cs typeface="Open Sans"/>
                <a:sym typeface="Open Sans"/>
              </a:rPr>
              <a:t>Monitor for bias</a:t>
            </a:r>
          </a:p>
          <a:p>
            <a:pPr marL="171450" lvl="0" indent="-171450" algn="l" rtl="0">
              <a:lnSpc>
                <a:spcPct val="115000"/>
              </a:lnSpc>
              <a:spcBef>
                <a:spcPts val="0"/>
              </a:spcBef>
              <a:spcAft>
                <a:spcPts val="0"/>
              </a:spcAft>
              <a:buFont typeface="Arial"/>
              <a:buChar char="•"/>
            </a:pPr>
            <a:r>
              <a:rPr lang="en-US" sz="800" i="1" dirty="0" smtClean="0">
                <a:solidFill>
                  <a:srgbClr val="424242"/>
                </a:solidFill>
                <a:latin typeface="Open Sans"/>
                <a:ea typeface="Open Sans"/>
                <a:cs typeface="Open Sans"/>
                <a:sym typeface="Open Sans"/>
              </a:rPr>
              <a:t>Employ techniques like dropouts for the Deep NN</a:t>
            </a:r>
          </a:p>
          <a:p>
            <a:pPr marL="171450" lvl="0" indent="-171450" algn="l" rtl="0">
              <a:lnSpc>
                <a:spcPct val="115000"/>
              </a:lnSpc>
              <a:spcBef>
                <a:spcPts val="0"/>
              </a:spcBef>
              <a:spcAft>
                <a:spcPts val="0"/>
              </a:spcAft>
              <a:buFont typeface="Arial"/>
              <a:buChar char="•"/>
            </a:pPr>
            <a:r>
              <a:rPr lang="en-US" sz="800" i="1" dirty="0" smtClean="0">
                <a:solidFill>
                  <a:srgbClr val="424242"/>
                </a:solidFill>
                <a:latin typeface="Open Sans"/>
                <a:ea typeface="Open Sans"/>
                <a:cs typeface="Open Sans"/>
                <a:sym typeface="Open Sans"/>
              </a:rPr>
              <a:t>Over the air deployment of revised models periodically to the cars</a:t>
            </a:r>
          </a:p>
        </p:txBody>
      </p:sp>
      <p:sp>
        <p:nvSpPr>
          <p:cNvPr id="60" name="Rounded Rectangle 59"/>
          <p:cNvSpPr/>
          <p:nvPr/>
        </p:nvSpPr>
        <p:spPr>
          <a:xfrm>
            <a:off x="391398" y="3645006"/>
            <a:ext cx="1358161" cy="238913"/>
          </a:xfrm>
          <a:prstGeom prst="roundRect">
            <a:avLst/>
          </a:prstGeom>
          <a:solidFill>
            <a:srgbClr val="F8DAD7"/>
          </a:solidFill>
          <a:ln>
            <a:solidFill>
              <a:schemeClr val="accent3"/>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smtClean="0">
                <a:solidFill>
                  <a:schemeClr val="bg2"/>
                </a:solidFill>
              </a:rPr>
              <a:t>Public Data</a:t>
            </a:r>
            <a:endParaRPr lang="en-US" sz="1100" dirty="0">
              <a:solidFill>
                <a:schemeClr val="bg2"/>
              </a:solidFill>
            </a:endParaRPr>
          </a:p>
        </p:txBody>
      </p:sp>
      <p:pic>
        <p:nvPicPr>
          <p:cNvPr id="63" name="Google Shape;162;p21"/>
          <p:cNvPicPr preferRelativeResize="0"/>
          <p:nvPr/>
        </p:nvPicPr>
        <p:blipFill>
          <a:blip r:embed="rId4">
            <a:alphaModFix/>
          </a:blip>
          <a:stretch>
            <a:fillRect/>
          </a:stretch>
        </p:blipFill>
        <p:spPr>
          <a:xfrm>
            <a:off x="718013" y="2595826"/>
            <a:ext cx="1144012" cy="365312"/>
          </a:xfrm>
          <a:prstGeom prst="rect">
            <a:avLst/>
          </a:prstGeom>
          <a:noFill/>
          <a:ln w="9525" cap="flat" cmpd="sng">
            <a:solidFill>
              <a:schemeClr val="dk2"/>
            </a:solidFill>
            <a:prstDash val="solid"/>
            <a:round/>
            <a:headEnd type="none" w="sm" len="sm"/>
            <a:tailEnd type="none" w="sm" len="sm"/>
          </a:ln>
        </p:spPr>
      </p:pic>
      <p:sp>
        <p:nvSpPr>
          <p:cNvPr id="67" name="Rounded Rectangle 66"/>
          <p:cNvSpPr/>
          <p:nvPr/>
        </p:nvSpPr>
        <p:spPr>
          <a:xfrm>
            <a:off x="634748" y="3940445"/>
            <a:ext cx="671623" cy="221766"/>
          </a:xfrm>
          <a:prstGeom prst="roundRect">
            <a:avLst/>
          </a:prstGeom>
          <a:solidFill>
            <a:srgbClr val="F8DAD7"/>
          </a:solidFill>
          <a:ln>
            <a:solidFill>
              <a:schemeClr val="accent3"/>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bg2"/>
                </a:solidFill>
              </a:rPr>
              <a:t>Train</a:t>
            </a:r>
            <a:endParaRPr lang="en-US" sz="1000" dirty="0">
              <a:solidFill>
                <a:schemeClr val="bg2"/>
              </a:solidFill>
            </a:endParaRPr>
          </a:p>
        </p:txBody>
      </p:sp>
      <p:cxnSp>
        <p:nvCxnSpPr>
          <p:cNvPr id="68" name="Straight Arrow Connector 67"/>
          <p:cNvCxnSpPr/>
          <p:nvPr/>
        </p:nvCxnSpPr>
        <p:spPr>
          <a:xfrm flipV="1">
            <a:off x="946364" y="1905056"/>
            <a:ext cx="6106" cy="6105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0" name="Google Shape;169;p21"/>
          <p:cNvSpPr txBox="1"/>
          <p:nvPr/>
        </p:nvSpPr>
        <p:spPr>
          <a:xfrm>
            <a:off x="715505" y="2902702"/>
            <a:ext cx="1717224"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b="1" i="1" dirty="0" smtClean="0">
                <a:solidFill>
                  <a:srgbClr val="424242"/>
                </a:solidFill>
                <a:latin typeface="Open Sans"/>
                <a:ea typeface="Open Sans"/>
                <a:cs typeface="Open Sans"/>
                <a:sym typeface="Open Sans"/>
              </a:rPr>
              <a:t>Generic Model trained on public facial datasets</a:t>
            </a:r>
            <a:endParaRPr sz="800" i="1" dirty="0">
              <a:solidFill>
                <a:srgbClr val="424242"/>
              </a:solidFill>
              <a:latin typeface="Open Sans"/>
              <a:ea typeface="Open Sans"/>
              <a:cs typeface="Open Sans"/>
              <a:sym typeface="Open Sans"/>
            </a:endParaRPr>
          </a:p>
        </p:txBody>
      </p:sp>
      <p:sp>
        <p:nvSpPr>
          <p:cNvPr id="72" name="Google Shape;169;p21"/>
          <p:cNvSpPr txBox="1"/>
          <p:nvPr/>
        </p:nvSpPr>
        <p:spPr>
          <a:xfrm>
            <a:off x="953612" y="1846373"/>
            <a:ext cx="1717224"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b="1" i="1" dirty="0" smtClean="0">
                <a:solidFill>
                  <a:srgbClr val="424242"/>
                </a:solidFill>
                <a:latin typeface="Open Sans"/>
                <a:ea typeface="Open Sans"/>
                <a:cs typeface="Open Sans"/>
                <a:sym typeface="Open Sans"/>
              </a:rPr>
              <a:t>Transfer Learning</a:t>
            </a:r>
          </a:p>
          <a:p>
            <a:pPr marL="0" lvl="0" indent="0" algn="l" rtl="0">
              <a:lnSpc>
                <a:spcPct val="115000"/>
              </a:lnSpc>
              <a:spcBef>
                <a:spcPts val="0"/>
              </a:spcBef>
              <a:spcAft>
                <a:spcPts val="0"/>
              </a:spcAft>
              <a:buNone/>
            </a:pPr>
            <a:r>
              <a:rPr lang="en-US" sz="800" i="1" dirty="0" smtClean="0">
                <a:solidFill>
                  <a:srgbClr val="424242"/>
                </a:solidFill>
                <a:latin typeface="Open Sans"/>
                <a:ea typeface="Open Sans"/>
                <a:cs typeface="Open Sans"/>
                <a:sym typeface="Open Sans"/>
              </a:rPr>
              <a:t>(replace the classifier of the</a:t>
            </a:r>
          </a:p>
          <a:p>
            <a:pPr marL="0" lvl="0" indent="0" algn="l" rtl="0">
              <a:lnSpc>
                <a:spcPct val="115000"/>
              </a:lnSpc>
              <a:spcBef>
                <a:spcPts val="0"/>
              </a:spcBef>
              <a:spcAft>
                <a:spcPts val="0"/>
              </a:spcAft>
              <a:buNone/>
            </a:pPr>
            <a:r>
              <a:rPr lang="en-US" sz="800" i="1" dirty="0" smtClean="0">
                <a:solidFill>
                  <a:srgbClr val="424242"/>
                </a:solidFill>
                <a:latin typeface="Open Sans"/>
                <a:ea typeface="Open Sans"/>
                <a:cs typeface="Open Sans"/>
                <a:sym typeface="Open Sans"/>
              </a:rPr>
              <a:t>Generic model with specific classifier for </a:t>
            </a:r>
            <a:r>
              <a:rPr lang="en-US" sz="800" i="1" dirty="0" err="1" smtClean="0">
                <a:solidFill>
                  <a:srgbClr val="424242"/>
                </a:solidFill>
                <a:latin typeface="Open Sans"/>
                <a:ea typeface="Open Sans"/>
                <a:cs typeface="Open Sans"/>
                <a:sym typeface="Open Sans"/>
              </a:rPr>
              <a:t>TeknoVe</a:t>
            </a:r>
            <a:r>
              <a:rPr lang="en-US" sz="800" i="1" dirty="0" smtClean="0">
                <a:solidFill>
                  <a:srgbClr val="424242"/>
                </a:solidFill>
                <a:latin typeface="Open Sans"/>
                <a:ea typeface="Open Sans"/>
                <a:cs typeface="Open Sans"/>
                <a:sym typeface="Open Sans"/>
              </a:rPr>
              <a:t> facial data)</a:t>
            </a:r>
            <a:endParaRPr sz="800" i="1" dirty="0">
              <a:solidFill>
                <a:srgbClr val="424242"/>
              </a:solidFill>
              <a:latin typeface="Open Sans"/>
              <a:ea typeface="Open Sans"/>
              <a:cs typeface="Open Sans"/>
              <a:sym typeface="Open Sans"/>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5"/>
        <p:cNvGrpSpPr/>
        <p:nvPr/>
      </p:nvGrpSpPr>
      <p:grpSpPr>
        <a:xfrm>
          <a:off x="0" y="0"/>
          <a:ext cx="0" cy="0"/>
          <a:chOff x="0" y="0"/>
          <a:chExt cx="0" cy="0"/>
        </a:xfrm>
      </p:grpSpPr>
      <p:sp>
        <p:nvSpPr>
          <p:cNvPr id="186" name="Google Shape;186;p24"/>
          <p:cNvSpPr txBox="1"/>
          <p:nvPr/>
        </p:nvSpPr>
        <p:spPr>
          <a:xfrm>
            <a:off x="5775961" y="-89698"/>
            <a:ext cx="3368039" cy="3849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b="1" dirty="0">
                <a:solidFill>
                  <a:schemeClr val="dk1"/>
                </a:solidFill>
                <a:latin typeface="Open Sans"/>
                <a:ea typeface="Open Sans"/>
                <a:cs typeface="Open Sans"/>
                <a:sym typeface="Open Sans"/>
              </a:rPr>
              <a:t>Architecture 3/3 </a:t>
            </a:r>
            <a:r>
              <a:rPr lang="mr-IN" sz="1200" b="1" dirty="0" smtClean="0">
                <a:solidFill>
                  <a:schemeClr val="dk1"/>
                </a:solidFill>
                <a:latin typeface="Open Sans"/>
                <a:ea typeface="Open Sans"/>
                <a:cs typeface="Open Sans"/>
                <a:sym typeface="Open Sans"/>
              </a:rPr>
              <a:t>–</a:t>
            </a:r>
            <a:r>
              <a:rPr lang="en" sz="1200" b="1" dirty="0" smtClean="0">
                <a:solidFill>
                  <a:schemeClr val="dk1"/>
                </a:solidFill>
                <a:latin typeface="Open Sans"/>
                <a:ea typeface="Open Sans"/>
                <a:cs typeface="Open Sans"/>
                <a:sym typeface="Open Sans"/>
              </a:rPr>
              <a:t> </a:t>
            </a:r>
            <a:r>
              <a:rPr lang="en-US" sz="1200" b="1" dirty="0" smtClean="0">
                <a:solidFill>
                  <a:schemeClr val="dk1"/>
                </a:solidFill>
                <a:latin typeface="Open Sans"/>
                <a:ea typeface="Open Sans"/>
                <a:cs typeface="Open Sans"/>
                <a:sym typeface="Open Sans"/>
              </a:rPr>
              <a:t>Vehicle Fault Predictor</a:t>
            </a:r>
            <a:endParaRPr sz="1200" b="1" dirty="0">
              <a:solidFill>
                <a:schemeClr val="dk1"/>
              </a:solidFill>
              <a:latin typeface="Open Sans"/>
              <a:ea typeface="Open Sans"/>
              <a:cs typeface="Open Sans"/>
              <a:sym typeface="Open Sans"/>
            </a:endParaRPr>
          </a:p>
        </p:txBody>
      </p:sp>
      <p:sp>
        <p:nvSpPr>
          <p:cNvPr id="5" name="Rounded Rectangle 4"/>
          <p:cNvSpPr/>
          <p:nvPr/>
        </p:nvSpPr>
        <p:spPr>
          <a:xfrm>
            <a:off x="243771" y="3642305"/>
            <a:ext cx="2695459" cy="351991"/>
          </a:xfrm>
          <a:prstGeom prst="roundRect">
            <a:avLst/>
          </a:prstGeom>
          <a:solidFill>
            <a:srgbClr val="F8DAD7"/>
          </a:solidFill>
          <a:ln>
            <a:solidFill>
              <a:schemeClr val="accent3"/>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bg2"/>
                </a:solidFill>
              </a:rPr>
              <a:t>Historical - Sensor Data + Vehicle Fault Data</a:t>
            </a:r>
            <a:endParaRPr lang="en-US" sz="1000" dirty="0">
              <a:solidFill>
                <a:schemeClr val="bg2"/>
              </a:solidFill>
            </a:endParaRPr>
          </a:p>
        </p:txBody>
      </p:sp>
      <p:sp>
        <p:nvSpPr>
          <p:cNvPr id="6" name="Rounded Rectangle 5"/>
          <p:cNvSpPr/>
          <p:nvPr/>
        </p:nvSpPr>
        <p:spPr>
          <a:xfrm>
            <a:off x="249977" y="4077732"/>
            <a:ext cx="1294201" cy="245281"/>
          </a:xfrm>
          <a:prstGeom prst="roundRect">
            <a:avLst/>
          </a:prstGeom>
          <a:solidFill>
            <a:srgbClr val="F8DAD7"/>
          </a:solidFill>
          <a:ln>
            <a:solidFill>
              <a:schemeClr val="accent3"/>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bg2"/>
                </a:solidFill>
              </a:rPr>
              <a:t>Train</a:t>
            </a:r>
            <a:endParaRPr lang="en-US" sz="1000" dirty="0">
              <a:solidFill>
                <a:schemeClr val="bg2"/>
              </a:solidFill>
            </a:endParaRPr>
          </a:p>
        </p:txBody>
      </p:sp>
      <p:sp>
        <p:nvSpPr>
          <p:cNvPr id="7" name="Rounded Rectangle 6"/>
          <p:cNvSpPr/>
          <p:nvPr/>
        </p:nvSpPr>
        <p:spPr>
          <a:xfrm>
            <a:off x="1599344" y="4074822"/>
            <a:ext cx="1358161" cy="254297"/>
          </a:xfrm>
          <a:prstGeom prst="roundRect">
            <a:avLst/>
          </a:prstGeom>
          <a:solidFill>
            <a:srgbClr val="F8DAD7"/>
          </a:solidFill>
          <a:ln>
            <a:solidFill>
              <a:schemeClr val="accent3"/>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bg2"/>
                </a:solidFill>
              </a:rPr>
              <a:t>Test</a:t>
            </a:r>
            <a:endParaRPr lang="en-US" sz="1000" dirty="0">
              <a:solidFill>
                <a:schemeClr val="bg2"/>
              </a:solidFill>
            </a:endParaRPr>
          </a:p>
        </p:txBody>
      </p:sp>
      <p:pic>
        <p:nvPicPr>
          <p:cNvPr id="8" name="Google Shape;163;p21"/>
          <p:cNvPicPr preferRelativeResize="0"/>
          <p:nvPr/>
        </p:nvPicPr>
        <p:blipFill>
          <a:blip r:embed="rId4">
            <a:alphaModFix/>
          </a:blip>
          <a:stretch>
            <a:fillRect/>
          </a:stretch>
        </p:blipFill>
        <p:spPr>
          <a:xfrm>
            <a:off x="1063249" y="3223390"/>
            <a:ext cx="428625" cy="284788"/>
          </a:xfrm>
          <a:prstGeom prst="rect">
            <a:avLst/>
          </a:prstGeom>
          <a:noFill/>
          <a:ln>
            <a:noFill/>
          </a:ln>
        </p:spPr>
      </p:pic>
      <p:sp>
        <p:nvSpPr>
          <p:cNvPr id="9" name="Rounded Rectangle 8"/>
          <p:cNvSpPr/>
          <p:nvPr/>
        </p:nvSpPr>
        <p:spPr>
          <a:xfrm>
            <a:off x="279653" y="609536"/>
            <a:ext cx="2138192" cy="411115"/>
          </a:xfrm>
          <a:prstGeom prst="roundRect">
            <a:avLst/>
          </a:prstGeom>
          <a:noFill/>
          <a:ln>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solidFill>
              </a:rPr>
              <a:t>Car Dashboard</a:t>
            </a:r>
            <a:endParaRPr lang="en-US" dirty="0">
              <a:solidFill>
                <a:schemeClr val="bg2"/>
              </a:solidFill>
            </a:endParaRPr>
          </a:p>
        </p:txBody>
      </p:sp>
      <p:sp>
        <p:nvSpPr>
          <p:cNvPr id="10" name="Rounded Rectangle 9"/>
          <p:cNvSpPr/>
          <p:nvPr/>
        </p:nvSpPr>
        <p:spPr>
          <a:xfrm>
            <a:off x="3112367" y="3639395"/>
            <a:ext cx="2695459" cy="351991"/>
          </a:xfrm>
          <a:prstGeom prst="roundRect">
            <a:avLst/>
          </a:prstGeom>
          <a:solidFill>
            <a:srgbClr val="F8DAD7"/>
          </a:solidFill>
          <a:ln>
            <a:solidFill>
              <a:schemeClr val="accent3"/>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bg2"/>
                </a:solidFill>
              </a:rPr>
              <a:t>Ongoing Sensor Data</a:t>
            </a:r>
            <a:endParaRPr lang="en-US" sz="1000" dirty="0">
              <a:solidFill>
                <a:schemeClr val="bg2"/>
              </a:solidFill>
            </a:endParaRPr>
          </a:p>
        </p:txBody>
      </p:sp>
      <p:sp>
        <p:nvSpPr>
          <p:cNvPr id="11" name="Rounded Rectangle 10"/>
          <p:cNvSpPr/>
          <p:nvPr/>
        </p:nvSpPr>
        <p:spPr>
          <a:xfrm>
            <a:off x="3837477" y="4068882"/>
            <a:ext cx="1358161" cy="272449"/>
          </a:xfrm>
          <a:prstGeom prst="roundRect">
            <a:avLst/>
          </a:prstGeom>
          <a:solidFill>
            <a:srgbClr val="F8DAD7"/>
          </a:solidFill>
          <a:ln>
            <a:solidFill>
              <a:schemeClr val="accent3"/>
            </a:solidFill>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solidFill>
                  <a:schemeClr val="bg2"/>
                </a:solidFill>
              </a:rPr>
              <a:t>Test</a:t>
            </a:r>
            <a:endParaRPr lang="en-US" sz="1000" dirty="0">
              <a:solidFill>
                <a:schemeClr val="bg2"/>
              </a:solidFill>
            </a:endParaRPr>
          </a:p>
        </p:txBody>
      </p:sp>
      <p:pic>
        <p:nvPicPr>
          <p:cNvPr id="12" name="Google Shape;163;p21"/>
          <p:cNvPicPr preferRelativeResize="0"/>
          <p:nvPr/>
        </p:nvPicPr>
        <p:blipFill>
          <a:blip r:embed="rId4">
            <a:alphaModFix/>
          </a:blip>
          <a:stretch>
            <a:fillRect/>
          </a:stretch>
        </p:blipFill>
        <p:spPr>
          <a:xfrm>
            <a:off x="4258320" y="3229616"/>
            <a:ext cx="428625" cy="284788"/>
          </a:xfrm>
          <a:prstGeom prst="rect">
            <a:avLst/>
          </a:prstGeom>
          <a:noFill/>
          <a:ln>
            <a:noFill/>
          </a:ln>
        </p:spPr>
      </p:pic>
      <p:pic>
        <p:nvPicPr>
          <p:cNvPr id="13" name="Google Shape;166;p21"/>
          <p:cNvPicPr preferRelativeResize="0"/>
          <p:nvPr/>
        </p:nvPicPr>
        <p:blipFill>
          <a:blip r:embed="rId5">
            <a:alphaModFix/>
          </a:blip>
          <a:stretch>
            <a:fillRect/>
          </a:stretch>
        </p:blipFill>
        <p:spPr>
          <a:xfrm>
            <a:off x="1217702" y="1077383"/>
            <a:ext cx="428625" cy="311267"/>
          </a:xfrm>
          <a:prstGeom prst="rect">
            <a:avLst/>
          </a:prstGeom>
          <a:noFill/>
          <a:ln>
            <a:noFill/>
          </a:ln>
        </p:spPr>
      </p:pic>
      <p:sp>
        <p:nvSpPr>
          <p:cNvPr id="14" name="Rounded Rectangle 13"/>
          <p:cNvSpPr/>
          <p:nvPr/>
        </p:nvSpPr>
        <p:spPr>
          <a:xfrm>
            <a:off x="1674404" y="1906185"/>
            <a:ext cx="1196966" cy="18205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Faulty (&gt;=80%)</a:t>
            </a:r>
            <a:endParaRPr lang="en-US" sz="1000" dirty="0"/>
          </a:p>
        </p:txBody>
      </p:sp>
      <p:sp>
        <p:nvSpPr>
          <p:cNvPr id="15" name="Rounded Rectangle 14"/>
          <p:cNvSpPr/>
          <p:nvPr/>
        </p:nvSpPr>
        <p:spPr>
          <a:xfrm>
            <a:off x="1671472" y="2213896"/>
            <a:ext cx="1196966" cy="1918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 Faulty (&lt;80%)</a:t>
            </a:r>
            <a:endParaRPr lang="en-US" sz="1000" dirty="0"/>
          </a:p>
        </p:txBody>
      </p:sp>
      <p:pic>
        <p:nvPicPr>
          <p:cNvPr id="16" name="Google Shape;146;p21"/>
          <p:cNvPicPr preferRelativeResize="0"/>
          <p:nvPr/>
        </p:nvPicPr>
        <p:blipFill>
          <a:blip r:embed="rId6">
            <a:alphaModFix/>
          </a:blip>
          <a:stretch>
            <a:fillRect/>
          </a:stretch>
        </p:blipFill>
        <p:spPr>
          <a:xfrm>
            <a:off x="252166" y="1918147"/>
            <a:ext cx="1417320" cy="548640"/>
          </a:xfrm>
          <a:prstGeom prst="rect">
            <a:avLst/>
          </a:prstGeom>
          <a:noFill/>
          <a:ln w="9525" cap="flat" cmpd="sng">
            <a:solidFill>
              <a:schemeClr val="dk2"/>
            </a:solidFill>
            <a:prstDash val="solid"/>
            <a:round/>
            <a:headEnd type="none" w="sm" len="sm"/>
            <a:tailEnd type="none" w="sm" len="sm"/>
          </a:ln>
        </p:spPr>
      </p:pic>
      <p:sp>
        <p:nvSpPr>
          <p:cNvPr id="19" name="Rounded Rectangle 18"/>
          <p:cNvSpPr/>
          <p:nvPr/>
        </p:nvSpPr>
        <p:spPr>
          <a:xfrm>
            <a:off x="2569036" y="609287"/>
            <a:ext cx="2138192" cy="411115"/>
          </a:xfrm>
          <a:prstGeom prst="roundRect">
            <a:avLst/>
          </a:prstGeom>
          <a:noFill/>
          <a:ln>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solidFill>
              </a:rPr>
              <a:t>Service Department</a:t>
            </a:r>
            <a:endParaRPr lang="en-US" dirty="0">
              <a:solidFill>
                <a:schemeClr val="bg2"/>
              </a:solidFill>
            </a:endParaRPr>
          </a:p>
        </p:txBody>
      </p:sp>
      <p:sp>
        <p:nvSpPr>
          <p:cNvPr id="20" name="Rounded Rectangle 19"/>
          <p:cNvSpPr/>
          <p:nvPr/>
        </p:nvSpPr>
        <p:spPr>
          <a:xfrm>
            <a:off x="4827891" y="609038"/>
            <a:ext cx="2138192" cy="411115"/>
          </a:xfrm>
          <a:prstGeom prst="roundRect">
            <a:avLst/>
          </a:prstGeom>
          <a:noFill/>
          <a:ln>
            <a:prstDash val="sys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bg2"/>
                </a:solidFill>
              </a:rPr>
              <a:t>Roadside Assist</a:t>
            </a:r>
            <a:endParaRPr lang="en-US" dirty="0">
              <a:solidFill>
                <a:schemeClr val="bg2"/>
              </a:solidFill>
            </a:endParaRPr>
          </a:p>
        </p:txBody>
      </p:sp>
      <p:sp>
        <p:nvSpPr>
          <p:cNvPr id="21" name="Rounded Rectangle 20"/>
          <p:cNvSpPr/>
          <p:nvPr/>
        </p:nvSpPr>
        <p:spPr>
          <a:xfrm>
            <a:off x="5172709" y="1954784"/>
            <a:ext cx="1196966" cy="18205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Faulty (&gt;=80%)</a:t>
            </a:r>
            <a:endParaRPr lang="en-US" sz="1000" dirty="0"/>
          </a:p>
        </p:txBody>
      </p:sp>
      <p:sp>
        <p:nvSpPr>
          <p:cNvPr id="22" name="Rounded Rectangle 21"/>
          <p:cNvSpPr/>
          <p:nvPr/>
        </p:nvSpPr>
        <p:spPr>
          <a:xfrm>
            <a:off x="5169777" y="2262495"/>
            <a:ext cx="1196966" cy="1918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 Faulty (&lt;80%)</a:t>
            </a:r>
            <a:endParaRPr lang="en-US" sz="1000" dirty="0"/>
          </a:p>
        </p:txBody>
      </p:sp>
      <p:pic>
        <p:nvPicPr>
          <p:cNvPr id="23" name="Google Shape;146;p21"/>
          <p:cNvPicPr preferRelativeResize="0"/>
          <p:nvPr/>
        </p:nvPicPr>
        <p:blipFill>
          <a:blip r:embed="rId6">
            <a:alphaModFix/>
          </a:blip>
          <a:stretch>
            <a:fillRect/>
          </a:stretch>
        </p:blipFill>
        <p:spPr>
          <a:xfrm>
            <a:off x="3750471" y="1966746"/>
            <a:ext cx="1417320" cy="548640"/>
          </a:xfrm>
          <a:prstGeom prst="rect">
            <a:avLst/>
          </a:prstGeom>
          <a:noFill/>
          <a:ln w="9525" cap="flat" cmpd="sng">
            <a:solidFill>
              <a:schemeClr val="dk2"/>
            </a:solidFill>
            <a:prstDash val="solid"/>
            <a:round/>
            <a:headEnd type="none" w="sm" len="sm"/>
            <a:tailEnd type="none" w="sm" len="sm"/>
          </a:ln>
        </p:spPr>
      </p:pic>
      <p:sp>
        <p:nvSpPr>
          <p:cNvPr id="24" name="Google Shape;169;p21"/>
          <p:cNvSpPr txBox="1"/>
          <p:nvPr/>
        </p:nvSpPr>
        <p:spPr>
          <a:xfrm>
            <a:off x="3677716" y="2433539"/>
            <a:ext cx="1717224"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b="1" i="1" dirty="0" smtClean="0">
                <a:solidFill>
                  <a:srgbClr val="424242"/>
                </a:solidFill>
                <a:latin typeface="Open Sans"/>
                <a:ea typeface="Open Sans"/>
                <a:cs typeface="Open Sans"/>
                <a:sym typeface="Open Sans"/>
              </a:rPr>
              <a:t>Parallel </a:t>
            </a:r>
            <a:r>
              <a:rPr lang="en-US" sz="800" b="1" i="1" dirty="0" err="1" smtClean="0">
                <a:solidFill>
                  <a:srgbClr val="424242"/>
                </a:solidFill>
                <a:latin typeface="Open Sans"/>
                <a:ea typeface="Open Sans"/>
                <a:cs typeface="Open Sans"/>
                <a:sym typeface="Open Sans"/>
              </a:rPr>
              <a:t>Regressor</a:t>
            </a:r>
            <a:endParaRPr lang="en-US" sz="800" b="1" i="1" dirty="0" smtClean="0">
              <a:solidFill>
                <a:srgbClr val="424242"/>
              </a:solidFill>
              <a:latin typeface="Open Sans"/>
              <a:ea typeface="Open Sans"/>
              <a:cs typeface="Open Sans"/>
              <a:sym typeface="Open Sans"/>
            </a:endParaRPr>
          </a:p>
          <a:p>
            <a:pPr marL="0" lvl="0" indent="0" algn="l" rtl="0">
              <a:lnSpc>
                <a:spcPct val="115000"/>
              </a:lnSpc>
              <a:spcBef>
                <a:spcPts val="0"/>
              </a:spcBef>
              <a:spcAft>
                <a:spcPts val="0"/>
              </a:spcAft>
              <a:buNone/>
            </a:pPr>
            <a:r>
              <a:rPr lang="en-US" sz="800" b="1" i="1" dirty="0">
                <a:solidFill>
                  <a:srgbClr val="424242"/>
                </a:solidFill>
                <a:latin typeface="Open Sans"/>
                <a:ea typeface="Open Sans"/>
                <a:cs typeface="Open Sans"/>
                <a:sym typeface="Open Sans"/>
              </a:rPr>
              <a:t> </a:t>
            </a:r>
            <a:r>
              <a:rPr lang="en-US" sz="800" i="1" dirty="0" smtClean="0">
                <a:solidFill>
                  <a:srgbClr val="424242"/>
                </a:solidFill>
                <a:latin typeface="Open Sans"/>
                <a:ea typeface="Open Sans"/>
                <a:cs typeface="Open Sans"/>
                <a:sym typeface="Open Sans"/>
              </a:rPr>
              <a:t>Identifies the sensors contributing the most towards the fault prediction</a:t>
            </a:r>
            <a:endParaRPr sz="800" b="1" i="1" dirty="0">
              <a:solidFill>
                <a:srgbClr val="424242"/>
              </a:solidFill>
              <a:latin typeface="Open Sans"/>
              <a:ea typeface="Open Sans"/>
              <a:cs typeface="Open Sans"/>
              <a:sym typeface="Open Sans"/>
            </a:endParaRPr>
          </a:p>
        </p:txBody>
      </p:sp>
      <p:pic>
        <p:nvPicPr>
          <p:cNvPr id="25" name="Google Shape;160;p21"/>
          <p:cNvPicPr preferRelativeResize="0"/>
          <p:nvPr/>
        </p:nvPicPr>
        <p:blipFill>
          <a:blip r:embed="rId7">
            <a:alphaModFix/>
          </a:blip>
          <a:stretch>
            <a:fillRect/>
          </a:stretch>
        </p:blipFill>
        <p:spPr>
          <a:xfrm>
            <a:off x="6915832" y="1355049"/>
            <a:ext cx="1417320" cy="548640"/>
          </a:xfrm>
          <a:prstGeom prst="rect">
            <a:avLst/>
          </a:prstGeom>
          <a:noFill/>
          <a:ln w="9525" cap="flat" cmpd="sng">
            <a:solidFill>
              <a:schemeClr val="dk2"/>
            </a:solidFill>
            <a:prstDash val="solid"/>
            <a:round/>
            <a:headEnd type="none" w="sm" len="sm"/>
            <a:tailEnd type="none" w="sm" len="sm"/>
          </a:ln>
        </p:spPr>
      </p:pic>
      <p:pic>
        <p:nvPicPr>
          <p:cNvPr id="26" name="Google Shape;166;p21"/>
          <p:cNvPicPr preferRelativeResize="0"/>
          <p:nvPr/>
        </p:nvPicPr>
        <p:blipFill>
          <a:blip r:embed="rId5">
            <a:alphaModFix/>
          </a:blip>
          <a:stretch>
            <a:fillRect/>
          </a:stretch>
        </p:blipFill>
        <p:spPr>
          <a:xfrm>
            <a:off x="3464346" y="1071028"/>
            <a:ext cx="428625" cy="311267"/>
          </a:xfrm>
          <a:prstGeom prst="rect">
            <a:avLst/>
          </a:prstGeom>
          <a:noFill/>
          <a:ln>
            <a:noFill/>
          </a:ln>
        </p:spPr>
      </p:pic>
      <p:pic>
        <p:nvPicPr>
          <p:cNvPr id="27" name="Google Shape;166;p21"/>
          <p:cNvPicPr preferRelativeResize="0"/>
          <p:nvPr/>
        </p:nvPicPr>
        <p:blipFill>
          <a:blip r:embed="rId5">
            <a:alphaModFix/>
          </a:blip>
          <a:stretch>
            <a:fillRect/>
          </a:stretch>
        </p:blipFill>
        <p:spPr>
          <a:xfrm>
            <a:off x="5802575" y="1076885"/>
            <a:ext cx="428625" cy="311267"/>
          </a:xfrm>
          <a:prstGeom prst="rect">
            <a:avLst/>
          </a:prstGeom>
          <a:noFill/>
          <a:ln>
            <a:noFill/>
          </a:ln>
        </p:spPr>
      </p:pic>
      <p:cxnSp>
        <p:nvCxnSpPr>
          <p:cNvPr id="28" name="Straight Arrow Connector 27"/>
          <p:cNvCxnSpPr/>
          <p:nvPr/>
        </p:nvCxnSpPr>
        <p:spPr>
          <a:xfrm>
            <a:off x="2942932" y="2222566"/>
            <a:ext cx="665556"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6392634" y="1874527"/>
            <a:ext cx="476242" cy="3602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Google Shape;169;p21"/>
          <p:cNvSpPr txBox="1"/>
          <p:nvPr/>
        </p:nvSpPr>
        <p:spPr>
          <a:xfrm>
            <a:off x="631230" y="2476534"/>
            <a:ext cx="1717224"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i="1" dirty="0" smtClean="0">
                <a:solidFill>
                  <a:srgbClr val="424242"/>
                </a:solidFill>
                <a:latin typeface="Open Sans"/>
                <a:ea typeface="Open Sans"/>
                <a:cs typeface="Open Sans"/>
                <a:sym typeface="Open Sans"/>
              </a:rPr>
              <a:t>Model predicts the probability of a vehicle fault.</a:t>
            </a:r>
            <a:endParaRPr sz="800" i="1" dirty="0">
              <a:solidFill>
                <a:srgbClr val="424242"/>
              </a:solidFill>
              <a:latin typeface="Open Sans"/>
              <a:ea typeface="Open Sans"/>
              <a:cs typeface="Open Sans"/>
              <a:sym typeface="Open Sans"/>
            </a:endParaRPr>
          </a:p>
        </p:txBody>
      </p:sp>
      <p:sp>
        <p:nvSpPr>
          <p:cNvPr id="31" name="Google Shape;169;p21"/>
          <p:cNvSpPr txBox="1"/>
          <p:nvPr/>
        </p:nvSpPr>
        <p:spPr>
          <a:xfrm>
            <a:off x="6852421" y="1883754"/>
            <a:ext cx="139023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i="1" dirty="0" smtClean="0">
                <a:solidFill>
                  <a:srgbClr val="424242"/>
                </a:solidFill>
                <a:latin typeface="Open Sans"/>
                <a:ea typeface="Open Sans"/>
                <a:cs typeface="Open Sans"/>
                <a:sym typeface="Open Sans"/>
              </a:rPr>
              <a:t>Outcomes of the parallel </a:t>
            </a:r>
            <a:r>
              <a:rPr lang="en-US" sz="800" i="1" dirty="0" err="1" smtClean="0">
                <a:solidFill>
                  <a:srgbClr val="424242"/>
                </a:solidFill>
                <a:latin typeface="Open Sans"/>
                <a:ea typeface="Open Sans"/>
                <a:cs typeface="Open Sans"/>
                <a:sym typeface="Open Sans"/>
              </a:rPr>
              <a:t>regressor</a:t>
            </a:r>
            <a:r>
              <a:rPr lang="en-US" sz="800" i="1" dirty="0" smtClean="0">
                <a:solidFill>
                  <a:srgbClr val="424242"/>
                </a:solidFill>
                <a:latin typeface="Open Sans"/>
                <a:ea typeface="Open Sans"/>
                <a:cs typeface="Open Sans"/>
                <a:sym typeface="Open Sans"/>
              </a:rPr>
              <a:t> are matched with business rules to provide the users an explanation of the problem</a:t>
            </a:r>
            <a:endParaRPr sz="800" i="1" dirty="0">
              <a:solidFill>
                <a:srgbClr val="424242"/>
              </a:solidFill>
              <a:latin typeface="Open Sans"/>
              <a:ea typeface="Open Sans"/>
              <a:cs typeface="Open Sans"/>
              <a:sym typeface="Open Sans"/>
            </a:endParaRPr>
          </a:p>
        </p:txBody>
      </p:sp>
      <p:sp>
        <p:nvSpPr>
          <p:cNvPr id="32" name="Google Shape;169;p21"/>
          <p:cNvSpPr txBox="1"/>
          <p:nvPr/>
        </p:nvSpPr>
        <p:spPr>
          <a:xfrm>
            <a:off x="197486" y="156024"/>
            <a:ext cx="218983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i="1" dirty="0" smtClean="0">
                <a:solidFill>
                  <a:srgbClr val="424242"/>
                </a:solidFill>
                <a:latin typeface="Open Sans"/>
                <a:ea typeface="Open Sans"/>
                <a:cs typeface="Open Sans"/>
                <a:sym typeface="Open Sans"/>
              </a:rPr>
              <a:t>If fault probability is high, dashboard displays relevant lights/message</a:t>
            </a:r>
            <a:endParaRPr sz="800" i="1" dirty="0">
              <a:solidFill>
                <a:srgbClr val="424242"/>
              </a:solidFill>
              <a:latin typeface="Open Sans"/>
              <a:ea typeface="Open Sans"/>
              <a:cs typeface="Open Sans"/>
              <a:sym typeface="Open Sans"/>
            </a:endParaRPr>
          </a:p>
        </p:txBody>
      </p:sp>
      <p:sp>
        <p:nvSpPr>
          <p:cNvPr id="33" name="Google Shape;169;p21"/>
          <p:cNvSpPr txBox="1"/>
          <p:nvPr/>
        </p:nvSpPr>
        <p:spPr>
          <a:xfrm>
            <a:off x="2554032" y="180198"/>
            <a:ext cx="218983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i="1" dirty="0" smtClean="0">
                <a:solidFill>
                  <a:srgbClr val="424242"/>
                </a:solidFill>
                <a:latin typeface="Open Sans"/>
                <a:ea typeface="Open Sans"/>
                <a:cs typeface="Open Sans"/>
                <a:sym typeface="Open Sans"/>
              </a:rPr>
              <a:t>Service department is notified of predicted faults to arrange for preventative fixes</a:t>
            </a:r>
            <a:endParaRPr sz="800" i="1" dirty="0">
              <a:solidFill>
                <a:srgbClr val="424242"/>
              </a:solidFill>
              <a:latin typeface="Open Sans"/>
              <a:ea typeface="Open Sans"/>
              <a:cs typeface="Open Sans"/>
              <a:sym typeface="Open Sans"/>
            </a:endParaRPr>
          </a:p>
        </p:txBody>
      </p:sp>
      <p:sp>
        <p:nvSpPr>
          <p:cNvPr id="34" name="Google Shape;169;p21"/>
          <p:cNvSpPr txBox="1"/>
          <p:nvPr/>
        </p:nvSpPr>
        <p:spPr>
          <a:xfrm>
            <a:off x="4861733" y="88359"/>
            <a:ext cx="218983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i="1" dirty="0" smtClean="0">
                <a:solidFill>
                  <a:srgbClr val="424242"/>
                </a:solidFill>
                <a:latin typeface="Open Sans"/>
                <a:ea typeface="Open Sans"/>
                <a:cs typeface="Open Sans"/>
                <a:sym typeface="Open Sans"/>
              </a:rPr>
              <a:t>Roadside assist team monitor cars where</a:t>
            </a:r>
          </a:p>
          <a:p>
            <a:pPr marL="0" lvl="0" indent="0" algn="l" rtl="0">
              <a:lnSpc>
                <a:spcPct val="115000"/>
              </a:lnSpc>
              <a:spcBef>
                <a:spcPts val="0"/>
              </a:spcBef>
              <a:spcAft>
                <a:spcPts val="0"/>
              </a:spcAft>
              <a:buNone/>
            </a:pPr>
            <a:r>
              <a:rPr lang="en-US" sz="800" i="1" dirty="0" smtClean="0">
                <a:solidFill>
                  <a:srgbClr val="424242"/>
                </a:solidFill>
                <a:latin typeface="Open Sans"/>
                <a:ea typeface="Open Sans"/>
                <a:cs typeface="Open Sans"/>
                <a:sym typeface="Open Sans"/>
              </a:rPr>
              <a:t>fix/inspection hasn’t been performed after fault prediction</a:t>
            </a:r>
            <a:endParaRPr sz="800" i="1" dirty="0">
              <a:solidFill>
                <a:srgbClr val="424242"/>
              </a:solidFill>
              <a:latin typeface="Open Sans"/>
              <a:ea typeface="Open Sans"/>
              <a:cs typeface="Open Sans"/>
              <a:sym typeface="Open Sans"/>
            </a:endParaRPr>
          </a:p>
        </p:txBody>
      </p:sp>
      <p:sp>
        <p:nvSpPr>
          <p:cNvPr id="36" name="Google Shape;169;p21"/>
          <p:cNvSpPr txBox="1"/>
          <p:nvPr/>
        </p:nvSpPr>
        <p:spPr>
          <a:xfrm>
            <a:off x="5755335" y="3269824"/>
            <a:ext cx="2414048"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b="1" i="1" dirty="0" smtClean="0">
                <a:solidFill>
                  <a:srgbClr val="424242"/>
                </a:solidFill>
                <a:latin typeface="Open Sans"/>
                <a:ea typeface="Open Sans"/>
                <a:cs typeface="Open Sans"/>
                <a:sym typeface="Open Sans"/>
              </a:rPr>
              <a:t>Continuous Improvement</a:t>
            </a:r>
          </a:p>
          <a:p>
            <a:pPr marL="171450" lvl="0" indent="-171450" algn="l" rtl="0">
              <a:lnSpc>
                <a:spcPct val="115000"/>
              </a:lnSpc>
              <a:spcBef>
                <a:spcPts val="0"/>
              </a:spcBef>
              <a:spcAft>
                <a:spcPts val="0"/>
              </a:spcAft>
              <a:buFont typeface="Arial"/>
              <a:buChar char="•"/>
            </a:pPr>
            <a:r>
              <a:rPr lang="en-US" sz="800" i="1" dirty="0" smtClean="0">
                <a:solidFill>
                  <a:srgbClr val="424242"/>
                </a:solidFill>
                <a:latin typeface="Open Sans"/>
                <a:ea typeface="Open Sans"/>
                <a:cs typeface="Open Sans"/>
                <a:sym typeface="Open Sans"/>
              </a:rPr>
              <a:t>All cars to synchronize data with company DWH</a:t>
            </a:r>
          </a:p>
          <a:p>
            <a:pPr marL="171450" lvl="0" indent="-171450" algn="l" rtl="0">
              <a:lnSpc>
                <a:spcPct val="115000"/>
              </a:lnSpc>
              <a:spcBef>
                <a:spcPts val="0"/>
              </a:spcBef>
              <a:spcAft>
                <a:spcPts val="0"/>
              </a:spcAft>
              <a:buFont typeface="Arial"/>
              <a:buChar char="•"/>
            </a:pPr>
            <a:r>
              <a:rPr lang="en-US" sz="800" i="1" dirty="0" smtClean="0">
                <a:solidFill>
                  <a:srgbClr val="424242"/>
                </a:solidFill>
                <a:latin typeface="Open Sans"/>
                <a:ea typeface="Open Sans"/>
                <a:cs typeface="Open Sans"/>
                <a:sym typeface="Open Sans"/>
              </a:rPr>
              <a:t>Periodic incorporation of new sensor and fault data to retrain models</a:t>
            </a:r>
          </a:p>
          <a:p>
            <a:pPr marL="171450" lvl="0" indent="-171450" algn="l" rtl="0">
              <a:lnSpc>
                <a:spcPct val="115000"/>
              </a:lnSpc>
              <a:spcBef>
                <a:spcPts val="0"/>
              </a:spcBef>
              <a:spcAft>
                <a:spcPts val="0"/>
              </a:spcAft>
              <a:buFont typeface="Arial"/>
              <a:buChar char="•"/>
            </a:pPr>
            <a:r>
              <a:rPr lang="en-US" sz="800" i="1" dirty="0" smtClean="0">
                <a:solidFill>
                  <a:srgbClr val="424242"/>
                </a:solidFill>
                <a:latin typeface="Open Sans"/>
                <a:ea typeface="Open Sans"/>
                <a:cs typeface="Open Sans"/>
                <a:sym typeface="Open Sans"/>
              </a:rPr>
              <a:t>Incorporate </a:t>
            </a:r>
            <a:r>
              <a:rPr lang="en-US" sz="800" i="1" dirty="0" smtClean="0">
                <a:solidFill>
                  <a:srgbClr val="424242"/>
                </a:solidFill>
                <a:latin typeface="Open Sans"/>
                <a:ea typeface="Open Sans"/>
                <a:cs typeface="Open Sans"/>
                <a:sym typeface="Open Sans"/>
              </a:rPr>
              <a:t>learning's </a:t>
            </a:r>
            <a:r>
              <a:rPr lang="en-US" sz="800" i="1" dirty="0" smtClean="0">
                <a:solidFill>
                  <a:srgbClr val="424242"/>
                </a:solidFill>
                <a:latin typeface="Open Sans"/>
                <a:ea typeface="Open Sans"/>
                <a:cs typeface="Open Sans"/>
                <a:sym typeface="Open Sans"/>
              </a:rPr>
              <a:t>from parallel </a:t>
            </a:r>
            <a:r>
              <a:rPr lang="en-US" sz="800" i="1" dirty="0" err="1" smtClean="0">
                <a:solidFill>
                  <a:srgbClr val="424242"/>
                </a:solidFill>
                <a:latin typeface="Open Sans"/>
                <a:ea typeface="Open Sans"/>
                <a:cs typeface="Open Sans"/>
                <a:sym typeface="Open Sans"/>
              </a:rPr>
              <a:t>regressor</a:t>
            </a:r>
            <a:r>
              <a:rPr lang="en-US" sz="800" i="1" dirty="0" smtClean="0">
                <a:solidFill>
                  <a:srgbClr val="424242"/>
                </a:solidFill>
                <a:latin typeface="Open Sans"/>
                <a:ea typeface="Open Sans"/>
                <a:cs typeface="Open Sans"/>
                <a:sym typeface="Open Sans"/>
              </a:rPr>
              <a:t> </a:t>
            </a:r>
            <a:r>
              <a:rPr lang="en-US" sz="800" i="1" dirty="0" smtClean="0">
                <a:solidFill>
                  <a:srgbClr val="424242"/>
                </a:solidFill>
                <a:latin typeface="Open Sans"/>
                <a:ea typeface="Open Sans"/>
                <a:cs typeface="Open Sans"/>
                <a:sym typeface="Open Sans"/>
              </a:rPr>
              <a:t>to expand library of business rules (faults)</a:t>
            </a:r>
          </a:p>
          <a:p>
            <a:pPr marL="171450" lvl="0" indent="-171450" algn="l" rtl="0">
              <a:lnSpc>
                <a:spcPct val="115000"/>
              </a:lnSpc>
              <a:spcBef>
                <a:spcPts val="0"/>
              </a:spcBef>
              <a:spcAft>
                <a:spcPts val="0"/>
              </a:spcAft>
              <a:buFont typeface="Arial"/>
              <a:buChar char="•"/>
            </a:pPr>
            <a:r>
              <a:rPr lang="en-US" sz="800" i="1" dirty="0" smtClean="0">
                <a:solidFill>
                  <a:srgbClr val="424242"/>
                </a:solidFill>
                <a:latin typeface="Open Sans"/>
                <a:ea typeface="Open Sans"/>
                <a:cs typeface="Open Sans"/>
                <a:sym typeface="Open Sans"/>
              </a:rPr>
              <a:t>Over the air deployment of revised models periodically to the cars</a:t>
            </a:r>
          </a:p>
          <a:p>
            <a:pPr marL="171450" lvl="0" indent="-171450" algn="l" rtl="0">
              <a:lnSpc>
                <a:spcPct val="115000"/>
              </a:lnSpc>
              <a:spcBef>
                <a:spcPts val="0"/>
              </a:spcBef>
              <a:spcAft>
                <a:spcPts val="0"/>
              </a:spcAft>
              <a:buFont typeface="Arial"/>
              <a:buChar char="•"/>
            </a:pPr>
            <a:r>
              <a:rPr lang="en-US" sz="800" i="1" u="sng" dirty="0" smtClean="0">
                <a:solidFill>
                  <a:srgbClr val="424242"/>
                </a:solidFill>
                <a:latin typeface="Open Sans"/>
                <a:ea typeface="Open Sans"/>
                <a:cs typeface="Open Sans"/>
                <a:sym typeface="Open Sans"/>
              </a:rPr>
              <a:t>Next step</a:t>
            </a:r>
            <a:r>
              <a:rPr lang="en-US" sz="800" i="1" dirty="0" smtClean="0">
                <a:solidFill>
                  <a:srgbClr val="424242"/>
                </a:solidFill>
                <a:latin typeface="Open Sans"/>
                <a:ea typeface="Open Sans"/>
                <a:cs typeface="Open Sans"/>
                <a:sym typeface="Open Sans"/>
              </a:rPr>
              <a:t> R&amp;D to assess solutions and fixes which can be done over the air or by riders themselves with instructions from the car</a:t>
            </a:r>
            <a:endParaRPr lang="en-US" sz="800" i="1" u="sng" dirty="0" smtClean="0">
              <a:solidFill>
                <a:srgbClr val="424242"/>
              </a:solidFill>
              <a:latin typeface="Open Sans"/>
              <a:ea typeface="Open Sans"/>
              <a:cs typeface="Open Sans"/>
              <a:sym typeface="Open Sans"/>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Excellent, you’ve completed Step 3 of the project!</a:t>
            </a:r>
            <a:endParaRPr/>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6"/>
          <p:cNvSpPr txBox="1">
            <a:spLocks noGrp="1"/>
          </p:cNvSpPr>
          <p:nvPr>
            <p:ph type="ctrTitle"/>
          </p:nvPr>
        </p:nvSpPr>
        <p:spPr>
          <a:xfrm>
            <a:off x="404275" y="23006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4C</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Second Prioritization Grid</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Second</a:t>
            </a:r>
            <a:br>
              <a:rPr lang="en"/>
            </a:br>
            <a:r>
              <a:rPr lang="en"/>
              <a:t>Prioritization Grid</a:t>
            </a:r>
            <a:endParaRPr/>
          </a:p>
        </p:txBody>
      </p:sp>
      <p:sp>
        <p:nvSpPr>
          <p:cNvPr id="202" name="Google Shape;202;p2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new information from your further analyses of your use cases in step 4A and 4B, you’ll engage in the same exercise as you did before in Step 2C to update your prioritization. </a:t>
            </a:r>
            <a:endParaRPr/>
          </a:p>
          <a:p>
            <a:pPr marL="0" lvl="0" indent="0" algn="l" rtl="0">
              <a:spcBef>
                <a:spcPts val="1600"/>
              </a:spcBef>
              <a:spcAft>
                <a:spcPts val="0"/>
              </a:spcAft>
              <a:buNone/>
            </a:pPr>
            <a:r>
              <a:rPr lang="en"/>
              <a:t>Move onto the grid the three use cases that you have been working with in steps 4A and 4B. </a:t>
            </a:r>
            <a:endParaRPr/>
          </a:p>
          <a:p>
            <a:pPr marL="0" lvl="0" indent="0" algn="l" rtl="0">
              <a:spcBef>
                <a:spcPts val="1600"/>
              </a:spcBef>
              <a:spcAft>
                <a:spcPts val="1600"/>
              </a:spcAft>
              <a:buNone/>
            </a:pPr>
            <a:r>
              <a:rPr lang="en"/>
              <a:t>You MAY choose different use cases and shift your focus, if you feel these exercises have caused you to significantly revise your prior evaluations.  </a:t>
            </a:r>
            <a:endParaRPr/>
          </a:p>
        </p:txBody>
      </p:sp>
      <p:pic>
        <p:nvPicPr>
          <p:cNvPr id="203" name="Google Shape;203;p27"/>
          <p:cNvPicPr preferRelativeResize="0"/>
          <p:nvPr/>
        </p:nvPicPr>
        <p:blipFill>
          <a:blip r:embed="rId3">
            <a:alphaModFix/>
          </a:blip>
          <a:stretch>
            <a:fillRect/>
          </a:stretch>
        </p:blipFill>
        <p:spPr>
          <a:xfrm>
            <a:off x="3522575" y="583425"/>
            <a:ext cx="5356101" cy="2501975"/>
          </a:xfrm>
          <a:prstGeom prst="rect">
            <a:avLst/>
          </a:prstGeom>
          <a:noFill/>
          <a:ln>
            <a:noFill/>
          </a:ln>
        </p:spPr>
      </p:pic>
      <p:sp>
        <p:nvSpPr>
          <p:cNvPr id="204" name="Google Shape;204;p27"/>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          </a:t>
            </a:r>
            <a:endParaRPr i="1">
              <a:solidFill>
                <a:srgbClr val="424242"/>
              </a:solidFill>
              <a:latin typeface="Open Sans"/>
              <a:ea typeface="Open Sans"/>
              <a:cs typeface="Open Sans"/>
              <a:sym typeface="Open Sans"/>
            </a:endParaRPr>
          </a:p>
        </p:txBody>
      </p:sp>
      <p:sp>
        <p:nvSpPr>
          <p:cNvPr id="205" name="Google Shape;205;p27"/>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Second Prioritization Grid</a:t>
            </a:r>
            <a:endParaRPr/>
          </a:p>
        </p:txBody>
      </p:sp>
      <p:sp>
        <p:nvSpPr>
          <p:cNvPr id="221" name="Google Shape;221;p28"/>
          <p:cNvSpPr txBox="1"/>
          <p:nvPr/>
        </p:nvSpPr>
        <p:spPr>
          <a:xfrm>
            <a:off x="5989275" y="3942525"/>
            <a:ext cx="2970000" cy="80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Note: You only need to locate three of these onto the grid.</a:t>
            </a:r>
            <a:endParaRPr>
              <a:latin typeface="Roboto"/>
              <a:ea typeface="Roboto"/>
              <a:cs typeface="Roboto"/>
              <a:sym typeface="Roboto"/>
            </a:endParaRPr>
          </a:p>
        </p:txBody>
      </p:sp>
      <p:grpSp>
        <p:nvGrpSpPr>
          <p:cNvPr id="222" name="Google Shape;222;p28"/>
          <p:cNvGrpSpPr/>
          <p:nvPr/>
        </p:nvGrpSpPr>
        <p:grpSpPr>
          <a:xfrm>
            <a:off x="19375" y="956375"/>
            <a:ext cx="5914650" cy="3807450"/>
            <a:chOff x="19375" y="956375"/>
            <a:chExt cx="5914650" cy="3807450"/>
          </a:xfrm>
        </p:grpSpPr>
        <p:cxnSp>
          <p:nvCxnSpPr>
            <p:cNvPr id="223" name="Google Shape;223;p28"/>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224" name="Google Shape;224;p28"/>
            <p:cNvCxnSpPr/>
            <p:nvPr/>
          </p:nvCxnSpPr>
          <p:spPr>
            <a:xfrm rot="10800000" flipH="1">
              <a:off x="777000" y="2689400"/>
              <a:ext cx="4631400" cy="29100"/>
            </a:xfrm>
            <a:prstGeom prst="straightConnector1">
              <a:avLst/>
            </a:prstGeom>
            <a:noFill/>
            <a:ln w="9525" cap="flat" cmpd="sng">
              <a:solidFill>
                <a:srgbClr val="666666"/>
              </a:solidFill>
              <a:prstDash val="dash"/>
              <a:round/>
              <a:headEnd type="none" w="med" len="med"/>
              <a:tailEnd type="none" w="med" len="med"/>
            </a:ln>
          </p:spPr>
        </p:cxnSp>
        <p:cxnSp>
          <p:nvCxnSpPr>
            <p:cNvPr id="225" name="Google Shape;225;p28"/>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226" name="Google Shape;226;p28"/>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227" name="Google Shape;227;p28"/>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228" name="Google Shape;228;p28"/>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a:latin typeface="Roboto"/>
                <a:ea typeface="Roboto"/>
                <a:cs typeface="Roboto"/>
                <a:sym typeface="Roboto"/>
              </a:endParaRPr>
            </a:p>
          </p:txBody>
        </p:sp>
        <p:sp>
          <p:nvSpPr>
            <p:cNvPr id="229" name="Google Shape;229;p28"/>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30" name="Google Shape;230;p28"/>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231" name="Google Shape;231;p28"/>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232" name="Google Shape;232;p28"/>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grpSp>
      <p:sp>
        <p:nvSpPr>
          <p:cNvPr id="25" name="Google Shape;88;p16"/>
          <p:cNvSpPr/>
          <p:nvPr/>
        </p:nvSpPr>
        <p:spPr>
          <a:xfrm>
            <a:off x="4413690" y="1545451"/>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26" name="Google Shape;90;p16"/>
          <p:cNvSpPr/>
          <p:nvPr/>
        </p:nvSpPr>
        <p:spPr>
          <a:xfrm>
            <a:off x="3735150" y="1811210"/>
            <a:ext cx="345000" cy="338400"/>
          </a:xfrm>
          <a:prstGeom prst="ellipse">
            <a:avLst/>
          </a:prstGeom>
          <a:solidFill>
            <a:srgbClr val="F8DAD7"/>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27" name="Google Shape;92;p16"/>
          <p:cNvSpPr/>
          <p:nvPr/>
        </p:nvSpPr>
        <p:spPr>
          <a:xfrm>
            <a:off x="4793949" y="217998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US" sz="900" dirty="0" smtClean="0">
                <a:solidFill>
                  <a:srgbClr val="FFFFFF"/>
                </a:solidFill>
              </a:rPr>
              <a:t>2</a:t>
            </a:r>
            <a:endParaRPr sz="900" dirty="0">
              <a:solidFill>
                <a:srgbClr val="FFFFFF"/>
              </a:solidFill>
            </a:endParaRPr>
          </a:p>
        </p:txBody>
      </p:sp>
      <p:sp>
        <p:nvSpPr>
          <p:cNvPr id="28" name="Google Shape;88;p16"/>
          <p:cNvSpPr/>
          <p:nvPr/>
        </p:nvSpPr>
        <p:spPr>
          <a:xfrm>
            <a:off x="6247463" y="153052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29" name="Google Shape;89;p16"/>
          <p:cNvSpPr/>
          <p:nvPr/>
        </p:nvSpPr>
        <p:spPr>
          <a:xfrm>
            <a:off x="6247463" y="1904394"/>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30" name="Google Shape;90;p16"/>
          <p:cNvSpPr/>
          <p:nvPr/>
        </p:nvSpPr>
        <p:spPr>
          <a:xfrm>
            <a:off x="6247463" y="228783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31" name="Google Shape;91;p16"/>
          <p:cNvSpPr/>
          <p:nvPr/>
        </p:nvSpPr>
        <p:spPr>
          <a:xfrm>
            <a:off x="6247463" y="267128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32" name="Google Shape;92;p16"/>
          <p:cNvSpPr/>
          <p:nvPr/>
        </p:nvSpPr>
        <p:spPr>
          <a:xfrm>
            <a:off x="6247463" y="305472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33" name="Google Shape;93;p16"/>
          <p:cNvSpPr txBox="1"/>
          <p:nvPr/>
        </p:nvSpPr>
        <p:spPr>
          <a:xfrm>
            <a:off x="6592475" y="152095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UC1: </a:t>
            </a:r>
            <a:r>
              <a:rPr lang="en-US" sz="1100" dirty="0" smtClean="0">
                <a:solidFill>
                  <a:schemeClr val="dk1"/>
                </a:solidFill>
                <a:latin typeface="Open Sans"/>
                <a:ea typeface="Open Sans"/>
                <a:cs typeface="Open Sans"/>
                <a:sym typeface="Open Sans"/>
              </a:rPr>
              <a:t>Quality Control Classifier</a:t>
            </a:r>
            <a:endParaRPr sz="1100" dirty="0">
              <a:solidFill>
                <a:schemeClr val="dk1"/>
              </a:solidFill>
              <a:latin typeface="Open Sans"/>
              <a:ea typeface="Open Sans"/>
              <a:cs typeface="Open Sans"/>
              <a:sym typeface="Open Sans"/>
            </a:endParaRPr>
          </a:p>
        </p:txBody>
      </p:sp>
      <p:sp>
        <p:nvSpPr>
          <p:cNvPr id="34" name="Google Shape;94;p16"/>
          <p:cNvSpPr txBox="1"/>
          <p:nvPr/>
        </p:nvSpPr>
        <p:spPr>
          <a:xfrm>
            <a:off x="6592475" y="189961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UC2: </a:t>
            </a:r>
            <a:r>
              <a:rPr lang="en-US" sz="1100" dirty="0" smtClean="0">
                <a:solidFill>
                  <a:schemeClr val="dk1"/>
                </a:solidFill>
                <a:latin typeface="Open Sans"/>
                <a:ea typeface="Open Sans"/>
                <a:cs typeface="Open Sans"/>
                <a:sym typeface="Open Sans"/>
              </a:rPr>
              <a:t>Ride </a:t>
            </a:r>
            <a:r>
              <a:rPr lang="en-US" sz="1100" dirty="0" err="1" smtClean="0">
                <a:solidFill>
                  <a:schemeClr val="dk1"/>
                </a:solidFill>
                <a:latin typeface="Open Sans"/>
                <a:ea typeface="Open Sans"/>
                <a:cs typeface="Open Sans"/>
                <a:sym typeface="Open Sans"/>
              </a:rPr>
              <a:t>Personaliser</a:t>
            </a:r>
            <a:endParaRPr sz="1100" dirty="0">
              <a:solidFill>
                <a:schemeClr val="dk1"/>
              </a:solidFill>
              <a:latin typeface="Open Sans"/>
              <a:ea typeface="Open Sans"/>
              <a:cs typeface="Open Sans"/>
              <a:sym typeface="Open Sans"/>
            </a:endParaRPr>
          </a:p>
        </p:txBody>
      </p:sp>
      <p:sp>
        <p:nvSpPr>
          <p:cNvPr id="35" name="Google Shape;95;p16"/>
          <p:cNvSpPr txBox="1"/>
          <p:nvPr/>
        </p:nvSpPr>
        <p:spPr>
          <a:xfrm>
            <a:off x="6592475" y="227828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UC3: </a:t>
            </a:r>
            <a:r>
              <a:rPr lang="en-US" sz="1100" dirty="0" smtClean="0">
                <a:solidFill>
                  <a:schemeClr val="dk1"/>
                </a:solidFill>
                <a:latin typeface="Open Sans"/>
                <a:ea typeface="Open Sans"/>
                <a:cs typeface="Open Sans"/>
                <a:sym typeface="Open Sans"/>
              </a:rPr>
              <a:t>Vehicle Fault Predictor</a:t>
            </a:r>
            <a:endParaRPr sz="1100" dirty="0">
              <a:solidFill>
                <a:schemeClr val="dk1"/>
              </a:solidFill>
              <a:latin typeface="Open Sans"/>
              <a:ea typeface="Open Sans"/>
              <a:cs typeface="Open Sans"/>
              <a:sym typeface="Open Sans"/>
            </a:endParaRPr>
          </a:p>
        </p:txBody>
      </p:sp>
      <p:sp>
        <p:nvSpPr>
          <p:cNvPr id="36" name="Google Shape;96;p16"/>
          <p:cNvSpPr txBox="1"/>
          <p:nvPr/>
        </p:nvSpPr>
        <p:spPr>
          <a:xfrm>
            <a:off x="6592475" y="265694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UC4: </a:t>
            </a:r>
            <a:r>
              <a:rPr lang="en-US" sz="1100" dirty="0" smtClean="0">
                <a:solidFill>
                  <a:schemeClr val="dk1"/>
                </a:solidFill>
                <a:latin typeface="Open Sans"/>
                <a:ea typeface="Open Sans"/>
                <a:cs typeface="Open Sans"/>
                <a:sym typeface="Open Sans"/>
              </a:rPr>
              <a:t>Manufacturing Optimizer</a:t>
            </a:r>
            <a:endParaRPr sz="1100" dirty="0">
              <a:solidFill>
                <a:schemeClr val="dk1"/>
              </a:solidFill>
              <a:latin typeface="Open Sans"/>
              <a:ea typeface="Open Sans"/>
              <a:cs typeface="Open Sans"/>
              <a:sym typeface="Open Sans"/>
            </a:endParaRPr>
          </a:p>
        </p:txBody>
      </p:sp>
      <p:sp>
        <p:nvSpPr>
          <p:cNvPr id="37" name="Google Shape;97;p16"/>
          <p:cNvSpPr txBox="1"/>
          <p:nvPr/>
        </p:nvSpPr>
        <p:spPr>
          <a:xfrm>
            <a:off x="6592475" y="303561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UC5: </a:t>
            </a:r>
            <a:r>
              <a:rPr lang="en-US" sz="1100" dirty="0" smtClean="0">
                <a:solidFill>
                  <a:schemeClr val="dk1"/>
                </a:solidFill>
                <a:latin typeface="Open Sans"/>
                <a:ea typeface="Open Sans"/>
                <a:cs typeface="Open Sans"/>
                <a:sym typeface="Open Sans"/>
              </a:rPr>
              <a:t>Machinery Uptime Booster</a:t>
            </a:r>
            <a:endParaRPr sz="1100" dirty="0">
              <a:solidFill>
                <a:schemeClr val="dk1"/>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Prioritize and Eliminate One More Use Case</a:t>
            </a:r>
            <a:endParaRPr/>
          </a:p>
        </p:txBody>
      </p:sp>
      <p:sp>
        <p:nvSpPr>
          <p:cNvPr id="238" name="Google Shape;238;p29"/>
          <p:cNvSpPr txBox="1"/>
          <p:nvPr/>
        </p:nvSpPr>
        <p:spPr>
          <a:xfrm>
            <a:off x="192525" y="880175"/>
            <a:ext cx="7020900" cy="326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1) Review the locations of your use cases on the grid on the previous slide. Remember we want to prioritize use cases for AI and ML that offer the greatest impact for the least difficulty.</a:t>
            </a:r>
            <a:endParaRPr sz="1200">
              <a:latin typeface="Roboto"/>
              <a:ea typeface="Roboto"/>
              <a:cs typeface="Roboto"/>
              <a:sym typeface="Roboto"/>
            </a:endParaRPr>
          </a:p>
          <a:p>
            <a:pPr marL="0" lvl="0" indent="0" algn="l" rtl="0">
              <a:lnSpc>
                <a:spcPct val="115000"/>
              </a:lnSpc>
              <a:spcBef>
                <a:spcPts val="1600"/>
              </a:spcBef>
              <a:spcAft>
                <a:spcPts val="0"/>
              </a:spcAft>
              <a:buNone/>
            </a:pPr>
            <a:r>
              <a:rPr lang="en" b="1">
                <a:latin typeface="Roboto"/>
                <a:ea typeface="Roboto"/>
                <a:cs typeface="Roboto"/>
                <a:sym typeface="Roboto"/>
              </a:rPr>
              <a:t>2) Now in the grid on the previous slide change the color from </a:t>
            </a:r>
            <a:r>
              <a:rPr lang="en" b="1">
                <a:solidFill>
                  <a:srgbClr val="4A86E8"/>
                </a:solidFill>
                <a:latin typeface="Roboto"/>
                <a:ea typeface="Roboto"/>
                <a:cs typeface="Roboto"/>
                <a:sym typeface="Roboto"/>
              </a:rPr>
              <a:t>blue</a:t>
            </a:r>
            <a:r>
              <a:rPr lang="en" b="1">
                <a:latin typeface="Roboto"/>
                <a:ea typeface="Roboto"/>
                <a:cs typeface="Roboto"/>
                <a:sym typeface="Roboto"/>
              </a:rPr>
              <a:t> to </a:t>
            </a:r>
            <a:r>
              <a:rPr lang="en" b="1">
                <a:solidFill>
                  <a:srgbClr val="999999"/>
                </a:solidFill>
                <a:latin typeface="Roboto"/>
                <a:ea typeface="Roboto"/>
                <a:cs typeface="Roboto"/>
                <a:sym typeface="Roboto"/>
              </a:rPr>
              <a:t>grey</a:t>
            </a:r>
            <a:r>
              <a:rPr lang="en" b="1">
                <a:latin typeface="Roboto"/>
                <a:ea typeface="Roboto"/>
                <a:cs typeface="Roboto"/>
                <a:sym typeface="Roboto"/>
              </a:rPr>
              <a:t> for one use case circle you want to de-prioritize.</a:t>
            </a:r>
            <a:r>
              <a:rPr lang="en">
                <a:latin typeface="Roboto"/>
                <a:ea typeface="Roboto"/>
                <a:cs typeface="Roboto"/>
                <a:sym typeface="Roboto"/>
              </a:rPr>
              <a:t> </a:t>
            </a:r>
            <a:endParaRPr>
              <a:latin typeface="Roboto"/>
              <a:ea typeface="Roboto"/>
              <a:cs typeface="Roboto"/>
              <a:sym typeface="Roboto"/>
            </a:endParaRPr>
          </a:p>
          <a:p>
            <a:pPr marL="0" lvl="0" indent="0" algn="l" rtl="0">
              <a:lnSpc>
                <a:spcPct val="115000"/>
              </a:lnSpc>
              <a:spcBef>
                <a:spcPts val="1600"/>
              </a:spcBef>
              <a:spcAft>
                <a:spcPts val="1600"/>
              </a:spcAft>
              <a:buNone/>
            </a:pPr>
            <a:r>
              <a:rPr lang="en" sz="1200">
                <a:latin typeface="Roboto"/>
                <a:ea typeface="Roboto"/>
                <a:cs typeface="Roboto"/>
                <a:sym typeface="Roboto"/>
              </a:rPr>
              <a:t>3) This leaves your top two use cases in </a:t>
            </a:r>
            <a:r>
              <a:rPr lang="en" sz="1200">
                <a:solidFill>
                  <a:srgbClr val="4A86E8"/>
                </a:solidFill>
                <a:latin typeface="Roboto"/>
                <a:ea typeface="Roboto"/>
                <a:cs typeface="Roboto"/>
                <a:sym typeface="Roboto"/>
              </a:rPr>
              <a:t>blue</a:t>
            </a:r>
            <a:r>
              <a:rPr lang="en" sz="1200">
                <a:latin typeface="Roboto"/>
                <a:ea typeface="Roboto"/>
                <a:cs typeface="Roboto"/>
                <a:sym typeface="Roboto"/>
              </a:rPr>
              <a:t> that you want to move forward with in the rest of the project. But you may still change these later.</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Terrific, you’ve completed Step 4C of the project!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1"/>
          <p:cNvSpPr txBox="1">
            <a:spLocks noGrp="1"/>
          </p:cNvSpPr>
          <p:nvPr>
            <p:ph type="ctrTitle"/>
          </p:nvPr>
        </p:nvSpPr>
        <p:spPr>
          <a:xfrm>
            <a:off x="411150" y="257175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5</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Operational Considerations:</a:t>
            </a:r>
            <a:endParaRPr sz="3600"/>
          </a:p>
          <a:p>
            <a:pPr marL="0" lvl="0" indent="0" algn="l" rtl="0">
              <a:spcBef>
                <a:spcPts val="0"/>
              </a:spcBef>
              <a:spcAft>
                <a:spcPts val="0"/>
              </a:spcAft>
              <a:buNone/>
            </a:pPr>
            <a:r>
              <a:rPr lang="en" sz="3600"/>
              <a:t>     Accuracy, Bias, and Ethics</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ctrTitle"/>
          </p:nvPr>
        </p:nvSpPr>
        <p:spPr>
          <a:xfrm>
            <a:off x="369875" y="1097275"/>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 </a:t>
            </a:r>
            <a:endParaRPr/>
          </a:p>
        </p:txBody>
      </p:sp>
      <p:sp>
        <p:nvSpPr>
          <p:cNvPr id="73" name="Google Shape;73;p14"/>
          <p:cNvSpPr txBox="1">
            <a:spLocks noGrp="1"/>
          </p:cNvSpPr>
          <p:nvPr>
            <p:ph type="subTitle" idx="1"/>
          </p:nvPr>
        </p:nvSpPr>
        <p:spPr>
          <a:xfrm>
            <a:off x="369875" y="1042555"/>
            <a:ext cx="8222100" cy="4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2C</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First Prioritization Grid</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Accuracy, Bias, and Ethics Concerns</a:t>
            </a:r>
            <a:endParaRPr/>
          </a:p>
        </p:txBody>
      </p:sp>
      <p:sp>
        <p:nvSpPr>
          <p:cNvPr id="254" name="Google Shape;254;p32"/>
          <p:cNvSpPr txBox="1"/>
          <p:nvPr/>
        </p:nvSpPr>
        <p:spPr>
          <a:xfrm>
            <a:off x="198450" y="935850"/>
            <a:ext cx="8747100" cy="169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For each of your two remaining use cases, on the next two slides please write 2-3 paragraphs discussing how success will be measured and monitored.</a:t>
            </a:r>
            <a:endParaRPr b="1">
              <a:latin typeface="Roboto"/>
              <a:ea typeface="Roboto"/>
              <a:cs typeface="Roboto"/>
              <a:sym typeface="Roboto"/>
            </a:endParaRPr>
          </a:p>
          <a:p>
            <a:pPr marL="0" lvl="0" indent="0" algn="l" rtl="0">
              <a:spcBef>
                <a:spcPts val="0"/>
              </a:spcBef>
              <a:spcAft>
                <a:spcPts val="0"/>
              </a:spcAft>
              <a:buNone/>
            </a:pPr>
            <a:endParaRPr b="1">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Start by focusing on how model effectiveness would be measured, and speak to what success would look like.</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Comment on any other operational concerns, including bias in the data, or ethical limitations, that could influence success.</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For each concern you raise, comment on how you would measure or monitor this concern on an ongoing basis.</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First Use </a:t>
            </a:r>
            <a:r>
              <a:rPr lang="en" dirty="0" smtClean="0"/>
              <a:t>Case</a:t>
            </a:r>
            <a:r>
              <a:rPr lang="en-US" dirty="0" smtClean="0"/>
              <a:t> </a:t>
            </a:r>
            <a:r>
              <a:rPr lang="mr-IN" dirty="0" smtClean="0"/>
              <a:t>–</a:t>
            </a:r>
            <a:r>
              <a:rPr lang="en-US" dirty="0" smtClean="0"/>
              <a:t> Quality Control Classifier</a:t>
            </a:r>
            <a:endParaRPr dirty="0"/>
          </a:p>
        </p:txBody>
      </p:sp>
      <p:sp>
        <p:nvSpPr>
          <p:cNvPr id="260" name="Google Shape;260;p33"/>
          <p:cNvSpPr txBox="1"/>
          <p:nvPr/>
        </p:nvSpPr>
        <p:spPr>
          <a:xfrm>
            <a:off x="213175" y="887050"/>
            <a:ext cx="8787900" cy="40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smtClean="0">
                <a:latin typeface="Roboto"/>
                <a:ea typeface="Roboto"/>
                <a:cs typeface="Roboto"/>
                <a:sym typeface="Roboto"/>
              </a:rPr>
              <a:t>Model Effectiveness</a:t>
            </a:r>
          </a:p>
          <a:p>
            <a:pPr marL="228600" lvl="0" indent="-228600" algn="l" rtl="0">
              <a:spcBef>
                <a:spcPts val="0"/>
              </a:spcBef>
              <a:spcAft>
                <a:spcPts val="0"/>
              </a:spcAft>
              <a:buFont typeface="+mj-lt"/>
              <a:buAutoNum type="arabicPeriod"/>
            </a:pPr>
            <a:r>
              <a:rPr lang="en-US" sz="1000" dirty="0" smtClean="0">
                <a:latin typeface="Roboto"/>
                <a:ea typeface="Roboto"/>
                <a:cs typeface="Roboto"/>
                <a:sym typeface="Roboto"/>
              </a:rPr>
              <a:t>For this use case, accuracy and precision will be the key metrics which will define the success of the model and hence the effectiveness of the model. If we consider the F score, considering precision is more important than recall, we would consider an F beta score where beta = 0.5.</a:t>
            </a:r>
          </a:p>
          <a:p>
            <a:pPr marL="228600" lvl="0" indent="-228600" algn="l" rtl="0">
              <a:spcBef>
                <a:spcPts val="0"/>
              </a:spcBef>
              <a:spcAft>
                <a:spcPts val="0"/>
              </a:spcAft>
              <a:buFont typeface="+mj-lt"/>
              <a:buAutoNum type="arabicPeriod"/>
            </a:pPr>
            <a:r>
              <a:rPr lang="en-US" sz="1000" dirty="0" smtClean="0">
                <a:latin typeface="Roboto"/>
                <a:ea typeface="Roboto"/>
                <a:cs typeface="Roboto"/>
                <a:sym typeface="Roboto"/>
              </a:rPr>
              <a:t>For our use case, the team has expressed a desire to come up with 50 different classifiers for the top 50 defects in the finished goods. The model development process would need to ensure that proposed measurement caters for what the top 50 defects are (as these may change over time), and what the accuracy or F beta score for each specific classifier (error type) is.</a:t>
            </a:r>
          </a:p>
          <a:p>
            <a:pPr marL="228600" lvl="0" indent="-228600" algn="l" rtl="0">
              <a:spcBef>
                <a:spcPts val="0"/>
              </a:spcBef>
              <a:spcAft>
                <a:spcPts val="0"/>
              </a:spcAft>
              <a:buFont typeface="+mj-lt"/>
              <a:buAutoNum type="arabicPeriod"/>
            </a:pPr>
            <a:r>
              <a:rPr lang="en-US" sz="1000" dirty="0" smtClean="0">
                <a:latin typeface="Roboto"/>
                <a:ea typeface="Roboto"/>
                <a:cs typeface="Roboto"/>
                <a:sym typeface="Roboto"/>
              </a:rPr>
              <a:t>The business is always looking for improvement in quality and findings from the QC department should be shared with the engineers involved with the manufacturing process to improve the process, thereby reducing quality issues. The improvements brought about in manufacturing due to the findings from the QC department should be measured and captured so that the impact of this implementation can be quantified as </a:t>
            </a:r>
            <a:r>
              <a:rPr lang="en-US" sz="1000" dirty="0" smtClean="0">
                <a:latin typeface="Roboto"/>
                <a:ea typeface="Roboto"/>
                <a:cs typeface="Roboto"/>
                <a:sym typeface="Roboto"/>
              </a:rPr>
              <a:t>a more </a:t>
            </a:r>
            <a:r>
              <a:rPr lang="en-US" sz="1000" dirty="0" smtClean="0">
                <a:latin typeface="Roboto"/>
                <a:ea typeface="Roboto"/>
                <a:cs typeface="Roboto"/>
                <a:sym typeface="Roboto"/>
              </a:rPr>
              <a:t>fundamental </a:t>
            </a:r>
            <a:r>
              <a:rPr lang="en-US" sz="1000" dirty="0" smtClean="0">
                <a:latin typeface="Roboto"/>
                <a:ea typeface="Roboto"/>
                <a:cs typeface="Roboto"/>
                <a:sym typeface="Roboto"/>
              </a:rPr>
              <a:t>impact to th</a:t>
            </a:r>
            <a:r>
              <a:rPr lang="en-US" sz="1000" dirty="0" smtClean="0">
                <a:latin typeface="Roboto"/>
                <a:ea typeface="Roboto"/>
                <a:cs typeface="Roboto"/>
                <a:sym typeface="Roboto"/>
              </a:rPr>
              <a:t>e manufacturing process itself, </a:t>
            </a:r>
            <a:r>
              <a:rPr lang="en-US" sz="1000" dirty="0" smtClean="0">
                <a:latin typeface="Roboto"/>
                <a:ea typeface="Roboto"/>
                <a:cs typeface="Roboto"/>
                <a:sym typeface="Roboto"/>
              </a:rPr>
              <a:t>than </a:t>
            </a:r>
            <a:r>
              <a:rPr lang="en-US" sz="1000" dirty="0" smtClean="0">
                <a:latin typeface="Roboto"/>
                <a:ea typeface="Roboto"/>
                <a:cs typeface="Roboto"/>
                <a:sym typeface="Roboto"/>
              </a:rPr>
              <a:t>just monitoring the finished product.</a:t>
            </a:r>
          </a:p>
          <a:p>
            <a:pPr lvl="0" algn="l" rtl="0">
              <a:spcBef>
                <a:spcPts val="0"/>
              </a:spcBef>
              <a:spcAft>
                <a:spcPts val="0"/>
              </a:spcAft>
            </a:pPr>
            <a:endParaRPr lang="en-US" sz="1200" dirty="0" smtClean="0">
              <a:latin typeface="Roboto"/>
              <a:ea typeface="Roboto"/>
              <a:cs typeface="Roboto"/>
              <a:sym typeface="Roboto"/>
            </a:endParaRPr>
          </a:p>
          <a:p>
            <a:pPr marL="0" lvl="0" indent="0" algn="l" rtl="0">
              <a:spcBef>
                <a:spcPts val="0"/>
              </a:spcBef>
              <a:spcAft>
                <a:spcPts val="0"/>
              </a:spcAft>
              <a:buNone/>
            </a:pPr>
            <a:r>
              <a:rPr lang="en-US" sz="1200" dirty="0" smtClean="0">
                <a:latin typeface="Roboto"/>
                <a:ea typeface="Roboto"/>
                <a:cs typeface="Roboto"/>
                <a:sym typeface="Roboto"/>
              </a:rPr>
              <a:t>Operational Concerns</a:t>
            </a:r>
          </a:p>
          <a:p>
            <a:pPr marL="228600" lvl="0" indent="-228600" algn="l" rtl="0">
              <a:spcBef>
                <a:spcPts val="0"/>
              </a:spcBef>
              <a:spcAft>
                <a:spcPts val="0"/>
              </a:spcAft>
              <a:buAutoNum type="arabicPeriod"/>
            </a:pPr>
            <a:r>
              <a:rPr lang="en-US" sz="1000" dirty="0" smtClean="0">
                <a:latin typeface="Roboto"/>
                <a:ea typeface="Roboto"/>
                <a:cs typeface="Roboto"/>
                <a:sym typeface="Roboto"/>
              </a:rPr>
              <a:t>Key operational concern is the validation of an error which is microscopic in nature by the QC team. The mitigation here would be for the engineering team to investigate the faulty items in detail and identify the error. In the interest of efficiency the QC team could be trained to identify these errors with sophisticated instrumentation. This would probably be a future step in the roadmap to establish this use case.</a:t>
            </a:r>
          </a:p>
          <a:p>
            <a:pPr marL="228600" lvl="0" indent="-228600" algn="l" rtl="0">
              <a:spcBef>
                <a:spcPts val="0"/>
              </a:spcBef>
              <a:spcAft>
                <a:spcPts val="0"/>
              </a:spcAft>
              <a:buAutoNum type="arabicPeriod"/>
            </a:pPr>
            <a:r>
              <a:rPr lang="en-US" sz="1000" dirty="0" smtClean="0">
                <a:latin typeface="Roboto"/>
                <a:ea typeface="Roboto"/>
                <a:cs typeface="Roboto"/>
                <a:sym typeface="Roboto"/>
              </a:rPr>
              <a:t>No ethical concerns are envisaged in this model as its simply classifying the finished goods as faulty or non faulty.</a:t>
            </a:r>
          </a:p>
          <a:p>
            <a:pPr marL="228600" lvl="0" indent="-228600" algn="l" rtl="0">
              <a:spcBef>
                <a:spcPts val="0"/>
              </a:spcBef>
              <a:spcAft>
                <a:spcPts val="0"/>
              </a:spcAft>
              <a:buAutoNum type="arabicPeriod"/>
            </a:pPr>
            <a:r>
              <a:rPr lang="en-US" sz="1000" dirty="0" smtClean="0">
                <a:latin typeface="Roboto"/>
                <a:ea typeface="Roboto"/>
                <a:cs typeface="Roboto"/>
                <a:sym typeface="Roboto"/>
              </a:rPr>
              <a:t>There is an “</a:t>
            </a:r>
            <a:r>
              <a:rPr lang="en-US" sz="1000" dirty="0" err="1" smtClean="0">
                <a:latin typeface="Roboto"/>
                <a:ea typeface="Roboto"/>
                <a:cs typeface="Roboto"/>
                <a:sym typeface="Roboto"/>
              </a:rPr>
              <a:t>overfitting</a:t>
            </a:r>
            <a:r>
              <a:rPr lang="en-US" sz="1000" dirty="0" smtClean="0">
                <a:latin typeface="Roboto"/>
                <a:ea typeface="Roboto"/>
                <a:cs typeface="Roboto"/>
                <a:sym typeface="Roboto"/>
              </a:rPr>
              <a:t>” concern with the implementation. Since the team agreed that instead of building a single classifier 50 different classifiers would be the better approach to capture the top 50 errors, there is a concern that the 50 different classifiers which the product images will be run through, will only ever find the 50 errors. Other error types would not be identified. A mitigation approach for that may be to still build the generic classifier and pass the outcomes of that classifier through the 50 specific classifier and compare the results. Also, cases where items are returned by customers for issues and errors which were not picked up by the 50 classifiers, should be used to enrich the dataset, on which the models are trained and potentially identify new error types.</a:t>
            </a:r>
          </a:p>
          <a:p>
            <a:pPr marL="228600" lvl="0" indent="-228600" algn="l" rtl="0">
              <a:spcBef>
                <a:spcPts val="0"/>
              </a:spcBef>
              <a:spcAft>
                <a:spcPts val="0"/>
              </a:spcAft>
              <a:buAutoNum type="arabicPeriod"/>
            </a:pPr>
            <a:endParaRPr lang="en-US" sz="1000" dirty="0" smtClean="0">
              <a:latin typeface="Roboto"/>
              <a:ea typeface="Roboto"/>
              <a:cs typeface="Roboto"/>
              <a:sym typeface="Roboto"/>
            </a:endParaRPr>
          </a:p>
          <a:p>
            <a:pPr marL="228600" lvl="0" indent="-228600" algn="l" rtl="0">
              <a:spcBef>
                <a:spcPts val="0"/>
              </a:spcBef>
              <a:spcAft>
                <a:spcPts val="0"/>
              </a:spcAft>
              <a:buAutoNum type="arabicPeriod"/>
            </a:pPr>
            <a:endParaRPr lang="en-US" sz="1000" dirty="0" smtClean="0">
              <a:latin typeface="Roboto"/>
              <a:ea typeface="Roboto"/>
              <a:cs typeface="Roboto"/>
              <a:sym typeface="Roboto"/>
            </a:endParaRPr>
          </a:p>
          <a:p>
            <a:pPr marL="0" lvl="0" indent="0" algn="l" rtl="0">
              <a:spcBef>
                <a:spcPts val="0"/>
              </a:spcBef>
              <a:spcAft>
                <a:spcPts val="0"/>
              </a:spcAft>
              <a:buNone/>
            </a:pPr>
            <a:endParaRPr sz="1200" dirty="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Second Use </a:t>
            </a:r>
            <a:r>
              <a:rPr lang="en" dirty="0" smtClean="0"/>
              <a:t>Case</a:t>
            </a:r>
            <a:r>
              <a:rPr lang="en-US" dirty="0" smtClean="0"/>
              <a:t> </a:t>
            </a:r>
            <a:r>
              <a:rPr lang="mr-IN" dirty="0" smtClean="0"/>
              <a:t>–</a:t>
            </a:r>
            <a:r>
              <a:rPr lang="en-US" dirty="0" smtClean="0"/>
              <a:t> Ride </a:t>
            </a:r>
            <a:r>
              <a:rPr lang="en-US" dirty="0" err="1" smtClean="0"/>
              <a:t>Personaliser</a:t>
            </a:r>
            <a:endParaRPr dirty="0"/>
          </a:p>
        </p:txBody>
      </p:sp>
      <p:sp>
        <p:nvSpPr>
          <p:cNvPr id="266" name="Google Shape;266;p34"/>
          <p:cNvSpPr txBox="1"/>
          <p:nvPr/>
        </p:nvSpPr>
        <p:spPr>
          <a:xfrm>
            <a:off x="213175" y="856525"/>
            <a:ext cx="8794800" cy="4132800"/>
          </a:xfrm>
          <a:prstGeom prst="rect">
            <a:avLst/>
          </a:prstGeom>
          <a:noFill/>
          <a:ln>
            <a:noFill/>
          </a:ln>
        </p:spPr>
        <p:txBody>
          <a:bodyPr spcFirstLastPara="1" wrap="square" lIns="91425" tIns="91425" rIns="91425" bIns="91425" anchor="t" anchorCtr="0">
            <a:noAutofit/>
          </a:bodyPr>
          <a:lstStyle/>
          <a:p>
            <a:pPr lvl="0"/>
            <a:r>
              <a:rPr lang="en-US" sz="1200" dirty="0">
                <a:latin typeface="Roboto"/>
                <a:ea typeface="Roboto"/>
                <a:cs typeface="Roboto"/>
                <a:sym typeface="Roboto"/>
              </a:rPr>
              <a:t>Model Effectiveness</a:t>
            </a:r>
          </a:p>
          <a:p>
            <a:pPr marL="228600" lvl="0" indent="-228600">
              <a:buFont typeface="+mj-lt"/>
              <a:buAutoNum type="arabicPeriod"/>
            </a:pPr>
            <a:r>
              <a:rPr lang="en-US" sz="1000" dirty="0" smtClean="0">
                <a:latin typeface="Roboto"/>
                <a:ea typeface="Roboto"/>
                <a:cs typeface="Roboto"/>
                <a:sym typeface="Roboto"/>
              </a:rPr>
              <a:t>The effectiveness of the model would be defined by the consistency with which it can identify the drivers and unlock the car for them. In summary, this would be captured by the “recall”. This is because we want the car to unlock only when the correct driver’s image is presented. We don’t want strangers to be able to unlock the car. In summary a F beta score with a beta higher than 1 would be </a:t>
            </a:r>
            <a:r>
              <a:rPr lang="en-US" sz="1000" dirty="0" smtClean="0">
                <a:latin typeface="Roboto"/>
                <a:ea typeface="Roboto"/>
                <a:cs typeface="Roboto"/>
                <a:sym typeface="Roboto"/>
              </a:rPr>
              <a:t>the key metric.</a:t>
            </a:r>
            <a:endParaRPr lang="en-US" sz="1000" dirty="0" smtClean="0">
              <a:latin typeface="Roboto"/>
              <a:ea typeface="Roboto"/>
              <a:cs typeface="Roboto"/>
              <a:sym typeface="Roboto"/>
            </a:endParaRPr>
          </a:p>
          <a:p>
            <a:pPr marL="228600" lvl="0" indent="-228600">
              <a:buFont typeface="+mj-lt"/>
              <a:buAutoNum type="arabicPeriod"/>
            </a:pPr>
            <a:r>
              <a:rPr lang="en-US" sz="1000" dirty="0" smtClean="0">
                <a:latin typeface="Roboto"/>
                <a:ea typeface="Roboto"/>
                <a:cs typeface="Roboto"/>
                <a:sym typeface="Roboto"/>
              </a:rPr>
              <a:t>For the classifier which would take in car actions based on emotional queues, we would be interested in a higher “precision” score. An f beta score with a beta of 0.5 would be considered a success.</a:t>
            </a:r>
            <a:endParaRPr lang="en-US" sz="1000" dirty="0">
              <a:latin typeface="Roboto"/>
              <a:ea typeface="Roboto"/>
              <a:cs typeface="Roboto"/>
              <a:sym typeface="Roboto"/>
            </a:endParaRPr>
          </a:p>
          <a:p>
            <a:pPr lvl="0"/>
            <a:endParaRPr lang="en-US" sz="1800" dirty="0">
              <a:latin typeface="Roboto"/>
              <a:ea typeface="Roboto"/>
              <a:cs typeface="Roboto"/>
              <a:sym typeface="Roboto"/>
            </a:endParaRPr>
          </a:p>
          <a:p>
            <a:pPr lvl="0"/>
            <a:r>
              <a:rPr lang="en-US" sz="1200" dirty="0">
                <a:latin typeface="Roboto"/>
                <a:ea typeface="Roboto"/>
                <a:cs typeface="Roboto"/>
                <a:sym typeface="Roboto"/>
              </a:rPr>
              <a:t>Operational Concerns</a:t>
            </a:r>
          </a:p>
          <a:p>
            <a:pPr marL="228600" lvl="0" indent="-228600">
              <a:buAutoNum type="arabicPeriod"/>
            </a:pPr>
            <a:r>
              <a:rPr lang="en-US" sz="1000" dirty="0" smtClean="0">
                <a:latin typeface="Roboto"/>
                <a:ea typeface="Roboto"/>
                <a:cs typeface="Roboto"/>
                <a:sym typeface="Roboto"/>
              </a:rPr>
              <a:t>The bias in the images which are used to train the model, will manifest itself in the model as well. If a base dataset of the company’s existing customers is used, this still may not resolve the issue. This is because customers who buy </a:t>
            </a:r>
            <a:r>
              <a:rPr lang="en-US" sz="1000" dirty="0" smtClean="0">
                <a:latin typeface="Roboto"/>
                <a:ea typeface="Roboto"/>
                <a:cs typeface="Roboto"/>
                <a:sym typeface="Roboto"/>
              </a:rPr>
              <a:t>relatively expensive EV </a:t>
            </a:r>
            <a:r>
              <a:rPr lang="en-US" sz="1000" dirty="0" smtClean="0">
                <a:latin typeface="Roboto"/>
                <a:ea typeface="Roboto"/>
                <a:cs typeface="Roboto"/>
                <a:sym typeface="Roboto"/>
              </a:rPr>
              <a:t>vehicles </a:t>
            </a:r>
            <a:r>
              <a:rPr lang="en-US" sz="1000" dirty="0" smtClean="0">
                <a:latin typeface="Roboto"/>
                <a:ea typeface="Roboto"/>
                <a:cs typeface="Roboto"/>
                <a:sym typeface="Roboto"/>
              </a:rPr>
              <a:t>may </a:t>
            </a:r>
            <a:r>
              <a:rPr lang="en-US" sz="1000" dirty="0" smtClean="0">
                <a:latin typeface="Roboto"/>
                <a:ea typeface="Roboto"/>
                <a:cs typeface="Roboto"/>
                <a:sym typeface="Roboto"/>
              </a:rPr>
              <a:t>belong to a certain demographic. The issue can be mitigated by using a large public dataset which has sufficient variety in the data.</a:t>
            </a:r>
          </a:p>
          <a:p>
            <a:pPr marL="228600" lvl="0" indent="-228600">
              <a:buAutoNum type="arabicPeriod"/>
            </a:pPr>
            <a:r>
              <a:rPr lang="en-US" sz="1000" dirty="0" smtClean="0">
                <a:latin typeface="Roboto"/>
                <a:ea typeface="Roboto"/>
                <a:cs typeface="Roboto"/>
                <a:sym typeface="Roboto"/>
              </a:rPr>
              <a:t>There is an ethical concern with this model. An example would be when the model proposes a certain type of music depending on the driver. If there is a pattern with the music taste predicted based on the drivers age, sex, race or any other such factor, it would be a serious ethical concern. All relevant ML techniques will be applied during model development to avoid any bias (for e.g. dropouts in deep neural networks to cater for bias). At this stage this is a risk, and the mitigation here can be close monitoring of the outcome of the actions taken by the driver in response to the action taken by the car. For e.g. if the driver changes the music after the car changes it per the outcome of the ML model. The connected cars will provide all relevant data back to the company’s DWH in the cloud where this can be monitored for any ethical concerns and even for model improvement</a:t>
            </a:r>
            <a:r>
              <a:rPr lang="en-US" sz="1000" dirty="0" smtClean="0">
                <a:latin typeface="Roboto"/>
                <a:ea typeface="Roboto"/>
                <a:cs typeface="Roboto"/>
                <a:sym typeface="Roboto"/>
              </a:rPr>
              <a:t>. While music has been used as an example here, depending on how we expand this use case, it could be other things. </a:t>
            </a:r>
            <a:r>
              <a:rPr lang="en-US" sz="1000" dirty="0" smtClean="0">
                <a:latin typeface="Roboto"/>
                <a:ea typeface="Roboto"/>
                <a:cs typeface="Roboto"/>
                <a:sym typeface="Roboto"/>
              </a:rPr>
              <a:t>For e.g. the classifier recommends takeaway food joints or restaurants to the rider based on emotional queues. We wouldn’t want there to be a pattern where certain cuisines are always recommended to people of certain ethnicity.</a:t>
            </a:r>
            <a:endParaRPr lang="en-US" sz="1000" dirty="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5"/>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Well done! You’ve completed Step 5 of the project!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6"/>
          <p:cNvSpPr txBox="1">
            <a:spLocks noGrp="1"/>
          </p:cNvSpPr>
          <p:nvPr>
            <p:ph type="ctrTitle"/>
          </p:nvPr>
        </p:nvSpPr>
        <p:spPr>
          <a:xfrm>
            <a:off x="411150" y="26857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6B</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Feedback and</a:t>
            </a:r>
            <a:br>
              <a:rPr lang="en" sz="3600"/>
            </a:br>
            <a:r>
              <a:rPr lang="en" sz="3600"/>
              <a:t>Final Prioritization Grid</a:t>
            </a:r>
            <a:endParaRPr sz="3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Feedback</a:t>
            </a:r>
            <a:br>
              <a:rPr lang="en"/>
            </a:br>
            <a:r>
              <a:rPr lang="en"/>
              <a:t>Visualization</a:t>
            </a:r>
            <a:endParaRPr/>
          </a:p>
        </p:txBody>
      </p:sp>
      <p:sp>
        <p:nvSpPr>
          <p:cNvPr id="282" name="Google Shape;282;p3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Depending on how you chose to gather feedback -- survey, phone call, etc. -- you will have a mix of quantitative and qualitative results. </a:t>
            </a:r>
            <a:endParaRPr/>
          </a:p>
          <a:p>
            <a:pPr marL="0" lvl="0" indent="0" algn="l" rtl="0">
              <a:spcBef>
                <a:spcPts val="1600"/>
              </a:spcBef>
              <a:spcAft>
                <a:spcPts val="0"/>
              </a:spcAft>
              <a:buNone/>
            </a:pPr>
            <a:r>
              <a:rPr lang="en"/>
              <a:t>Use the following pages to document your key takeaways in the form of verbatim quotes and visualizations.</a:t>
            </a:r>
            <a:endParaRPr/>
          </a:p>
          <a:p>
            <a:pPr marL="0" lvl="0" indent="0" algn="l" rtl="0">
              <a:spcBef>
                <a:spcPts val="1600"/>
              </a:spcBef>
              <a:spcAft>
                <a:spcPts val="0"/>
              </a:spcAft>
              <a:buNone/>
            </a:pPr>
            <a:r>
              <a:rPr lang="en"/>
              <a:t>For verbatim quotes, you should use direct quotes that indicate the support and critiques you encountered.  </a:t>
            </a:r>
            <a:endParaRPr/>
          </a:p>
          <a:p>
            <a:pPr marL="0" lvl="0" indent="0" algn="l" rtl="0">
              <a:spcBef>
                <a:spcPts val="1600"/>
              </a:spcBef>
              <a:spcAft>
                <a:spcPts val="1600"/>
              </a:spcAft>
              <a:buNone/>
            </a:pPr>
            <a:r>
              <a:rPr lang="en"/>
              <a:t>For visualizations, feel free to use the graph provided in your Google Form.</a:t>
            </a:r>
            <a:endParaRPr sz="1100"/>
          </a:p>
        </p:txBody>
      </p:sp>
      <p:pic>
        <p:nvPicPr>
          <p:cNvPr id="283" name="Google Shape;283;p37"/>
          <p:cNvPicPr preferRelativeResize="0"/>
          <p:nvPr/>
        </p:nvPicPr>
        <p:blipFill>
          <a:blip r:embed="rId3">
            <a:alphaModFix/>
          </a:blip>
          <a:stretch>
            <a:fillRect/>
          </a:stretch>
        </p:blipFill>
        <p:spPr>
          <a:xfrm>
            <a:off x="3821500" y="737675"/>
            <a:ext cx="4723200" cy="1450425"/>
          </a:xfrm>
          <a:prstGeom prst="rect">
            <a:avLst/>
          </a:prstGeom>
          <a:noFill/>
          <a:ln>
            <a:noFill/>
          </a:ln>
        </p:spPr>
      </p:pic>
      <p:pic>
        <p:nvPicPr>
          <p:cNvPr id="284" name="Google Shape;284;p37"/>
          <p:cNvPicPr preferRelativeResize="0"/>
          <p:nvPr/>
        </p:nvPicPr>
        <p:blipFill>
          <a:blip r:embed="rId4">
            <a:alphaModFix/>
          </a:blip>
          <a:stretch>
            <a:fillRect/>
          </a:stretch>
        </p:blipFill>
        <p:spPr>
          <a:xfrm>
            <a:off x="3821500" y="2510786"/>
            <a:ext cx="4723200" cy="2411564"/>
          </a:xfrm>
          <a:prstGeom prst="rect">
            <a:avLst/>
          </a:prstGeom>
          <a:noFill/>
          <a:ln>
            <a:noFill/>
          </a:ln>
        </p:spPr>
      </p:pic>
      <p:sp>
        <p:nvSpPr>
          <p:cNvPr id="285" name="Google Shape;285;p37"/>
          <p:cNvSpPr txBox="1"/>
          <p:nvPr/>
        </p:nvSpPr>
        <p:spPr>
          <a:xfrm>
            <a:off x="3405250" y="35780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Verbatim Quote Example</a:t>
            </a:r>
            <a:endParaRPr sz="1200" b="1">
              <a:solidFill>
                <a:srgbClr val="424242"/>
              </a:solidFill>
              <a:latin typeface="Open Sans"/>
              <a:ea typeface="Open Sans"/>
              <a:cs typeface="Open Sans"/>
              <a:sym typeface="Open Sans"/>
            </a:endParaRPr>
          </a:p>
        </p:txBody>
      </p:sp>
      <p:sp>
        <p:nvSpPr>
          <p:cNvPr id="286" name="Google Shape;286;p37"/>
          <p:cNvSpPr txBox="1"/>
          <p:nvPr/>
        </p:nvSpPr>
        <p:spPr>
          <a:xfrm>
            <a:off x="3405250" y="218810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Visualization Example</a:t>
            </a:r>
            <a:endParaRPr sz="1200" b="1">
              <a:solidFill>
                <a:srgbClr val="424242"/>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Verbatim Quotes </a:t>
            </a:r>
            <a:r>
              <a:rPr lang="mr-IN" dirty="0" smtClean="0"/>
              <a:t>–</a:t>
            </a:r>
            <a:r>
              <a:rPr lang="en" dirty="0" smtClean="0"/>
              <a:t> </a:t>
            </a:r>
            <a:r>
              <a:rPr lang="en-US" dirty="0" smtClean="0"/>
              <a:t>Quality Control Classifier</a:t>
            </a:r>
            <a:endParaRPr dirty="0"/>
          </a:p>
        </p:txBody>
      </p:sp>
      <p:sp>
        <p:nvSpPr>
          <p:cNvPr id="292" name="Google Shape;292;p38"/>
          <p:cNvSpPr txBox="1"/>
          <p:nvPr/>
        </p:nvSpPr>
        <p:spPr>
          <a:xfrm>
            <a:off x="558987" y="875558"/>
            <a:ext cx="7664445" cy="704400"/>
          </a:xfrm>
          <a:prstGeom prst="rect">
            <a:avLst/>
          </a:prstGeom>
          <a:noFill/>
          <a:ln>
            <a:noFill/>
          </a:ln>
        </p:spPr>
        <p:txBody>
          <a:bodyPr spcFirstLastPara="1" wrap="square" lIns="91425" tIns="91425" rIns="91425" bIns="91425" anchor="t" anchorCtr="0">
            <a:noAutofit/>
          </a:bodyPr>
          <a:lstStyle/>
          <a:p>
            <a:r>
              <a:rPr lang="en-US" sz="1800" i="1" dirty="0" smtClean="0">
                <a:solidFill>
                  <a:schemeClr val="dk1"/>
                </a:solidFill>
                <a:latin typeface="Roboto"/>
                <a:ea typeface="Roboto"/>
                <a:cs typeface="Roboto"/>
              </a:rPr>
              <a:t>“this </a:t>
            </a:r>
            <a:r>
              <a:rPr lang="en-US" sz="1800" i="1" dirty="0">
                <a:solidFill>
                  <a:schemeClr val="dk1"/>
                </a:solidFill>
                <a:latin typeface="Roboto"/>
                <a:ea typeface="Roboto"/>
                <a:cs typeface="Roboto"/>
              </a:rPr>
              <a:t>use case will not only introduce cost savings into the business, but also improve our brand image with faulty goods being identified before reaching the </a:t>
            </a:r>
            <a:r>
              <a:rPr lang="en-US" sz="1800" i="1" dirty="0" smtClean="0">
                <a:solidFill>
                  <a:schemeClr val="dk1"/>
                </a:solidFill>
                <a:latin typeface="Roboto"/>
                <a:ea typeface="Roboto"/>
                <a:cs typeface="Roboto"/>
              </a:rPr>
              <a:t>customers”</a:t>
            </a:r>
            <a:endParaRPr sz="1800" i="1" dirty="0">
              <a:solidFill>
                <a:schemeClr val="dk1"/>
              </a:solidFill>
              <a:latin typeface="Roboto"/>
              <a:ea typeface="Roboto"/>
              <a:cs typeface="Roboto"/>
              <a:sym typeface="Roboto"/>
            </a:endParaRPr>
          </a:p>
        </p:txBody>
      </p:sp>
      <p:sp>
        <p:nvSpPr>
          <p:cNvPr id="293" name="Google Shape;293;p38"/>
          <p:cNvSpPr txBox="1"/>
          <p:nvPr/>
        </p:nvSpPr>
        <p:spPr>
          <a:xfrm>
            <a:off x="568124" y="2129513"/>
            <a:ext cx="7509113" cy="704400"/>
          </a:xfrm>
          <a:prstGeom prst="rect">
            <a:avLst/>
          </a:prstGeom>
          <a:noFill/>
          <a:ln>
            <a:noFill/>
          </a:ln>
        </p:spPr>
        <p:txBody>
          <a:bodyPr spcFirstLastPara="1" wrap="square" lIns="91425" tIns="91425" rIns="91425" bIns="91425" anchor="t" anchorCtr="0">
            <a:noAutofit/>
          </a:bodyPr>
          <a:lstStyle/>
          <a:p>
            <a:pPr lvl="0"/>
            <a:r>
              <a:rPr lang="en-US" sz="1800" i="1" dirty="0" smtClean="0">
                <a:solidFill>
                  <a:schemeClr val="dk1"/>
                </a:solidFill>
                <a:latin typeface="Roboto"/>
                <a:ea typeface="Roboto"/>
                <a:cs typeface="Roboto"/>
              </a:rPr>
              <a:t>“We </a:t>
            </a:r>
            <a:r>
              <a:rPr lang="en-US" sz="1800" i="1" dirty="0">
                <a:solidFill>
                  <a:schemeClr val="dk1"/>
                </a:solidFill>
                <a:latin typeface="Roboto"/>
                <a:ea typeface="Roboto"/>
                <a:cs typeface="Roboto"/>
              </a:rPr>
              <a:t>can use this in our marketing and advertising campaigns talking about the cutting edge nature of our business</a:t>
            </a:r>
            <a:r>
              <a:rPr lang="en-US" sz="1800" i="1" dirty="0" smtClean="0">
                <a:solidFill>
                  <a:schemeClr val="dk1"/>
                </a:solidFill>
                <a:latin typeface="Roboto"/>
                <a:ea typeface="Roboto"/>
                <a:cs typeface="Roboto"/>
              </a:rPr>
              <a:t>.”</a:t>
            </a:r>
            <a:endParaRPr sz="1800" i="1" dirty="0">
              <a:solidFill>
                <a:schemeClr val="dk1"/>
              </a:solidFill>
              <a:latin typeface="Roboto"/>
              <a:ea typeface="Roboto"/>
              <a:cs typeface="Roboto"/>
              <a:sym typeface="Roboto"/>
            </a:endParaRPr>
          </a:p>
        </p:txBody>
      </p:sp>
      <p:sp>
        <p:nvSpPr>
          <p:cNvPr id="294" name="Google Shape;294;p38"/>
          <p:cNvSpPr txBox="1"/>
          <p:nvPr/>
        </p:nvSpPr>
        <p:spPr>
          <a:xfrm>
            <a:off x="568124" y="3054575"/>
            <a:ext cx="7509113" cy="704400"/>
          </a:xfrm>
          <a:prstGeom prst="rect">
            <a:avLst/>
          </a:prstGeom>
          <a:noFill/>
          <a:ln>
            <a:noFill/>
          </a:ln>
        </p:spPr>
        <p:txBody>
          <a:bodyPr spcFirstLastPara="1" wrap="square" lIns="91425" tIns="91425" rIns="91425" bIns="91425" anchor="t" anchorCtr="0">
            <a:noAutofit/>
          </a:bodyPr>
          <a:lstStyle/>
          <a:p>
            <a:r>
              <a:rPr lang="en-US" sz="1800" i="1" dirty="0" smtClean="0">
                <a:solidFill>
                  <a:schemeClr val="dk1"/>
                </a:solidFill>
                <a:latin typeface="Roboto"/>
                <a:ea typeface="Roboto"/>
                <a:cs typeface="Roboto"/>
              </a:rPr>
              <a:t>“If </a:t>
            </a:r>
            <a:r>
              <a:rPr lang="en-US" sz="1800" i="1" dirty="0">
                <a:solidFill>
                  <a:schemeClr val="dk1"/>
                </a:solidFill>
                <a:latin typeface="Roboto"/>
                <a:ea typeface="Roboto"/>
                <a:cs typeface="Roboto"/>
              </a:rPr>
              <a:t>we can achieve what we want to with this use case, I am really excited to know all about the different types of faults in our finished goods</a:t>
            </a:r>
            <a:r>
              <a:rPr lang="en-US" sz="1800" i="1" dirty="0" smtClean="0">
                <a:solidFill>
                  <a:schemeClr val="dk1"/>
                </a:solidFill>
                <a:latin typeface="Roboto"/>
                <a:ea typeface="Roboto"/>
                <a:cs typeface="Roboto"/>
              </a:rPr>
              <a:t>.” </a:t>
            </a:r>
            <a:endParaRPr sz="1800" i="1" dirty="0">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9"/>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Visualization </a:t>
            </a:r>
            <a:r>
              <a:rPr lang="mr-IN" dirty="0" smtClean="0"/>
              <a:t>–</a:t>
            </a:r>
            <a:r>
              <a:rPr lang="en" dirty="0" smtClean="0"/>
              <a:t> </a:t>
            </a:r>
            <a:r>
              <a:rPr lang="en-US" dirty="0" smtClean="0"/>
              <a:t>Quality Control Classifier</a:t>
            </a:r>
            <a:endParaRPr dirty="0"/>
          </a:p>
        </p:txBody>
      </p:sp>
      <p:pic>
        <p:nvPicPr>
          <p:cNvPr id="8" name="Picture 7"/>
          <p:cNvPicPr>
            <a:picLocks noChangeAspect="1"/>
          </p:cNvPicPr>
          <p:nvPr/>
        </p:nvPicPr>
        <p:blipFill>
          <a:blip r:embed="rId3"/>
          <a:stretch>
            <a:fillRect/>
          </a:stretch>
        </p:blipFill>
        <p:spPr>
          <a:xfrm>
            <a:off x="164469" y="2941754"/>
            <a:ext cx="4203087" cy="2165202"/>
          </a:xfrm>
          <a:prstGeom prst="rect">
            <a:avLst/>
          </a:prstGeom>
        </p:spPr>
      </p:pic>
      <p:pic>
        <p:nvPicPr>
          <p:cNvPr id="9" name="Picture 8"/>
          <p:cNvPicPr>
            <a:picLocks noChangeAspect="1"/>
          </p:cNvPicPr>
          <p:nvPr/>
        </p:nvPicPr>
        <p:blipFill>
          <a:blip r:embed="rId4"/>
          <a:stretch>
            <a:fillRect/>
          </a:stretch>
        </p:blipFill>
        <p:spPr>
          <a:xfrm>
            <a:off x="167144" y="700217"/>
            <a:ext cx="4213016" cy="2141041"/>
          </a:xfrm>
          <a:prstGeom prst="rect">
            <a:avLst/>
          </a:prstGeom>
        </p:spPr>
      </p:pic>
      <p:pic>
        <p:nvPicPr>
          <p:cNvPr id="10" name="Picture 9"/>
          <p:cNvPicPr>
            <a:picLocks noChangeAspect="1"/>
          </p:cNvPicPr>
          <p:nvPr/>
        </p:nvPicPr>
        <p:blipFill>
          <a:blip r:embed="rId5"/>
          <a:stretch>
            <a:fillRect/>
          </a:stretch>
        </p:blipFill>
        <p:spPr>
          <a:xfrm>
            <a:off x="4550299" y="705517"/>
            <a:ext cx="4239636" cy="2154569"/>
          </a:xfrm>
          <a:prstGeom prst="rect">
            <a:avLst/>
          </a:prstGeom>
        </p:spPr>
      </p:pic>
      <p:pic>
        <p:nvPicPr>
          <p:cNvPr id="11" name="Picture 10"/>
          <p:cNvPicPr>
            <a:picLocks noChangeAspect="1"/>
          </p:cNvPicPr>
          <p:nvPr/>
        </p:nvPicPr>
        <p:blipFill>
          <a:blip r:embed="rId6"/>
          <a:stretch>
            <a:fillRect/>
          </a:stretch>
        </p:blipFill>
        <p:spPr>
          <a:xfrm>
            <a:off x="4550299" y="2942741"/>
            <a:ext cx="4239636" cy="213680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0"/>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Verbatim Quotes </a:t>
            </a:r>
            <a:r>
              <a:rPr lang="mr-IN" dirty="0" smtClean="0"/>
              <a:t>–</a:t>
            </a:r>
            <a:r>
              <a:rPr lang="en" dirty="0" smtClean="0"/>
              <a:t> </a:t>
            </a:r>
            <a:r>
              <a:rPr lang="en-US" dirty="0" smtClean="0"/>
              <a:t>Ride </a:t>
            </a:r>
            <a:r>
              <a:rPr lang="en-US" dirty="0" err="1" smtClean="0"/>
              <a:t>Personaliser</a:t>
            </a:r>
            <a:endParaRPr dirty="0"/>
          </a:p>
        </p:txBody>
      </p:sp>
      <p:sp>
        <p:nvSpPr>
          <p:cNvPr id="306" name="Google Shape;306;p40"/>
          <p:cNvSpPr txBox="1"/>
          <p:nvPr/>
        </p:nvSpPr>
        <p:spPr>
          <a:xfrm>
            <a:off x="568124" y="1204450"/>
            <a:ext cx="8020793" cy="704400"/>
          </a:xfrm>
          <a:prstGeom prst="rect">
            <a:avLst/>
          </a:prstGeom>
          <a:noFill/>
          <a:ln>
            <a:noFill/>
          </a:ln>
        </p:spPr>
        <p:txBody>
          <a:bodyPr spcFirstLastPara="1" wrap="square" lIns="91425" tIns="91425" rIns="91425" bIns="91425" anchor="t" anchorCtr="0">
            <a:noAutofit/>
          </a:bodyPr>
          <a:lstStyle/>
          <a:p>
            <a:r>
              <a:rPr lang="en-US" sz="1800" i="1" dirty="0" smtClean="0">
                <a:solidFill>
                  <a:schemeClr val="dk1"/>
                </a:solidFill>
                <a:latin typeface="Roboto"/>
                <a:ea typeface="Roboto"/>
                <a:cs typeface="Roboto"/>
              </a:rPr>
              <a:t>“I </a:t>
            </a:r>
            <a:r>
              <a:rPr lang="en-US" sz="1800" i="1" dirty="0">
                <a:solidFill>
                  <a:schemeClr val="dk1"/>
                </a:solidFill>
                <a:latin typeface="Roboto"/>
                <a:ea typeface="Roboto"/>
                <a:cs typeface="Roboto"/>
              </a:rPr>
              <a:t>am excited about this use case since it provides us the opportunity for us to Wow our </a:t>
            </a:r>
            <a:r>
              <a:rPr lang="en-US" sz="1800" i="1" dirty="0" smtClean="0">
                <a:solidFill>
                  <a:schemeClr val="dk1"/>
                </a:solidFill>
                <a:latin typeface="Roboto"/>
                <a:ea typeface="Roboto"/>
                <a:cs typeface="Roboto"/>
              </a:rPr>
              <a:t>customers”</a:t>
            </a:r>
            <a:endParaRPr sz="1800" i="1" dirty="0">
              <a:solidFill>
                <a:schemeClr val="dk1"/>
              </a:solidFill>
              <a:latin typeface="Roboto"/>
              <a:ea typeface="Roboto"/>
              <a:cs typeface="Roboto"/>
              <a:sym typeface="Roboto"/>
            </a:endParaRPr>
          </a:p>
        </p:txBody>
      </p:sp>
      <p:sp>
        <p:nvSpPr>
          <p:cNvPr id="307" name="Google Shape;307;p40"/>
          <p:cNvSpPr txBox="1"/>
          <p:nvPr/>
        </p:nvSpPr>
        <p:spPr>
          <a:xfrm>
            <a:off x="568124" y="2129513"/>
            <a:ext cx="7920285" cy="704400"/>
          </a:xfrm>
          <a:prstGeom prst="rect">
            <a:avLst/>
          </a:prstGeom>
          <a:noFill/>
          <a:ln>
            <a:noFill/>
          </a:ln>
        </p:spPr>
        <p:txBody>
          <a:bodyPr spcFirstLastPara="1" wrap="square" lIns="91425" tIns="91425" rIns="91425" bIns="91425" anchor="t" anchorCtr="0">
            <a:noAutofit/>
          </a:bodyPr>
          <a:lstStyle/>
          <a:p>
            <a:pPr lvl="0"/>
            <a:r>
              <a:rPr lang="en-US" sz="1800" i="1" dirty="0" smtClean="0">
                <a:solidFill>
                  <a:schemeClr val="dk1"/>
                </a:solidFill>
                <a:latin typeface="Roboto"/>
                <a:ea typeface="Roboto"/>
                <a:cs typeface="Roboto"/>
              </a:rPr>
              <a:t>“Imagine </a:t>
            </a:r>
            <a:r>
              <a:rPr lang="en-US" sz="1800" i="1" dirty="0">
                <a:solidFill>
                  <a:schemeClr val="dk1"/>
                </a:solidFill>
                <a:latin typeface="Roboto"/>
                <a:ea typeface="Roboto"/>
                <a:cs typeface="Roboto"/>
              </a:rPr>
              <a:t>not ever having the problem of forgetting where the keys are or losing them altogether</a:t>
            </a:r>
            <a:r>
              <a:rPr lang="en-US" sz="1800" i="1" dirty="0" smtClean="0">
                <a:solidFill>
                  <a:schemeClr val="dk1"/>
                </a:solidFill>
                <a:latin typeface="Roboto"/>
                <a:ea typeface="Roboto"/>
                <a:cs typeface="Roboto"/>
              </a:rPr>
              <a:t>!”</a:t>
            </a:r>
            <a:endParaRPr sz="1800" i="1" dirty="0">
              <a:solidFill>
                <a:schemeClr val="dk1"/>
              </a:solidFill>
              <a:latin typeface="Roboto"/>
              <a:ea typeface="Roboto"/>
              <a:cs typeface="Roboto"/>
              <a:sym typeface="Roboto"/>
            </a:endParaRPr>
          </a:p>
        </p:txBody>
      </p:sp>
      <p:sp>
        <p:nvSpPr>
          <p:cNvPr id="308" name="Google Shape;308;p40"/>
          <p:cNvSpPr txBox="1"/>
          <p:nvPr/>
        </p:nvSpPr>
        <p:spPr>
          <a:xfrm>
            <a:off x="568124" y="3054575"/>
            <a:ext cx="7892873" cy="704400"/>
          </a:xfrm>
          <a:prstGeom prst="rect">
            <a:avLst/>
          </a:prstGeom>
          <a:noFill/>
          <a:ln>
            <a:noFill/>
          </a:ln>
        </p:spPr>
        <p:txBody>
          <a:bodyPr spcFirstLastPara="1" wrap="square" lIns="91425" tIns="91425" rIns="91425" bIns="91425" anchor="t" anchorCtr="0">
            <a:noAutofit/>
          </a:bodyPr>
          <a:lstStyle/>
          <a:p>
            <a:pPr lvl="0"/>
            <a:r>
              <a:rPr lang="en-US" sz="1800" i="1" dirty="0" smtClean="0">
                <a:solidFill>
                  <a:schemeClr val="dk1"/>
                </a:solidFill>
                <a:latin typeface="Roboto"/>
                <a:ea typeface="Roboto"/>
                <a:cs typeface="Roboto"/>
              </a:rPr>
              <a:t>“something </a:t>
            </a:r>
            <a:r>
              <a:rPr lang="en-US" sz="1800" i="1" dirty="0">
                <a:solidFill>
                  <a:schemeClr val="dk1"/>
                </a:solidFill>
                <a:latin typeface="Roboto"/>
                <a:ea typeface="Roboto"/>
                <a:cs typeface="Roboto"/>
              </a:rPr>
              <a:t>like this, can establish us as the 'Apple' of car manufacturing</a:t>
            </a:r>
            <a:r>
              <a:rPr lang="en-US" sz="1800" i="1" dirty="0" smtClean="0">
                <a:solidFill>
                  <a:schemeClr val="dk1"/>
                </a:solidFill>
                <a:latin typeface="Roboto"/>
                <a:ea typeface="Roboto"/>
                <a:cs typeface="Roboto"/>
              </a:rPr>
              <a:t>.”</a:t>
            </a:r>
            <a:endParaRPr sz="1800" i="1" dirty="0">
              <a:solidFill>
                <a:schemeClr val="dk1"/>
              </a:solidFill>
              <a:latin typeface="Roboto"/>
              <a:ea typeface="Roboto"/>
              <a:cs typeface="Roboto"/>
              <a:sym typeface="Roboto"/>
            </a:endParaRPr>
          </a:p>
        </p:txBody>
      </p:sp>
      <p:sp>
        <p:nvSpPr>
          <p:cNvPr id="6" name="Google Shape;308;p40"/>
          <p:cNvSpPr txBox="1"/>
          <p:nvPr/>
        </p:nvSpPr>
        <p:spPr>
          <a:xfrm>
            <a:off x="665701" y="3736856"/>
            <a:ext cx="7892873" cy="704400"/>
          </a:xfrm>
          <a:prstGeom prst="rect">
            <a:avLst/>
          </a:prstGeom>
          <a:noFill/>
          <a:ln>
            <a:noFill/>
          </a:ln>
        </p:spPr>
        <p:txBody>
          <a:bodyPr spcFirstLastPara="1" wrap="square" lIns="91425" tIns="91425" rIns="91425" bIns="91425" anchor="t" anchorCtr="0">
            <a:noAutofit/>
          </a:bodyPr>
          <a:lstStyle/>
          <a:p>
            <a:pPr lvl="0"/>
            <a:r>
              <a:rPr lang="en-US" sz="1800" i="1" dirty="0" smtClean="0">
                <a:solidFill>
                  <a:schemeClr val="dk1"/>
                </a:solidFill>
                <a:latin typeface="Roboto"/>
                <a:ea typeface="Roboto"/>
                <a:cs typeface="Roboto"/>
              </a:rPr>
              <a:t>“</a:t>
            </a:r>
            <a:r>
              <a:rPr lang="en-US" sz="1800" i="1" dirty="0">
                <a:solidFill>
                  <a:schemeClr val="dk1"/>
                </a:solidFill>
                <a:latin typeface="Roboto"/>
                <a:ea typeface="Roboto"/>
                <a:cs typeface="Roboto"/>
              </a:rPr>
              <a:t>When it comes to machines responding to human characteristics, there is always the risk of ethics and bias being compromised</a:t>
            </a:r>
            <a:r>
              <a:rPr lang="en-US" sz="1800" i="1" dirty="0" smtClean="0">
                <a:solidFill>
                  <a:schemeClr val="dk1"/>
                </a:solidFill>
                <a:latin typeface="Roboto"/>
                <a:ea typeface="Roboto"/>
                <a:cs typeface="Roboto"/>
              </a:rPr>
              <a:t>”</a:t>
            </a:r>
            <a:endParaRPr sz="1800" i="1" dirty="0">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Visualization </a:t>
            </a:r>
            <a:r>
              <a:rPr lang="mr-IN" dirty="0" smtClean="0"/>
              <a:t>–</a:t>
            </a:r>
            <a:r>
              <a:rPr lang="en" dirty="0" smtClean="0"/>
              <a:t> </a:t>
            </a:r>
            <a:r>
              <a:rPr lang="en-US" dirty="0" smtClean="0"/>
              <a:t>Ride </a:t>
            </a:r>
            <a:r>
              <a:rPr lang="en-US" dirty="0" err="1" smtClean="0"/>
              <a:t>Personaliser</a:t>
            </a:r>
            <a:endParaRPr dirty="0"/>
          </a:p>
        </p:txBody>
      </p:sp>
      <p:pic>
        <p:nvPicPr>
          <p:cNvPr id="2" name="Picture 1"/>
          <p:cNvPicPr>
            <a:picLocks noChangeAspect="1"/>
          </p:cNvPicPr>
          <p:nvPr/>
        </p:nvPicPr>
        <p:blipFill>
          <a:blip r:embed="rId3"/>
          <a:stretch>
            <a:fillRect/>
          </a:stretch>
        </p:blipFill>
        <p:spPr>
          <a:xfrm>
            <a:off x="201016" y="771580"/>
            <a:ext cx="4234385" cy="2042271"/>
          </a:xfrm>
          <a:prstGeom prst="rect">
            <a:avLst/>
          </a:prstGeom>
        </p:spPr>
      </p:pic>
      <p:pic>
        <p:nvPicPr>
          <p:cNvPr id="3" name="Picture 2"/>
          <p:cNvPicPr>
            <a:picLocks noChangeAspect="1"/>
          </p:cNvPicPr>
          <p:nvPr/>
        </p:nvPicPr>
        <p:blipFill>
          <a:blip r:embed="rId4"/>
          <a:stretch>
            <a:fillRect/>
          </a:stretch>
        </p:blipFill>
        <p:spPr>
          <a:xfrm>
            <a:off x="4781441" y="785686"/>
            <a:ext cx="4170678" cy="2028166"/>
          </a:xfrm>
          <a:prstGeom prst="rect">
            <a:avLst/>
          </a:prstGeom>
        </p:spPr>
      </p:pic>
      <p:pic>
        <p:nvPicPr>
          <p:cNvPr id="4" name="Picture 3"/>
          <p:cNvPicPr>
            <a:picLocks noChangeAspect="1"/>
          </p:cNvPicPr>
          <p:nvPr/>
        </p:nvPicPr>
        <p:blipFill>
          <a:blip r:embed="rId5"/>
          <a:stretch>
            <a:fillRect/>
          </a:stretch>
        </p:blipFill>
        <p:spPr>
          <a:xfrm>
            <a:off x="191880" y="2902971"/>
            <a:ext cx="4230499" cy="2103491"/>
          </a:xfrm>
          <a:prstGeom prst="rect">
            <a:avLst/>
          </a:prstGeom>
        </p:spPr>
      </p:pic>
      <p:pic>
        <p:nvPicPr>
          <p:cNvPr id="5" name="Picture 4"/>
          <p:cNvPicPr>
            <a:picLocks noChangeAspect="1"/>
          </p:cNvPicPr>
          <p:nvPr/>
        </p:nvPicPr>
        <p:blipFill>
          <a:blip r:embed="rId6"/>
          <a:stretch>
            <a:fillRect/>
          </a:stretch>
        </p:blipFill>
        <p:spPr>
          <a:xfrm>
            <a:off x="4778728" y="2871276"/>
            <a:ext cx="4175676" cy="209864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226078" y="172125"/>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First</a:t>
            </a:r>
            <a:br>
              <a:rPr lang="en"/>
            </a:br>
            <a:r>
              <a:rPr lang="en"/>
              <a:t>Prioritization Grid</a:t>
            </a:r>
            <a:endParaRPr/>
          </a:p>
        </p:txBody>
      </p:sp>
      <p:sp>
        <p:nvSpPr>
          <p:cNvPr id="79" name="Google Shape;79;p15"/>
          <p:cNvSpPr txBox="1">
            <a:spLocks noGrp="1"/>
          </p:cNvSpPr>
          <p:nvPr>
            <p:ph type="body" idx="1"/>
          </p:nvPr>
        </p:nvSpPr>
        <p:spPr>
          <a:xfrm>
            <a:off x="226075" y="12057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each of your use cases, review your answers to the 5V questions in Step 2A, and the operations you chose in Step 2B. </a:t>
            </a:r>
            <a:endParaRPr/>
          </a:p>
          <a:p>
            <a:pPr marL="0" lvl="0" indent="0" algn="l" rtl="0">
              <a:spcBef>
                <a:spcPts val="1600"/>
              </a:spcBef>
              <a:spcAft>
                <a:spcPts val="0"/>
              </a:spcAft>
              <a:buNone/>
            </a:pPr>
            <a:r>
              <a:rPr lang="en"/>
              <a:t>Then on the grid </a:t>
            </a:r>
            <a:r>
              <a:rPr lang="en" b="1"/>
              <a:t>on the next slide</a:t>
            </a:r>
            <a:r>
              <a:rPr lang="en"/>
              <a:t>, not this slide, move each blue use case icon to a place indicating how you see this use case’s impact and feasibility.</a:t>
            </a:r>
            <a:endParaRPr/>
          </a:p>
          <a:p>
            <a:pPr marL="0" lvl="0" indent="0" algn="l" rtl="0">
              <a:spcBef>
                <a:spcPts val="1600"/>
              </a:spcBef>
              <a:spcAft>
                <a:spcPts val="1600"/>
              </a:spcAft>
              <a:buNone/>
            </a:pPr>
            <a:r>
              <a:rPr lang="en"/>
              <a:t>(Recall that the upper right quadrant is usually the most desirable, as it indicates we expect higher feasibility and greater impact.)</a:t>
            </a:r>
            <a:endParaRPr/>
          </a:p>
        </p:txBody>
      </p:sp>
      <p:pic>
        <p:nvPicPr>
          <p:cNvPr id="80" name="Google Shape;80;p15"/>
          <p:cNvPicPr preferRelativeResize="0"/>
          <p:nvPr/>
        </p:nvPicPr>
        <p:blipFill>
          <a:blip r:embed="rId3">
            <a:alphaModFix/>
          </a:blip>
          <a:stretch>
            <a:fillRect/>
          </a:stretch>
        </p:blipFill>
        <p:spPr>
          <a:xfrm>
            <a:off x="3532455" y="680613"/>
            <a:ext cx="5364025" cy="2505674"/>
          </a:xfrm>
          <a:prstGeom prst="rect">
            <a:avLst/>
          </a:prstGeom>
          <a:noFill/>
          <a:ln>
            <a:noFill/>
          </a:ln>
        </p:spPr>
      </p:pic>
      <p:sp>
        <p:nvSpPr>
          <p:cNvPr id="81" name="Google Shape;81;p15"/>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a:t>
            </a:r>
            <a:endParaRPr i="1">
              <a:solidFill>
                <a:srgbClr val="424242"/>
              </a:solidFill>
              <a:latin typeface="Open Sans"/>
              <a:ea typeface="Open Sans"/>
              <a:cs typeface="Open Sans"/>
              <a:sym typeface="Open Sans"/>
            </a:endParaRPr>
          </a:p>
        </p:txBody>
      </p:sp>
      <p:sp>
        <p:nvSpPr>
          <p:cNvPr id="82" name="Google Shape;82;p15"/>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2"/>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Your Final Prioritization Grid</a:t>
            </a:r>
            <a:endParaRPr/>
          </a:p>
        </p:txBody>
      </p:sp>
      <p:sp>
        <p:nvSpPr>
          <p:cNvPr id="320" name="Google Shape;320;p42"/>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Based on the feedback you’ve gathered, and all of the previous information for each use case, you’ll now engage in the same prioritizing exercise as you have twice before. </a:t>
            </a:r>
            <a:endParaRPr/>
          </a:p>
          <a:p>
            <a:pPr marL="0" lvl="0" indent="0" algn="l" rtl="0">
              <a:spcBef>
                <a:spcPts val="1600"/>
              </a:spcBef>
              <a:spcAft>
                <a:spcPts val="0"/>
              </a:spcAft>
              <a:buNone/>
            </a:pPr>
            <a:r>
              <a:rPr lang="en"/>
              <a:t>You MAY choose to re-prioritize use cases and shift your focus if you feel these exercises have caused you to significantly revise your prior evaluations. </a:t>
            </a:r>
            <a:endParaRPr/>
          </a:p>
          <a:p>
            <a:pPr marL="0" lvl="0" indent="0" algn="l" rtl="0">
              <a:spcBef>
                <a:spcPts val="1600"/>
              </a:spcBef>
              <a:spcAft>
                <a:spcPts val="1600"/>
              </a:spcAft>
              <a:buNone/>
            </a:pPr>
            <a:r>
              <a:rPr lang="en"/>
              <a:t>At the end of this exercise, you should have a final point of view on the use cases you’ll advocate in your ML/AI strategy!</a:t>
            </a:r>
            <a:endParaRPr/>
          </a:p>
        </p:txBody>
      </p:sp>
      <p:pic>
        <p:nvPicPr>
          <p:cNvPr id="321" name="Google Shape;321;p42"/>
          <p:cNvPicPr preferRelativeResize="0"/>
          <p:nvPr/>
        </p:nvPicPr>
        <p:blipFill>
          <a:blip r:embed="rId3">
            <a:alphaModFix/>
          </a:blip>
          <a:stretch>
            <a:fillRect/>
          </a:stretch>
        </p:blipFill>
        <p:spPr>
          <a:xfrm>
            <a:off x="3522575" y="583425"/>
            <a:ext cx="5356101" cy="2501975"/>
          </a:xfrm>
          <a:prstGeom prst="rect">
            <a:avLst/>
          </a:prstGeom>
          <a:noFill/>
          <a:ln>
            <a:noFill/>
          </a:ln>
        </p:spPr>
      </p:pic>
      <p:sp>
        <p:nvSpPr>
          <p:cNvPr id="322" name="Google Shape;322;p42"/>
          <p:cNvSpPr txBox="1"/>
          <p:nvPr/>
        </p:nvSpPr>
        <p:spPr>
          <a:xfrm>
            <a:off x="3793350" y="3489600"/>
            <a:ext cx="5318100" cy="9111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Drag and drop icons           </a:t>
            </a:r>
            <a:r>
              <a:rPr lang="en" i="1">
                <a:solidFill>
                  <a:schemeClr val="dk2"/>
                </a:solidFill>
                <a:latin typeface="Open Sans"/>
                <a:ea typeface="Open Sans"/>
                <a:cs typeface="Open Sans"/>
                <a:sym typeface="Open Sans"/>
              </a:rPr>
              <a:t>for each use case</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980000"/>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Remember to think about both axes!      </a:t>
            </a:r>
            <a:endParaRPr i="1">
              <a:solidFill>
                <a:srgbClr val="424242"/>
              </a:solidFill>
              <a:latin typeface="Open Sans"/>
              <a:ea typeface="Open Sans"/>
              <a:cs typeface="Open Sans"/>
              <a:sym typeface="Open Sans"/>
            </a:endParaRPr>
          </a:p>
        </p:txBody>
      </p:sp>
      <p:sp>
        <p:nvSpPr>
          <p:cNvPr id="323" name="Google Shape;323;p42"/>
          <p:cNvSpPr/>
          <p:nvPr/>
        </p:nvSpPr>
        <p:spPr>
          <a:xfrm>
            <a:off x="6015538" y="344971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Final Prioritization Grid</a:t>
            </a:r>
            <a:endParaRPr/>
          </a:p>
        </p:txBody>
      </p:sp>
      <p:sp>
        <p:nvSpPr>
          <p:cNvPr id="339" name="Google Shape;339;p43"/>
          <p:cNvSpPr txBox="1"/>
          <p:nvPr/>
        </p:nvSpPr>
        <p:spPr>
          <a:xfrm>
            <a:off x="5961150" y="3721950"/>
            <a:ext cx="2963700" cy="110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Note: You only need to move 2 of these use cases onto the grid.</a:t>
            </a:r>
            <a:endParaRPr>
              <a:latin typeface="Roboto"/>
              <a:ea typeface="Roboto"/>
              <a:cs typeface="Roboto"/>
              <a:sym typeface="Roboto"/>
            </a:endParaRPr>
          </a:p>
        </p:txBody>
      </p:sp>
      <p:cxnSp>
        <p:nvCxnSpPr>
          <p:cNvPr id="340" name="Google Shape;340;p43"/>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341" name="Google Shape;341;p43"/>
          <p:cNvCxnSpPr/>
          <p:nvPr/>
        </p:nvCxnSpPr>
        <p:spPr>
          <a:xfrm rot="10800000" flipH="1">
            <a:off x="777000" y="2689400"/>
            <a:ext cx="4631400" cy="29100"/>
          </a:xfrm>
          <a:prstGeom prst="straightConnector1">
            <a:avLst/>
          </a:prstGeom>
          <a:noFill/>
          <a:ln w="9525" cap="flat" cmpd="sng">
            <a:solidFill>
              <a:srgbClr val="666666"/>
            </a:solidFill>
            <a:prstDash val="dash"/>
            <a:round/>
            <a:headEnd type="none" w="med" len="med"/>
            <a:tailEnd type="none" w="med" len="med"/>
          </a:ln>
        </p:spPr>
      </p:cxnSp>
      <p:cxnSp>
        <p:nvCxnSpPr>
          <p:cNvPr id="342" name="Google Shape;342;p43"/>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343" name="Google Shape;343;p43"/>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344" name="Google Shape;344;p43"/>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345" name="Google Shape;345;p43"/>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a:latin typeface="Roboto"/>
              <a:ea typeface="Roboto"/>
              <a:cs typeface="Roboto"/>
              <a:sym typeface="Roboto"/>
            </a:endParaRPr>
          </a:p>
        </p:txBody>
      </p:sp>
      <p:sp>
        <p:nvSpPr>
          <p:cNvPr id="346" name="Google Shape;346;p43"/>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347" name="Google Shape;347;p43"/>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348" name="Google Shape;348;p43"/>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349" name="Google Shape;349;p43"/>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grpSp>
        <p:nvGrpSpPr>
          <p:cNvPr id="24" name="Google Shape;222;p28"/>
          <p:cNvGrpSpPr/>
          <p:nvPr/>
        </p:nvGrpSpPr>
        <p:grpSpPr>
          <a:xfrm>
            <a:off x="19375" y="956375"/>
            <a:ext cx="5914650" cy="3807450"/>
            <a:chOff x="19375" y="956375"/>
            <a:chExt cx="5914650" cy="3807450"/>
          </a:xfrm>
        </p:grpSpPr>
        <p:cxnSp>
          <p:nvCxnSpPr>
            <p:cNvPr id="25" name="Google Shape;223;p28"/>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26" name="Google Shape;224;p28"/>
            <p:cNvCxnSpPr/>
            <p:nvPr/>
          </p:nvCxnSpPr>
          <p:spPr>
            <a:xfrm rot="10800000" flipH="1">
              <a:off x="777000" y="2689400"/>
              <a:ext cx="4631400" cy="29100"/>
            </a:xfrm>
            <a:prstGeom prst="straightConnector1">
              <a:avLst/>
            </a:prstGeom>
            <a:noFill/>
            <a:ln w="9525" cap="flat" cmpd="sng">
              <a:solidFill>
                <a:srgbClr val="666666"/>
              </a:solidFill>
              <a:prstDash val="dash"/>
              <a:round/>
              <a:headEnd type="none" w="med" len="med"/>
              <a:tailEnd type="none" w="med" len="med"/>
            </a:ln>
          </p:spPr>
        </p:cxnSp>
        <p:cxnSp>
          <p:nvCxnSpPr>
            <p:cNvPr id="27" name="Google Shape;225;p28"/>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28" name="Google Shape;226;p28"/>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29" name="Google Shape;227;p28"/>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30" name="Google Shape;228;p28"/>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a:latin typeface="Roboto"/>
                <a:ea typeface="Roboto"/>
                <a:cs typeface="Roboto"/>
                <a:sym typeface="Roboto"/>
              </a:endParaRPr>
            </a:p>
          </p:txBody>
        </p:sp>
        <p:sp>
          <p:nvSpPr>
            <p:cNvPr id="31" name="Google Shape;229;p28"/>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32" name="Google Shape;230;p28"/>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33" name="Google Shape;231;p28"/>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34" name="Google Shape;232;p28"/>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grpSp>
      <p:sp>
        <p:nvSpPr>
          <p:cNvPr id="35" name="Google Shape;88;p16"/>
          <p:cNvSpPr/>
          <p:nvPr/>
        </p:nvSpPr>
        <p:spPr>
          <a:xfrm>
            <a:off x="4413690" y="1545451"/>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36" name="Google Shape;90;p16"/>
          <p:cNvSpPr/>
          <p:nvPr/>
        </p:nvSpPr>
        <p:spPr>
          <a:xfrm>
            <a:off x="3342253" y="2770477"/>
            <a:ext cx="345000" cy="338400"/>
          </a:xfrm>
          <a:prstGeom prst="ellipse">
            <a:avLst/>
          </a:prstGeom>
          <a:solidFill>
            <a:srgbClr val="BFBFBF"/>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algn="ctr"/>
            <a:r>
              <a:rPr lang="en" sz="900" dirty="0">
                <a:solidFill>
                  <a:srgbClr val="FFFFFF"/>
                </a:solidFill>
              </a:rPr>
              <a:t>UC</a:t>
            </a:r>
            <a:br>
              <a:rPr lang="en" sz="900" dirty="0">
                <a:solidFill>
                  <a:srgbClr val="FFFFFF"/>
                </a:solidFill>
              </a:rPr>
            </a:br>
            <a:r>
              <a:rPr lang="en" sz="900" dirty="0">
                <a:solidFill>
                  <a:srgbClr val="FFFFFF"/>
                </a:solidFill>
              </a:rPr>
              <a:t>3</a:t>
            </a:r>
            <a:endParaRPr sz="900" dirty="0">
              <a:solidFill>
                <a:srgbClr val="FFFFFF"/>
              </a:solidFill>
            </a:endParaRPr>
          </a:p>
        </p:txBody>
      </p:sp>
      <p:sp>
        <p:nvSpPr>
          <p:cNvPr id="37" name="Google Shape;92;p16"/>
          <p:cNvSpPr/>
          <p:nvPr/>
        </p:nvSpPr>
        <p:spPr>
          <a:xfrm>
            <a:off x="4793949" y="178714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US" sz="900" dirty="0" smtClean="0">
                <a:solidFill>
                  <a:srgbClr val="FFFFFF"/>
                </a:solidFill>
              </a:rPr>
              <a:t>2</a:t>
            </a:r>
            <a:endParaRPr sz="900" dirty="0">
              <a:solidFill>
                <a:srgbClr val="FFFFFF"/>
              </a:solidFill>
            </a:endParaRPr>
          </a:p>
        </p:txBody>
      </p:sp>
      <p:sp>
        <p:nvSpPr>
          <p:cNvPr id="38" name="Google Shape;88;p16"/>
          <p:cNvSpPr/>
          <p:nvPr/>
        </p:nvSpPr>
        <p:spPr>
          <a:xfrm>
            <a:off x="6247463" y="153052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39" name="Google Shape;89;p16"/>
          <p:cNvSpPr/>
          <p:nvPr/>
        </p:nvSpPr>
        <p:spPr>
          <a:xfrm>
            <a:off x="6247463" y="1904394"/>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40" name="Google Shape;90;p16"/>
          <p:cNvSpPr/>
          <p:nvPr/>
        </p:nvSpPr>
        <p:spPr>
          <a:xfrm>
            <a:off x="6247463" y="228783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41" name="Google Shape;91;p16"/>
          <p:cNvSpPr/>
          <p:nvPr/>
        </p:nvSpPr>
        <p:spPr>
          <a:xfrm>
            <a:off x="6247463" y="267128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42" name="Google Shape;92;p16"/>
          <p:cNvSpPr/>
          <p:nvPr/>
        </p:nvSpPr>
        <p:spPr>
          <a:xfrm>
            <a:off x="6247463" y="305472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43" name="Google Shape;93;p16"/>
          <p:cNvSpPr txBox="1"/>
          <p:nvPr/>
        </p:nvSpPr>
        <p:spPr>
          <a:xfrm>
            <a:off x="6592475" y="152095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UC1: </a:t>
            </a:r>
            <a:r>
              <a:rPr lang="en-US" sz="1100" dirty="0" smtClean="0">
                <a:solidFill>
                  <a:schemeClr val="dk1"/>
                </a:solidFill>
                <a:latin typeface="Open Sans"/>
                <a:ea typeface="Open Sans"/>
                <a:cs typeface="Open Sans"/>
                <a:sym typeface="Open Sans"/>
              </a:rPr>
              <a:t>Quality Control Classifier</a:t>
            </a:r>
            <a:endParaRPr sz="1100" dirty="0">
              <a:solidFill>
                <a:schemeClr val="dk1"/>
              </a:solidFill>
              <a:latin typeface="Open Sans"/>
              <a:ea typeface="Open Sans"/>
              <a:cs typeface="Open Sans"/>
              <a:sym typeface="Open Sans"/>
            </a:endParaRPr>
          </a:p>
        </p:txBody>
      </p:sp>
      <p:sp>
        <p:nvSpPr>
          <p:cNvPr id="44" name="Google Shape;94;p16"/>
          <p:cNvSpPr txBox="1"/>
          <p:nvPr/>
        </p:nvSpPr>
        <p:spPr>
          <a:xfrm>
            <a:off x="6592475" y="189961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UC2: </a:t>
            </a:r>
            <a:r>
              <a:rPr lang="en-US" sz="1100" dirty="0" smtClean="0">
                <a:solidFill>
                  <a:schemeClr val="dk1"/>
                </a:solidFill>
                <a:latin typeface="Open Sans"/>
                <a:ea typeface="Open Sans"/>
                <a:cs typeface="Open Sans"/>
                <a:sym typeface="Open Sans"/>
              </a:rPr>
              <a:t>Ride </a:t>
            </a:r>
            <a:r>
              <a:rPr lang="en-US" sz="1100" dirty="0" err="1" smtClean="0">
                <a:solidFill>
                  <a:schemeClr val="dk1"/>
                </a:solidFill>
                <a:latin typeface="Open Sans"/>
                <a:ea typeface="Open Sans"/>
                <a:cs typeface="Open Sans"/>
                <a:sym typeface="Open Sans"/>
              </a:rPr>
              <a:t>Personaliser</a:t>
            </a:r>
            <a:endParaRPr sz="1100" dirty="0">
              <a:solidFill>
                <a:schemeClr val="dk1"/>
              </a:solidFill>
              <a:latin typeface="Open Sans"/>
              <a:ea typeface="Open Sans"/>
              <a:cs typeface="Open Sans"/>
              <a:sym typeface="Open Sans"/>
            </a:endParaRPr>
          </a:p>
        </p:txBody>
      </p:sp>
      <p:sp>
        <p:nvSpPr>
          <p:cNvPr id="45" name="Google Shape;95;p16"/>
          <p:cNvSpPr txBox="1"/>
          <p:nvPr/>
        </p:nvSpPr>
        <p:spPr>
          <a:xfrm>
            <a:off x="6592475" y="227828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UC3: </a:t>
            </a:r>
            <a:r>
              <a:rPr lang="en-US" sz="1100" dirty="0" smtClean="0">
                <a:solidFill>
                  <a:schemeClr val="dk1"/>
                </a:solidFill>
                <a:latin typeface="Open Sans"/>
                <a:ea typeface="Open Sans"/>
                <a:cs typeface="Open Sans"/>
                <a:sym typeface="Open Sans"/>
              </a:rPr>
              <a:t>Vehicle Fault Predictor</a:t>
            </a:r>
            <a:endParaRPr sz="1100" dirty="0">
              <a:solidFill>
                <a:schemeClr val="dk1"/>
              </a:solidFill>
              <a:latin typeface="Open Sans"/>
              <a:ea typeface="Open Sans"/>
              <a:cs typeface="Open Sans"/>
              <a:sym typeface="Open Sans"/>
            </a:endParaRPr>
          </a:p>
        </p:txBody>
      </p:sp>
      <p:sp>
        <p:nvSpPr>
          <p:cNvPr id="46" name="Google Shape;96;p16"/>
          <p:cNvSpPr txBox="1"/>
          <p:nvPr/>
        </p:nvSpPr>
        <p:spPr>
          <a:xfrm>
            <a:off x="6592475" y="265694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UC4: </a:t>
            </a:r>
            <a:r>
              <a:rPr lang="en-US" sz="1100" dirty="0" smtClean="0">
                <a:solidFill>
                  <a:schemeClr val="dk1"/>
                </a:solidFill>
                <a:latin typeface="Open Sans"/>
                <a:ea typeface="Open Sans"/>
                <a:cs typeface="Open Sans"/>
                <a:sym typeface="Open Sans"/>
              </a:rPr>
              <a:t>Manufacturing Optimizer</a:t>
            </a:r>
            <a:endParaRPr sz="1100" dirty="0">
              <a:solidFill>
                <a:schemeClr val="dk1"/>
              </a:solidFill>
              <a:latin typeface="Open Sans"/>
              <a:ea typeface="Open Sans"/>
              <a:cs typeface="Open Sans"/>
              <a:sym typeface="Open Sans"/>
            </a:endParaRPr>
          </a:p>
        </p:txBody>
      </p:sp>
      <p:sp>
        <p:nvSpPr>
          <p:cNvPr id="47" name="Google Shape;97;p16"/>
          <p:cNvSpPr txBox="1"/>
          <p:nvPr/>
        </p:nvSpPr>
        <p:spPr>
          <a:xfrm>
            <a:off x="6592475" y="303561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UC5: </a:t>
            </a:r>
            <a:r>
              <a:rPr lang="en-US" sz="1100" dirty="0" smtClean="0">
                <a:solidFill>
                  <a:schemeClr val="dk1"/>
                </a:solidFill>
                <a:latin typeface="Open Sans"/>
                <a:ea typeface="Open Sans"/>
                <a:cs typeface="Open Sans"/>
                <a:sym typeface="Open Sans"/>
              </a:rPr>
              <a:t>Machinery Uptime Booster</a:t>
            </a:r>
            <a:endParaRPr sz="1100" dirty="0">
              <a:solidFill>
                <a:schemeClr val="dk1"/>
              </a:solidFill>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Nice work, you’ve completed Step 6B of the project!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First Prioritization Grid</a:t>
            </a:r>
            <a:endParaRPr/>
          </a:p>
          <a:p>
            <a:pPr marL="0" lvl="0" indent="0" algn="l" rtl="0">
              <a:spcBef>
                <a:spcPts val="0"/>
              </a:spcBef>
              <a:spcAft>
                <a:spcPts val="0"/>
              </a:spcAft>
              <a:buNone/>
            </a:pPr>
            <a:r>
              <a:rPr lang="en" sz="1400"/>
              <a:t>(Follow directions on previous slide)</a:t>
            </a:r>
            <a:endParaRPr sz="1400"/>
          </a:p>
        </p:txBody>
      </p:sp>
      <p:sp>
        <p:nvSpPr>
          <p:cNvPr id="88" name="Google Shape;88;p16"/>
          <p:cNvSpPr/>
          <p:nvPr/>
        </p:nvSpPr>
        <p:spPr>
          <a:xfrm>
            <a:off x="6247463" y="1530525"/>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1</a:t>
            </a:r>
            <a:endParaRPr sz="900">
              <a:solidFill>
                <a:srgbClr val="FFFFFF"/>
              </a:solidFill>
            </a:endParaRPr>
          </a:p>
        </p:txBody>
      </p:sp>
      <p:sp>
        <p:nvSpPr>
          <p:cNvPr id="89" name="Google Shape;89;p16"/>
          <p:cNvSpPr/>
          <p:nvPr/>
        </p:nvSpPr>
        <p:spPr>
          <a:xfrm>
            <a:off x="6247463" y="1904394"/>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2</a:t>
            </a:r>
            <a:endParaRPr sz="900">
              <a:solidFill>
                <a:srgbClr val="FFFFFF"/>
              </a:solidFill>
            </a:endParaRPr>
          </a:p>
        </p:txBody>
      </p:sp>
      <p:sp>
        <p:nvSpPr>
          <p:cNvPr id="90" name="Google Shape;90;p16"/>
          <p:cNvSpPr/>
          <p:nvPr/>
        </p:nvSpPr>
        <p:spPr>
          <a:xfrm>
            <a:off x="6247463" y="228783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91" name="Google Shape;91;p16"/>
          <p:cNvSpPr/>
          <p:nvPr/>
        </p:nvSpPr>
        <p:spPr>
          <a:xfrm>
            <a:off x="6247463" y="267128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92" name="Google Shape;92;p16"/>
          <p:cNvSpPr/>
          <p:nvPr/>
        </p:nvSpPr>
        <p:spPr>
          <a:xfrm>
            <a:off x="6247463" y="3054728"/>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5</a:t>
            </a:r>
            <a:endParaRPr sz="900">
              <a:solidFill>
                <a:srgbClr val="FFFFFF"/>
              </a:solidFill>
            </a:endParaRPr>
          </a:p>
        </p:txBody>
      </p:sp>
      <p:sp>
        <p:nvSpPr>
          <p:cNvPr id="93" name="Google Shape;93;p16"/>
          <p:cNvSpPr txBox="1"/>
          <p:nvPr/>
        </p:nvSpPr>
        <p:spPr>
          <a:xfrm>
            <a:off x="6592475" y="1520950"/>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UC1: </a:t>
            </a:r>
            <a:r>
              <a:rPr lang="en-US" sz="1100" dirty="0" smtClean="0">
                <a:solidFill>
                  <a:schemeClr val="dk1"/>
                </a:solidFill>
                <a:latin typeface="Open Sans"/>
                <a:ea typeface="Open Sans"/>
                <a:cs typeface="Open Sans"/>
                <a:sym typeface="Open Sans"/>
              </a:rPr>
              <a:t>Quality Control Classifier</a:t>
            </a:r>
            <a:endParaRPr sz="1100" dirty="0">
              <a:solidFill>
                <a:schemeClr val="dk1"/>
              </a:solidFill>
              <a:latin typeface="Open Sans"/>
              <a:ea typeface="Open Sans"/>
              <a:cs typeface="Open Sans"/>
              <a:sym typeface="Open Sans"/>
            </a:endParaRPr>
          </a:p>
        </p:txBody>
      </p:sp>
      <p:sp>
        <p:nvSpPr>
          <p:cNvPr id="94" name="Google Shape;94;p16"/>
          <p:cNvSpPr txBox="1"/>
          <p:nvPr/>
        </p:nvSpPr>
        <p:spPr>
          <a:xfrm>
            <a:off x="6592475" y="1899615"/>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UC2: </a:t>
            </a:r>
            <a:r>
              <a:rPr lang="en-US" sz="1100" dirty="0" smtClean="0">
                <a:solidFill>
                  <a:schemeClr val="dk1"/>
                </a:solidFill>
                <a:latin typeface="Open Sans"/>
                <a:ea typeface="Open Sans"/>
                <a:cs typeface="Open Sans"/>
                <a:sym typeface="Open Sans"/>
              </a:rPr>
              <a:t>Ride </a:t>
            </a:r>
            <a:r>
              <a:rPr lang="en-US" sz="1100" dirty="0" err="1" smtClean="0">
                <a:solidFill>
                  <a:schemeClr val="dk1"/>
                </a:solidFill>
                <a:latin typeface="Open Sans"/>
                <a:ea typeface="Open Sans"/>
                <a:cs typeface="Open Sans"/>
                <a:sym typeface="Open Sans"/>
              </a:rPr>
              <a:t>Personaliser</a:t>
            </a:r>
            <a:endParaRPr sz="1100" dirty="0">
              <a:solidFill>
                <a:schemeClr val="dk1"/>
              </a:solidFill>
              <a:latin typeface="Open Sans"/>
              <a:ea typeface="Open Sans"/>
              <a:cs typeface="Open Sans"/>
              <a:sym typeface="Open Sans"/>
            </a:endParaRPr>
          </a:p>
        </p:txBody>
      </p:sp>
      <p:sp>
        <p:nvSpPr>
          <p:cNvPr id="95" name="Google Shape;95;p16"/>
          <p:cNvSpPr txBox="1"/>
          <p:nvPr/>
        </p:nvSpPr>
        <p:spPr>
          <a:xfrm>
            <a:off x="6592475" y="227828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UC3: </a:t>
            </a:r>
            <a:r>
              <a:rPr lang="en-US" sz="1100" dirty="0" smtClean="0">
                <a:solidFill>
                  <a:schemeClr val="dk1"/>
                </a:solidFill>
                <a:latin typeface="Open Sans"/>
                <a:ea typeface="Open Sans"/>
                <a:cs typeface="Open Sans"/>
                <a:sym typeface="Open Sans"/>
              </a:rPr>
              <a:t>Vehicle Fault Predictor</a:t>
            </a:r>
            <a:endParaRPr sz="1100" dirty="0">
              <a:solidFill>
                <a:schemeClr val="dk1"/>
              </a:solidFill>
              <a:latin typeface="Open Sans"/>
              <a:ea typeface="Open Sans"/>
              <a:cs typeface="Open Sans"/>
              <a:sym typeface="Open Sans"/>
            </a:endParaRPr>
          </a:p>
        </p:txBody>
      </p:sp>
      <p:sp>
        <p:nvSpPr>
          <p:cNvPr id="96" name="Google Shape;96;p16"/>
          <p:cNvSpPr txBox="1"/>
          <p:nvPr/>
        </p:nvSpPr>
        <p:spPr>
          <a:xfrm>
            <a:off x="6592475" y="2656946"/>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UC4: </a:t>
            </a:r>
            <a:r>
              <a:rPr lang="en-US" sz="1100" dirty="0" smtClean="0">
                <a:solidFill>
                  <a:schemeClr val="dk1"/>
                </a:solidFill>
                <a:latin typeface="Open Sans"/>
                <a:ea typeface="Open Sans"/>
                <a:cs typeface="Open Sans"/>
                <a:sym typeface="Open Sans"/>
              </a:rPr>
              <a:t>Manufacturing </a:t>
            </a:r>
            <a:r>
              <a:rPr lang="en-US" sz="1100" dirty="0" err="1" smtClean="0">
                <a:solidFill>
                  <a:schemeClr val="dk1"/>
                </a:solidFill>
                <a:latin typeface="Open Sans"/>
                <a:ea typeface="Open Sans"/>
                <a:cs typeface="Open Sans"/>
                <a:sym typeface="Open Sans"/>
              </a:rPr>
              <a:t>Optimiser</a:t>
            </a:r>
            <a:endParaRPr sz="1100" dirty="0">
              <a:solidFill>
                <a:schemeClr val="dk1"/>
              </a:solidFill>
              <a:latin typeface="Open Sans"/>
              <a:ea typeface="Open Sans"/>
              <a:cs typeface="Open Sans"/>
              <a:sym typeface="Open Sans"/>
            </a:endParaRPr>
          </a:p>
        </p:txBody>
      </p:sp>
      <p:sp>
        <p:nvSpPr>
          <p:cNvPr id="97" name="Google Shape;97;p16"/>
          <p:cNvSpPr txBox="1"/>
          <p:nvPr/>
        </p:nvSpPr>
        <p:spPr>
          <a:xfrm>
            <a:off x="6592475" y="3035611"/>
            <a:ext cx="24834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dk1"/>
                </a:solidFill>
                <a:latin typeface="Open Sans"/>
                <a:ea typeface="Open Sans"/>
                <a:cs typeface="Open Sans"/>
                <a:sym typeface="Open Sans"/>
              </a:rPr>
              <a:t>UC5: </a:t>
            </a:r>
            <a:r>
              <a:rPr lang="en-US" sz="1100" dirty="0" smtClean="0">
                <a:solidFill>
                  <a:schemeClr val="dk1"/>
                </a:solidFill>
                <a:latin typeface="Open Sans"/>
                <a:ea typeface="Open Sans"/>
                <a:cs typeface="Open Sans"/>
                <a:sym typeface="Open Sans"/>
              </a:rPr>
              <a:t>Machinery Uptime Booster</a:t>
            </a:r>
            <a:endParaRPr sz="1100" dirty="0">
              <a:solidFill>
                <a:schemeClr val="dk1"/>
              </a:solidFill>
              <a:latin typeface="Open Sans"/>
              <a:ea typeface="Open Sans"/>
              <a:cs typeface="Open Sans"/>
              <a:sym typeface="Open Sans"/>
            </a:endParaRPr>
          </a:p>
        </p:txBody>
      </p:sp>
      <p:cxnSp>
        <p:nvCxnSpPr>
          <p:cNvPr id="98" name="Google Shape;98;p16"/>
          <p:cNvCxnSpPr/>
          <p:nvPr/>
        </p:nvCxnSpPr>
        <p:spPr>
          <a:xfrm>
            <a:off x="3076350" y="1047825"/>
            <a:ext cx="24000" cy="3230400"/>
          </a:xfrm>
          <a:prstGeom prst="straightConnector1">
            <a:avLst/>
          </a:prstGeom>
          <a:noFill/>
          <a:ln w="9525" cap="flat" cmpd="sng">
            <a:solidFill>
              <a:srgbClr val="666666"/>
            </a:solidFill>
            <a:prstDash val="dash"/>
            <a:round/>
            <a:headEnd type="none" w="med" len="med"/>
            <a:tailEnd type="none" w="med" len="med"/>
          </a:ln>
        </p:spPr>
      </p:cxnSp>
      <p:cxnSp>
        <p:nvCxnSpPr>
          <p:cNvPr id="99" name="Google Shape;99;p16"/>
          <p:cNvCxnSpPr/>
          <p:nvPr/>
        </p:nvCxnSpPr>
        <p:spPr>
          <a:xfrm>
            <a:off x="777000" y="2678775"/>
            <a:ext cx="4661100" cy="10800"/>
          </a:xfrm>
          <a:prstGeom prst="straightConnector1">
            <a:avLst/>
          </a:prstGeom>
          <a:noFill/>
          <a:ln w="9525" cap="flat" cmpd="sng">
            <a:solidFill>
              <a:srgbClr val="666666"/>
            </a:solidFill>
            <a:prstDash val="dash"/>
            <a:round/>
            <a:headEnd type="none" w="med" len="med"/>
            <a:tailEnd type="none" w="med" len="med"/>
          </a:ln>
        </p:spPr>
      </p:cxnSp>
      <p:cxnSp>
        <p:nvCxnSpPr>
          <p:cNvPr id="100" name="Google Shape;100;p16"/>
          <p:cNvCxnSpPr/>
          <p:nvPr/>
        </p:nvCxnSpPr>
        <p:spPr>
          <a:xfrm>
            <a:off x="711125" y="1016925"/>
            <a:ext cx="21000" cy="3348600"/>
          </a:xfrm>
          <a:prstGeom prst="straightConnector1">
            <a:avLst/>
          </a:prstGeom>
          <a:noFill/>
          <a:ln w="9525" cap="flat" cmpd="sng">
            <a:solidFill>
              <a:srgbClr val="0B5394"/>
            </a:solidFill>
            <a:prstDash val="solid"/>
            <a:round/>
            <a:headEnd type="none" w="med" len="med"/>
            <a:tailEnd type="none" w="med" len="med"/>
          </a:ln>
        </p:spPr>
      </p:cxnSp>
      <p:cxnSp>
        <p:nvCxnSpPr>
          <p:cNvPr id="101" name="Google Shape;101;p16"/>
          <p:cNvCxnSpPr/>
          <p:nvPr/>
        </p:nvCxnSpPr>
        <p:spPr>
          <a:xfrm flipH="1">
            <a:off x="747275" y="4348325"/>
            <a:ext cx="4617000" cy="2400"/>
          </a:xfrm>
          <a:prstGeom prst="straightConnector1">
            <a:avLst/>
          </a:prstGeom>
          <a:noFill/>
          <a:ln w="9525" cap="flat" cmpd="sng">
            <a:solidFill>
              <a:srgbClr val="0B5394"/>
            </a:solidFill>
            <a:prstDash val="solid"/>
            <a:round/>
            <a:headEnd type="none" w="med" len="med"/>
            <a:tailEnd type="none" w="med" len="med"/>
          </a:ln>
        </p:spPr>
      </p:cxnSp>
      <p:sp>
        <p:nvSpPr>
          <p:cNvPr id="102" name="Google Shape;102;p16"/>
          <p:cNvSpPr txBox="1"/>
          <p:nvPr/>
        </p:nvSpPr>
        <p:spPr>
          <a:xfrm>
            <a:off x="19375" y="2523200"/>
            <a:ext cx="762900" cy="41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Roboto"/>
                <a:ea typeface="Roboto"/>
                <a:cs typeface="Roboto"/>
                <a:sym typeface="Roboto"/>
              </a:rPr>
              <a:t>Impact</a:t>
            </a:r>
            <a:endParaRPr>
              <a:latin typeface="Roboto"/>
              <a:ea typeface="Roboto"/>
              <a:cs typeface="Roboto"/>
              <a:sym typeface="Roboto"/>
            </a:endParaRPr>
          </a:p>
        </p:txBody>
      </p:sp>
      <p:sp>
        <p:nvSpPr>
          <p:cNvPr id="103" name="Google Shape;103;p16"/>
          <p:cNvSpPr txBox="1"/>
          <p:nvPr/>
        </p:nvSpPr>
        <p:spPr>
          <a:xfrm>
            <a:off x="1554600" y="4348325"/>
            <a:ext cx="3169200" cy="41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Feasibility</a:t>
            </a:r>
            <a:endParaRPr>
              <a:latin typeface="Roboto"/>
              <a:ea typeface="Roboto"/>
              <a:cs typeface="Roboto"/>
              <a:sym typeface="Roboto"/>
            </a:endParaRPr>
          </a:p>
        </p:txBody>
      </p:sp>
      <p:sp>
        <p:nvSpPr>
          <p:cNvPr id="104" name="Google Shape;104;p16"/>
          <p:cNvSpPr txBox="1"/>
          <p:nvPr/>
        </p:nvSpPr>
        <p:spPr>
          <a:xfrm>
            <a:off x="261950" y="95637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105" name="Google Shape;105;p16"/>
          <p:cNvSpPr txBox="1"/>
          <p:nvPr/>
        </p:nvSpPr>
        <p:spPr>
          <a:xfrm>
            <a:off x="747275" y="4348325"/>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106" name="Google Shape;106;p16"/>
          <p:cNvSpPr txBox="1"/>
          <p:nvPr/>
        </p:nvSpPr>
        <p:spPr>
          <a:xfrm>
            <a:off x="330650" y="3875700"/>
            <a:ext cx="608700" cy="2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low</a:t>
            </a:r>
            <a:endParaRPr sz="1200">
              <a:latin typeface="Roboto"/>
              <a:ea typeface="Roboto"/>
              <a:cs typeface="Roboto"/>
              <a:sym typeface="Roboto"/>
            </a:endParaRPr>
          </a:p>
        </p:txBody>
      </p:sp>
      <p:sp>
        <p:nvSpPr>
          <p:cNvPr id="107" name="Google Shape;107;p16"/>
          <p:cNvSpPr txBox="1"/>
          <p:nvPr/>
        </p:nvSpPr>
        <p:spPr>
          <a:xfrm>
            <a:off x="5187925" y="4348325"/>
            <a:ext cx="746100" cy="1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Roboto"/>
                <a:ea typeface="Roboto"/>
                <a:cs typeface="Roboto"/>
                <a:sym typeface="Roboto"/>
              </a:rPr>
              <a:t>high</a:t>
            </a:r>
            <a:endParaRPr sz="1200">
              <a:latin typeface="Roboto"/>
              <a:ea typeface="Roboto"/>
              <a:cs typeface="Roboto"/>
              <a:sym typeface="Roboto"/>
            </a:endParaRPr>
          </a:p>
        </p:txBody>
      </p:sp>
      <p:sp>
        <p:nvSpPr>
          <p:cNvPr id="23" name="Google Shape;88;p16"/>
          <p:cNvSpPr/>
          <p:nvPr/>
        </p:nvSpPr>
        <p:spPr>
          <a:xfrm>
            <a:off x="3107077" y="1594299"/>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 sz="900" dirty="0">
                <a:solidFill>
                  <a:srgbClr val="FFFFFF"/>
                </a:solidFill>
              </a:rPr>
              <a:t>1</a:t>
            </a:r>
            <a:endParaRPr sz="900" dirty="0">
              <a:solidFill>
                <a:srgbClr val="FFFFFF"/>
              </a:solidFill>
            </a:endParaRPr>
          </a:p>
        </p:txBody>
      </p:sp>
      <p:sp>
        <p:nvSpPr>
          <p:cNvPr id="24" name="Google Shape;89;p16"/>
          <p:cNvSpPr/>
          <p:nvPr/>
        </p:nvSpPr>
        <p:spPr>
          <a:xfrm>
            <a:off x="3284108" y="2617522"/>
            <a:ext cx="345000" cy="338400"/>
          </a:xfrm>
          <a:prstGeom prst="ellipse">
            <a:avLst/>
          </a:prstGeom>
          <a:solidFill>
            <a:srgbClr val="BFBFBF"/>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US" sz="900" dirty="0" smtClean="0">
                <a:solidFill>
                  <a:srgbClr val="FFFFFF"/>
                </a:solidFill>
              </a:rPr>
              <a:t>5</a:t>
            </a:r>
            <a:endParaRPr sz="900" dirty="0">
              <a:solidFill>
                <a:srgbClr val="FFFFFF"/>
              </a:solidFill>
            </a:endParaRPr>
          </a:p>
        </p:txBody>
      </p:sp>
      <p:sp>
        <p:nvSpPr>
          <p:cNvPr id="25" name="Google Shape;90;p16"/>
          <p:cNvSpPr/>
          <p:nvPr/>
        </p:nvSpPr>
        <p:spPr>
          <a:xfrm>
            <a:off x="3735150" y="1811210"/>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3</a:t>
            </a:r>
            <a:endParaRPr sz="900">
              <a:solidFill>
                <a:srgbClr val="FFFFFF"/>
              </a:solidFill>
            </a:endParaRPr>
          </a:p>
        </p:txBody>
      </p:sp>
      <p:sp>
        <p:nvSpPr>
          <p:cNvPr id="26" name="Google Shape;91;p16"/>
          <p:cNvSpPr/>
          <p:nvPr/>
        </p:nvSpPr>
        <p:spPr>
          <a:xfrm>
            <a:off x="2892412" y="3529857"/>
            <a:ext cx="345000" cy="338400"/>
          </a:xfrm>
          <a:prstGeom prst="ellipse">
            <a:avLst/>
          </a:prstGeom>
          <a:solidFill>
            <a:schemeClr val="bg1">
              <a:lumMod val="75000"/>
            </a:schemeClr>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a:solidFill>
                  <a:srgbClr val="FFFFFF"/>
                </a:solidFill>
              </a:rPr>
              <a:t>UC</a:t>
            </a:r>
            <a:br>
              <a:rPr lang="en" sz="900">
                <a:solidFill>
                  <a:srgbClr val="FFFFFF"/>
                </a:solidFill>
              </a:rPr>
            </a:br>
            <a:r>
              <a:rPr lang="en" sz="900">
                <a:solidFill>
                  <a:srgbClr val="FFFFFF"/>
                </a:solidFill>
              </a:rPr>
              <a:t>4</a:t>
            </a:r>
            <a:endParaRPr sz="900">
              <a:solidFill>
                <a:srgbClr val="FFFFFF"/>
              </a:solidFill>
            </a:endParaRPr>
          </a:p>
        </p:txBody>
      </p:sp>
      <p:sp>
        <p:nvSpPr>
          <p:cNvPr id="28" name="Google Shape;92;p16"/>
          <p:cNvSpPr/>
          <p:nvPr/>
        </p:nvSpPr>
        <p:spPr>
          <a:xfrm>
            <a:off x="3859781" y="2198303"/>
            <a:ext cx="345000" cy="338400"/>
          </a:xfrm>
          <a:prstGeom prst="ellipse">
            <a:avLst/>
          </a:prstGeom>
          <a:solidFill>
            <a:schemeClr val="dk1"/>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900" dirty="0">
                <a:solidFill>
                  <a:srgbClr val="FFFFFF"/>
                </a:solidFill>
              </a:rPr>
              <a:t>UC</a:t>
            </a:r>
            <a:br>
              <a:rPr lang="en" sz="900" dirty="0">
                <a:solidFill>
                  <a:srgbClr val="FFFFFF"/>
                </a:solidFill>
              </a:rPr>
            </a:br>
            <a:r>
              <a:rPr lang="en-US" sz="900" dirty="0" smtClean="0">
                <a:solidFill>
                  <a:srgbClr val="FFFFFF"/>
                </a:solidFill>
              </a:rPr>
              <a:t>2</a:t>
            </a:r>
            <a:endParaRPr sz="900"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Now Prioritize and Eliminate Three Use Cases</a:t>
            </a:r>
            <a:endParaRPr/>
          </a:p>
        </p:txBody>
      </p:sp>
      <p:sp>
        <p:nvSpPr>
          <p:cNvPr id="113" name="Google Shape;113;p17"/>
          <p:cNvSpPr txBox="1"/>
          <p:nvPr/>
        </p:nvSpPr>
        <p:spPr>
          <a:xfrm>
            <a:off x="220050" y="921425"/>
            <a:ext cx="6938100" cy="158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latin typeface="Roboto"/>
                <a:ea typeface="Roboto"/>
                <a:cs typeface="Roboto"/>
                <a:sym typeface="Roboto"/>
              </a:rPr>
              <a:t>1) Review the locations of your use cases on the grid on the previous slide. Remember we want to prioritize use cases for AI and ML that offer the greatest impact for the least difficulty.</a:t>
            </a:r>
            <a:endParaRPr sz="1200">
              <a:latin typeface="Roboto"/>
              <a:ea typeface="Roboto"/>
              <a:cs typeface="Roboto"/>
              <a:sym typeface="Roboto"/>
            </a:endParaRPr>
          </a:p>
          <a:p>
            <a:pPr marL="0" lvl="0" indent="0" algn="l" rtl="0">
              <a:lnSpc>
                <a:spcPct val="115000"/>
              </a:lnSpc>
              <a:spcBef>
                <a:spcPts val="1600"/>
              </a:spcBef>
              <a:spcAft>
                <a:spcPts val="0"/>
              </a:spcAft>
              <a:buNone/>
            </a:pPr>
            <a:r>
              <a:rPr lang="en" b="1">
                <a:latin typeface="Roboto"/>
                <a:ea typeface="Roboto"/>
                <a:cs typeface="Roboto"/>
                <a:sym typeface="Roboto"/>
              </a:rPr>
              <a:t>2) Now in the grid on the previous slide change the color from </a:t>
            </a:r>
            <a:r>
              <a:rPr lang="en" b="1">
                <a:solidFill>
                  <a:srgbClr val="4A86E8"/>
                </a:solidFill>
                <a:latin typeface="Roboto"/>
                <a:ea typeface="Roboto"/>
                <a:cs typeface="Roboto"/>
                <a:sym typeface="Roboto"/>
              </a:rPr>
              <a:t>blue</a:t>
            </a:r>
            <a:r>
              <a:rPr lang="en" b="1">
                <a:latin typeface="Roboto"/>
                <a:ea typeface="Roboto"/>
                <a:cs typeface="Roboto"/>
                <a:sym typeface="Roboto"/>
              </a:rPr>
              <a:t> to </a:t>
            </a:r>
            <a:r>
              <a:rPr lang="en" b="1">
                <a:solidFill>
                  <a:srgbClr val="999999"/>
                </a:solidFill>
                <a:latin typeface="Roboto"/>
                <a:ea typeface="Roboto"/>
                <a:cs typeface="Roboto"/>
                <a:sym typeface="Roboto"/>
              </a:rPr>
              <a:t>grey</a:t>
            </a:r>
            <a:r>
              <a:rPr lang="en" b="1">
                <a:latin typeface="Roboto"/>
                <a:ea typeface="Roboto"/>
                <a:cs typeface="Roboto"/>
                <a:sym typeface="Roboto"/>
              </a:rPr>
              <a:t> for two use case circles you want to de-prioritize.</a:t>
            </a:r>
            <a:r>
              <a:rPr lang="en">
                <a:latin typeface="Roboto"/>
                <a:ea typeface="Roboto"/>
                <a:cs typeface="Roboto"/>
                <a:sym typeface="Roboto"/>
              </a:rPr>
              <a:t> </a:t>
            </a:r>
            <a:endParaRPr>
              <a:latin typeface="Roboto"/>
              <a:ea typeface="Roboto"/>
              <a:cs typeface="Roboto"/>
              <a:sym typeface="Roboto"/>
            </a:endParaRPr>
          </a:p>
          <a:p>
            <a:pPr marL="0" lvl="0" indent="0" algn="l" rtl="0">
              <a:lnSpc>
                <a:spcPct val="115000"/>
              </a:lnSpc>
              <a:spcBef>
                <a:spcPts val="1600"/>
              </a:spcBef>
              <a:spcAft>
                <a:spcPts val="1600"/>
              </a:spcAft>
              <a:buNone/>
            </a:pPr>
            <a:r>
              <a:rPr lang="en" sz="1200">
                <a:latin typeface="Roboto"/>
                <a:ea typeface="Roboto"/>
                <a:cs typeface="Roboto"/>
                <a:sym typeface="Roboto"/>
              </a:rPr>
              <a:t>3) This leaves your top three use cases in </a:t>
            </a:r>
            <a:r>
              <a:rPr lang="en" sz="1200">
                <a:solidFill>
                  <a:srgbClr val="4A86E8"/>
                </a:solidFill>
                <a:latin typeface="Roboto"/>
                <a:ea typeface="Roboto"/>
                <a:cs typeface="Roboto"/>
                <a:sym typeface="Roboto"/>
              </a:rPr>
              <a:t>blue</a:t>
            </a:r>
            <a:r>
              <a:rPr lang="en" sz="1200">
                <a:latin typeface="Roboto"/>
                <a:ea typeface="Roboto"/>
                <a:cs typeface="Roboto"/>
                <a:sym typeface="Roboto"/>
              </a:rPr>
              <a:t> that you want to move forward with in the rest of the project.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Nice work, you’ve completed Step 2C of the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ctrTitle"/>
          </p:nvPr>
        </p:nvSpPr>
        <p:spPr>
          <a:xfrm>
            <a:off x="397400" y="2218100"/>
            <a:ext cx="8222100" cy="93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AI for Business Leaders</a:t>
            </a:r>
            <a:endParaRPr sz="3600"/>
          </a:p>
          <a:p>
            <a:pPr marL="0" lvl="0" indent="0" algn="l" rtl="0">
              <a:spcBef>
                <a:spcPts val="0"/>
              </a:spcBef>
              <a:spcAft>
                <a:spcPts val="0"/>
              </a:spcAft>
              <a:buNone/>
            </a:pPr>
            <a:r>
              <a:rPr lang="en" sz="3600"/>
              <a:t>Project Step 3</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t>Architectures for Top 3 Use Cases</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Creating High Level Architectures</a:t>
            </a:r>
            <a:endParaRPr/>
          </a:p>
        </p:txBody>
      </p:sp>
      <p:sp>
        <p:nvSpPr>
          <p:cNvPr id="129" name="Google Shape;129;p20"/>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top three use cases you prioritized in Project Step 2C, you’ll now create a high level architecture for each, on slides 10-12. </a:t>
            </a:r>
            <a:endParaRPr/>
          </a:p>
          <a:p>
            <a:pPr marL="0" lvl="0" indent="0" algn="l" rtl="0">
              <a:spcBef>
                <a:spcPts val="1600"/>
              </a:spcBef>
              <a:spcAft>
                <a:spcPts val="0"/>
              </a:spcAft>
              <a:buNone/>
            </a:pPr>
            <a:r>
              <a:rPr lang="en"/>
              <a:t>For this step, be sure to review Lesson 3 but also recognize that this process allows significant creative freedom.  </a:t>
            </a:r>
            <a:endParaRPr/>
          </a:p>
          <a:p>
            <a:pPr marL="0" lvl="0" indent="0" algn="l" rtl="0">
              <a:spcBef>
                <a:spcPts val="1600"/>
              </a:spcBef>
              <a:spcAft>
                <a:spcPts val="0"/>
              </a:spcAft>
              <a:buNone/>
            </a:pPr>
            <a:r>
              <a:rPr lang="en"/>
              <a:t>Keep a focus on…</a:t>
            </a:r>
            <a:br>
              <a:rPr lang="en"/>
            </a:br>
            <a:r>
              <a:rPr lang="en"/>
              <a:t>     - Data flow/direction</a:t>
            </a:r>
            <a:br>
              <a:rPr lang="en"/>
            </a:br>
            <a:r>
              <a:rPr lang="en"/>
              <a:t>     - Clear view on inputs/outputs</a:t>
            </a:r>
            <a:br>
              <a:rPr lang="en"/>
            </a:br>
            <a:r>
              <a:rPr lang="en"/>
              <a:t>     - Simplicity</a:t>
            </a:r>
            <a:endParaRPr/>
          </a:p>
          <a:p>
            <a:pPr marL="0" lvl="0" indent="0" algn="l" rtl="0">
              <a:spcBef>
                <a:spcPts val="1600"/>
              </a:spcBef>
              <a:spcAft>
                <a:spcPts val="1600"/>
              </a:spcAft>
              <a:buNone/>
            </a:pPr>
            <a:r>
              <a:rPr lang="en"/>
              <a:t>Write the use case name at the top of each slide.</a:t>
            </a:r>
            <a:endParaRPr/>
          </a:p>
        </p:txBody>
      </p:sp>
      <p:sp>
        <p:nvSpPr>
          <p:cNvPr id="130" name="Google Shape;130;p20"/>
          <p:cNvSpPr txBox="1"/>
          <p:nvPr/>
        </p:nvSpPr>
        <p:spPr>
          <a:xfrm>
            <a:off x="3758963" y="2871588"/>
            <a:ext cx="5318100" cy="9111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r>
              <a:rPr lang="en" b="1" i="1">
                <a:solidFill>
                  <a:srgbClr val="424242"/>
                </a:solidFill>
                <a:latin typeface="Open Sans"/>
                <a:ea typeface="Open Sans"/>
                <a:cs typeface="Open Sans"/>
                <a:sym typeface="Open Sans"/>
              </a:rPr>
              <a:t>Do all work on slides 10-12:</a:t>
            </a:r>
            <a:endParaRPr b="1" i="1">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Copy and paste capabilities                       from slide 9 </a:t>
            </a:r>
            <a:r>
              <a:rPr lang="en" i="1">
                <a:solidFill>
                  <a:schemeClr val="dk2"/>
                </a:solidFill>
                <a:latin typeface="Open Sans"/>
                <a:ea typeface="Open Sans"/>
                <a:cs typeface="Open Sans"/>
                <a:sym typeface="Open Sans"/>
              </a:rPr>
              <a:t>into Analysis Layer</a:t>
            </a:r>
            <a:endParaRPr i="1">
              <a:solidFill>
                <a:schemeClr val="dk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chemeClr val="dk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Identify relevant User/Physical and Data Layer attributes</a:t>
            </a:r>
            <a:endParaRPr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Copy and paste  arrows from slide 9                   to show data flow, input/output</a:t>
            </a:r>
            <a:endParaRPr i="1">
              <a:solidFill>
                <a:srgbClr val="424242"/>
              </a:solidFill>
              <a:latin typeface="Open Sans"/>
              <a:ea typeface="Open Sans"/>
              <a:cs typeface="Open Sans"/>
              <a:sym typeface="Open Sans"/>
            </a:endParaRPr>
          </a:p>
          <a:p>
            <a:pPr marL="457200" lvl="0" indent="0" algn="l" rtl="0">
              <a:lnSpc>
                <a:spcPct val="115000"/>
              </a:lnSpc>
              <a:spcBef>
                <a:spcPts val="0"/>
              </a:spcBef>
              <a:spcAft>
                <a:spcPts val="0"/>
              </a:spcAft>
              <a:buNone/>
            </a:pPr>
            <a:endParaRPr sz="800" i="1">
              <a:solidFill>
                <a:srgbClr val="424242"/>
              </a:solidFill>
              <a:latin typeface="Open Sans"/>
              <a:ea typeface="Open Sans"/>
              <a:cs typeface="Open Sans"/>
              <a:sym typeface="Open Sans"/>
            </a:endParaRPr>
          </a:p>
          <a:p>
            <a:pPr marL="457200" lvl="0" indent="-317500" algn="l" rtl="0">
              <a:lnSpc>
                <a:spcPct val="115000"/>
              </a:lnSpc>
              <a:spcBef>
                <a:spcPts val="0"/>
              </a:spcBef>
              <a:spcAft>
                <a:spcPts val="0"/>
              </a:spcAft>
              <a:buClr>
                <a:srgbClr val="424242"/>
              </a:buClr>
              <a:buSzPts val="1400"/>
              <a:buFont typeface="Open Sans"/>
              <a:buChar char="-"/>
            </a:pPr>
            <a:r>
              <a:rPr lang="en" i="1">
                <a:solidFill>
                  <a:srgbClr val="424242"/>
                </a:solidFill>
                <a:latin typeface="Open Sans"/>
                <a:ea typeface="Open Sans"/>
                <a:cs typeface="Open Sans"/>
                <a:sym typeface="Open Sans"/>
              </a:rPr>
              <a:t>Use annotations to help explain difficult concepts</a:t>
            </a:r>
            <a:endParaRPr i="1">
              <a:solidFill>
                <a:srgbClr val="424242"/>
              </a:solidFill>
              <a:latin typeface="Open Sans"/>
              <a:ea typeface="Open Sans"/>
              <a:cs typeface="Open Sans"/>
              <a:sym typeface="Open Sans"/>
            </a:endParaRPr>
          </a:p>
        </p:txBody>
      </p:sp>
      <p:pic>
        <p:nvPicPr>
          <p:cNvPr id="131" name="Google Shape;131;p20"/>
          <p:cNvPicPr preferRelativeResize="0"/>
          <p:nvPr/>
        </p:nvPicPr>
        <p:blipFill>
          <a:blip r:embed="rId3">
            <a:alphaModFix/>
          </a:blip>
          <a:stretch>
            <a:fillRect/>
          </a:stretch>
        </p:blipFill>
        <p:spPr>
          <a:xfrm>
            <a:off x="6533550" y="3191700"/>
            <a:ext cx="847325" cy="328000"/>
          </a:xfrm>
          <a:prstGeom prst="rect">
            <a:avLst/>
          </a:prstGeom>
          <a:noFill/>
          <a:ln w="9525" cap="flat" cmpd="sng">
            <a:solidFill>
              <a:schemeClr val="dk2"/>
            </a:solidFill>
            <a:prstDash val="solid"/>
            <a:round/>
            <a:headEnd type="none" w="sm" len="sm"/>
            <a:tailEnd type="none" w="sm" len="sm"/>
          </a:ln>
        </p:spPr>
      </p:pic>
      <p:pic>
        <p:nvPicPr>
          <p:cNvPr id="132" name="Google Shape;132;p20"/>
          <p:cNvPicPr preferRelativeResize="0"/>
          <p:nvPr/>
        </p:nvPicPr>
        <p:blipFill>
          <a:blip r:embed="rId4">
            <a:alphaModFix/>
          </a:blip>
          <a:stretch>
            <a:fillRect/>
          </a:stretch>
        </p:blipFill>
        <p:spPr>
          <a:xfrm>
            <a:off x="7200754" y="4291590"/>
            <a:ext cx="428625" cy="114300"/>
          </a:xfrm>
          <a:prstGeom prst="rect">
            <a:avLst/>
          </a:prstGeom>
          <a:noFill/>
          <a:ln>
            <a:noFill/>
          </a:ln>
        </p:spPr>
      </p:pic>
      <p:pic>
        <p:nvPicPr>
          <p:cNvPr id="133" name="Google Shape;133;p20"/>
          <p:cNvPicPr preferRelativeResize="0"/>
          <p:nvPr/>
        </p:nvPicPr>
        <p:blipFill>
          <a:blip r:embed="rId5">
            <a:alphaModFix/>
          </a:blip>
          <a:stretch>
            <a:fillRect/>
          </a:stretch>
        </p:blipFill>
        <p:spPr>
          <a:xfrm>
            <a:off x="7694628" y="4177300"/>
            <a:ext cx="129725" cy="342900"/>
          </a:xfrm>
          <a:prstGeom prst="rect">
            <a:avLst/>
          </a:prstGeom>
          <a:noFill/>
          <a:ln>
            <a:noFill/>
          </a:ln>
        </p:spPr>
      </p:pic>
      <p:pic>
        <p:nvPicPr>
          <p:cNvPr id="134" name="Google Shape;134;p20"/>
          <p:cNvPicPr preferRelativeResize="0"/>
          <p:nvPr/>
        </p:nvPicPr>
        <p:blipFill>
          <a:blip r:embed="rId6">
            <a:alphaModFix/>
          </a:blip>
          <a:stretch>
            <a:fillRect/>
          </a:stretch>
        </p:blipFill>
        <p:spPr>
          <a:xfrm>
            <a:off x="4201450" y="586725"/>
            <a:ext cx="4297701" cy="2138300"/>
          </a:xfrm>
          <a:prstGeom prst="rect">
            <a:avLst/>
          </a:prstGeom>
          <a:noFill/>
          <a:ln>
            <a:noFill/>
          </a:ln>
        </p:spPr>
      </p:pic>
      <p:sp>
        <p:nvSpPr>
          <p:cNvPr id="135" name="Google Shape;135;p20"/>
          <p:cNvSpPr txBox="1"/>
          <p:nvPr/>
        </p:nvSpPr>
        <p:spPr>
          <a:xfrm>
            <a:off x="4015850" y="165050"/>
            <a:ext cx="4668900" cy="27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latin typeface="Roboto"/>
                <a:ea typeface="Roboto"/>
                <a:cs typeface="Roboto"/>
                <a:sym typeface="Roboto"/>
              </a:rPr>
              <a:t>Sample Completed Architecture</a:t>
            </a:r>
            <a:endParaRPr b="1">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Your AI/ML Toolkit - List of Capabilities</a:t>
            </a:r>
            <a:endParaRPr/>
          </a:p>
        </p:txBody>
      </p:sp>
      <p:sp>
        <p:nvSpPr>
          <p:cNvPr id="141" name="Google Shape;141;p21"/>
          <p:cNvSpPr txBox="1"/>
          <p:nvPr/>
        </p:nvSpPr>
        <p:spPr>
          <a:xfrm>
            <a:off x="165675" y="761650"/>
            <a:ext cx="24846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Generic ML Capabilities</a:t>
            </a:r>
            <a:endParaRPr sz="1200" b="1">
              <a:solidFill>
                <a:srgbClr val="424242"/>
              </a:solidFill>
              <a:latin typeface="Open Sans"/>
              <a:ea typeface="Open Sans"/>
              <a:cs typeface="Open Sans"/>
              <a:sym typeface="Open Sans"/>
            </a:endParaRPr>
          </a:p>
        </p:txBody>
      </p:sp>
      <p:sp>
        <p:nvSpPr>
          <p:cNvPr id="142" name="Google Shape;142;p21"/>
          <p:cNvSpPr txBox="1"/>
          <p:nvPr/>
        </p:nvSpPr>
        <p:spPr>
          <a:xfrm>
            <a:off x="2472150" y="7616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Natural Language Processing</a:t>
            </a:r>
            <a:endParaRPr sz="1200" b="1">
              <a:solidFill>
                <a:srgbClr val="424242"/>
              </a:solidFill>
              <a:latin typeface="Open Sans"/>
              <a:ea typeface="Open Sans"/>
              <a:cs typeface="Open Sans"/>
              <a:sym typeface="Open Sans"/>
            </a:endParaRPr>
          </a:p>
        </p:txBody>
      </p:sp>
      <p:sp>
        <p:nvSpPr>
          <p:cNvPr id="143" name="Google Shape;143;p21"/>
          <p:cNvSpPr txBox="1"/>
          <p:nvPr/>
        </p:nvSpPr>
        <p:spPr>
          <a:xfrm>
            <a:off x="4876800" y="7616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Voice/Speech Processing</a:t>
            </a:r>
            <a:endParaRPr sz="1200" b="1">
              <a:solidFill>
                <a:srgbClr val="424242"/>
              </a:solidFill>
              <a:latin typeface="Open Sans"/>
              <a:ea typeface="Open Sans"/>
              <a:cs typeface="Open Sans"/>
              <a:sym typeface="Open Sans"/>
            </a:endParaRPr>
          </a:p>
        </p:txBody>
      </p:sp>
      <p:sp>
        <p:nvSpPr>
          <p:cNvPr id="144" name="Google Shape;144;p21"/>
          <p:cNvSpPr txBox="1"/>
          <p:nvPr/>
        </p:nvSpPr>
        <p:spPr>
          <a:xfrm>
            <a:off x="7195125" y="761650"/>
            <a:ext cx="1950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Computer Vision</a:t>
            </a:r>
            <a:endParaRPr sz="1200" b="1">
              <a:solidFill>
                <a:srgbClr val="424242"/>
              </a:solidFill>
              <a:latin typeface="Open Sans"/>
              <a:ea typeface="Open Sans"/>
              <a:cs typeface="Open Sans"/>
              <a:sym typeface="Open Sans"/>
            </a:endParaRPr>
          </a:p>
        </p:txBody>
      </p:sp>
      <p:sp>
        <p:nvSpPr>
          <p:cNvPr id="145" name="Google Shape;145;p21"/>
          <p:cNvSpPr txBox="1"/>
          <p:nvPr/>
        </p:nvSpPr>
        <p:spPr>
          <a:xfrm>
            <a:off x="4905775" y="3125550"/>
            <a:ext cx="20922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Other Capabilities</a:t>
            </a:r>
            <a:endParaRPr sz="1200" b="1">
              <a:solidFill>
                <a:srgbClr val="424242"/>
              </a:solidFill>
              <a:latin typeface="Open Sans"/>
              <a:ea typeface="Open Sans"/>
              <a:cs typeface="Open Sans"/>
              <a:sym typeface="Open Sans"/>
            </a:endParaRPr>
          </a:p>
        </p:txBody>
      </p:sp>
      <p:pic>
        <p:nvPicPr>
          <p:cNvPr id="146" name="Google Shape;146;p21"/>
          <p:cNvPicPr preferRelativeResize="0"/>
          <p:nvPr/>
        </p:nvPicPr>
        <p:blipFill>
          <a:blip r:embed="rId3">
            <a:alphaModFix/>
          </a:blip>
          <a:stretch>
            <a:fillRect/>
          </a:stretch>
        </p:blipFill>
        <p:spPr>
          <a:xfrm>
            <a:off x="343750" y="1099950"/>
            <a:ext cx="1417320" cy="548640"/>
          </a:xfrm>
          <a:prstGeom prst="rect">
            <a:avLst/>
          </a:prstGeom>
          <a:noFill/>
          <a:ln w="9525" cap="flat" cmpd="sng">
            <a:solidFill>
              <a:schemeClr val="dk2"/>
            </a:solidFill>
            <a:prstDash val="solid"/>
            <a:round/>
            <a:headEnd type="none" w="sm" len="sm"/>
            <a:tailEnd type="none" w="sm" len="sm"/>
          </a:ln>
        </p:spPr>
      </p:pic>
      <p:pic>
        <p:nvPicPr>
          <p:cNvPr id="147" name="Google Shape;147;p21"/>
          <p:cNvPicPr preferRelativeResize="0"/>
          <p:nvPr/>
        </p:nvPicPr>
        <p:blipFill>
          <a:blip r:embed="rId4">
            <a:alphaModFix/>
          </a:blip>
          <a:stretch>
            <a:fillRect/>
          </a:stretch>
        </p:blipFill>
        <p:spPr>
          <a:xfrm>
            <a:off x="343750" y="1746588"/>
            <a:ext cx="1417320" cy="552450"/>
          </a:xfrm>
          <a:prstGeom prst="rect">
            <a:avLst/>
          </a:prstGeom>
          <a:noFill/>
          <a:ln w="9525" cap="flat" cmpd="sng">
            <a:solidFill>
              <a:schemeClr val="dk2"/>
            </a:solidFill>
            <a:prstDash val="solid"/>
            <a:round/>
            <a:headEnd type="none" w="sm" len="sm"/>
            <a:tailEnd type="none" w="sm" len="sm"/>
          </a:ln>
        </p:spPr>
      </p:pic>
      <p:pic>
        <p:nvPicPr>
          <p:cNvPr id="148" name="Google Shape;148;p21"/>
          <p:cNvPicPr preferRelativeResize="0"/>
          <p:nvPr/>
        </p:nvPicPr>
        <p:blipFill>
          <a:blip r:embed="rId5">
            <a:alphaModFix/>
          </a:blip>
          <a:stretch>
            <a:fillRect/>
          </a:stretch>
        </p:blipFill>
        <p:spPr>
          <a:xfrm>
            <a:off x="357353" y="2397036"/>
            <a:ext cx="1417320" cy="548640"/>
          </a:xfrm>
          <a:prstGeom prst="rect">
            <a:avLst/>
          </a:prstGeom>
          <a:noFill/>
          <a:ln w="9525" cap="flat" cmpd="sng">
            <a:solidFill>
              <a:schemeClr val="dk2"/>
            </a:solidFill>
            <a:prstDash val="solid"/>
            <a:round/>
            <a:headEnd type="none" w="sm" len="sm"/>
            <a:tailEnd type="none" w="sm" len="sm"/>
          </a:ln>
        </p:spPr>
      </p:pic>
      <p:pic>
        <p:nvPicPr>
          <p:cNvPr id="149" name="Google Shape;149;p21"/>
          <p:cNvPicPr preferRelativeResize="0"/>
          <p:nvPr/>
        </p:nvPicPr>
        <p:blipFill>
          <a:blip r:embed="rId6">
            <a:alphaModFix/>
          </a:blip>
          <a:stretch>
            <a:fillRect/>
          </a:stretch>
        </p:blipFill>
        <p:spPr>
          <a:xfrm>
            <a:off x="366409" y="3043674"/>
            <a:ext cx="1417320" cy="548640"/>
          </a:xfrm>
          <a:prstGeom prst="rect">
            <a:avLst/>
          </a:prstGeom>
          <a:noFill/>
          <a:ln w="9525" cap="flat" cmpd="sng">
            <a:solidFill>
              <a:schemeClr val="dk2"/>
            </a:solidFill>
            <a:prstDash val="solid"/>
            <a:round/>
            <a:headEnd type="none" w="sm" len="sm"/>
            <a:tailEnd type="none" w="sm" len="sm"/>
          </a:ln>
        </p:spPr>
      </p:pic>
      <p:pic>
        <p:nvPicPr>
          <p:cNvPr id="150" name="Google Shape;150;p21"/>
          <p:cNvPicPr preferRelativeResize="0"/>
          <p:nvPr/>
        </p:nvPicPr>
        <p:blipFill>
          <a:blip r:embed="rId7">
            <a:alphaModFix/>
          </a:blip>
          <a:stretch>
            <a:fillRect/>
          </a:stretch>
        </p:blipFill>
        <p:spPr>
          <a:xfrm>
            <a:off x="366409" y="3690312"/>
            <a:ext cx="1417320" cy="548640"/>
          </a:xfrm>
          <a:prstGeom prst="rect">
            <a:avLst/>
          </a:prstGeom>
          <a:noFill/>
          <a:ln w="9525" cap="flat" cmpd="sng">
            <a:solidFill>
              <a:schemeClr val="dk2"/>
            </a:solidFill>
            <a:prstDash val="solid"/>
            <a:round/>
            <a:headEnd type="none" w="sm" len="sm"/>
            <a:tailEnd type="none" w="sm" len="sm"/>
          </a:ln>
        </p:spPr>
      </p:pic>
      <p:pic>
        <p:nvPicPr>
          <p:cNvPr id="151" name="Google Shape;151;p21"/>
          <p:cNvPicPr preferRelativeResize="0"/>
          <p:nvPr/>
        </p:nvPicPr>
        <p:blipFill>
          <a:blip r:embed="rId8">
            <a:alphaModFix/>
          </a:blip>
          <a:stretch>
            <a:fillRect/>
          </a:stretch>
        </p:blipFill>
        <p:spPr>
          <a:xfrm>
            <a:off x="366409" y="4336950"/>
            <a:ext cx="1417320" cy="548640"/>
          </a:xfrm>
          <a:prstGeom prst="rect">
            <a:avLst/>
          </a:prstGeom>
          <a:noFill/>
          <a:ln w="9525" cap="flat" cmpd="sng">
            <a:solidFill>
              <a:schemeClr val="dk2"/>
            </a:solidFill>
            <a:prstDash val="solid"/>
            <a:round/>
            <a:headEnd type="none" w="sm" len="sm"/>
            <a:tailEnd type="none" w="sm" len="sm"/>
          </a:ln>
        </p:spPr>
      </p:pic>
      <p:pic>
        <p:nvPicPr>
          <p:cNvPr id="152" name="Google Shape;152;p21"/>
          <p:cNvPicPr preferRelativeResize="0"/>
          <p:nvPr/>
        </p:nvPicPr>
        <p:blipFill>
          <a:blip r:embed="rId9">
            <a:alphaModFix/>
          </a:blip>
          <a:stretch>
            <a:fillRect/>
          </a:stretch>
        </p:blipFill>
        <p:spPr>
          <a:xfrm>
            <a:off x="2603504" y="1099950"/>
            <a:ext cx="1417320" cy="548640"/>
          </a:xfrm>
          <a:prstGeom prst="rect">
            <a:avLst/>
          </a:prstGeom>
          <a:noFill/>
          <a:ln w="9525" cap="flat" cmpd="sng">
            <a:solidFill>
              <a:schemeClr val="dk2"/>
            </a:solidFill>
            <a:prstDash val="solid"/>
            <a:round/>
            <a:headEnd type="none" w="sm" len="sm"/>
            <a:tailEnd type="none" w="sm" len="sm"/>
          </a:ln>
        </p:spPr>
      </p:pic>
      <p:pic>
        <p:nvPicPr>
          <p:cNvPr id="153" name="Google Shape;153;p21"/>
          <p:cNvPicPr preferRelativeResize="0"/>
          <p:nvPr/>
        </p:nvPicPr>
        <p:blipFill>
          <a:blip r:embed="rId10">
            <a:alphaModFix/>
          </a:blip>
          <a:stretch>
            <a:fillRect/>
          </a:stretch>
        </p:blipFill>
        <p:spPr>
          <a:xfrm>
            <a:off x="2603504" y="1748500"/>
            <a:ext cx="1417320" cy="548640"/>
          </a:xfrm>
          <a:prstGeom prst="rect">
            <a:avLst/>
          </a:prstGeom>
          <a:noFill/>
          <a:ln w="9525" cap="flat" cmpd="sng">
            <a:solidFill>
              <a:schemeClr val="dk2"/>
            </a:solidFill>
            <a:prstDash val="solid"/>
            <a:round/>
            <a:headEnd type="none" w="sm" len="sm"/>
            <a:tailEnd type="none" w="sm" len="sm"/>
          </a:ln>
        </p:spPr>
      </p:pic>
      <p:pic>
        <p:nvPicPr>
          <p:cNvPr id="154" name="Google Shape;154;p21"/>
          <p:cNvPicPr preferRelativeResize="0"/>
          <p:nvPr/>
        </p:nvPicPr>
        <p:blipFill>
          <a:blip r:embed="rId11">
            <a:alphaModFix/>
          </a:blip>
          <a:stretch>
            <a:fillRect/>
          </a:stretch>
        </p:blipFill>
        <p:spPr>
          <a:xfrm>
            <a:off x="2603504" y="2397050"/>
            <a:ext cx="1417320" cy="548640"/>
          </a:xfrm>
          <a:prstGeom prst="rect">
            <a:avLst/>
          </a:prstGeom>
          <a:noFill/>
          <a:ln w="9525" cap="flat" cmpd="sng">
            <a:solidFill>
              <a:schemeClr val="dk2"/>
            </a:solidFill>
            <a:prstDash val="solid"/>
            <a:round/>
            <a:headEnd type="none" w="sm" len="sm"/>
            <a:tailEnd type="none" w="sm" len="sm"/>
          </a:ln>
        </p:spPr>
      </p:pic>
      <p:pic>
        <p:nvPicPr>
          <p:cNvPr id="155" name="Google Shape;155;p21"/>
          <p:cNvPicPr preferRelativeResize="0"/>
          <p:nvPr/>
        </p:nvPicPr>
        <p:blipFill>
          <a:blip r:embed="rId12">
            <a:alphaModFix/>
          </a:blip>
          <a:stretch>
            <a:fillRect/>
          </a:stretch>
        </p:blipFill>
        <p:spPr>
          <a:xfrm>
            <a:off x="2603504" y="3045600"/>
            <a:ext cx="1417320" cy="548640"/>
          </a:xfrm>
          <a:prstGeom prst="rect">
            <a:avLst/>
          </a:prstGeom>
          <a:noFill/>
          <a:ln w="9525" cap="flat" cmpd="sng">
            <a:solidFill>
              <a:schemeClr val="dk2"/>
            </a:solidFill>
            <a:prstDash val="solid"/>
            <a:round/>
            <a:headEnd type="none" w="sm" len="sm"/>
            <a:tailEnd type="none" w="sm" len="sm"/>
          </a:ln>
        </p:spPr>
      </p:pic>
      <p:pic>
        <p:nvPicPr>
          <p:cNvPr id="156" name="Google Shape;156;p21"/>
          <p:cNvPicPr preferRelativeResize="0"/>
          <p:nvPr/>
        </p:nvPicPr>
        <p:blipFill>
          <a:blip r:embed="rId13">
            <a:alphaModFix/>
          </a:blip>
          <a:stretch>
            <a:fillRect/>
          </a:stretch>
        </p:blipFill>
        <p:spPr>
          <a:xfrm>
            <a:off x="2603504" y="3694150"/>
            <a:ext cx="1417320" cy="548640"/>
          </a:xfrm>
          <a:prstGeom prst="rect">
            <a:avLst/>
          </a:prstGeom>
          <a:noFill/>
          <a:ln w="9525" cap="flat" cmpd="sng">
            <a:solidFill>
              <a:schemeClr val="dk2"/>
            </a:solidFill>
            <a:prstDash val="solid"/>
            <a:round/>
            <a:headEnd type="none" w="sm" len="sm"/>
            <a:tailEnd type="none" w="sm" len="sm"/>
          </a:ln>
        </p:spPr>
      </p:pic>
      <p:pic>
        <p:nvPicPr>
          <p:cNvPr id="157" name="Google Shape;157;p21"/>
          <p:cNvPicPr preferRelativeResize="0"/>
          <p:nvPr/>
        </p:nvPicPr>
        <p:blipFill>
          <a:blip r:embed="rId14">
            <a:alphaModFix/>
          </a:blip>
          <a:stretch>
            <a:fillRect/>
          </a:stretch>
        </p:blipFill>
        <p:spPr>
          <a:xfrm>
            <a:off x="5058179" y="1099950"/>
            <a:ext cx="1417320" cy="548640"/>
          </a:xfrm>
          <a:prstGeom prst="rect">
            <a:avLst/>
          </a:prstGeom>
          <a:noFill/>
          <a:ln w="9525" cap="flat" cmpd="sng">
            <a:solidFill>
              <a:schemeClr val="dk2"/>
            </a:solidFill>
            <a:prstDash val="solid"/>
            <a:round/>
            <a:headEnd type="none" w="sm" len="sm"/>
            <a:tailEnd type="none" w="sm" len="sm"/>
          </a:ln>
        </p:spPr>
      </p:pic>
      <p:pic>
        <p:nvPicPr>
          <p:cNvPr id="158" name="Google Shape;158;p21"/>
          <p:cNvPicPr preferRelativeResize="0"/>
          <p:nvPr/>
        </p:nvPicPr>
        <p:blipFill>
          <a:blip r:embed="rId15">
            <a:alphaModFix/>
          </a:blip>
          <a:stretch>
            <a:fillRect/>
          </a:stretch>
        </p:blipFill>
        <p:spPr>
          <a:xfrm>
            <a:off x="5058179" y="1747050"/>
            <a:ext cx="1417320" cy="548640"/>
          </a:xfrm>
          <a:prstGeom prst="rect">
            <a:avLst/>
          </a:prstGeom>
          <a:noFill/>
          <a:ln w="9525" cap="flat" cmpd="sng">
            <a:solidFill>
              <a:schemeClr val="dk2"/>
            </a:solidFill>
            <a:prstDash val="solid"/>
            <a:round/>
            <a:headEnd type="none" w="sm" len="sm"/>
            <a:tailEnd type="none" w="sm" len="sm"/>
          </a:ln>
        </p:spPr>
      </p:pic>
      <p:pic>
        <p:nvPicPr>
          <p:cNvPr id="159" name="Google Shape;159;p21"/>
          <p:cNvPicPr preferRelativeResize="0"/>
          <p:nvPr/>
        </p:nvPicPr>
        <p:blipFill>
          <a:blip r:embed="rId16">
            <a:alphaModFix/>
          </a:blip>
          <a:stretch>
            <a:fillRect/>
          </a:stretch>
        </p:blipFill>
        <p:spPr>
          <a:xfrm>
            <a:off x="5058179" y="2394138"/>
            <a:ext cx="1417320" cy="548640"/>
          </a:xfrm>
          <a:prstGeom prst="rect">
            <a:avLst/>
          </a:prstGeom>
          <a:noFill/>
          <a:ln w="9525" cap="flat" cmpd="sng">
            <a:solidFill>
              <a:schemeClr val="dk2"/>
            </a:solidFill>
            <a:prstDash val="solid"/>
            <a:round/>
            <a:headEnd type="none" w="sm" len="sm"/>
            <a:tailEnd type="none" w="sm" len="sm"/>
          </a:ln>
        </p:spPr>
      </p:pic>
      <p:pic>
        <p:nvPicPr>
          <p:cNvPr id="160" name="Google Shape;160;p21"/>
          <p:cNvPicPr preferRelativeResize="0"/>
          <p:nvPr/>
        </p:nvPicPr>
        <p:blipFill>
          <a:blip r:embed="rId17">
            <a:alphaModFix/>
          </a:blip>
          <a:stretch>
            <a:fillRect/>
          </a:stretch>
        </p:blipFill>
        <p:spPr>
          <a:xfrm>
            <a:off x="4974229" y="3510450"/>
            <a:ext cx="1417320" cy="548640"/>
          </a:xfrm>
          <a:prstGeom prst="rect">
            <a:avLst/>
          </a:prstGeom>
          <a:noFill/>
          <a:ln w="9525" cap="flat" cmpd="sng">
            <a:solidFill>
              <a:schemeClr val="dk2"/>
            </a:solidFill>
            <a:prstDash val="solid"/>
            <a:round/>
            <a:headEnd type="none" w="sm" len="sm"/>
            <a:tailEnd type="none" w="sm" len="sm"/>
          </a:ln>
        </p:spPr>
      </p:pic>
      <p:pic>
        <p:nvPicPr>
          <p:cNvPr id="161" name="Google Shape;161;p21"/>
          <p:cNvPicPr preferRelativeResize="0"/>
          <p:nvPr/>
        </p:nvPicPr>
        <p:blipFill>
          <a:blip r:embed="rId18">
            <a:alphaModFix/>
          </a:blip>
          <a:stretch>
            <a:fillRect/>
          </a:stretch>
        </p:blipFill>
        <p:spPr>
          <a:xfrm>
            <a:off x="7320142" y="1099950"/>
            <a:ext cx="1417320" cy="548640"/>
          </a:xfrm>
          <a:prstGeom prst="rect">
            <a:avLst/>
          </a:prstGeom>
          <a:noFill/>
          <a:ln w="9525" cap="flat" cmpd="sng">
            <a:solidFill>
              <a:schemeClr val="dk2"/>
            </a:solidFill>
            <a:prstDash val="solid"/>
            <a:round/>
            <a:headEnd type="none" w="sm" len="sm"/>
            <a:tailEnd type="none" w="sm" len="sm"/>
          </a:ln>
        </p:spPr>
      </p:pic>
      <p:pic>
        <p:nvPicPr>
          <p:cNvPr id="162" name="Google Shape;162;p21"/>
          <p:cNvPicPr preferRelativeResize="0"/>
          <p:nvPr/>
        </p:nvPicPr>
        <p:blipFill>
          <a:blip r:embed="rId19">
            <a:alphaModFix/>
          </a:blip>
          <a:stretch>
            <a:fillRect/>
          </a:stretch>
        </p:blipFill>
        <p:spPr>
          <a:xfrm>
            <a:off x="7320142" y="1748500"/>
            <a:ext cx="1417320" cy="548640"/>
          </a:xfrm>
          <a:prstGeom prst="rect">
            <a:avLst/>
          </a:prstGeom>
          <a:noFill/>
          <a:ln w="9525" cap="flat" cmpd="sng">
            <a:solidFill>
              <a:schemeClr val="dk2"/>
            </a:solidFill>
            <a:prstDash val="solid"/>
            <a:round/>
            <a:headEnd type="none" w="sm" len="sm"/>
            <a:tailEnd type="none" w="sm" len="sm"/>
          </a:ln>
        </p:spPr>
      </p:pic>
      <p:pic>
        <p:nvPicPr>
          <p:cNvPr id="163" name="Google Shape;163;p21"/>
          <p:cNvPicPr preferRelativeResize="0"/>
          <p:nvPr/>
        </p:nvPicPr>
        <p:blipFill>
          <a:blip r:embed="rId20">
            <a:alphaModFix/>
          </a:blip>
          <a:stretch>
            <a:fillRect/>
          </a:stretch>
        </p:blipFill>
        <p:spPr>
          <a:xfrm>
            <a:off x="7715092" y="4630315"/>
            <a:ext cx="428625" cy="114300"/>
          </a:xfrm>
          <a:prstGeom prst="rect">
            <a:avLst/>
          </a:prstGeom>
          <a:noFill/>
          <a:ln>
            <a:noFill/>
          </a:ln>
        </p:spPr>
      </p:pic>
      <p:pic>
        <p:nvPicPr>
          <p:cNvPr id="164" name="Google Shape;164;p21"/>
          <p:cNvPicPr preferRelativeResize="0"/>
          <p:nvPr/>
        </p:nvPicPr>
        <p:blipFill>
          <a:blip r:embed="rId21">
            <a:alphaModFix/>
          </a:blip>
          <a:stretch>
            <a:fillRect/>
          </a:stretch>
        </p:blipFill>
        <p:spPr>
          <a:xfrm>
            <a:off x="7881767" y="4067015"/>
            <a:ext cx="95250" cy="342900"/>
          </a:xfrm>
          <a:prstGeom prst="rect">
            <a:avLst/>
          </a:prstGeom>
          <a:noFill/>
          <a:ln>
            <a:noFill/>
          </a:ln>
        </p:spPr>
      </p:pic>
      <p:pic>
        <p:nvPicPr>
          <p:cNvPr id="165" name="Google Shape;165;p21"/>
          <p:cNvPicPr preferRelativeResize="0"/>
          <p:nvPr/>
        </p:nvPicPr>
        <p:blipFill>
          <a:blip r:embed="rId22">
            <a:alphaModFix/>
          </a:blip>
          <a:stretch>
            <a:fillRect/>
          </a:stretch>
        </p:blipFill>
        <p:spPr>
          <a:xfrm>
            <a:off x="7503979" y="3662840"/>
            <a:ext cx="428625" cy="114300"/>
          </a:xfrm>
          <a:prstGeom prst="rect">
            <a:avLst/>
          </a:prstGeom>
          <a:noFill/>
          <a:ln>
            <a:noFill/>
          </a:ln>
        </p:spPr>
      </p:pic>
      <p:pic>
        <p:nvPicPr>
          <p:cNvPr id="166" name="Google Shape;166;p21"/>
          <p:cNvPicPr preferRelativeResize="0"/>
          <p:nvPr/>
        </p:nvPicPr>
        <p:blipFill>
          <a:blip r:embed="rId23">
            <a:alphaModFix/>
          </a:blip>
          <a:stretch>
            <a:fillRect/>
          </a:stretch>
        </p:blipFill>
        <p:spPr>
          <a:xfrm>
            <a:off x="7970054" y="3662840"/>
            <a:ext cx="428625" cy="114300"/>
          </a:xfrm>
          <a:prstGeom prst="rect">
            <a:avLst/>
          </a:prstGeom>
          <a:noFill/>
          <a:ln>
            <a:noFill/>
          </a:ln>
        </p:spPr>
      </p:pic>
      <p:sp>
        <p:nvSpPr>
          <p:cNvPr id="167" name="Google Shape;167;p21"/>
          <p:cNvSpPr txBox="1"/>
          <p:nvPr/>
        </p:nvSpPr>
        <p:spPr>
          <a:xfrm>
            <a:off x="7195125" y="3125550"/>
            <a:ext cx="29760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b="1">
                <a:solidFill>
                  <a:srgbClr val="424242"/>
                </a:solidFill>
                <a:latin typeface="Open Sans"/>
                <a:ea typeface="Open Sans"/>
                <a:cs typeface="Open Sans"/>
                <a:sym typeface="Open Sans"/>
              </a:rPr>
              <a:t>Drawing Tools</a:t>
            </a:r>
            <a:endParaRPr sz="1200" b="1">
              <a:solidFill>
                <a:srgbClr val="424242"/>
              </a:solidFill>
              <a:latin typeface="Open Sans"/>
              <a:ea typeface="Open Sans"/>
              <a:cs typeface="Open Sans"/>
              <a:sym typeface="Open Sans"/>
            </a:endParaRPr>
          </a:p>
        </p:txBody>
      </p:sp>
      <p:sp>
        <p:nvSpPr>
          <p:cNvPr id="168" name="Google Shape;168;p21"/>
          <p:cNvSpPr txBox="1"/>
          <p:nvPr/>
        </p:nvSpPr>
        <p:spPr>
          <a:xfrm>
            <a:off x="7197525" y="3338550"/>
            <a:ext cx="13368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a:solidFill>
                  <a:srgbClr val="424242"/>
                </a:solidFill>
                <a:latin typeface="Open Sans"/>
                <a:ea typeface="Open Sans"/>
                <a:cs typeface="Open Sans"/>
                <a:sym typeface="Open Sans"/>
              </a:rPr>
              <a:t>User/Physical Layer</a:t>
            </a:r>
            <a:endParaRPr sz="1000" i="1">
              <a:solidFill>
                <a:srgbClr val="424242"/>
              </a:solidFill>
              <a:latin typeface="Open Sans"/>
              <a:ea typeface="Open Sans"/>
              <a:cs typeface="Open Sans"/>
              <a:sym typeface="Open Sans"/>
            </a:endParaRPr>
          </a:p>
        </p:txBody>
      </p:sp>
      <p:sp>
        <p:nvSpPr>
          <p:cNvPr id="169" name="Google Shape;169;p21"/>
          <p:cNvSpPr txBox="1"/>
          <p:nvPr/>
        </p:nvSpPr>
        <p:spPr>
          <a:xfrm>
            <a:off x="7273725" y="3777138"/>
            <a:ext cx="12606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dirty="0">
                <a:solidFill>
                  <a:srgbClr val="424242"/>
                </a:solidFill>
                <a:latin typeface="Open Sans"/>
                <a:ea typeface="Open Sans"/>
                <a:cs typeface="Open Sans"/>
                <a:sym typeface="Open Sans"/>
              </a:rPr>
              <a:t>Analysis Layer</a:t>
            </a:r>
            <a:endParaRPr sz="1000" i="1" dirty="0">
              <a:solidFill>
                <a:srgbClr val="424242"/>
              </a:solidFill>
              <a:latin typeface="Open Sans"/>
              <a:ea typeface="Open Sans"/>
              <a:cs typeface="Open Sans"/>
              <a:sym typeface="Open Sans"/>
            </a:endParaRPr>
          </a:p>
        </p:txBody>
      </p:sp>
      <p:sp>
        <p:nvSpPr>
          <p:cNvPr id="170" name="Google Shape;170;p21"/>
          <p:cNvSpPr txBox="1"/>
          <p:nvPr/>
        </p:nvSpPr>
        <p:spPr>
          <a:xfrm>
            <a:off x="7299100" y="4291938"/>
            <a:ext cx="1260600" cy="24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i="1">
                <a:solidFill>
                  <a:srgbClr val="424242"/>
                </a:solidFill>
                <a:latin typeface="Open Sans"/>
                <a:ea typeface="Open Sans"/>
                <a:cs typeface="Open Sans"/>
                <a:sym typeface="Open Sans"/>
              </a:rPr>
              <a:t>Data Layer</a:t>
            </a:r>
            <a:endParaRPr sz="1000" i="1">
              <a:solidFill>
                <a:srgbClr val="424242"/>
              </a:solidFill>
              <a:latin typeface="Open Sans"/>
              <a:ea typeface="Open Sans"/>
              <a:cs typeface="Open Sans"/>
              <a:sym typeface="Open Sans"/>
            </a:endParaRPr>
          </a:p>
        </p:txBody>
      </p:sp>
      <p:pic>
        <p:nvPicPr>
          <p:cNvPr id="171" name="Google Shape;171;p21"/>
          <p:cNvPicPr preferRelativeResize="0"/>
          <p:nvPr/>
        </p:nvPicPr>
        <p:blipFill>
          <a:blip r:embed="rId24">
            <a:alphaModFix/>
          </a:blip>
          <a:stretch>
            <a:fillRect/>
          </a:stretch>
        </p:blipFill>
        <p:spPr>
          <a:xfrm>
            <a:off x="7320150" y="2394138"/>
            <a:ext cx="1417300" cy="603504"/>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6246</TotalTime>
  <Words>2772</Words>
  <Application>Microsoft Macintosh PowerPoint</Application>
  <PresentationFormat>On-screen Show (16:9)</PresentationFormat>
  <Paragraphs>298</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Material</vt:lpstr>
      <vt:lpstr>AI For Business Leaders Course  Project Steps: Delivering an ML/AI Strategy  </vt:lpstr>
      <vt:lpstr> </vt:lpstr>
      <vt:lpstr>Your First Prioritization Grid</vt:lpstr>
      <vt:lpstr>First Prioritization Grid (Follow directions on previous slide)</vt:lpstr>
      <vt:lpstr>Now Prioritize and Eliminate Three Use Cases</vt:lpstr>
      <vt:lpstr>Nice work, you’ve completed Step 2C of the project!</vt:lpstr>
      <vt:lpstr>AI for Business Leaders Project Step 3  Architectures for Top 3 Use Cases</vt:lpstr>
      <vt:lpstr>Creating High Level Architectures</vt:lpstr>
      <vt:lpstr>Your AI/ML Toolkit - List of Capabilities</vt:lpstr>
      <vt:lpstr>PowerPoint Presentation</vt:lpstr>
      <vt:lpstr>PowerPoint Presentation</vt:lpstr>
      <vt:lpstr>PowerPoint Presentation</vt:lpstr>
      <vt:lpstr>Excellent, you’ve completed Step 3 of the project!</vt:lpstr>
      <vt:lpstr>AI for Business Leaders Project Step 4C  Second Prioritization Grid</vt:lpstr>
      <vt:lpstr>Your Second Prioritization Grid</vt:lpstr>
      <vt:lpstr>Second Prioritization Grid</vt:lpstr>
      <vt:lpstr>Now Prioritize and Eliminate One More Use Case</vt:lpstr>
      <vt:lpstr>Terrific, you’ve completed Step 4C of the project!</vt:lpstr>
      <vt:lpstr>AI for Business Leaders Project Step 5  Operational Considerations:      Accuracy, Bias, and Ethics</vt:lpstr>
      <vt:lpstr>Accuracy, Bias, and Ethics Concerns</vt:lpstr>
      <vt:lpstr>First Use Case – Quality Control Classifier</vt:lpstr>
      <vt:lpstr>Second Use Case – Ride Personaliser</vt:lpstr>
      <vt:lpstr>Well done! You’ve completed Step 5 of the project!</vt:lpstr>
      <vt:lpstr>AI for Business Leaders Project Step 6B  Feedback and Final Prioritization Grid</vt:lpstr>
      <vt:lpstr>Feedback Visualization</vt:lpstr>
      <vt:lpstr>Verbatim Quotes – Quality Control Classifier</vt:lpstr>
      <vt:lpstr>Visualization – Quality Control Classifier</vt:lpstr>
      <vt:lpstr>Verbatim Quotes – Ride Personaliser</vt:lpstr>
      <vt:lpstr>Visualization – Ride Personaliser</vt:lpstr>
      <vt:lpstr>Your Final Prioritization Grid</vt:lpstr>
      <vt:lpstr>Final Prioritization Grid</vt:lpstr>
      <vt:lpstr>Nice work, you’ve completed Step 6B of the project!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For Business Leaders Course  Project Steps: Delivering an ML/AI Strategy  </dc:title>
  <cp:lastModifiedBy>J G</cp:lastModifiedBy>
  <cp:revision>58</cp:revision>
  <dcterms:modified xsi:type="dcterms:W3CDTF">2020-04-19T10:24:12Z</dcterms:modified>
</cp:coreProperties>
</file>