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1602700" cy="32404050"/>
  <p:notesSz cx="20783550" cy="307181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5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5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5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5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5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5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5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5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5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15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D9F5FF"/>
    <a:srgbClr val="FFCDFF"/>
    <a:srgbClr val="820082"/>
    <a:srgbClr val="006699"/>
    <a:srgbClr val="FFB547"/>
    <a:srgbClr val="2107BD"/>
    <a:srgbClr val="002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5244" autoAdjust="0"/>
  </p:normalViewPr>
  <p:slideViewPr>
    <p:cSldViewPr>
      <p:cViewPr>
        <p:scale>
          <a:sx n="25" d="100"/>
          <a:sy n="25" d="100"/>
        </p:scale>
        <p:origin x="2333" y="-586"/>
      </p:cViewPr>
      <p:guideLst>
        <p:guide orient="horz" pos="10115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09063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2467" tIns="141234" rIns="282467" bIns="14123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37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769725" y="0"/>
            <a:ext cx="9009063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2467" tIns="141234" rIns="282467" bIns="14123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37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9183013"/>
            <a:ext cx="9009063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2467" tIns="141234" rIns="282467" bIns="14123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37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769725" y="29183013"/>
            <a:ext cx="9009063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2467" tIns="141234" rIns="282467" bIns="14123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37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0ECD672-4A8B-4758-A7E8-F22AE56BD6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989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09063" cy="1536700"/>
          </a:xfrm>
          <a:prstGeom prst="rect">
            <a:avLst/>
          </a:prstGeom>
        </p:spPr>
        <p:txBody>
          <a:bodyPr vert="horz" lIns="282467" tIns="141234" rIns="282467" bIns="141234" rtlCol="0"/>
          <a:lstStyle>
            <a:lvl1pPr algn="l" eaLnBrk="1" latinLnBrk="1" hangingPunct="1">
              <a:defRPr sz="3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769725" y="0"/>
            <a:ext cx="9009063" cy="1536700"/>
          </a:xfrm>
          <a:prstGeom prst="rect">
            <a:avLst/>
          </a:prstGeom>
        </p:spPr>
        <p:txBody>
          <a:bodyPr vert="horz" lIns="282467" tIns="141234" rIns="282467" bIns="141234" rtlCol="0"/>
          <a:lstStyle>
            <a:lvl1pPr algn="r" eaLnBrk="1" latinLnBrk="1" hangingPunct="1">
              <a:defRPr sz="3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51008CA-2406-4CA4-A1A0-6D58E0BE0924}" type="datetimeFigureOut">
              <a:rPr lang="ko-KR" altLang="en-US"/>
              <a:pPr>
                <a:defRPr/>
              </a:pPr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553200" y="2306638"/>
            <a:ext cx="7677150" cy="11517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2467" tIns="141234" rIns="282467" bIns="14123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78038" y="14593888"/>
            <a:ext cx="16627475" cy="13822362"/>
          </a:xfrm>
          <a:prstGeom prst="rect">
            <a:avLst/>
          </a:prstGeom>
        </p:spPr>
        <p:txBody>
          <a:bodyPr vert="horz" lIns="282467" tIns="141234" rIns="282467" bIns="14123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29176663"/>
            <a:ext cx="9009063" cy="1536700"/>
          </a:xfrm>
          <a:prstGeom prst="rect">
            <a:avLst/>
          </a:prstGeom>
        </p:spPr>
        <p:txBody>
          <a:bodyPr vert="horz" lIns="282467" tIns="141234" rIns="282467" bIns="141234" rtlCol="0" anchor="b"/>
          <a:lstStyle>
            <a:lvl1pPr algn="l" eaLnBrk="1" latinLnBrk="1" hangingPunct="1">
              <a:defRPr sz="3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769725" y="29176663"/>
            <a:ext cx="9009063" cy="1536700"/>
          </a:xfrm>
          <a:prstGeom prst="rect">
            <a:avLst/>
          </a:prstGeom>
        </p:spPr>
        <p:txBody>
          <a:bodyPr vert="horz" wrap="square" lIns="282467" tIns="141234" rIns="282467" bIns="14123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37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D1CB06F-D077-4CD0-AD7B-2531C64006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9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소리의 특성을 이용한 사운드 딥러닝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(Sound Deep learning)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을 통해 수박 품질 분류의 가장 대중화된 기준인 당도를 비롯하여 공동과도 분류할 수 있는 앱을 개발하였다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.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이앱을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이용한다면 최종소비자는 마트 등의 현장에서 직접 좋은 품질의 수박을 판별할 수 있을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1AD2BF-1D34-47D0-B924-02BD7F7297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1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838" y="10066338"/>
            <a:ext cx="18361025" cy="69453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088" y="18362613"/>
            <a:ext cx="15122525" cy="828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87017-85FF-4E4F-9B30-A071FFA468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1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C44D8-1530-4089-91EA-FC76A149C2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7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2275" y="1296988"/>
            <a:ext cx="4860925" cy="27649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30375" cy="27649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E989-0D40-463C-AE3B-B34A1ACD79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54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5799F-0F27-4F0F-B33C-7836CE342F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93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563" y="20823238"/>
            <a:ext cx="18362612" cy="6435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563" y="13733463"/>
            <a:ext cx="18362612" cy="7089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3A957-B71E-4719-89D2-CEEEFB220C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184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5650" cy="21385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7550" y="7561263"/>
            <a:ext cx="9645650" cy="21385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52389-CAF6-4571-9836-04F793ECC1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0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7253288"/>
            <a:ext cx="9545638" cy="3022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9500" y="10275888"/>
            <a:ext cx="9545638" cy="18670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4388" y="7253288"/>
            <a:ext cx="9548812" cy="3022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4388" y="10275888"/>
            <a:ext cx="9548812" cy="18670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72DE7-5213-4A65-9D12-F45AD5C202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7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3A720-58CF-4EEF-8D23-2B153BDA0F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90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>
            <a:off x="10872788" y="2736850"/>
            <a:ext cx="0" cy="2966720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그룹 10"/>
          <p:cNvGrpSpPr>
            <a:grpSpLocks/>
          </p:cNvGrpSpPr>
          <p:nvPr userDrawn="1"/>
        </p:nvGrpSpPr>
        <p:grpSpPr bwMode="auto">
          <a:xfrm>
            <a:off x="0" y="1847850"/>
            <a:ext cx="21602700" cy="361950"/>
            <a:chOff x="0" y="1847848"/>
            <a:chExt cx="21602700" cy="361952"/>
          </a:xfrm>
        </p:grpSpPr>
        <p:sp>
          <p:nvSpPr>
            <p:cNvPr id="7" name="직사각형 16"/>
            <p:cNvSpPr>
              <a:spLocks noChangeArrowheads="1"/>
            </p:cNvSpPr>
            <p:nvPr userDrawn="1"/>
          </p:nvSpPr>
          <p:spPr bwMode="auto">
            <a:xfrm>
              <a:off x="0" y="1847848"/>
              <a:ext cx="21602700" cy="2413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anchor="ctr"/>
            <a:lstStyle>
              <a:lvl1pPr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3086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3086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3086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3086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16"/>
            <p:cNvSpPr>
              <a:spLocks noChangeArrowheads="1"/>
            </p:cNvSpPr>
            <p:nvPr userDrawn="1"/>
          </p:nvSpPr>
          <p:spPr bwMode="auto">
            <a:xfrm>
              <a:off x="0" y="1968499"/>
              <a:ext cx="21602700" cy="2413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none" anchor="ctr"/>
            <a:lstStyle>
              <a:lvl1pPr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3086100" eaLnBrk="0" hangingPunct="0"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3086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3086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3086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3086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E26D9-3FD7-4AD6-AF98-71C4F81A61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3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0" y="1290638"/>
            <a:ext cx="7107238" cy="548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5500" y="1290638"/>
            <a:ext cx="12077700" cy="27655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9500" y="6780213"/>
            <a:ext cx="7107238" cy="221662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F0C82-040C-443B-A236-34F8A806B9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09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3863" y="22682200"/>
            <a:ext cx="12961937" cy="2678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3863" y="2895600"/>
            <a:ext cx="12961937" cy="194421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3863" y="25360313"/>
            <a:ext cx="12961937" cy="3803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DCFF9-A691-4829-A601-D7460850F9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74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37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8610" tIns="154305" rIns="308610" bIns="1543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3700" cy="2138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0" y="29508450"/>
            <a:ext cx="50419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47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80288" y="29508450"/>
            <a:ext cx="6842125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47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81300" y="29508450"/>
            <a:ext cx="50419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47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A577B0B-4AE1-4CCC-B8F3-CAFC9E2711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803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3086100" rtl="0" eaLnBrk="0" fontAlgn="base" latinLnBrk="1" hangingPunct="0">
        <a:spcBef>
          <a:spcPct val="0"/>
        </a:spcBef>
        <a:spcAft>
          <a:spcPct val="0"/>
        </a:spcAft>
        <a:defRPr kumimoji="1" sz="1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86100" rtl="0" eaLnBrk="0" fontAlgn="base" latinLnBrk="1" hangingPunct="0">
        <a:spcBef>
          <a:spcPct val="0"/>
        </a:spcBef>
        <a:spcAft>
          <a:spcPct val="0"/>
        </a:spcAft>
        <a:defRPr kumimoji="1" sz="14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86100" rtl="0" eaLnBrk="0" fontAlgn="base" latinLnBrk="1" hangingPunct="0">
        <a:spcBef>
          <a:spcPct val="0"/>
        </a:spcBef>
        <a:spcAft>
          <a:spcPct val="0"/>
        </a:spcAft>
        <a:defRPr kumimoji="1" sz="14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86100" rtl="0" eaLnBrk="0" fontAlgn="base" latinLnBrk="1" hangingPunct="0">
        <a:spcBef>
          <a:spcPct val="0"/>
        </a:spcBef>
        <a:spcAft>
          <a:spcPct val="0"/>
        </a:spcAft>
        <a:defRPr kumimoji="1" sz="14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86100" rtl="0" eaLnBrk="0" fontAlgn="base" latinLnBrk="1" hangingPunct="0">
        <a:spcBef>
          <a:spcPct val="0"/>
        </a:spcBef>
        <a:spcAft>
          <a:spcPct val="0"/>
        </a:spcAft>
        <a:defRPr kumimoji="1" sz="14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86100" rtl="0" fontAlgn="base" latinLnBrk="1">
        <a:spcBef>
          <a:spcPct val="0"/>
        </a:spcBef>
        <a:spcAft>
          <a:spcPct val="0"/>
        </a:spcAft>
        <a:defRPr kumimoji="1" sz="14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86100" rtl="0" fontAlgn="base" latinLnBrk="1">
        <a:spcBef>
          <a:spcPct val="0"/>
        </a:spcBef>
        <a:spcAft>
          <a:spcPct val="0"/>
        </a:spcAft>
        <a:defRPr kumimoji="1" sz="14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86100" rtl="0" fontAlgn="base" latinLnBrk="1">
        <a:spcBef>
          <a:spcPct val="0"/>
        </a:spcBef>
        <a:spcAft>
          <a:spcPct val="0"/>
        </a:spcAft>
        <a:defRPr kumimoji="1" sz="14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86100" rtl="0" fontAlgn="base" latinLnBrk="1">
        <a:spcBef>
          <a:spcPct val="0"/>
        </a:spcBef>
        <a:spcAft>
          <a:spcPct val="0"/>
        </a:spcAft>
        <a:defRPr kumimoji="1" sz="14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57288" indent="-1157288" algn="l" defTabSz="3086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800">
          <a:solidFill>
            <a:schemeClr val="tx1"/>
          </a:solidFill>
          <a:latin typeface="+mn-lt"/>
          <a:ea typeface="+mn-ea"/>
          <a:cs typeface="+mn-cs"/>
        </a:defRPr>
      </a:lvl1pPr>
      <a:lvl2pPr marL="2508250" indent="-965200" algn="l" defTabSz="3086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500">
          <a:solidFill>
            <a:schemeClr val="tx1"/>
          </a:solidFill>
          <a:latin typeface="+mn-lt"/>
          <a:ea typeface="+mn-ea"/>
        </a:defRPr>
      </a:lvl2pPr>
      <a:lvl3pPr marL="3857625" indent="-771525" algn="l" defTabSz="3086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8100">
          <a:solidFill>
            <a:schemeClr val="tx1"/>
          </a:solidFill>
          <a:latin typeface="+mn-lt"/>
          <a:ea typeface="+mn-ea"/>
        </a:defRPr>
      </a:lvl3pPr>
      <a:lvl4pPr marL="5400675" indent="-771525" algn="l" defTabSz="3086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800">
          <a:solidFill>
            <a:schemeClr val="tx1"/>
          </a:solidFill>
          <a:latin typeface="+mn-lt"/>
          <a:ea typeface="+mn-ea"/>
        </a:defRPr>
      </a:lvl4pPr>
      <a:lvl5pPr marL="6943725" indent="-771525" algn="l" defTabSz="3086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6800">
          <a:solidFill>
            <a:schemeClr val="tx1"/>
          </a:solidFill>
          <a:latin typeface="+mn-lt"/>
          <a:ea typeface="+mn-ea"/>
        </a:defRPr>
      </a:lvl5pPr>
      <a:lvl6pPr marL="7400925" indent="-771525" algn="l" defTabSz="3086100" rtl="0" fontAlgn="base" latinLnBrk="1">
        <a:spcBef>
          <a:spcPct val="20000"/>
        </a:spcBef>
        <a:spcAft>
          <a:spcPct val="0"/>
        </a:spcAft>
        <a:buChar char="»"/>
        <a:defRPr kumimoji="1" sz="6800">
          <a:solidFill>
            <a:schemeClr val="tx1"/>
          </a:solidFill>
          <a:latin typeface="+mn-lt"/>
          <a:ea typeface="+mn-ea"/>
        </a:defRPr>
      </a:lvl6pPr>
      <a:lvl7pPr marL="7858125" indent="-771525" algn="l" defTabSz="3086100" rtl="0" fontAlgn="base" latinLnBrk="1">
        <a:spcBef>
          <a:spcPct val="20000"/>
        </a:spcBef>
        <a:spcAft>
          <a:spcPct val="0"/>
        </a:spcAft>
        <a:buChar char="»"/>
        <a:defRPr kumimoji="1" sz="6800">
          <a:solidFill>
            <a:schemeClr val="tx1"/>
          </a:solidFill>
          <a:latin typeface="+mn-lt"/>
          <a:ea typeface="+mn-ea"/>
        </a:defRPr>
      </a:lvl7pPr>
      <a:lvl8pPr marL="8315325" indent="-771525" algn="l" defTabSz="3086100" rtl="0" fontAlgn="base" latinLnBrk="1">
        <a:spcBef>
          <a:spcPct val="20000"/>
        </a:spcBef>
        <a:spcAft>
          <a:spcPct val="0"/>
        </a:spcAft>
        <a:buChar char="»"/>
        <a:defRPr kumimoji="1" sz="6800">
          <a:solidFill>
            <a:schemeClr val="tx1"/>
          </a:solidFill>
          <a:latin typeface="+mn-lt"/>
          <a:ea typeface="+mn-ea"/>
        </a:defRPr>
      </a:lvl8pPr>
      <a:lvl9pPr marL="8772525" indent="-771525" algn="l" defTabSz="3086100" rtl="0" fontAlgn="base" latinLnBrk="1">
        <a:spcBef>
          <a:spcPct val="20000"/>
        </a:spcBef>
        <a:spcAft>
          <a:spcPct val="0"/>
        </a:spcAft>
        <a:buChar char="»"/>
        <a:defRPr kumimoji="1" sz="6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huhnkim@seoultech.ac.kr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117"/>
          <p:cNvSpPr>
            <a:spLocks noChangeArrowheads="1"/>
          </p:cNvSpPr>
          <p:nvPr/>
        </p:nvSpPr>
        <p:spPr bwMode="auto">
          <a:xfrm>
            <a:off x="10709275" y="-484188"/>
            <a:ext cx="184150" cy="968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00" name="그룹 32"/>
          <p:cNvGrpSpPr>
            <a:grpSpLocks/>
          </p:cNvGrpSpPr>
          <p:nvPr/>
        </p:nvGrpSpPr>
        <p:grpSpPr bwMode="auto">
          <a:xfrm>
            <a:off x="720230" y="3816649"/>
            <a:ext cx="10053254" cy="785813"/>
            <a:chOff x="514351" y="3557588"/>
            <a:chExt cx="10286999" cy="785730"/>
          </a:xfrm>
        </p:grpSpPr>
        <p:sp>
          <p:nvSpPr>
            <p:cNvPr id="3320" name="TextBox 19"/>
            <p:cNvSpPr txBox="1">
              <a:spLocks noChangeArrowheads="1"/>
            </p:cNvSpPr>
            <p:nvPr/>
          </p:nvSpPr>
          <p:spPr bwMode="auto">
            <a:xfrm>
              <a:off x="746125" y="3557588"/>
              <a:ext cx="10055225" cy="785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44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개발 목표</a:t>
              </a:r>
              <a:endParaRPr lang="ko-KR" altLang="en-US" sz="4400" i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1" name="직사각형 21"/>
            <p:cNvSpPr>
              <a:spLocks noChangeArrowheads="1"/>
            </p:cNvSpPr>
            <p:nvPr/>
          </p:nvSpPr>
          <p:spPr bwMode="auto">
            <a:xfrm>
              <a:off x="514351" y="3700463"/>
              <a:ext cx="142804" cy="571454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3086100"/>
              <a:endParaRPr lang="ko-KR" altLang="en-US"/>
            </a:p>
          </p:txBody>
        </p:sp>
      </p:grpSp>
      <p:sp>
        <p:nvSpPr>
          <p:cNvPr id="3104" name="Text Box 214"/>
          <p:cNvSpPr txBox="1">
            <a:spLocks noChangeArrowheads="1"/>
          </p:cNvSpPr>
          <p:nvPr/>
        </p:nvSpPr>
        <p:spPr bwMode="auto">
          <a:xfrm>
            <a:off x="750587" y="4530454"/>
            <a:ext cx="9929812" cy="168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 자세 평가 기법을 근거로 동작분석을 자동화함</a:t>
            </a:r>
            <a:r>
              <a:rPr lang="en-US" altLang="ko-KR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 전문가도 별도의 교육없이 이용이 사용이 쉬움</a:t>
            </a:r>
            <a:r>
              <a:rPr lang="en-US" altLang="ko-KR" sz="24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방식으로 직관적인 동작분석 결과를 표현함</a:t>
            </a:r>
            <a:r>
              <a:rPr lang="en-US" altLang="ko-KR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3" name="타원 332"/>
          <p:cNvSpPr/>
          <p:nvPr/>
        </p:nvSpPr>
        <p:spPr>
          <a:xfrm>
            <a:off x="5105400" y="29934868"/>
            <a:ext cx="384175" cy="382588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7696200" y="30011068"/>
            <a:ext cx="385763" cy="381000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7839075" y="28067968"/>
            <a:ext cx="477838" cy="436563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2703513" y="29920581"/>
            <a:ext cx="379412" cy="379412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A39B5-DEEF-AD6C-C513-0DE73104E61E}"/>
              </a:ext>
            </a:extLst>
          </p:cNvPr>
          <p:cNvSpPr txBox="1"/>
          <p:nvPr/>
        </p:nvSpPr>
        <p:spPr>
          <a:xfrm>
            <a:off x="750587" y="720305"/>
            <a:ext cx="2022581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86100">
              <a:defRPr/>
            </a:pPr>
            <a:r>
              <a:rPr lang="ko-KR" altLang="en-US" sz="5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자동화된 동작분석에 기반한 근골격계 작업부하 평가 지원</a:t>
            </a:r>
            <a:endParaRPr lang="en-US" altLang="ko-KR" sz="5800" i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60000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6000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배태겸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한재혁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임용환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  <a:p>
            <a:pPr marL="126000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소속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서울과학기술대학교 기계시스템디자인공학과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63500" algn="r" latinLnBrk="1">
              <a:lnSpc>
                <a:spcPts val="1400"/>
              </a:lnSpc>
              <a:spcBef>
                <a:spcPts val="1000"/>
              </a:spcBef>
              <a:spcAft>
                <a:spcPts val="500"/>
              </a:spcAft>
            </a:pP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*Corresponding author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Huhn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Kim (</a:t>
            </a:r>
            <a:r>
              <a:rPr lang="en-US" altLang="ko-KR" sz="1600" u="sng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huhnkim@seoultech.ac.kr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31">
            <a:extLst>
              <a:ext uri="{FF2B5EF4-FFF2-40B4-BE49-F238E27FC236}">
                <a16:creationId xmlns:a16="http://schemas.microsoft.com/office/drawing/2014/main" id="{3E4AE9B4-6A1E-E848-0903-CA51FBB20CF4}"/>
              </a:ext>
            </a:extLst>
          </p:cNvPr>
          <p:cNvGrpSpPr>
            <a:grpSpLocks/>
          </p:cNvGrpSpPr>
          <p:nvPr/>
        </p:nvGrpSpPr>
        <p:grpSpPr bwMode="auto">
          <a:xfrm>
            <a:off x="723487" y="6814209"/>
            <a:ext cx="10144125" cy="785812"/>
            <a:chOff x="514351" y="8986838"/>
            <a:chExt cx="10144123" cy="785767"/>
          </a:xfrm>
        </p:grpSpPr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95347D7A-2273-CED7-0204-DC0100259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125" y="8986838"/>
              <a:ext cx="9912349" cy="785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44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RULA </a:t>
              </a:r>
              <a:r>
                <a:rPr lang="ko-KR" altLang="en-US" sz="44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동작분석</a:t>
              </a:r>
            </a:p>
          </p:txBody>
        </p:sp>
        <p:sp>
          <p:nvSpPr>
            <p:cNvPr id="9" name="직사각형 22">
              <a:extLst>
                <a:ext uri="{FF2B5EF4-FFF2-40B4-BE49-F238E27FC236}">
                  <a16:creationId xmlns:a16="http://schemas.microsoft.com/office/drawing/2014/main" id="{9A2F0AD9-35E6-E9FA-B6AE-091303F4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1" y="9129713"/>
              <a:ext cx="142804" cy="571454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3086100"/>
              <a:endParaRPr lang="ko-KR" altLang="en-US"/>
            </a:p>
          </p:txBody>
        </p:sp>
      </p:grpSp>
      <p:sp>
        <p:nvSpPr>
          <p:cNvPr id="10" name="Text Box 214">
            <a:extLst>
              <a:ext uri="{FF2B5EF4-FFF2-40B4-BE49-F238E27FC236}">
                <a16:creationId xmlns:a16="http://schemas.microsoft.com/office/drawing/2014/main" id="{C7BEC909-B47D-A084-B92D-1BE2BB5E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30" y="7745634"/>
            <a:ext cx="9929812" cy="219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맑은 고딕" pitchFamily="50" charset="-127"/>
                <a:ea typeface="맑은 고딕" pitchFamily="50" charset="-127"/>
                <a:sym typeface="Wingdings"/>
              </a:rPr>
              <a:t>작업 자세 평가 기법</a:t>
            </a:r>
            <a:endParaRPr lang="en-US" altLang="ko-KR" sz="3200" dirty="0"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대표적인 작업 자세 평가 기법 </a:t>
            </a:r>
            <a:r>
              <a:rPr lang="en-US" altLang="ko-KR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RULA ,OWAS, REBA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인간공학 전문가와 비전문가의 조치 수준이 동일한 </a:t>
            </a:r>
            <a:r>
              <a:rPr lang="en-US" altLang="ko-KR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RULA </a:t>
            </a:r>
            <a:r>
              <a:rPr lang="ko-KR" altLang="en-US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채택함</a:t>
            </a:r>
            <a:r>
              <a:rPr lang="en-US" altLang="ko-KR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2400" b="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RULA</a:t>
            </a:r>
            <a:r>
              <a:rPr lang="ko-KR" altLang="en-US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사용되는 각도 기반 평가 기법을 알고리즘으로 </a:t>
            </a:r>
            <a:r>
              <a:rPr lang="ko-KR" altLang="en-US" sz="24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</a:t>
            </a:r>
            <a:r>
              <a:rPr lang="ko-KR" altLang="en-US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현함</a:t>
            </a:r>
            <a:r>
              <a:rPr lang="en-US" altLang="ko-KR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 Box 214">
            <a:extLst>
              <a:ext uri="{FF2B5EF4-FFF2-40B4-BE49-F238E27FC236}">
                <a16:creationId xmlns:a16="http://schemas.microsoft.com/office/drawing/2014/main" id="{676E5A01-D102-7426-A6AE-CE85A62EA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30" y="10363102"/>
            <a:ext cx="9929812" cy="99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"/>
              <a:defRPr/>
            </a:pPr>
            <a:r>
              <a:rPr lang="en-US" altLang="ko-KR" sz="3200" dirty="0">
                <a:latin typeface="맑은 고딕" pitchFamily="50" charset="-127"/>
                <a:ea typeface="맑은 고딕" pitchFamily="50" charset="-127"/>
                <a:sym typeface="Wingdings"/>
              </a:rPr>
              <a:t>RULA</a:t>
            </a:r>
          </a:p>
          <a:p>
            <a:pPr marL="342900" indent="-342900">
              <a:lnSpc>
                <a:spcPts val="3360"/>
              </a:lnSpc>
              <a:buFontTx/>
              <a:buChar char="-"/>
              <a:defRPr/>
            </a:pPr>
            <a:r>
              <a:rPr lang="en-US" altLang="ko-KR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RULA </a:t>
            </a:r>
            <a:r>
              <a:rPr lang="ko-KR" altLang="en-US" sz="24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적용 과정의 도식화</a:t>
            </a:r>
            <a:endParaRPr lang="en-US" altLang="ko-KR" sz="2400" b="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0948AB-94D8-F5E6-6238-4A75BA07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25" y="11448093"/>
            <a:ext cx="9488124" cy="3866497"/>
          </a:xfrm>
          <a:prstGeom prst="rect">
            <a:avLst/>
          </a:prstGeom>
        </p:spPr>
      </p:pic>
      <p:sp>
        <p:nvSpPr>
          <p:cNvPr id="13" name="Text Box 214">
            <a:extLst>
              <a:ext uri="{FF2B5EF4-FFF2-40B4-BE49-F238E27FC236}">
                <a16:creationId xmlns:a16="http://schemas.microsoft.com/office/drawing/2014/main" id="{BB7BDFA3-AB6E-4360-051E-E2C049D4E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22" y="15897286"/>
            <a:ext cx="9929812" cy="48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360"/>
              </a:lnSpc>
              <a:buFontTx/>
              <a:buChar char="-"/>
              <a:defRPr/>
            </a:pPr>
            <a:r>
              <a:rPr lang="ko-KR" altLang="en-US" sz="24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적용 예시</a:t>
            </a:r>
            <a:endParaRPr lang="en-US" altLang="ko-KR" sz="3200" dirty="0"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7CD99C-F5D1-B21E-88FC-733F61C72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002" b="19971"/>
          <a:stretch/>
        </p:blipFill>
        <p:spPr>
          <a:xfrm>
            <a:off x="729997" y="16555790"/>
            <a:ext cx="9245988" cy="5584936"/>
          </a:xfrm>
          <a:prstGeom prst="rect">
            <a:avLst/>
          </a:prstGeom>
        </p:spPr>
      </p:pic>
      <p:sp>
        <p:nvSpPr>
          <p:cNvPr id="16" name="Text Box 214">
            <a:extLst>
              <a:ext uri="{FF2B5EF4-FFF2-40B4-BE49-F238E27FC236}">
                <a16:creationId xmlns:a16="http://schemas.microsoft.com/office/drawing/2014/main" id="{C8379BBE-3D73-8341-73F8-F6294A317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30" y="22388438"/>
            <a:ext cx="99298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자세의 각도를 측정하고 해당되는 값을 표에서 찾아 기록함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각 부위를 모두 측정하고 최종 점수를 산출함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Text Box 214">
            <a:extLst>
              <a:ext uri="{FF2B5EF4-FFF2-40B4-BE49-F238E27FC236}">
                <a16:creationId xmlns:a16="http://schemas.microsoft.com/office/drawing/2014/main" id="{9447821C-A10A-C81B-1338-074EAF67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22" y="23906881"/>
            <a:ext cx="9929812" cy="56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맑은 고딕" pitchFamily="50" charset="-127"/>
                <a:ea typeface="맑은 고딕" pitchFamily="50" charset="-127"/>
                <a:sym typeface="Wingdings"/>
              </a:rPr>
              <a:t>프로그램 작동 원리</a:t>
            </a:r>
            <a:endParaRPr lang="en-US" altLang="ko-KR" sz="3200" dirty="0"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C88F440-EC7E-0BA9-1DEA-9DC8EDECD1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602" b="18101"/>
          <a:stretch/>
        </p:blipFill>
        <p:spPr>
          <a:xfrm>
            <a:off x="734826" y="24626961"/>
            <a:ext cx="8105927" cy="58743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A5125E-3270-24B6-EA0C-18D8CED158A7}"/>
              </a:ext>
            </a:extLst>
          </p:cNvPr>
          <p:cNvSpPr txBox="1"/>
          <p:nvPr/>
        </p:nvSpPr>
        <p:spPr>
          <a:xfrm>
            <a:off x="720230" y="30852748"/>
            <a:ext cx="898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Mediapipe</a:t>
            </a:r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landmarks</a:t>
            </a:r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각도를 연산함</a:t>
            </a:r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값으로 </a:t>
            </a:r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RULA </a:t>
            </a:r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점수를 산출함</a:t>
            </a:r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4" name="그룹 30">
            <a:extLst>
              <a:ext uri="{FF2B5EF4-FFF2-40B4-BE49-F238E27FC236}">
                <a16:creationId xmlns:a16="http://schemas.microsoft.com/office/drawing/2014/main" id="{1ED7AC63-5AE9-1108-7EF4-51F24E4663B0}"/>
              </a:ext>
            </a:extLst>
          </p:cNvPr>
          <p:cNvGrpSpPr>
            <a:grpSpLocks/>
          </p:cNvGrpSpPr>
          <p:nvPr/>
        </p:nvGrpSpPr>
        <p:grpSpPr bwMode="auto">
          <a:xfrm>
            <a:off x="11521430" y="3816649"/>
            <a:ext cx="10144125" cy="769937"/>
            <a:chOff x="10872788" y="10094913"/>
            <a:chExt cx="10144195" cy="769441"/>
          </a:xfrm>
        </p:grpSpPr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6987FF54-94D6-CB24-9BD6-482BD1CB4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9474" y="10094913"/>
              <a:ext cx="9977509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44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자동화된 동작분석 프로그램</a:t>
              </a:r>
            </a:p>
          </p:txBody>
        </p:sp>
        <p:sp>
          <p:nvSpPr>
            <p:cNvPr id="26" name="직사각형 24">
              <a:extLst>
                <a:ext uri="{FF2B5EF4-FFF2-40B4-BE49-F238E27FC236}">
                  <a16:creationId xmlns:a16="http://schemas.microsoft.com/office/drawing/2014/main" id="{FA94F574-096E-8CD4-D2E9-D1ED6507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2788" y="10237788"/>
              <a:ext cx="142804" cy="571454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3086100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8AC15421-9BC2-9D4C-5606-03225B7DEE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" t="8122" r="4106" b="8244"/>
          <a:stretch/>
        </p:blipFill>
        <p:spPr>
          <a:xfrm>
            <a:off x="10927168" y="5688857"/>
            <a:ext cx="9931602" cy="4969996"/>
          </a:xfrm>
          <a:prstGeom prst="rect">
            <a:avLst/>
          </a:prstGeom>
        </p:spPr>
      </p:pic>
      <p:sp>
        <p:nvSpPr>
          <p:cNvPr id="28" name="Text Box 214">
            <a:extLst>
              <a:ext uri="{FF2B5EF4-FFF2-40B4-BE49-F238E27FC236}">
                <a16:creationId xmlns:a16="http://schemas.microsoft.com/office/drawing/2014/main" id="{0687E262-9A06-74D3-3251-B01619C0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430" y="4752753"/>
            <a:ext cx="9929812" cy="56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"/>
              <a:defRPr/>
            </a:pPr>
            <a:r>
              <a:rPr lang="en-US" altLang="ko-KR" sz="3200" dirty="0">
                <a:latin typeface="맑은 고딕" pitchFamily="50" charset="-127"/>
                <a:ea typeface="맑은 고딕" pitchFamily="50" charset="-127"/>
                <a:sym typeface="Wingdings"/>
              </a:rPr>
              <a:t>System Architecture</a:t>
            </a:r>
          </a:p>
        </p:txBody>
      </p:sp>
      <p:grpSp>
        <p:nvGrpSpPr>
          <p:cNvPr id="34" name="그룹 28">
            <a:extLst>
              <a:ext uri="{FF2B5EF4-FFF2-40B4-BE49-F238E27FC236}">
                <a16:creationId xmlns:a16="http://schemas.microsoft.com/office/drawing/2014/main" id="{EE3E176C-576B-E615-71BE-9FA3D43A55CA}"/>
              </a:ext>
            </a:extLst>
          </p:cNvPr>
          <p:cNvGrpSpPr>
            <a:grpSpLocks/>
          </p:cNvGrpSpPr>
          <p:nvPr/>
        </p:nvGrpSpPr>
        <p:grpSpPr bwMode="auto">
          <a:xfrm>
            <a:off x="11521430" y="28083345"/>
            <a:ext cx="10072687" cy="769938"/>
            <a:chOff x="10872860" y="22990228"/>
            <a:chExt cx="10072686" cy="769441"/>
          </a:xfrm>
        </p:grpSpPr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AD22D6FA-91EB-E7A8-0B34-63A0EFAE6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9637" y="22990228"/>
              <a:ext cx="9875909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44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결론</a:t>
              </a:r>
            </a:p>
          </p:txBody>
        </p:sp>
        <p:sp>
          <p:nvSpPr>
            <p:cNvPr id="36" name="직사각형 26">
              <a:extLst>
                <a:ext uri="{FF2B5EF4-FFF2-40B4-BE49-F238E27FC236}">
                  <a16:creationId xmlns:a16="http://schemas.microsoft.com/office/drawing/2014/main" id="{7EA1600E-CDA1-8E1F-B013-78195771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2860" y="23131463"/>
              <a:ext cx="142804" cy="571454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3086100"/>
              <a:endParaRPr lang="ko-KR" altLang="en-US"/>
            </a:p>
          </p:txBody>
        </p:sp>
      </p:grpSp>
      <p:sp>
        <p:nvSpPr>
          <p:cNvPr id="37" name="Text Box 214">
            <a:extLst>
              <a:ext uri="{FF2B5EF4-FFF2-40B4-BE49-F238E27FC236}">
                <a16:creationId xmlns:a16="http://schemas.microsoft.com/office/drawing/2014/main" id="{CCAF1DFC-226E-3A0F-8DBF-CE2E7D225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7414" y="28862499"/>
            <a:ext cx="9929812" cy="168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  <a:defRPr/>
            </a:pP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사용 환경에 따라 인식 정확도에 차이를 보임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  <a:defRPr/>
            </a:pP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추후 전문가와 본 프로그램의 조치 수준 비교가 필요함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알고리즘으로 표현 가능한 </a:t>
            </a:r>
            <a:r>
              <a:rPr lang="ko-KR" altLang="en-US" sz="24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작업 자세 평가 기법도 사용 가능함</a:t>
            </a:r>
            <a:r>
              <a:rPr lang="en-US" altLang="ko-KR" sz="24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400" b="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Text Box 214">
            <a:extLst>
              <a:ext uri="{FF2B5EF4-FFF2-40B4-BE49-F238E27FC236}">
                <a16:creationId xmlns:a16="http://schemas.microsoft.com/office/drawing/2014/main" id="{A7336475-9312-81E3-5AD4-85C4C1CE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430" y="12097569"/>
            <a:ext cx="9929812" cy="56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"/>
              <a:defRPr/>
            </a:pPr>
            <a:r>
              <a:rPr lang="ko-KR" altLang="en-US" sz="3200" dirty="0">
                <a:latin typeface="맑은 고딕" pitchFamily="50" charset="-127"/>
                <a:ea typeface="맑은 고딕" pitchFamily="50" charset="-127"/>
                <a:sym typeface="Wingdings"/>
              </a:rPr>
              <a:t>실제 메인 화면</a:t>
            </a:r>
            <a:endParaRPr lang="en-US" altLang="ko-KR" sz="3200" dirty="0"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  <p:sp>
        <p:nvSpPr>
          <p:cNvPr id="41" name="Text Box 214">
            <a:extLst>
              <a:ext uri="{FF2B5EF4-FFF2-40B4-BE49-F238E27FC236}">
                <a16:creationId xmlns:a16="http://schemas.microsoft.com/office/drawing/2014/main" id="{BD2998B1-1400-4595-5FC1-9FE798CB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430" y="20666521"/>
            <a:ext cx="9929812" cy="56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"/>
              <a:defRPr/>
            </a:pPr>
            <a:r>
              <a:rPr lang="ko-KR" altLang="en-US" sz="3200" dirty="0">
                <a:latin typeface="맑은 고딕" pitchFamily="50" charset="-127"/>
                <a:ea typeface="맑은 고딕" pitchFamily="50" charset="-127"/>
                <a:sym typeface="Wingdings"/>
              </a:rPr>
              <a:t>실제 측정 화면</a:t>
            </a:r>
            <a:endParaRPr lang="en-US" altLang="ko-KR" sz="3200" dirty="0"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  <p:sp>
        <p:nvSpPr>
          <p:cNvPr id="42" name="Text Box 214">
            <a:extLst>
              <a:ext uri="{FF2B5EF4-FFF2-40B4-BE49-F238E27FC236}">
                <a16:creationId xmlns:a16="http://schemas.microsoft.com/office/drawing/2014/main" id="{1FC405AB-64D2-DBF1-C66C-D26AB03B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7414" y="19547492"/>
            <a:ext cx="99298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실행 시 프로그램에 대해 간단하게 설명함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START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버튼을 눌러 측정을 시작할 수 있음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 Box 214">
            <a:extLst>
              <a:ext uri="{FF2B5EF4-FFF2-40B4-BE49-F238E27FC236}">
                <a16:creationId xmlns:a16="http://schemas.microsoft.com/office/drawing/2014/main" id="{703888E0-CBFF-7380-1AFA-4E864920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430" y="26067121"/>
            <a:ext cx="99298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좌측에는 실시간 작업 화면으로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부위별 실시간 작업부하가 나타남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우측에는 부위별 누적 작업부하 </a:t>
            </a:r>
            <a:r>
              <a:rPr lang="ko-KR" altLang="en-US" sz="2400" b="0" dirty="0" err="1">
                <a:latin typeface="맑은 고딕" pitchFamily="50" charset="-127"/>
                <a:ea typeface="맑은 고딕" pitchFamily="50" charset="-127"/>
              </a:rPr>
              <a:t>히트맵이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50B8F6B-62F9-8911-0E7D-B3B73466487D}"/>
              </a:ext>
            </a:extLst>
          </p:cNvPr>
          <p:cNvGrpSpPr/>
          <p:nvPr/>
        </p:nvGrpSpPr>
        <p:grpSpPr>
          <a:xfrm>
            <a:off x="11305406" y="21332285"/>
            <a:ext cx="9349685" cy="4499814"/>
            <a:chOff x="11538724" y="22853952"/>
            <a:chExt cx="9349685" cy="449981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68BC2DF-B40D-2CF2-D77A-C03FFA5CF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"/>
            <a:stretch/>
          </p:blipFill>
          <p:spPr>
            <a:xfrm>
              <a:off x="11538724" y="22853952"/>
              <a:ext cx="9349685" cy="4499814"/>
            </a:xfrm>
            <a:prstGeom prst="rect">
              <a:avLst/>
            </a:prstGeom>
          </p:spPr>
        </p:pic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43D4D16-344A-CE2C-5034-C72B92A8F7AF}"/>
                </a:ext>
              </a:extLst>
            </p:cNvPr>
            <p:cNvSpPr/>
            <p:nvPr/>
          </p:nvSpPr>
          <p:spPr bwMode="auto">
            <a:xfrm>
              <a:off x="19612615" y="26427161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0861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5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85AC438A-25ED-24FB-73DD-A8EA46880E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84328" y="12869887"/>
            <a:ext cx="9535856" cy="6516009"/>
          </a:xfrm>
          <a:prstGeom prst="rect">
            <a:avLst/>
          </a:prstGeom>
        </p:spPr>
      </p:pic>
      <p:sp>
        <p:nvSpPr>
          <p:cNvPr id="48" name="Text Box 214">
            <a:extLst>
              <a:ext uri="{FF2B5EF4-FFF2-40B4-BE49-F238E27FC236}">
                <a16:creationId xmlns:a16="http://schemas.microsoft.com/office/drawing/2014/main" id="{375C20EF-4F21-E8FC-5B69-AC52ACFE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7414" y="10945874"/>
            <a:ext cx="99298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프로그램 구성 및 동작 원리에 대한 설명을 나타냄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사후 분석 결과에 따른 작업자세 개선은 사용자가 결정함</a:t>
            </a:r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3C805F-3A3D-615B-EF29-8F4E408B0D3F}"/>
              </a:ext>
            </a:extLst>
          </p:cNvPr>
          <p:cNvSpPr/>
          <p:nvPr/>
        </p:nvSpPr>
        <p:spPr bwMode="auto">
          <a:xfrm>
            <a:off x="424174" y="3483289"/>
            <a:ext cx="10225868" cy="305225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0861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40BBF3-216B-C0D4-94E4-3FCF353FB011}"/>
              </a:ext>
            </a:extLst>
          </p:cNvPr>
          <p:cNvSpPr/>
          <p:nvPr/>
        </p:nvSpPr>
        <p:spPr bwMode="auto">
          <a:xfrm>
            <a:off x="424174" y="6535547"/>
            <a:ext cx="10225868" cy="252922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0861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4EE881-FF78-3468-2D5C-CD509329114E}"/>
              </a:ext>
            </a:extLst>
          </p:cNvPr>
          <p:cNvSpPr/>
          <p:nvPr/>
        </p:nvSpPr>
        <p:spPr bwMode="auto">
          <a:xfrm>
            <a:off x="10650042" y="3483289"/>
            <a:ext cx="10528484" cy="24168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0861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BC9E90-4444-DE2B-55F4-B27F4133E42E}"/>
              </a:ext>
            </a:extLst>
          </p:cNvPr>
          <p:cNvSpPr/>
          <p:nvPr/>
        </p:nvSpPr>
        <p:spPr bwMode="auto">
          <a:xfrm>
            <a:off x="10650042" y="27651296"/>
            <a:ext cx="10528484" cy="41764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0861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25264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0861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5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0861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5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275</Words>
  <Application>Microsoft Office PowerPoint</Application>
  <PresentationFormat>사용자 지정</PresentationFormat>
  <Paragraphs>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돋움</vt:lpstr>
      <vt:lpstr>맑은 고딕</vt:lpstr>
      <vt:lpstr>Arial</vt:lpstr>
      <vt:lpstr>Wingdings</vt:lpstr>
      <vt:lpstr>기본 디자인</vt:lpstr>
      <vt:lpstr>PowerPoint 프레젠테이션</vt:lpstr>
    </vt:vector>
  </TitlesOfParts>
  <Company>CAM_LAB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유제복</dc:creator>
  <cp:lastModifiedBy>한 원섭</cp:lastModifiedBy>
  <cp:revision>386</cp:revision>
  <dcterms:created xsi:type="dcterms:W3CDTF">2002-09-04T04:47:15Z</dcterms:created>
  <dcterms:modified xsi:type="dcterms:W3CDTF">2022-09-29T13:54:35Z</dcterms:modified>
</cp:coreProperties>
</file>