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82274-7E33-4FB7-B693-8E1DA8C8A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7F20BD-68CB-4F46-9FF1-95E80E657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9799E-9CC3-4A55-8485-C549B2B4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141C4-B4C9-412F-BC7E-5600544D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B7EC1-D85E-40DC-99CB-A32DF855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6D189-508B-44DC-9A2D-68F18902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9190B-6532-4E4B-B30B-BD67FC69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72AA8-24CE-425F-8154-C8A908ED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CDFF8-8746-43B3-BB24-DF04C2EA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AD78C-65D4-4DE5-BFBE-2BAB517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0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98A511-CF1F-4084-ACF6-1C7D5DE08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C05D9-00AC-47F9-B31A-56F128A8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E93EE-C840-451C-8FA0-C2F772D6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2D422-1DB2-4329-B0D0-AF0EBDB7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600EC-17DC-4985-B804-D78053BB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3454-5B0D-45BF-8BCE-C59558E1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2AEFD-71EF-483E-B5DF-887B3D16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2F1A9-DF58-4486-9D69-554C7021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82DBD-3BED-435A-9AC4-408DFA2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B6071-2152-4873-96DD-DCB7CEC1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4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DD0E6-99AD-4D79-A217-83EC7796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7004C-081D-48D9-B066-9CEB0B34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F6FD5-D979-4D7F-9790-2A3BBB0D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BAE09-0588-405D-8276-26CFFA1E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E144C-396E-48CD-AA22-BA5D6E43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E88E6-A59C-491A-926E-4D53204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DDC4-12DF-4753-B211-E73E4E62E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3665E9-920D-49FE-91A0-CDF4D8463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D3730-C6F6-4475-9A71-0EB8C550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C36DE-B723-40E3-95CC-0CEC6AF1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FBFD0-14E0-484E-BA4F-3CB094A7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CF27-EC1D-4315-BF19-62E8C25D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32F99-2142-4B76-AE08-8A278C78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F723F-564E-4228-8BF3-DEF04C4A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250CFB-6B0F-4BF8-9A22-AC00A8121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41613-D6F5-47B8-83B0-4247518C3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A0AB6-725A-4312-84D3-BDFF63FE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43CC0B-8FD2-42F8-905D-9BCF9B74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3A3F40-AAF3-4E14-A3A7-EA119A3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3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ACEF-DF42-4128-92BE-E1498AE6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28721A-3A8B-4224-B67D-6C36D1EA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48BA8-5619-4FDC-B47B-4A411807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4275B2-D447-4AD9-8CA7-A798CDD4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F9E738-9AF8-4416-B2F4-326EA534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AE7A75-A977-43F2-AFB4-0D3FD1A7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D0134-7B2B-4DEC-97A7-B91ED299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3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157C-5DDD-4C68-BCD6-559C9E30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8C66-5C3F-4A8B-B007-2A9847D8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CF4F6-13B3-4D45-B703-6D6E4D96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1A799-F275-4D5D-A545-ECD232A1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5C943-676D-4B5C-9E7A-67383F20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7C3DF-6BD1-4A5B-BA5F-0FA3BECC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A459-BDA5-4DD0-9FE4-7627665A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D90A4F-E99C-4E14-A701-BB13F7CC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AB5E0-9399-43D6-B278-D8A5E6497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2E260-5AC4-4513-9594-76ED3013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F8D5A-DBFE-4193-9937-DE7B34D2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427D2-22CC-4D37-A735-DA9A96EB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4E784-7C16-41EB-83BA-5FFAB9BA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8C7D6-1EB4-4FD3-8BE2-03CBC394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20884-FB77-4CAA-874A-E0D601BF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76A3-43FD-472B-96DE-6ED03841600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5747F-5ADF-4F1F-9A24-53F0242F7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2A95B-FFB2-40A8-891B-668EBDF6B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25E0-E2C2-4FF7-831F-1356C4D7F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FB693-F2EF-4B6E-9958-273D2A051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</a:p>
        </p:txBody>
      </p:sp>
    </p:spTree>
    <p:extLst>
      <p:ext uri="{BB962C8B-B14F-4D97-AF65-F5344CB8AC3E}">
        <p14:creationId xmlns:p14="http://schemas.microsoft.com/office/powerpoint/2010/main" val="18059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855-1F41-4116-AB3F-475186F6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『</a:t>
            </a:r>
            <a:r>
              <a:rPr lang="ko-KR" altLang="en-US" sz="2000" dirty="0"/>
              <a:t>중소규모 제조업체의 근골격계 질환 예방을 위한 인간공학적 작업자세 분석연구</a:t>
            </a:r>
            <a:r>
              <a:rPr lang="en-US" altLang="ko-KR" sz="2000" dirty="0"/>
              <a:t>』 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D3DEB-A62B-430D-86C9-936224D6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금속</a:t>
            </a:r>
            <a:r>
              <a:rPr lang="en-US" altLang="ko-KR" dirty="0"/>
              <a:t>, </a:t>
            </a:r>
            <a:r>
              <a:rPr lang="ko-KR" altLang="en-US" dirty="0"/>
              <a:t>전자 및 기타 제조업분야에서 이뤄지는 </a:t>
            </a:r>
            <a:r>
              <a:rPr lang="en-US" altLang="ko-KR" dirty="0"/>
              <a:t>183</a:t>
            </a:r>
            <a:r>
              <a:rPr lang="ko-KR" altLang="en-US" dirty="0"/>
              <a:t>개의 작업을 추출하여 위험 작업을 분류함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팔</a:t>
            </a:r>
            <a:r>
              <a:rPr lang="en-US" altLang="ko-KR" dirty="0"/>
              <a:t>, </a:t>
            </a:r>
            <a:r>
              <a:rPr lang="ko-KR" altLang="en-US" dirty="0"/>
              <a:t>손을 사용하는 잦은</a:t>
            </a:r>
            <a:r>
              <a:rPr lang="en-US" altLang="ko-KR" dirty="0"/>
              <a:t>, </a:t>
            </a:r>
            <a:r>
              <a:rPr lang="ko-KR" altLang="en-US" dirty="0"/>
              <a:t>반복적인 움직임이 있는 작업이 주요 위험 작업으로 분류됨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본 연구에서는 하체보다 상체에 초점을 맞추어 동작 분석을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3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855-1F41-4116-AB3F-475186F6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 『</a:t>
            </a:r>
            <a:r>
              <a:rPr lang="en-US" altLang="ko-KR" sz="2000" dirty="0" err="1"/>
              <a:t>OpenPose</a:t>
            </a:r>
            <a:r>
              <a:rPr lang="ko-KR" altLang="en-US" sz="2000" dirty="0"/>
              <a:t>와 심도카메라를 활용한 운동 및 재활 동작 관절각도 연산 방법 연구</a:t>
            </a:r>
            <a:r>
              <a:rPr lang="en-US" altLang="ko-KR" sz="2000" dirty="0"/>
              <a:t>』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D3DEB-A62B-430D-86C9-936224D6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en-US" altLang="ko-KR" dirty="0" err="1"/>
              <a:t>OpenPose</a:t>
            </a:r>
            <a:r>
              <a:rPr lang="en-US" altLang="ko-KR" dirty="0"/>
              <a:t> </a:t>
            </a:r>
            <a:r>
              <a:rPr lang="ko-KR" altLang="en-US" dirty="0"/>
              <a:t>라이브러리와 심도카메라를 활용하여 관절각도를 연산할 수 있는 방법에 대해서 연구함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카메라를 통해 </a:t>
            </a:r>
            <a:r>
              <a:rPr lang="ko-KR" altLang="en-US" dirty="0" err="1"/>
              <a:t>연산된</a:t>
            </a:r>
            <a:r>
              <a:rPr lang="ko-KR" altLang="en-US" dirty="0"/>
              <a:t> 각도와 실제로 행한 동작의 각도가 어느정도 일치함을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본 연구에서는 </a:t>
            </a:r>
            <a:r>
              <a:rPr lang="en-US" altLang="ko-KR" dirty="0" err="1"/>
              <a:t>OpenPose</a:t>
            </a:r>
            <a:r>
              <a:rPr lang="ko-KR" altLang="en-US" dirty="0"/>
              <a:t>와 비슷한 라이브러리인 </a:t>
            </a:r>
            <a:r>
              <a:rPr lang="en-US" altLang="ko-KR" dirty="0" err="1"/>
              <a:t>Mediapipe</a:t>
            </a:r>
            <a:r>
              <a:rPr lang="ko-KR" altLang="en-US" dirty="0"/>
              <a:t>와 </a:t>
            </a:r>
            <a:r>
              <a:rPr lang="ko-KR" altLang="en-US" dirty="0" err="1"/>
              <a:t>웹캠을</a:t>
            </a:r>
            <a:r>
              <a:rPr lang="ko-KR" altLang="en-US" dirty="0"/>
              <a:t> 이용하여 관절 각도를 연산하는 것으로 구상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25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855-1F41-4116-AB3F-475186F6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3. 『</a:t>
            </a:r>
            <a:r>
              <a:rPr lang="ko-KR" altLang="en-US" sz="2000" dirty="0"/>
              <a:t>작업자세 </a:t>
            </a:r>
            <a:r>
              <a:rPr lang="ko-KR" altLang="en-US" sz="2000" dirty="0" err="1"/>
              <a:t>관찰시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굽힘각도</a:t>
            </a:r>
            <a:r>
              <a:rPr lang="ko-KR" altLang="en-US" sz="2000" dirty="0"/>
              <a:t> 평가기준점에 관한 연구</a:t>
            </a:r>
            <a:r>
              <a:rPr lang="en-US" altLang="ko-KR" sz="2000" dirty="0"/>
              <a:t>』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D3DEB-A62B-430D-86C9-936224D6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내용 </a:t>
            </a:r>
            <a:r>
              <a:rPr lang="en-US" altLang="ko-KR" dirty="0"/>
              <a:t>: 25</a:t>
            </a:r>
            <a:r>
              <a:rPr lang="ko-KR" altLang="en-US" dirty="0"/>
              <a:t>명의 전문가들이 신체의 굽힘 각도에 대한 개인적인 기준점들을 제시함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기준점들은 완전히 동일하진 않으나</a:t>
            </a:r>
            <a:r>
              <a:rPr lang="en-US" altLang="ko-KR" dirty="0"/>
              <a:t>, </a:t>
            </a:r>
            <a:r>
              <a:rPr lang="ko-KR" altLang="en-US" dirty="0"/>
              <a:t>어느정도 비슷한 수준의 결과물에서 약간씩의 다름만 있음이 확인됨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en-US" altLang="ko-KR" dirty="0" err="1"/>
              <a:t>Mediapipe</a:t>
            </a:r>
            <a:r>
              <a:rPr lang="ko-KR" altLang="en-US" dirty="0"/>
              <a:t>를 이용하여 기준점을 완전히 동일하게 인식할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본 연구에서는 전문가들의 기준점을 수용하면서도 </a:t>
            </a:r>
            <a:r>
              <a:rPr lang="en-US" altLang="ko-KR" dirty="0" err="1"/>
              <a:t>Mediapipe</a:t>
            </a:r>
            <a:r>
              <a:rPr lang="ko-KR" altLang="en-US" dirty="0"/>
              <a:t>가 가진 한계점을 벗어나지 않는 대체 방법을 구상함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6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855-1F41-4116-AB3F-475186F6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 『Kinect</a:t>
            </a:r>
            <a:r>
              <a:rPr lang="ko-KR" altLang="en-US" sz="2000" dirty="0"/>
              <a:t>를 이용한 근골격계 질환 예방을 위한 작업 자세 평가</a:t>
            </a:r>
            <a:r>
              <a:rPr lang="en-US" altLang="ko-KR" sz="2000" dirty="0"/>
              <a:t>』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D3DEB-A62B-430D-86C9-936224D6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6838"/>
          </a:xfrm>
        </p:spPr>
        <p:txBody>
          <a:bodyPr>
            <a:noAutofit/>
          </a:bodyPr>
          <a:lstStyle/>
          <a:p>
            <a:r>
              <a:rPr lang="ko-KR" altLang="en-US" sz="2700" dirty="0"/>
              <a:t>내용 </a:t>
            </a:r>
            <a:r>
              <a:rPr lang="en-US" altLang="ko-KR" sz="2700" dirty="0"/>
              <a:t>: </a:t>
            </a:r>
            <a:r>
              <a:rPr lang="ko-KR" altLang="en-US" sz="2700" dirty="0"/>
              <a:t>동작을 인식하는 장치인 </a:t>
            </a:r>
            <a:r>
              <a:rPr lang="en-US" altLang="ko-KR" sz="2700" dirty="0"/>
              <a:t>Kinect</a:t>
            </a:r>
            <a:r>
              <a:rPr lang="ko-KR" altLang="en-US" sz="2700" dirty="0"/>
              <a:t>를 이용하여 사용자의 자세를 </a:t>
            </a:r>
            <a:r>
              <a:rPr lang="en-US" altLang="ko-KR" sz="2700" dirty="0"/>
              <a:t>Unity</a:t>
            </a:r>
            <a:r>
              <a:rPr lang="ko-KR" altLang="en-US" sz="2700" dirty="0"/>
              <a:t>를 통해 </a:t>
            </a:r>
            <a:r>
              <a:rPr lang="en-US" altLang="ko-KR" sz="2700" dirty="0"/>
              <a:t>3D Modeling</a:t>
            </a:r>
            <a:r>
              <a:rPr lang="ko-KR" altLang="en-US" sz="2700" dirty="0"/>
              <a:t>하고 모델링을 바탕으로 </a:t>
            </a:r>
            <a:r>
              <a:rPr lang="en-US" altLang="ko-KR" sz="2700" dirty="0"/>
              <a:t>RULA </a:t>
            </a:r>
            <a:r>
              <a:rPr lang="ko-KR" altLang="en-US" sz="2700" dirty="0"/>
              <a:t>판단 기준 점수를 매기고자 함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결과 </a:t>
            </a:r>
            <a:r>
              <a:rPr lang="en-US" altLang="ko-KR" sz="2700" dirty="0"/>
              <a:t>: </a:t>
            </a:r>
            <a:r>
              <a:rPr lang="ko-KR" altLang="en-US" sz="2700" dirty="0"/>
              <a:t>동작을 모델링하고 </a:t>
            </a:r>
            <a:r>
              <a:rPr lang="en-US" altLang="ko-KR" sz="2700" dirty="0"/>
              <a:t>RULA </a:t>
            </a:r>
            <a:r>
              <a:rPr lang="ko-KR" altLang="en-US" sz="2700" dirty="0"/>
              <a:t>점수화 하는 데엔 성공함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문제점 </a:t>
            </a:r>
            <a:r>
              <a:rPr lang="en-US" altLang="ko-KR" sz="2700" dirty="0"/>
              <a:t>: </a:t>
            </a:r>
            <a:r>
              <a:rPr lang="ko-KR" altLang="en-US" sz="2700" dirty="0"/>
              <a:t>모델링을 바탕으로 계산된 </a:t>
            </a:r>
            <a:r>
              <a:rPr lang="en-US" altLang="ko-KR" sz="2700" dirty="0"/>
              <a:t>RULA </a:t>
            </a:r>
            <a:r>
              <a:rPr lang="ko-KR" altLang="en-US" sz="2700" dirty="0"/>
              <a:t>점수와 실제로 동일한 자세를 취한 후 수작업으로 계산된 </a:t>
            </a:r>
            <a:r>
              <a:rPr lang="en-US" altLang="ko-KR" sz="2700" dirty="0"/>
              <a:t>RULA </a:t>
            </a:r>
            <a:r>
              <a:rPr lang="ko-KR" altLang="en-US" sz="2700" dirty="0"/>
              <a:t>점수와의 검증이 부재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따라서</a:t>
            </a:r>
            <a:r>
              <a:rPr lang="en-US" altLang="ko-KR" sz="2700" dirty="0"/>
              <a:t>, </a:t>
            </a:r>
            <a:r>
              <a:rPr lang="ko-KR" altLang="en-US" sz="2700" dirty="0"/>
              <a:t>본 연구에서는 선행 연구에서 부족했던 검증 부분을 더 보완하고자 하고</a:t>
            </a:r>
            <a:r>
              <a:rPr lang="en-US" altLang="ko-KR" sz="2700" dirty="0"/>
              <a:t>, </a:t>
            </a:r>
            <a:r>
              <a:rPr lang="ko-KR" altLang="en-US" sz="2700" dirty="0"/>
              <a:t>점수화에서 그치는 것이 아닌 관절 부하 시각화를 통해 작업분석가에게 도움을 줄 수 있는 소프트웨어 개발을 목표로 함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62384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FB693-F2EF-4B6E-9958-273D2A051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</p:spTree>
    <p:extLst>
      <p:ext uri="{BB962C8B-B14F-4D97-AF65-F5344CB8AC3E}">
        <p14:creationId xmlns:p14="http://schemas.microsoft.com/office/powerpoint/2010/main" val="167390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855-1F41-4116-AB3F-475186F6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4213475" cy="16002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인간공학적 분석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D3DEB-A62B-430D-86C9-936224D6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13475" cy="381158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 부분에 뭘 쓰면 좋을지 자세하게 생각이 </a:t>
            </a:r>
            <a:r>
              <a:rPr lang="ko-KR" altLang="en-US" sz="2400" dirty="0" err="1"/>
              <a:t>안나네요</a:t>
            </a:r>
            <a:r>
              <a:rPr lang="en-US" altLang="ko-KR" sz="2400" dirty="0"/>
              <a:t>,, </a:t>
            </a:r>
            <a:r>
              <a:rPr lang="ko-KR" altLang="en-US" sz="2400" dirty="0" err="1"/>
              <a:t>ㅠㅠ</a:t>
            </a:r>
            <a:endParaRPr lang="ko-KR" altLang="en-US" sz="2400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272D68-D34B-45B9-9242-67162EB33A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366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855-1F41-4116-AB3F-475186F6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4213475" cy="16002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각도를 측정하는 방법</a:t>
            </a:r>
          </a:p>
        </p:txBody>
      </p:sp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DBF1F820-11E0-4617-987C-8FA4EEA33E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527" r="12527"/>
          <a:stretch/>
        </p:blipFill>
        <p:spPr>
          <a:xfrm>
            <a:off x="5534526" y="987425"/>
            <a:ext cx="5820862" cy="4873625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D3DEB-A62B-430D-86C9-936224D6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13475" cy="381158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Mediapipe</a:t>
            </a:r>
            <a:r>
              <a:rPr lang="ko-KR" altLang="en-US" sz="2400" dirty="0"/>
              <a:t>의 </a:t>
            </a:r>
            <a:r>
              <a:rPr lang="en-US" altLang="ko-KR" sz="2400" dirty="0"/>
              <a:t>pose</a:t>
            </a:r>
            <a:r>
              <a:rPr lang="ko-KR" altLang="en-US" sz="2400" dirty="0"/>
              <a:t>에서 지원하는 전신 랜드마크를 이용하여 측정하고자 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각 랜드마크마다 </a:t>
            </a:r>
            <a:r>
              <a:rPr lang="ko-KR" altLang="en-US" sz="2400" dirty="0" err="1"/>
              <a:t>좌표값이</a:t>
            </a:r>
            <a:r>
              <a:rPr lang="ko-KR" altLang="en-US" sz="2400" dirty="0"/>
              <a:t> 있는데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좌표값들을</a:t>
            </a:r>
            <a:r>
              <a:rPr lang="ko-KR" altLang="en-US" sz="2400" dirty="0"/>
              <a:t> 연결한 벡터를 바탕으로 하여 필요한 부분의 신체 굽힘 각도를 연산하는 방법을 구상함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944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855-1F41-4116-AB3F-475186F6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4213475" cy="16002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영상 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D3DEB-A62B-430D-86C9-936224D6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13475" cy="381158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Python</a:t>
            </a:r>
            <a:r>
              <a:rPr lang="ko-KR" altLang="en-US" sz="2400" dirty="0"/>
              <a:t>을 바탕으로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 </a:t>
            </a:r>
            <a:r>
              <a:rPr lang="ko-KR" altLang="en-US" sz="2400" dirty="0"/>
              <a:t>개발환경에서</a:t>
            </a:r>
            <a:r>
              <a:rPr lang="en-US" altLang="ko-KR" sz="2400" dirty="0"/>
              <a:t> Google</a:t>
            </a:r>
            <a:r>
              <a:rPr lang="ko-KR" altLang="en-US" sz="2400" dirty="0"/>
              <a:t>이 개발한 </a:t>
            </a:r>
            <a:r>
              <a:rPr lang="en-US" altLang="ko-KR" sz="2400" dirty="0" err="1"/>
              <a:t>Mediapipe</a:t>
            </a:r>
            <a:r>
              <a:rPr lang="en-US" altLang="ko-KR" sz="2400" dirty="0"/>
              <a:t> </a:t>
            </a:r>
            <a:r>
              <a:rPr lang="ko-KR" altLang="en-US" sz="2400" dirty="0"/>
              <a:t>라는 영상 분석 라이브러리와 </a:t>
            </a:r>
            <a:r>
              <a:rPr lang="en-US" altLang="ko-KR" sz="2400" dirty="0" err="1"/>
              <a:t>Opencv</a:t>
            </a:r>
            <a:r>
              <a:rPr lang="en-US" altLang="ko-KR" sz="2400" dirty="0"/>
              <a:t> </a:t>
            </a:r>
            <a:r>
              <a:rPr lang="ko-KR" altLang="en-US" sz="2400" dirty="0"/>
              <a:t>라는 실시간 이미지 프로세싱 라이브러리를 주로 이용</a:t>
            </a:r>
            <a:r>
              <a:rPr lang="en-US" altLang="ko-KR" sz="2400" dirty="0"/>
              <a:t>.</a:t>
            </a:r>
          </a:p>
        </p:txBody>
      </p:sp>
      <p:pic>
        <p:nvPicPr>
          <p:cNvPr id="6" name="pose_world_landmarks">
            <a:hlinkClick r:id="" action="ppaction://media"/>
            <a:extLst>
              <a:ext uri="{FF2B5EF4-FFF2-40B4-BE49-F238E27FC236}">
                <a16:creationId xmlns:a16="http://schemas.microsoft.com/office/drawing/2014/main" id="{E534E0CF-83A9-4C7F-BC90-B1ED48472E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1685203"/>
            <a:ext cx="5411996" cy="34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374</Words>
  <Application>Microsoft Office PowerPoint</Application>
  <PresentationFormat>와이드스크린</PresentationFormat>
  <Paragraphs>31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연구 배경</vt:lpstr>
      <vt:lpstr>1. 『중소규모 제조업체의 근골격계 질환 예방을 위한 인간공학적 작업자세 분석연구』 </vt:lpstr>
      <vt:lpstr>2. 『OpenPose와 심도카메라를 활용한 운동 및 재활 동작 관절각도 연산 방법 연구』</vt:lpstr>
      <vt:lpstr>3. 『작업자세 관찰시 굽힘각도 평가기준점에 관한 연구』</vt:lpstr>
      <vt:lpstr>4. 『Kinect를 이용한 근골격계 질환 예방을 위한 작업 자세 평가』</vt:lpstr>
      <vt:lpstr>연구 방법</vt:lpstr>
      <vt:lpstr>1. 인간공학적 분석 기법</vt:lpstr>
      <vt:lpstr>2. 각도를 측정하는 방법</vt:lpstr>
      <vt:lpstr>3. 영상 분석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배경</dc:title>
  <dc:creator>한 원섭</dc:creator>
  <cp:lastModifiedBy>한 원섭</cp:lastModifiedBy>
  <cp:revision>1</cp:revision>
  <dcterms:created xsi:type="dcterms:W3CDTF">2022-03-17T04:23:54Z</dcterms:created>
  <dcterms:modified xsi:type="dcterms:W3CDTF">2022-03-17T05:02:08Z</dcterms:modified>
</cp:coreProperties>
</file>