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 userDrawn="1">
          <p15:clr>
            <a:srgbClr val="A4A3A4"/>
          </p15:clr>
        </p15:guide>
        <p15:guide id="2" pos="2472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  <p15:guide id="4" orient="horz" pos="3067" userDrawn="1">
          <p15:clr>
            <a:srgbClr val="A4A3A4"/>
          </p15:clr>
        </p15:guide>
        <p15:guide id="5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556" y="36"/>
      </p:cViewPr>
      <p:guideLst>
        <p:guide orient="horz" pos="1275"/>
        <p:guide pos="2472"/>
        <p:guide orient="horz" pos="2115"/>
        <p:guide orient="horz" pos="3067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822" y="200046"/>
            <a:ext cx="7697644" cy="64449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Capstone Project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sz="2800" b="1" dirty="0">
                <a:solidFill>
                  <a:schemeClr val="accent1">
                    <a:lumMod val="75000"/>
                  </a:schemeClr>
                </a:solidFill>
              </a:rPr>
              <a:t>tudent Performance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endParaRPr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18842D-1385-A5D5-B104-F72ECAA11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942473"/>
            <a:ext cx="8518357" cy="4973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6E4879-94F7-50D3-21E3-0165DB0CEF5C}"/>
              </a:ext>
            </a:extLst>
          </p:cNvPr>
          <p:cNvSpPr txBox="1"/>
          <p:nvPr/>
        </p:nvSpPr>
        <p:spPr>
          <a:xfrm>
            <a:off x="312822" y="6031189"/>
            <a:ext cx="497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SCTP-Associate Data Analyst- Capstone Project</a:t>
            </a:r>
          </a:p>
          <a:p>
            <a:r>
              <a:rPr lang="en-US" dirty="0"/>
              <a:t>By Haw Poh Chin-Aug 2025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5510463" cy="2464067"/>
          </a:xfrm>
        </p:spPr>
        <p:txBody>
          <a:bodyPr>
            <a:normAutofit/>
          </a:bodyPr>
          <a:lstStyle/>
          <a:p>
            <a:pPr lvl="0"/>
            <a:r>
              <a:rPr lang="en-SG" sz="1800" b="1" dirty="0"/>
              <a:t>Objective</a:t>
            </a:r>
            <a:r>
              <a:rPr lang="en-SG" sz="1800" dirty="0"/>
              <a:t>: Identify factors influencing exam scores and recommend interventions.</a:t>
            </a:r>
          </a:p>
          <a:p>
            <a:pPr lvl="0"/>
            <a:r>
              <a:rPr lang="en-SG" sz="1800" b="1" dirty="0"/>
              <a:t>Dataset</a:t>
            </a:r>
            <a:r>
              <a:rPr lang="en-SG" sz="1800" dirty="0"/>
              <a:t>: 1,000 students with:</a:t>
            </a:r>
          </a:p>
          <a:p>
            <a:pPr lvl="1"/>
            <a:r>
              <a:rPr lang="en-SG" sz="1800" i="1" dirty="0"/>
              <a:t>Demographics</a:t>
            </a:r>
            <a:r>
              <a:rPr lang="en-SG" sz="1800" dirty="0"/>
              <a:t>: Gender, race/ethnicity</a:t>
            </a:r>
          </a:p>
          <a:p>
            <a:pPr lvl="1"/>
            <a:r>
              <a:rPr lang="en-SG" sz="1800" i="1" dirty="0"/>
              <a:t>Socioeconomic</a:t>
            </a:r>
            <a:r>
              <a:rPr lang="en-SG" sz="1800" dirty="0"/>
              <a:t>: Parental education, lunch type</a:t>
            </a:r>
          </a:p>
          <a:p>
            <a:pPr lvl="1"/>
            <a:r>
              <a:rPr lang="en-SG" sz="1800" i="1" dirty="0"/>
              <a:t>Academic</a:t>
            </a:r>
            <a:r>
              <a:rPr lang="en-SG" sz="1800" dirty="0"/>
              <a:t>: Test prep, scores (Math/Reading/Writing)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3F913-9D49-19F1-6F06-C711F55F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44" y="1417638"/>
            <a:ext cx="28575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11F04-C314-4EF1-70DA-2AAAC57C8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4" y="3793557"/>
            <a:ext cx="5510463" cy="2857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(Summary)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71" y="1417638"/>
            <a:ext cx="5419023" cy="1590067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Insights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SG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Prep Matters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Completing courses boosts scores by ~20 points.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SG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as a Proxy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Standard lunch students outperform by 26.6 points.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SG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Parental Education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Higher education correlates with better scores.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SG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 Gap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Females lead in reading/writing; males in math.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9E9D0-EF67-C9CE-866C-18A86679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77" y="3176336"/>
            <a:ext cx="2331727" cy="176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4E031-F9B2-BB2E-33B0-E8A99AFA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298" y="3176337"/>
            <a:ext cx="2560320" cy="1761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6FC912-4FD1-BDB7-3DF3-7C25CDA41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832" y="4937761"/>
            <a:ext cx="2725349" cy="1701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546919-3ADF-6EED-C17C-3C7D0F40A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47" y="5156496"/>
            <a:ext cx="2331727" cy="1318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3A3E82-9D7B-1B6B-9C16-152F68B25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706" y="5598270"/>
            <a:ext cx="1559294" cy="694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F58B233-A246-CC9F-59FF-2CA28A0C61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4875" y="3955961"/>
            <a:ext cx="1647126" cy="6940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CBCBC1-8FBA-AC52-347D-83D716E990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5715" y="5320502"/>
            <a:ext cx="1536322" cy="936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224F2B-A2AB-18EC-A390-17C8924F3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181" y="3822554"/>
            <a:ext cx="1496531" cy="779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90034" cy="928521"/>
          </a:xfrm>
        </p:spPr>
        <p:txBody>
          <a:bodyPr/>
          <a:lstStyle/>
          <a:p>
            <a:r>
              <a:rPr lang="en-US" dirty="0"/>
              <a:t>Score Distributions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3159"/>
            <a:ext cx="7565457" cy="1337910"/>
          </a:xfrm>
        </p:spPr>
        <p:txBody>
          <a:bodyPr>
            <a:normAutofit fontScale="62500" lnSpcReduction="20000"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 scores slightly left-skewed; reading/writing more balanced.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2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in lower score ranges (boxplot highlights).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900" dirty="0"/>
              <a:t>Boxplots and histograms reveal score spread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S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S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SG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9E6CC-F9CE-807F-BFB5-B9F7C78F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04" y="2628860"/>
            <a:ext cx="7281512" cy="1600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AC7361-1B19-AB23-CD5E-F4EC5A6D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04" y="4518657"/>
            <a:ext cx="7281512" cy="1852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Socioeconomic Impact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Lunch Type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Standard lunch → +15% avg. score.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1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Parental Education</a:t>
            </a:r>
            <a:r>
              <a:rPr lang="en-SG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Master’s degree → 5% higher scores than high school.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87C45-B0DF-CB4D-AC98-14267DCE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9" y="2380015"/>
            <a:ext cx="3168882" cy="2996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0B47A-EAD6-20D5-6851-0ECCE4381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880" y="2380015"/>
            <a:ext cx="4766194" cy="28065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7411" cy="969427"/>
          </a:xfrm>
        </p:spPr>
        <p:txBody>
          <a:bodyPr/>
          <a:lstStyle/>
          <a:p>
            <a:r>
              <a:rPr lang="en-SG" dirty="0"/>
              <a:t>Predictive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065"/>
            <a:ext cx="6511491" cy="80611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Regression (Math Score)</a:t>
            </a:r>
            <a:r>
              <a:rPr lang="en-S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34% variance explained (R²=0.34).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</a:t>
            </a:r>
            <a:r>
              <a:rPr lang="en-SG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90% accuracy in pass/fail prediction.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5EB74-BE53-B7D4-93CF-D7AB56C37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89748"/>
            <a:ext cx="3764920" cy="2413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9CE915-5A59-2B0B-9913-F27B32A7E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95" y="2254274"/>
            <a:ext cx="3562494" cy="2413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96AF3-8897-53FA-FE77-07A557E08E88}"/>
              </a:ext>
            </a:extLst>
          </p:cNvPr>
          <p:cNvSpPr txBox="1"/>
          <p:nvPr/>
        </p:nvSpPr>
        <p:spPr>
          <a:xfrm>
            <a:off x="625642" y="4781613"/>
            <a:ext cx="77002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regression analysis showed that factors such as a student's background, lunch type, and test preparation course have a moderate impact on their final math score. The model could account for about 34% of the score's variation. This suggests that while these variables are influential, there are other, unmeasured factors—like individual study habits, classroom environment, or teacher quality—that play a significant role in determining a student's exact grade.</a:t>
            </a:r>
          </a:p>
          <a:p>
            <a:endParaRPr lang="en-US" sz="1100" dirty="0"/>
          </a:p>
          <a:p>
            <a:r>
              <a:rPr lang="en-US" sz="1100" dirty="0"/>
              <a:t>However, when we shift the focus to a more straightforward question—will a student pass or fail the exam?—the story changes dramatically. The classification model achieved an impressive 90% accuracy, indicating that the available features are very reliable predictors of whether a student will pass (score ≥50) or fail (score &lt;50).</a:t>
            </a:r>
            <a:endParaRPr lang="en-SG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Correlation &amp; Feature Importance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146758" cy="661737"/>
          </a:xfrm>
        </p:spPr>
        <p:txBody>
          <a:bodyPr>
            <a:normAutofit fontScale="77500" lnSpcReduction="20000"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Scores strongly correlated (r=0.81–0.95).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SG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prep and parental education are top predictors.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E289A-1C1E-E9DA-5FBA-2E02D0DE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0" y="2358189"/>
            <a:ext cx="3433821" cy="34442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5E9F3-496C-2065-923E-72DB1776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44499"/>
            <a:ext cx="4114800" cy="2592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Policy &amp; Intervention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pPr>
              <a:defRPr sz="1400"/>
            </a:pPr>
            <a:r>
              <a:rPr dirty="0"/>
              <a:t>📚 Outreach Programs – after-school clubs, STEM workshops</a:t>
            </a:r>
          </a:p>
          <a:p>
            <a:pPr>
              <a:defRPr sz="1400"/>
            </a:pPr>
            <a:r>
              <a:rPr dirty="0"/>
              <a:t>🏠 School–Family Bridges – family engagement, learning kits</a:t>
            </a:r>
          </a:p>
          <a:p>
            <a:pPr>
              <a:defRPr sz="1400"/>
            </a:pPr>
            <a:r>
              <a:rPr dirty="0"/>
              <a:t>🥗 Nutrition Assistance – meal expansion, breakfast programs</a:t>
            </a:r>
          </a:p>
          <a:p>
            <a:pPr>
              <a:defRPr sz="1400"/>
            </a:pPr>
            <a:r>
              <a:rPr dirty="0"/>
              <a:t>🎯 Tutor Matching – targeted academic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167E4-70B0-606D-A745-2D84286E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8" y="3000066"/>
            <a:ext cx="7098631" cy="2803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Conclusion: Bridging Gaps Through Equity-Focused Interventions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037"/>
            <a:ext cx="7868653" cy="1143000"/>
          </a:xfrm>
          <a:gradFill>
            <a:gsLst>
              <a:gs pos="5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  <a:scene3d>
            <a:camera prst="orthographicFront"/>
            <a:lightRig rig="threePt" dir="t"/>
          </a:scene3d>
          <a:sp3d>
            <a:bevelT w="25400" h="50800"/>
            <a:bevelB w="12700" h="63500"/>
          </a:sp3d>
        </p:spPr>
        <p:txBody>
          <a:bodyPr>
            <a:normAutofit/>
          </a:bodyPr>
          <a:lstStyle/>
          <a:p>
            <a:pPr marL="0" indent="0">
              <a:buNone/>
              <a:defRPr sz="1400"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highlight>
                  <a:srgbClr val="C0C0C0"/>
                </a:highlight>
              </a:rPr>
              <a:t>• 	Key Message:</a:t>
            </a:r>
          </a:p>
          <a:p>
            <a:pPr marL="0" indent="0">
              <a:buNone/>
              <a:defRPr sz="1400"/>
            </a:pPr>
            <a:r>
              <a:rPr lang="en-US" b="1" dirty="0">
                <a:highlight>
                  <a:srgbClr val="C0C0C0"/>
                </a:highlight>
              </a:rPr>
              <a:t>“Equity-focused interventions can bridge performance gaps.”</a:t>
            </a:r>
          </a:p>
          <a:p>
            <a:pPr marL="0" indent="0">
              <a:buNone/>
              <a:defRPr sz="1400"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B0F0"/>
                </a:solidFill>
                <a:highlight>
                  <a:srgbClr val="C0C0C0"/>
                </a:highlight>
              </a:rPr>
              <a:t>• 	Call to Action:</a:t>
            </a:r>
          </a:p>
          <a:p>
            <a:pPr marL="0" indent="0">
              <a:buNone/>
              <a:defRPr sz="1400"/>
            </a:pPr>
            <a:r>
              <a:rPr lang="en-US" b="1" dirty="0">
                <a:highlight>
                  <a:srgbClr val="C0C0C0"/>
                </a:highlight>
              </a:rPr>
              <a:t>“Leverage data to prioritize resource allocation.”</a:t>
            </a:r>
          </a:p>
          <a:p>
            <a:pPr marL="0" indent="0">
              <a:buNone/>
              <a:defRPr sz="1400"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63C6D-6AD9-B5CE-34BC-CA1599C6D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34"/>
            <a:ext cx="2182779" cy="1376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58F19F-41BB-C096-0E4C-428ED2B4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55" y="2576967"/>
            <a:ext cx="1960083" cy="1333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3DCEE-194A-BCFB-E224-1711B2D8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044" y="2564934"/>
            <a:ext cx="2182779" cy="13768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94C8B8-B23E-F98E-138D-C9424AF938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4054640"/>
            <a:ext cx="2182779" cy="13768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AE5936-6669-91A7-79E1-9FA33EE5B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703" y="4023556"/>
            <a:ext cx="2056335" cy="140789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7017C2-E097-41A4-3984-3F516A538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3764" y="3999692"/>
            <a:ext cx="2195059" cy="137680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8DBB5D5-6985-A563-FEDC-FD41C56187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82" y="5544347"/>
            <a:ext cx="7868653" cy="6254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8349D4-C6F4-FDB1-B00D-83F582B6B649}"/>
              </a:ext>
            </a:extLst>
          </p:cNvPr>
          <p:cNvSpPr txBox="1"/>
          <p:nvPr/>
        </p:nvSpPr>
        <p:spPr>
          <a:xfrm>
            <a:off x="548641" y="6102417"/>
            <a:ext cx="75798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n>
                  <a:solidFill>
                    <a:schemeClr val="tx1"/>
                  </a:solidFill>
                </a:ln>
                <a:solidFill>
                  <a:srgbClr val="C00000"/>
                </a:solidFill>
              </a:rPr>
              <a:t>“Data-driven insights reveal where equity-focused interventions can make the greatest impact.”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457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Office Theme</vt:lpstr>
      <vt:lpstr>Capstone Project Student Performance Analysis</vt:lpstr>
      <vt:lpstr>Project Overview</vt:lpstr>
      <vt:lpstr>Key Findings (Summary)</vt:lpstr>
      <vt:lpstr>Score Distributions</vt:lpstr>
      <vt:lpstr>Socioeconomic Impact</vt:lpstr>
      <vt:lpstr>Predictive Analysis</vt:lpstr>
      <vt:lpstr>Correlation &amp; Feature Importance</vt:lpstr>
      <vt:lpstr>Policy &amp; Intervention Recommendations</vt:lpstr>
      <vt:lpstr>Conclusion: Bridging Gaps Through Equity-Focused Interventions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Janet Haw</dc:creator>
  <cp:keywords/>
  <dc:description>generated using python-pptx</dc:description>
  <cp:lastModifiedBy>janet haw</cp:lastModifiedBy>
  <cp:revision>8</cp:revision>
  <dcterms:created xsi:type="dcterms:W3CDTF">2013-01-27T09:14:16Z</dcterms:created>
  <dcterms:modified xsi:type="dcterms:W3CDTF">2025-08-12T06:56:24Z</dcterms:modified>
  <cp:category/>
</cp:coreProperties>
</file>