
<file path=[Content_Types].xml><?xml version="1.0" encoding="utf-8"?>
<Types xmlns="http://schemas.openxmlformats.org/package/2006/content-types">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2"/>
  </p:sldIdLst>
  <p:sldSz cx="32399288" cy="43200638"/>
  <p:notesSz cx="15074900" cy="20104100"/>
  <p:defaultTextStyle>
    <a:defPPr>
      <a:defRPr lang="es-ES"/>
    </a:defPPr>
    <a:lvl1pPr marL="0" algn="l" defTabSz="2058589" rtl="0" eaLnBrk="1" latinLnBrk="0" hangingPunct="1">
      <a:defRPr sz="4052" kern="1200">
        <a:solidFill>
          <a:schemeClr val="tx1"/>
        </a:solidFill>
        <a:latin typeface="+mn-lt"/>
        <a:ea typeface="+mn-ea"/>
        <a:cs typeface="+mn-cs"/>
      </a:defRPr>
    </a:lvl1pPr>
    <a:lvl2pPr marL="1029294" algn="l" defTabSz="2058589" rtl="0" eaLnBrk="1" latinLnBrk="0" hangingPunct="1">
      <a:defRPr sz="4052" kern="1200">
        <a:solidFill>
          <a:schemeClr val="tx1"/>
        </a:solidFill>
        <a:latin typeface="+mn-lt"/>
        <a:ea typeface="+mn-ea"/>
        <a:cs typeface="+mn-cs"/>
      </a:defRPr>
    </a:lvl2pPr>
    <a:lvl3pPr marL="2058589" algn="l" defTabSz="2058589" rtl="0" eaLnBrk="1" latinLnBrk="0" hangingPunct="1">
      <a:defRPr sz="4052" kern="1200">
        <a:solidFill>
          <a:schemeClr val="tx1"/>
        </a:solidFill>
        <a:latin typeface="+mn-lt"/>
        <a:ea typeface="+mn-ea"/>
        <a:cs typeface="+mn-cs"/>
      </a:defRPr>
    </a:lvl3pPr>
    <a:lvl4pPr marL="3087883" algn="l" defTabSz="2058589" rtl="0" eaLnBrk="1" latinLnBrk="0" hangingPunct="1">
      <a:defRPr sz="4052" kern="1200">
        <a:solidFill>
          <a:schemeClr val="tx1"/>
        </a:solidFill>
        <a:latin typeface="+mn-lt"/>
        <a:ea typeface="+mn-ea"/>
        <a:cs typeface="+mn-cs"/>
      </a:defRPr>
    </a:lvl4pPr>
    <a:lvl5pPr marL="4117177" algn="l" defTabSz="2058589" rtl="0" eaLnBrk="1" latinLnBrk="0" hangingPunct="1">
      <a:defRPr sz="4052" kern="1200">
        <a:solidFill>
          <a:schemeClr val="tx1"/>
        </a:solidFill>
        <a:latin typeface="+mn-lt"/>
        <a:ea typeface="+mn-ea"/>
        <a:cs typeface="+mn-cs"/>
      </a:defRPr>
    </a:lvl5pPr>
    <a:lvl6pPr marL="5146472" algn="l" defTabSz="2058589" rtl="0" eaLnBrk="1" latinLnBrk="0" hangingPunct="1">
      <a:defRPr sz="4052" kern="1200">
        <a:solidFill>
          <a:schemeClr val="tx1"/>
        </a:solidFill>
        <a:latin typeface="+mn-lt"/>
        <a:ea typeface="+mn-ea"/>
        <a:cs typeface="+mn-cs"/>
      </a:defRPr>
    </a:lvl6pPr>
    <a:lvl7pPr marL="6175766" algn="l" defTabSz="2058589" rtl="0" eaLnBrk="1" latinLnBrk="0" hangingPunct="1">
      <a:defRPr sz="4052" kern="1200">
        <a:solidFill>
          <a:schemeClr val="tx1"/>
        </a:solidFill>
        <a:latin typeface="+mn-lt"/>
        <a:ea typeface="+mn-ea"/>
        <a:cs typeface="+mn-cs"/>
      </a:defRPr>
    </a:lvl7pPr>
    <a:lvl8pPr marL="7205061" algn="l" defTabSz="2058589" rtl="0" eaLnBrk="1" latinLnBrk="0" hangingPunct="1">
      <a:defRPr sz="4052" kern="1200">
        <a:solidFill>
          <a:schemeClr val="tx1"/>
        </a:solidFill>
        <a:latin typeface="+mn-lt"/>
        <a:ea typeface="+mn-ea"/>
        <a:cs typeface="+mn-cs"/>
      </a:defRPr>
    </a:lvl8pPr>
    <a:lvl9pPr marL="8234355" algn="l" defTabSz="2058589" rtl="0" eaLnBrk="1" latinLnBrk="0" hangingPunct="1">
      <a:defRPr sz="4052"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6189" userDrawn="1">
          <p15:clr>
            <a:srgbClr val="A4A3A4"/>
          </p15:clr>
        </p15:guide>
        <p15:guide id="2" pos="464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FFFF"/>
    <a:srgbClr val="436B3E"/>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042" autoAdjust="0"/>
  </p:normalViewPr>
  <p:slideViewPr>
    <p:cSldViewPr>
      <p:cViewPr>
        <p:scale>
          <a:sx n="33" d="100"/>
          <a:sy n="33" d="100"/>
        </p:scale>
        <p:origin x="426" y="4596"/>
      </p:cViewPr>
      <p:guideLst>
        <p:guide orient="horz" pos="6189"/>
        <p:guide pos="4642"/>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430970" y="13392200"/>
            <a:ext cx="27550996" cy="43088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4861940" y="24192359"/>
            <a:ext cx="22689055"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12/2/2022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15008310" y="2162517"/>
            <a:ext cx="2396312" cy="833305"/>
          </a:xfrm>
        </p:spPr>
        <p:txBody>
          <a:bodyPr lIns="0" tIns="0" rIns="0" bIns="0"/>
          <a:lstStyle>
            <a:lvl1pPr>
              <a:defRPr sz="5415"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12/2/2022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15008310" y="2162517"/>
            <a:ext cx="2396312" cy="833305"/>
          </a:xfrm>
        </p:spPr>
        <p:txBody>
          <a:bodyPr lIns="0" tIns="0" rIns="0" bIns="0"/>
          <a:lstStyle>
            <a:lvl1pPr>
              <a:defRPr sz="5415" b="1" i="0">
                <a:solidFill>
                  <a:schemeClr val="bg1"/>
                </a:solidFill>
                <a:latin typeface="Arial"/>
                <a:cs typeface="Arial"/>
              </a:defRPr>
            </a:lvl1pPr>
          </a:lstStyle>
          <a:p>
            <a:endParaRPr/>
          </a:p>
        </p:txBody>
      </p:sp>
      <p:sp>
        <p:nvSpPr>
          <p:cNvPr id="3" name="Holder 3"/>
          <p:cNvSpPr>
            <a:spLocks noGrp="1"/>
          </p:cNvSpPr>
          <p:nvPr>
            <p:ph sz="half" idx="2"/>
          </p:nvPr>
        </p:nvSpPr>
        <p:spPr>
          <a:xfrm>
            <a:off x="1620646" y="9936149"/>
            <a:ext cx="14099627"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6692661" y="9936149"/>
            <a:ext cx="14099627"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12/2/2022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15008310" y="2162517"/>
            <a:ext cx="2396312" cy="833305"/>
          </a:xfrm>
        </p:spPr>
        <p:txBody>
          <a:bodyPr lIns="0" tIns="0" rIns="0" bIns="0"/>
          <a:lstStyle>
            <a:lvl1pPr>
              <a:defRPr sz="5415"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12/2/2022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12/2/2022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6076188" y="10858178"/>
            <a:ext cx="253845" cy="24925649"/>
          </a:xfrm>
          <a:custGeom>
            <a:avLst/>
            <a:gdLst/>
            <a:ahLst/>
            <a:cxnLst/>
            <a:rect l="l" t="t" r="r" b="b"/>
            <a:pathLst>
              <a:path w="118109" h="11599544">
                <a:moveTo>
                  <a:pt x="118071" y="59029"/>
                </a:moveTo>
                <a:lnTo>
                  <a:pt x="113411" y="36118"/>
                </a:lnTo>
                <a:lnTo>
                  <a:pt x="100723" y="17348"/>
                </a:lnTo>
                <a:lnTo>
                  <a:pt x="81953" y="4660"/>
                </a:lnTo>
                <a:lnTo>
                  <a:pt x="59042" y="0"/>
                </a:lnTo>
                <a:lnTo>
                  <a:pt x="36118" y="4660"/>
                </a:lnTo>
                <a:lnTo>
                  <a:pt x="17348" y="17348"/>
                </a:lnTo>
                <a:lnTo>
                  <a:pt x="4660" y="36118"/>
                </a:lnTo>
                <a:lnTo>
                  <a:pt x="0" y="59029"/>
                </a:lnTo>
                <a:lnTo>
                  <a:pt x="0" y="11539919"/>
                </a:lnTo>
                <a:lnTo>
                  <a:pt x="4660" y="11562829"/>
                </a:lnTo>
                <a:lnTo>
                  <a:pt x="17348" y="11581600"/>
                </a:lnTo>
                <a:lnTo>
                  <a:pt x="36118" y="11594275"/>
                </a:lnTo>
                <a:lnTo>
                  <a:pt x="59042" y="11598923"/>
                </a:lnTo>
                <a:lnTo>
                  <a:pt x="81953" y="11594275"/>
                </a:lnTo>
                <a:lnTo>
                  <a:pt x="100723" y="11581600"/>
                </a:lnTo>
                <a:lnTo>
                  <a:pt x="113411" y="11562829"/>
                </a:lnTo>
                <a:lnTo>
                  <a:pt x="118071" y="11539919"/>
                </a:lnTo>
                <a:lnTo>
                  <a:pt x="118071" y="59029"/>
                </a:lnTo>
                <a:close/>
              </a:path>
            </a:pathLst>
          </a:custGeom>
          <a:solidFill>
            <a:srgbClr val="EDEDED"/>
          </a:solidFill>
        </p:spPr>
        <p:txBody>
          <a:bodyPr wrap="square" lIns="0" tIns="0" rIns="0" bIns="0" rtlCol="0"/>
          <a:lstStyle/>
          <a:p>
            <a:endParaRPr sz="7836"/>
          </a:p>
        </p:txBody>
      </p:sp>
      <p:sp>
        <p:nvSpPr>
          <p:cNvPr id="17" name="bg object 17"/>
          <p:cNvSpPr/>
          <p:nvPr/>
        </p:nvSpPr>
        <p:spPr>
          <a:xfrm>
            <a:off x="1" y="0"/>
            <a:ext cx="32406112" cy="5717330"/>
          </a:xfrm>
          <a:custGeom>
            <a:avLst/>
            <a:gdLst/>
            <a:ahLst/>
            <a:cxnLst/>
            <a:rect l="l" t="t" r="r" b="b"/>
            <a:pathLst>
              <a:path w="15078075" h="2660650">
                <a:moveTo>
                  <a:pt x="15078073" y="0"/>
                </a:moveTo>
                <a:lnTo>
                  <a:pt x="0" y="0"/>
                </a:lnTo>
                <a:lnTo>
                  <a:pt x="0" y="2660480"/>
                </a:lnTo>
                <a:lnTo>
                  <a:pt x="15078073" y="2660480"/>
                </a:lnTo>
                <a:lnTo>
                  <a:pt x="15078073" y="0"/>
                </a:lnTo>
                <a:close/>
              </a:path>
            </a:pathLst>
          </a:custGeom>
          <a:solidFill>
            <a:srgbClr val="003B00"/>
          </a:solidFill>
        </p:spPr>
        <p:txBody>
          <a:bodyPr wrap="square" lIns="0" tIns="0" rIns="0" bIns="0" rtlCol="0"/>
          <a:lstStyle/>
          <a:p>
            <a:endParaRPr sz="7836"/>
          </a:p>
        </p:txBody>
      </p:sp>
      <p:sp>
        <p:nvSpPr>
          <p:cNvPr id="18" name="bg object 18"/>
          <p:cNvSpPr/>
          <p:nvPr/>
        </p:nvSpPr>
        <p:spPr>
          <a:xfrm>
            <a:off x="1" y="42087227"/>
            <a:ext cx="32406112" cy="1113444"/>
          </a:xfrm>
          <a:custGeom>
            <a:avLst/>
            <a:gdLst/>
            <a:ahLst/>
            <a:cxnLst/>
            <a:rect l="l" t="t" r="r" b="b"/>
            <a:pathLst>
              <a:path w="15078075" h="518159">
                <a:moveTo>
                  <a:pt x="0" y="518144"/>
                </a:moveTo>
                <a:lnTo>
                  <a:pt x="0" y="0"/>
                </a:lnTo>
                <a:lnTo>
                  <a:pt x="15078074" y="0"/>
                </a:lnTo>
                <a:lnTo>
                  <a:pt x="15078074" y="518144"/>
                </a:lnTo>
                <a:lnTo>
                  <a:pt x="0" y="518144"/>
                </a:lnTo>
                <a:close/>
              </a:path>
            </a:pathLst>
          </a:custGeom>
          <a:solidFill>
            <a:srgbClr val="003B00"/>
          </a:solidFill>
        </p:spPr>
        <p:txBody>
          <a:bodyPr wrap="square" lIns="0" tIns="0" rIns="0" bIns="0" rtlCol="0"/>
          <a:lstStyle/>
          <a:p>
            <a:endParaRPr sz="7836"/>
          </a:p>
        </p:txBody>
      </p:sp>
      <p:sp>
        <p:nvSpPr>
          <p:cNvPr id="19" name="bg object 19"/>
          <p:cNvSpPr/>
          <p:nvPr/>
        </p:nvSpPr>
        <p:spPr>
          <a:xfrm>
            <a:off x="1375884" y="3495234"/>
            <a:ext cx="569103" cy="773682"/>
          </a:xfrm>
          <a:custGeom>
            <a:avLst/>
            <a:gdLst/>
            <a:ahLst/>
            <a:cxnLst/>
            <a:rect l="l" t="t" r="r" b="b"/>
            <a:pathLst>
              <a:path w="264794" h="360044">
                <a:moveTo>
                  <a:pt x="264763" y="0"/>
                </a:moveTo>
                <a:lnTo>
                  <a:pt x="218771" y="0"/>
                </a:lnTo>
                <a:lnTo>
                  <a:pt x="218771" y="203606"/>
                </a:lnTo>
                <a:lnTo>
                  <a:pt x="217420" y="230450"/>
                </a:lnTo>
                <a:lnTo>
                  <a:pt x="206605" y="273645"/>
                </a:lnTo>
                <a:lnTo>
                  <a:pt x="170231" y="311906"/>
                </a:lnTo>
                <a:lnTo>
                  <a:pt x="132755" y="319208"/>
                </a:lnTo>
                <a:lnTo>
                  <a:pt x="112974" y="317506"/>
                </a:lnTo>
                <a:lnTo>
                  <a:pt x="69858" y="291985"/>
                </a:lnTo>
                <a:lnTo>
                  <a:pt x="50513" y="234581"/>
                </a:lnTo>
                <a:lnTo>
                  <a:pt x="49224" y="208080"/>
                </a:lnTo>
                <a:lnTo>
                  <a:pt x="49224" y="0"/>
                </a:lnTo>
                <a:lnTo>
                  <a:pt x="0" y="0"/>
                </a:lnTo>
                <a:lnTo>
                  <a:pt x="0" y="209573"/>
                </a:lnTo>
                <a:lnTo>
                  <a:pt x="2081" y="244472"/>
                </a:lnTo>
                <a:lnTo>
                  <a:pt x="18738" y="300655"/>
                </a:lnTo>
                <a:lnTo>
                  <a:pt x="51926" y="338582"/>
                </a:lnTo>
                <a:lnTo>
                  <a:pt x="100901" y="357600"/>
                </a:lnTo>
                <a:lnTo>
                  <a:pt x="131263" y="359978"/>
                </a:lnTo>
                <a:lnTo>
                  <a:pt x="162602" y="357546"/>
                </a:lnTo>
                <a:lnTo>
                  <a:pt x="212696" y="338094"/>
                </a:lnTo>
                <a:lnTo>
                  <a:pt x="246025" y="299203"/>
                </a:lnTo>
                <a:lnTo>
                  <a:pt x="262681" y="240967"/>
                </a:lnTo>
                <a:lnTo>
                  <a:pt x="264763" y="204600"/>
                </a:lnTo>
                <a:lnTo>
                  <a:pt x="264763" y="0"/>
                </a:lnTo>
                <a:close/>
              </a:path>
            </a:pathLst>
          </a:custGeom>
          <a:solidFill>
            <a:srgbClr val="FFFFFF"/>
          </a:solidFill>
        </p:spPr>
        <p:txBody>
          <a:bodyPr wrap="square" lIns="0" tIns="0" rIns="0" bIns="0" rtlCol="0"/>
          <a:lstStyle/>
          <a:p>
            <a:endParaRPr sz="7836"/>
          </a:p>
        </p:txBody>
      </p:sp>
      <p:sp>
        <p:nvSpPr>
          <p:cNvPr id="20" name="bg object 20"/>
          <p:cNvSpPr/>
          <p:nvPr/>
        </p:nvSpPr>
        <p:spPr>
          <a:xfrm>
            <a:off x="2148207" y="3495239"/>
            <a:ext cx="1734604" cy="760036"/>
          </a:xfrm>
          <a:custGeom>
            <a:avLst/>
            <a:gdLst/>
            <a:ahLst/>
            <a:cxnLst/>
            <a:rect l="l" t="t" r="r" b="b"/>
            <a:pathLst>
              <a:path w="807085" h="353694">
                <a:moveTo>
                  <a:pt x="182714" y="571"/>
                </a:moveTo>
                <a:lnTo>
                  <a:pt x="0" y="571"/>
                </a:lnTo>
                <a:lnTo>
                  <a:pt x="0" y="38671"/>
                </a:lnTo>
                <a:lnTo>
                  <a:pt x="0" y="151701"/>
                </a:lnTo>
                <a:lnTo>
                  <a:pt x="0" y="191071"/>
                </a:lnTo>
                <a:lnTo>
                  <a:pt x="0" y="353631"/>
                </a:lnTo>
                <a:lnTo>
                  <a:pt x="49466" y="353631"/>
                </a:lnTo>
                <a:lnTo>
                  <a:pt x="49466" y="191071"/>
                </a:lnTo>
                <a:lnTo>
                  <a:pt x="177253" y="191071"/>
                </a:lnTo>
                <a:lnTo>
                  <a:pt x="177253" y="151701"/>
                </a:lnTo>
                <a:lnTo>
                  <a:pt x="49466" y="151701"/>
                </a:lnTo>
                <a:lnTo>
                  <a:pt x="49466" y="38671"/>
                </a:lnTo>
                <a:lnTo>
                  <a:pt x="182714" y="38671"/>
                </a:lnTo>
                <a:lnTo>
                  <a:pt x="182714" y="571"/>
                </a:lnTo>
                <a:close/>
              </a:path>
              <a:path w="807085" h="353694">
                <a:moveTo>
                  <a:pt x="541731" y="353275"/>
                </a:moveTo>
                <a:lnTo>
                  <a:pt x="506158" y="262534"/>
                </a:lnTo>
                <a:lnTo>
                  <a:pt x="490664" y="222999"/>
                </a:lnTo>
                <a:lnTo>
                  <a:pt x="440055" y="93903"/>
                </a:lnTo>
                <a:lnTo>
                  <a:pt x="440055" y="222999"/>
                </a:lnTo>
                <a:lnTo>
                  <a:pt x="302069" y="222999"/>
                </a:lnTo>
                <a:lnTo>
                  <a:pt x="372173" y="43256"/>
                </a:lnTo>
                <a:lnTo>
                  <a:pt x="440055" y="222999"/>
                </a:lnTo>
                <a:lnTo>
                  <a:pt x="440055" y="93903"/>
                </a:lnTo>
                <a:lnTo>
                  <a:pt x="420204" y="43256"/>
                </a:lnTo>
                <a:lnTo>
                  <a:pt x="403250" y="0"/>
                </a:lnTo>
                <a:lnTo>
                  <a:pt x="343090" y="0"/>
                </a:lnTo>
                <a:lnTo>
                  <a:pt x="202133" y="353275"/>
                </a:lnTo>
                <a:lnTo>
                  <a:pt x="252107" y="353275"/>
                </a:lnTo>
                <a:lnTo>
                  <a:pt x="286156" y="262534"/>
                </a:lnTo>
                <a:lnTo>
                  <a:pt x="454215" y="262534"/>
                </a:lnTo>
                <a:lnTo>
                  <a:pt x="488276" y="353275"/>
                </a:lnTo>
                <a:lnTo>
                  <a:pt x="541731" y="353275"/>
                </a:lnTo>
                <a:close/>
              </a:path>
              <a:path w="807085" h="353694">
                <a:moveTo>
                  <a:pt x="806526" y="254571"/>
                </a:moveTo>
                <a:lnTo>
                  <a:pt x="795693" y="210362"/>
                </a:lnTo>
                <a:lnTo>
                  <a:pt x="777798" y="189445"/>
                </a:lnTo>
                <a:lnTo>
                  <a:pt x="776528" y="188226"/>
                </a:lnTo>
                <a:lnTo>
                  <a:pt x="763612" y="179590"/>
                </a:lnTo>
                <a:lnTo>
                  <a:pt x="755065" y="175653"/>
                </a:lnTo>
                <a:lnTo>
                  <a:pt x="755065" y="250342"/>
                </a:lnTo>
                <a:lnTo>
                  <a:pt x="753694" y="264833"/>
                </a:lnTo>
                <a:lnTo>
                  <a:pt x="733069" y="297091"/>
                </a:lnTo>
                <a:lnTo>
                  <a:pt x="688238" y="312000"/>
                </a:lnTo>
                <a:lnTo>
                  <a:pt x="668058" y="312991"/>
                </a:lnTo>
                <a:lnTo>
                  <a:pt x="630516" y="312991"/>
                </a:lnTo>
                <a:lnTo>
                  <a:pt x="630516" y="189445"/>
                </a:lnTo>
                <a:lnTo>
                  <a:pt x="674268" y="189445"/>
                </a:lnTo>
                <a:lnTo>
                  <a:pt x="723265" y="198107"/>
                </a:lnTo>
                <a:lnTo>
                  <a:pt x="753795" y="236220"/>
                </a:lnTo>
                <a:lnTo>
                  <a:pt x="755065" y="250342"/>
                </a:lnTo>
                <a:lnTo>
                  <a:pt x="755065" y="175653"/>
                </a:lnTo>
                <a:lnTo>
                  <a:pt x="748499" y="172618"/>
                </a:lnTo>
                <a:lnTo>
                  <a:pt x="731202" y="167309"/>
                </a:lnTo>
                <a:lnTo>
                  <a:pt x="746163" y="162356"/>
                </a:lnTo>
                <a:lnTo>
                  <a:pt x="759231" y="155917"/>
                </a:lnTo>
                <a:lnTo>
                  <a:pt x="765937" y="151155"/>
                </a:lnTo>
                <a:lnTo>
                  <a:pt x="770407" y="147993"/>
                </a:lnTo>
                <a:lnTo>
                  <a:pt x="792175" y="116078"/>
                </a:lnTo>
                <a:lnTo>
                  <a:pt x="796340" y="89001"/>
                </a:lnTo>
                <a:lnTo>
                  <a:pt x="794385" y="69049"/>
                </a:lnTo>
                <a:lnTo>
                  <a:pt x="788504" y="51460"/>
                </a:lnTo>
                <a:lnTo>
                  <a:pt x="780186" y="38531"/>
                </a:lnTo>
                <a:lnTo>
                  <a:pt x="778713" y="36233"/>
                </a:lnTo>
                <a:lnTo>
                  <a:pt x="765009" y="23368"/>
                </a:lnTo>
                <a:lnTo>
                  <a:pt x="747712" y="13144"/>
                </a:lnTo>
                <a:lnTo>
                  <a:pt x="745617" y="12407"/>
                </a:lnTo>
                <a:lnTo>
                  <a:pt x="745617" y="93726"/>
                </a:lnTo>
                <a:lnTo>
                  <a:pt x="744347" y="106730"/>
                </a:lnTo>
                <a:lnTo>
                  <a:pt x="713917" y="142760"/>
                </a:lnTo>
                <a:lnTo>
                  <a:pt x="666559" y="151155"/>
                </a:lnTo>
                <a:lnTo>
                  <a:pt x="630516" y="151155"/>
                </a:lnTo>
                <a:lnTo>
                  <a:pt x="630516" y="38531"/>
                </a:lnTo>
                <a:lnTo>
                  <a:pt x="671283" y="38531"/>
                </a:lnTo>
                <a:lnTo>
                  <a:pt x="715848" y="46507"/>
                </a:lnTo>
                <a:lnTo>
                  <a:pt x="744423" y="81089"/>
                </a:lnTo>
                <a:lnTo>
                  <a:pt x="745617" y="93726"/>
                </a:lnTo>
                <a:lnTo>
                  <a:pt x="745617" y="12407"/>
                </a:lnTo>
                <a:lnTo>
                  <a:pt x="727163" y="5842"/>
                </a:lnTo>
                <a:lnTo>
                  <a:pt x="703338" y="1460"/>
                </a:lnTo>
                <a:lnTo>
                  <a:pt x="676262" y="0"/>
                </a:lnTo>
                <a:lnTo>
                  <a:pt x="581533" y="0"/>
                </a:lnTo>
                <a:lnTo>
                  <a:pt x="581533" y="353275"/>
                </a:lnTo>
                <a:lnTo>
                  <a:pt x="676757" y="353275"/>
                </a:lnTo>
                <a:lnTo>
                  <a:pt x="731824" y="346811"/>
                </a:lnTo>
                <a:lnTo>
                  <a:pt x="772718" y="327418"/>
                </a:lnTo>
                <a:lnTo>
                  <a:pt x="798068" y="296278"/>
                </a:lnTo>
                <a:lnTo>
                  <a:pt x="804418" y="276745"/>
                </a:lnTo>
                <a:lnTo>
                  <a:pt x="806526" y="254571"/>
                </a:lnTo>
                <a:close/>
              </a:path>
            </a:pathLst>
          </a:custGeom>
          <a:solidFill>
            <a:srgbClr val="FFFFFF"/>
          </a:solidFill>
        </p:spPr>
        <p:txBody>
          <a:bodyPr wrap="square" lIns="0" tIns="0" rIns="0" bIns="0" rtlCol="0"/>
          <a:lstStyle/>
          <a:p>
            <a:endParaRPr sz="7836"/>
          </a:p>
        </p:txBody>
      </p:sp>
      <p:sp>
        <p:nvSpPr>
          <p:cNvPr id="21" name="bg object 21"/>
          <p:cNvSpPr/>
          <p:nvPr/>
        </p:nvSpPr>
        <p:spPr>
          <a:xfrm>
            <a:off x="3990144" y="3493091"/>
            <a:ext cx="585480" cy="764130"/>
          </a:xfrm>
          <a:custGeom>
            <a:avLst/>
            <a:gdLst/>
            <a:ahLst/>
            <a:cxnLst/>
            <a:rect l="l" t="t" r="r" b="b"/>
            <a:pathLst>
              <a:path w="272414" h="355600">
                <a:moveTo>
                  <a:pt x="188443" y="0"/>
                </a:moveTo>
                <a:lnTo>
                  <a:pt x="147507" y="3046"/>
                </a:lnTo>
                <a:lnTo>
                  <a:pt x="78830" y="27412"/>
                </a:lnTo>
                <a:lnTo>
                  <a:pt x="28737" y="75189"/>
                </a:lnTo>
                <a:lnTo>
                  <a:pt x="3192" y="140697"/>
                </a:lnTo>
                <a:lnTo>
                  <a:pt x="0" y="179742"/>
                </a:lnTo>
                <a:lnTo>
                  <a:pt x="3130" y="218254"/>
                </a:lnTo>
                <a:lnTo>
                  <a:pt x="28175" y="282455"/>
                </a:lnTo>
                <a:lnTo>
                  <a:pt x="77429" y="328758"/>
                </a:lnTo>
                <a:lnTo>
                  <a:pt x="145858" y="352314"/>
                </a:lnTo>
                <a:lnTo>
                  <a:pt x="186948" y="355258"/>
                </a:lnTo>
                <a:lnTo>
                  <a:pt x="198477" y="355064"/>
                </a:lnTo>
                <a:lnTo>
                  <a:pt x="241487" y="350417"/>
                </a:lnTo>
                <a:lnTo>
                  <a:pt x="270479" y="343074"/>
                </a:lnTo>
                <a:lnTo>
                  <a:pt x="268990" y="298824"/>
                </a:lnTo>
                <a:lnTo>
                  <a:pt x="259512" y="302327"/>
                </a:lnTo>
                <a:lnTo>
                  <a:pt x="249972" y="305381"/>
                </a:lnTo>
                <a:lnTo>
                  <a:pt x="211064" y="313025"/>
                </a:lnTo>
                <a:lnTo>
                  <a:pt x="190927" y="313987"/>
                </a:lnTo>
                <a:lnTo>
                  <a:pt x="160426" y="311703"/>
                </a:lnTo>
                <a:lnTo>
                  <a:pt x="109586" y="293432"/>
                </a:lnTo>
                <a:lnTo>
                  <a:pt x="72932" y="257463"/>
                </a:lnTo>
                <a:lnTo>
                  <a:pt x="54288" y="207245"/>
                </a:lnTo>
                <a:lnTo>
                  <a:pt x="51957" y="177008"/>
                </a:lnTo>
                <a:lnTo>
                  <a:pt x="54295" y="147060"/>
                </a:lnTo>
                <a:lnTo>
                  <a:pt x="73002" y="96904"/>
                </a:lnTo>
                <a:lnTo>
                  <a:pt x="109718" y="60438"/>
                </a:lnTo>
                <a:lnTo>
                  <a:pt x="160246" y="41852"/>
                </a:lnTo>
                <a:lnTo>
                  <a:pt x="190428" y="39528"/>
                </a:lnTo>
                <a:lnTo>
                  <a:pt x="200458" y="39793"/>
                </a:lnTo>
                <a:lnTo>
                  <a:pt x="239894" y="46135"/>
                </a:lnTo>
                <a:lnTo>
                  <a:pt x="269984" y="56438"/>
                </a:lnTo>
                <a:lnTo>
                  <a:pt x="271972" y="13676"/>
                </a:lnTo>
                <a:lnTo>
                  <a:pt x="232566" y="3358"/>
                </a:lnTo>
                <a:lnTo>
                  <a:pt x="199869" y="210"/>
                </a:lnTo>
                <a:lnTo>
                  <a:pt x="188443" y="0"/>
                </a:lnTo>
                <a:close/>
              </a:path>
            </a:pathLst>
          </a:custGeom>
          <a:solidFill>
            <a:srgbClr val="FFFFFF"/>
          </a:solidFill>
        </p:spPr>
        <p:txBody>
          <a:bodyPr wrap="square" lIns="0" tIns="0" rIns="0" bIns="0" rtlCol="0"/>
          <a:lstStyle/>
          <a:p>
            <a:endParaRPr sz="7836"/>
          </a:p>
        </p:txBody>
      </p:sp>
      <p:sp>
        <p:nvSpPr>
          <p:cNvPr id="22" name="bg object 22"/>
          <p:cNvSpPr/>
          <p:nvPr/>
        </p:nvSpPr>
        <p:spPr>
          <a:xfrm>
            <a:off x="1917317" y="1122285"/>
            <a:ext cx="2092170" cy="1959448"/>
          </a:xfrm>
          <a:custGeom>
            <a:avLst/>
            <a:gdLst/>
            <a:ahLst/>
            <a:cxnLst/>
            <a:rect l="l" t="t" r="r" b="b"/>
            <a:pathLst>
              <a:path w="973455" h="911860">
                <a:moveTo>
                  <a:pt x="778751" y="406755"/>
                </a:moveTo>
                <a:lnTo>
                  <a:pt x="728408" y="399491"/>
                </a:lnTo>
                <a:lnTo>
                  <a:pt x="696595" y="401243"/>
                </a:lnTo>
                <a:lnTo>
                  <a:pt x="708406" y="384200"/>
                </a:lnTo>
                <a:lnTo>
                  <a:pt x="727837" y="342265"/>
                </a:lnTo>
                <a:lnTo>
                  <a:pt x="739190" y="298792"/>
                </a:lnTo>
                <a:lnTo>
                  <a:pt x="742734" y="254774"/>
                </a:lnTo>
                <a:lnTo>
                  <a:pt x="738720" y="211175"/>
                </a:lnTo>
                <a:lnTo>
                  <a:pt x="727417" y="169024"/>
                </a:lnTo>
                <a:lnTo>
                  <a:pt x="709104" y="129273"/>
                </a:lnTo>
                <a:lnTo>
                  <a:pt x="684022" y="92925"/>
                </a:lnTo>
                <a:lnTo>
                  <a:pt x="652449" y="60960"/>
                </a:lnTo>
                <a:lnTo>
                  <a:pt x="614654" y="34378"/>
                </a:lnTo>
                <a:lnTo>
                  <a:pt x="572719" y="14922"/>
                </a:lnTo>
                <a:lnTo>
                  <a:pt x="529247" y="3556"/>
                </a:lnTo>
                <a:lnTo>
                  <a:pt x="485228" y="0"/>
                </a:lnTo>
                <a:lnTo>
                  <a:pt x="441642" y="4013"/>
                </a:lnTo>
                <a:lnTo>
                  <a:pt x="399478" y="15303"/>
                </a:lnTo>
                <a:lnTo>
                  <a:pt x="359727" y="33629"/>
                </a:lnTo>
                <a:lnTo>
                  <a:pt x="323367" y="58699"/>
                </a:lnTo>
                <a:lnTo>
                  <a:pt x="291401" y="90271"/>
                </a:lnTo>
                <a:lnTo>
                  <a:pt x="264820" y="128079"/>
                </a:lnTo>
                <a:lnTo>
                  <a:pt x="246672" y="166471"/>
                </a:lnTo>
                <a:lnTo>
                  <a:pt x="235356" y="206209"/>
                </a:lnTo>
                <a:lnTo>
                  <a:pt x="230632" y="246545"/>
                </a:lnTo>
                <a:lnTo>
                  <a:pt x="232333" y="286727"/>
                </a:lnTo>
                <a:lnTo>
                  <a:pt x="292417" y="321449"/>
                </a:lnTo>
                <a:lnTo>
                  <a:pt x="283108" y="279984"/>
                </a:lnTo>
                <a:lnTo>
                  <a:pt x="282536" y="237261"/>
                </a:lnTo>
                <a:lnTo>
                  <a:pt x="291096" y="194703"/>
                </a:lnTo>
                <a:lnTo>
                  <a:pt x="309156" y="153695"/>
                </a:lnTo>
                <a:lnTo>
                  <a:pt x="337337" y="115709"/>
                </a:lnTo>
                <a:lnTo>
                  <a:pt x="372237" y="86067"/>
                </a:lnTo>
                <a:lnTo>
                  <a:pt x="412203" y="65227"/>
                </a:lnTo>
                <a:lnTo>
                  <a:pt x="455549" y="53606"/>
                </a:lnTo>
                <a:lnTo>
                  <a:pt x="500583" y="51689"/>
                </a:lnTo>
                <a:lnTo>
                  <a:pt x="545642" y="59905"/>
                </a:lnTo>
                <a:lnTo>
                  <a:pt x="589038" y="78714"/>
                </a:lnTo>
                <a:lnTo>
                  <a:pt x="627011" y="106883"/>
                </a:lnTo>
                <a:lnTo>
                  <a:pt x="656653" y="141795"/>
                </a:lnTo>
                <a:lnTo>
                  <a:pt x="677506" y="181762"/>
                </a:lnTo>
                <a:lnTo>
                  <a:pt x="689114" y="225107"/>
                </a:lnTo>
                <a:lnTo>
                  <a:pt x="691045" y="270141"/>
                </a:lnTo>
                <a:lnTo>
                  <a:pt x="682840" y="315201"/>
                </a:lnTo>
                <a:lnTo>
                  <a:pt x="664032" y="358584"/>
                </a:lnTo>
                <a:lnTo>
                  <a:pt x="637552" y="394728"/>
                </a:lnTo>
                <a:lnTo>
                  <a:pt x="604964" y="423430"/>
                </a:lnTo>
                <a:lnTo>
                  <a:pt x="567690" y="444296"/>
                </a:lnTo>
                <a:lnTo>
                  <a:pt x="527138" y="456971"/>
                </a:lnTo>
                <a:lnTo>
                  <a:pt x="543928" y="466674"/>
                </a:lnTo>
                <a:lnTo>
                  <a:pt x="560476" y="476224"/>
                </a:lnTo>
                <a:lnTo>
                  <a:pt x="587222" y="491655"/>
                </a:lnTo>
                <a:lnTo>
                  <a:pt x="591019" y="493826"/>
                </a:lnTo>
                <a:lnTo>
                  <a:pt x="627278" y="471233"/>
                </a:lnTo>
                <a:lnTo>
                  <a:pt x="667105" y="456717"/>
                </a:lnTo>
                <a:lnTo>
                  <a:pt x="709066" y="450659"/>
                </a:lnTo>
                <a:lnTo>
                  <a:pt x="751789" y="453428"/>
                </a:lnTo>
                <a:lnTo>
                  <a:pt x="753389" y="450659"/>
                </a:lnTo>
                <a:lnTo>
                  <a:pt x="778751" y="406755"/>
                </a:lnTo>
                <a:close/>
              </a:path>
              <a:path w="973455" h="911860">
                <a:moveTo>
                  <a:pt x="973239" y="651014"/>
                </a:moveTo>
                <a:lnTo>
                  <a:pt x="968527" y="606526"/>
                </a:lnTo>
                <a:lnTo>
                  <a:pt x="956233" y="563613"/>
                </a:lnTo>
                <a:lnTo>
                  <a:pt x="936625" y="523341"/>
                </a:lnTo>
                <a:lnTo>
                  <a:pt x="909980" y="486752"/>
                </a:lnTo>
                <a:lnTo>
                  <a:pt x="882484" y="534327"/>
                </a:lnTo>
                <a:lnTo>
                  <a:pt x="905598" y="575005"/>
                </a:lnTo>
                <a:lnTo>
                  <a:pt x="918857" y="619544"/>
                </a:lnTo>
                <a:lnTo>
                  <a:pt x="921778" y="666102"/>
                </a:lnTo>
                <a:lnTo>
                  <a:pt x="913841" y="712812"/>
                </a:lnTo>
                <a:lnTo>
                  <a:pt x="894575" y="757796"/>
                </a:lnTo>
                <a:lnTo>
                  <a:pt x="866394" y="795782"/>
                </a:lnTo>
                <a:lnTo>
                  <a:pt x="831481" y="825423"/>
                </a:lnTo>
                <a:lnTo>
                  <a:pt x="791514" y="846289"/>
                </a:lnTo>
                <a:lnTo>
                  <a:pt x="748169" y="857897"/>
                </a:lnTo>
                <a:lnTo>
                  <a:pt x="703135" y="859828"/>
                </a:lnTo>
                <a:lnTo>
                  <a:pt x="658075" y="851623"/>
                </a:lnTo>
                <a:lnTo>
                  <a:pt x="614680" y="832827"/>
                </a:lnTo>
                <a:lnTo>
                  <a:pt x="574573" y="802589"/>
                </a:lnTo>
                <a:lnTo>
                  <a:pt x="543915" y="764870"/>
                </a:lnTo>
                <a:lnTo>
                  <a:pt x="523278" y="721664"/>
                </a:lnTo>
                <a:lnTo>
                  <a:pt x="513194" y="675005"/>
                </a:lnTo>
                <a:lnTo>
                  <a:pt x="514210" y="626922"/>
                </a:lnTo>
                <a:lnTo>
                  <a:pt x="510387" y="624725"/>
                </a:lnTo>
                <a:lnTo>
                  <a:pt x="499770" y="618591"/>
                </a:lnTo>
                <a:lnTo>
                  <a:pt x="467093" y="599706"/>
                </a:lnTo>
                <a:lnTo>
                  <a:pt x="450303" y="590016"/>
                </a:lnTo>
                <a:lnTo>
                  <a:pt x="459600" y="631456"/>
                </a:lnTo>
                <a:lnTo>
                  <a:pt x="460171" y="674192"/>
                </a:lnTo>
                <a:lnTo>
                  <a:pt x="451624" y="716775"/>
                </a:lnTo>
                <a:lnTo>
                  <a:pt x="433565" y="757796"/>
                </a:lnTo>
                <a:lnTo>
                  <a:pt x="405384" y="795769"/>
                </a:lnTo>
                <a:lnTo>
                  <a:pt x="370471" y="825411"/>
                </a:lnTo>
                <a:lnTo>
                  <a:pt x="330504" y="846251"/>
                </a:lnTo>
                <a:lnTo>
                  <a:pt x="287159" y="857872"/>
                </a:lnTo>
                <a:lnTo>
                  <a:pt x="242112" y="859790"/>
                </a:lnTo>
                <a:lnTo>
                  <a:pt x="197053" y="851573"/>
                </a:lnTo>
                <a:lnTo>
                  <a:pt x="153657" y="832777"/>
                </a:lnTo>
                <a:lnTo>
                  <a:pt x="115684" y="804595"/>
                </a:lnTo>
                <a:lnTo>
                  <a:pt x="86042" y="769683"/>
                </a:lnTo>
                <a:lnTo>
                  <a:pt x="65201" y="729716"/>
                </a:lnTo>
                <a:lnTo>
                  <a:pt x="53594" y="686384"/>
                </a:lnTo>
                <a:lnTo>
                  <a:pt x="51663" y="641350"/>
                </a:lnTo>
                <a:lnTo>
                  <a:pt x="59880" y="596290"/>
                </a:lnTo>
                <a:lnTo>
                  <a:pt x="78676" y="552894"/>
                </a:lnTo>
                <a:lnTo>
                  <a:pt x="105168" y="516750"/>
                </a:lnTo>
                <a:lnTo>
                  <a:pt x="137782" y="488061"/>
                </a:lnTo>
                <a:lnTo>
                  <a:pt x="175069" y="467194"/>
                </a:lnTo>
                <a:lnTo>
                  <a:pt x="215607" y="454533"/>
                </a:lnTo>
                <a:lnTo>
                  <a:pt x="155524" y="419823"/>
                </a:lnTo>
                <a:lnTo>
                  <a:pt x="119862" y="438442"/>
                </a:lnTo>
                <a:lnTo>
                  <a:pt x="87274" y="462686"/>
                </a:lnTo>
                <a:lnTo>
                  <a:pt x="58508" y="492366"/>
                </a:lnTo>
                <a:lnTo>
                  <a:pt x="34353" y="527278"/>
                </a:lnTo>
                <a:lnTo>
                  <a:pt x="14909" y="569214"/>
                </a:lnTo>
                <a:lnTo>
                  <a:pt x="3543" y="612686"/>
                </a:lnTo>
                <a:lnTo>
                  <a:pt x="0" y="656704"/>
                </a:lnTo>
                <a:lnTo>
                  <a:pt x="4000" y="700290"/>
                </a:lnTo>
                <a:lnTo>
                  <a:pt x="15303" y="742454"/>
                </a:lnTo>
                <a:lnTo>
                  <a:pt x="33629" y="782205"/>
                </a:lnTo>
                <a:lnTo>
                  <a:pt x="58699" y="818553"/>
                </a:lnTo>
                <a:lnTo>
                  <a:pt x="90271" y="850519"/>
                </a:lnTo>
                <a:lnTo>
                  <a:pt x="128066" y="877100"/>
                </a:lnTo>
                <a:lnTo>
                  <a:pt x="170002" y="896556"/>
                </a:lnTo>
                <a:lnTo>
                  <a:pt x="213474" y="907923"/>
                </a:lnTo>
                <a:lnTo>
                  <a:pt x="257492" y="911466"/>
                </a:lnTo>
                <a:lnTo>
                  <a:pt x="301091" y="907465"/>
                </a:lnTo>
                <a:lnTo>
                  <a:pt x="343255" y="896175"/>
                </a:lnTo>
                <a:lnTo>
                  <a:pt x="383006" y="877849"/>
                </a:lnTo>
                <a:lnTo>
                  <a:pt x="419366" y="852766"/>
                </a:lnTo>
                <a:lnTo>
                  <a:pt x="451332" y="821194"/>
                </a:lnTo>
                <a:lnTo>
                  <a:pt x="477926" y="783386"/>
                </a:lnTo>
                <a:lnTo>
                  <a:pt x="486587" y="765048"/>
                </a:lnTo>
                <a:lnTo>
                  <a:pt x="491909" y="777379"/>
                </a:lnTo>
                <a:lnTo>
                  <a:pt x="517321" y="815695"/>
                </a:lnTo>
                <a:lnTo>
                  <a:pt x="549808" y="849337"/>
                </a:lnTo>
                <a:lnTo>
                  <a:pt x="589076" y="877163"/>
                </a:lnTo>
                <a:lnTo>
                  <a:pt x="630999" y="896607"/>
                </a:lnTo>
                <a:lnTo>
                  <a:pt x="674471" y="907973"/>
                </a:lnTo>
                <a:lnTo>
                  <a:pt x="718502" y="911517"/>
                </a:lnTo>
                <a:lnTo>
                  <a:pt x="762088" y="907503"/>
                </a:lnTo>
                <a:lnTo>
                  <a:pt x="804252" y="896200"/>
                </a:lnTo>
                <a:lnTo>
                  <a:pt x="844003" y="877887"/>
                </a:lnTo>
                <a:lnTo>
                  <a:pt x="870178" y="859828"/>
                </a:lnTo>
                <a:lnTo>
                  <a:pt x="880364" y="852805"/>
                </a:lnTo>
                <a:lnTo>
                  <a:pt x="912329" y="821232"/>
                </a:lnTo>
                <a:lnTo>
                  <a:pt x="938911" y="783424"/>
                </a:lnTo>
                <a:lnTo>
                  <a:pt x="958710" y="740524"/>
                </a:lnTo>
                <a:lnTo>
                  <a:pt x="970051" y="696036"/>
                </a:lnTo>
                <a:lnTo>
                  <a:pt x="973239" y="651014"/>
                </a:lnTo>
                <a:close/>
              </a:path>
            </a:pathLst>
          </a:custGeom>
          <a:solidFill>
            <a:srgbClr val="FFFFFF"/>
          </a:solidFill>
        </p:spPr>
        <p:txBody>
          <a:bodyPr wrap="square" lIns="0" tIns="0" rIns="0" bIns="0" rtlCol="0"/>
          <a:lstStyle/>
          <a:p>
            <a:endParaRPr sz="7836"/>
          </a:p>
        </p:txBody>
      </p:sp>
      <p:sp>
        <p:nvSpPr>
          <p:cNvPr id="23" name="bg object 23"/>
          <p:cNvSpPr/>
          <p:nvPr/>
        </p:nvSpPr>
        <p:spPr>
          <a:xfrm>
            <a:off x="1979332" y="1494363"/>
            <a:ext cx="1209173" cy="975630"/>
          </a:xfrm>
          <a:custGeom>
            <a:avLst/>
            <a:gdLst/>
            <a:ahLst/>
            <a:cxnLst/>
            <a:rect l="l" t="t" r="r" b="b"/>
            <a:pathLst>
              <a:path w="562610" h="454025">
                <a:moveTo>
                  <a:pt x="497446" y="401447"/>
                </a:moveTo>
                <a:lnTo>
                  <a:pt x="58775" y="130543"/>
                </a:lnTo>
                <a:lnTo>
                  <a:pt x="75577" y="154813"/>
                </a:lnTo>
                <a:lnTo>
                  <a:pt x="85483" y="179260"/>
                </a:lnTo>
                <a:lnTo>
                  <a:pt x="87934" y="201968"/>
                </a:lnTo>
                <a:lnTo>
                  <a:pt x="82359" y="221030"/>
                </a:lnTo>
                <a:lnTo>
                  <a:pt x="484759" y="453428"/>
                </a:lnTo>
                <a:lnTo>
                  <a:pt x="493941" y="415696"/>
                </a:lnTo>
                <a:lnTo>
                  <a:pt x="496582" y="408533"/>
                </a:lnTo>
                <a:lnTo>
                  <a:pt x="497128" y="406260"/>
                </a:lnTo>
                <a:lnTo>
                  <a:pt x="497446" y="403885"/>
                </a:lnTo>
                <a:lnTo>
                  <a:pt x="497446" y="401447"/>
                </a:lnTo>
                <a:close/>
              </a:path>
              <a:path w="562610" h="454025">
                <a:moveTo>
                  <a:pt x="562076" y="320636"/>
                </a:moveTo>
                <a:lnTo>
                  <a:pt x="6845" y="0"/>
                </a:lnTo>
                <a:lnTo>
                  <a:pt x="0" y="24307"/>
                </a:lnTo>
                <a:lnTo>
                  <a:pt x="3987" y="49987"/>
                </a:lnTo>
                <a:lnTo>
                  <a:pt x="35179" y="99161"/>
                </a:lnTo>
                <a:lnTo>
                  <a:pt x="488149" y="360756"/>
                </a:lnTo>
                <a:lnTo>
                  <a:pt x="499008" y="365264"/>
                </a:lnTo>
                <a:lnTo>
                  <a:pt x="504228" y="365264"/>
                </a:lnTo>
                <a:lnTo>
                  <a:pt x="528332" y="353720"/>
                </a:lnTo>
                <a:lnTo>
                  <a:pt x="529475" y="352285"/>
                </a:lnTo>
                <a:lnTo>
                  <a:pt x="537044" y="343611"/>
                </a:lnTo>
                <a:lnTo>
                  <a:pt x="545020" y="335445"/>
                </a:lnTo>
                <a:lnTo>
                  <a:pt x="553364" y="327787"/>
                </a:lnTo>
                <a:lnTo>
                  <a:pt x="562076" y="320636"/>
                </a:lnTo>
                <a:close/>
              </a:path>
            </a:pathLst>
          </a:custGeom>
          <a:solidFill>
            <a:srgbClr val="FFD200"/>
          </a:solidFill>
        </p:spPr>
        <p:txBody>
          <a:bodyPr wrap="square" lIns="0" tIns="0" rIns="0" bIns="0" rtlCol="0"/>
          <a:lstStyle/>
          <a:p>
            <a:endParaRPr sz="7836"/>
          </a:p>
        </p:txBody>
      </p:sp>
      <p:sp>
        <p:nvSpPr>
          <p:cNvPr id="2" name="Holder 2"/>
          <p:cNvSpPr>
            <a:spLocks noGrp="1"/>
          </p:cNvSpPr>
          <p:nvPr>
            <p:ph type="title"/>
          </p:nvPr>
        </p:nvSpPr>
        <p:spPr>
          <a:xfrm>
            <a:off x="15008310" y="2162517"/>
            <a:ext cx="2396312" cy="430887"/>
          </a:xfrm>
          <a:prstGeom prst="rect">
            <a:avLst/>
          </a:prstGeom>
        </p:spPr>
        <p:txBody>
          <a:bodyPr wrap="square" lIns="0" tIns="0" rIns="0" bIns="0">
            <a:spAutoFit/>
          </a:bodyPr>
          <a:lstStyle>
            <a:lvl1pPr>
              <a:defRPr sz="2800" b="1" i="0">
                <a:solidFill>
                  <a:schemeClr val="bg1"/>
                </a:solidFill>
                <a:latin typeface="Arial"/>
                <a:cs typeface="Arial"/>
              </a:defRPr>
            </a:lvl1pPr>
          </a:lstStyle>
          <a:p>
            <a:endParaRPr/>
          </a:p>
        </p:txBody>
      </p:sp>
      <p:sp>
        <p:nvSpPr>
          <p:cNvPr id="3" name="Holder 3"/>
          <p:cNvSpPr>
            <a:spLocks noGrp="1"/>
          </p:cNvSpPr>
          <p:nvPr>
            <p:ph type="body" idx="1"/>
          </p:nvPr>
        </p:nvSpPr>
        <p:spPr>
          <a:xfrm>
            <a:off x="1620647" y="9936149"/>
            <a:ext cx="29171642"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11020399" y="40176598"/>
            <a:ext cx="10372140" cy="62356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620647" y="40176598"/>
            <a:ext cx="7454974" cy="62356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12/2/2022</a:t>
            </a:fld>
            <a:endParaRPr lang="en-US"/>
          </a:p>
        </p:txBody>
      </p:sp>
      <p:sp>
        <p:nvSpPr>
          <p:cNvPr id="6" name="Holder 6"/>
          <p:cNvSpPr>
            <a:spLocks noGrp="1"/>
          </p:cNvSpPr>
          <p:nvPr>
            <p:ph type="sldNum" sz="quarter" idx="7"/>
          </p:nvPr>
        </p:nvSpPr>
        <p:spPr>
          <a:xfrm>
            <a:off x="23337315" y="40176598"/>
            <a:ext cx="7454974" cy="62356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884188">
        <a:defRPr>
          <a:latin typeface="+mn-lt"/>
          <a:ea typeface="+mn-ea"/>
          <a:cs typeface="+mn-cs"/>
        </a:defRPr>
      </a:lvl2pPr>
      <a:lvl3pPr marL="1768377">
        <a:defRPr>
          <a:latin typeface="+mn-lt"/>
          <a:ea typeface="+mn-ea"/>
          <a:cs typeface="+mn-cs"/>
        </a:defRPr>
      </a:lvl3pPr>
      <a:lvl4pPr marL="2652565">
        <a:defRPr>
          <a:latin typeface="+mn-lt"/>
          <a:ea typeface="+mn-ea"/>
          <a:cs typeface="+mn-cs"/>
        </a:defRPr>
      </a:lvl4pPr>
      <a:lvl5pPr marL="3536753">
        <a:defRPr>
          <a:latin typeface="+mn-lt"/>
          <a:ea typeface="+mn-ea"/>
          <a:cs typeface="+mn-cs"/>
        </a:defRPr>
      </a:lvl5pPr>
      <a:lvl6pPr marL="4420941">
        <a:defRPr>
          <a:latin typeface="+mn-lt"/>
          <a:ea typeface="+mn-ea"/>
          <a:cs typeface="+mn-cs"/>
        </a:defRPr>
      </a:lvl6pPr>
      <a:lvl7pPr marL="5305129">
        <a:defRPr>
          <a:latin typeface="+mn-lt"/>
          <a:ea typeface="+mn-ea"/>
          <a:cs typeface="+mn-cs"/>
        </a:defRPr>
      </a:lvl7pPr>
      <a:lvl8pPr marL="6189318">
        <a:defRPr>
          <a:latin typeface="+mn-lt"/>
          <a:ea typeface="+mn-ea"/>
          <a:cs typeface="+mn-cs"/>
        </a:defRPr>
      </a:lvl8pPr>
      <a:lvl9pPr marL="7073506">
        <a:defRPr>
          <a:latin typeface="+mn-lt"/>
          <a:ea typeface="+mn-ea"/>
          <a:cs typeface="+mn-cs"/>
        </a:defRPr>
      </a:lvl9pPr>
    </p:bodyStyle>
    <p:otherStyle>
      <a:lvl1pPr marL="0">
        <a:defRPr>
          <a:latin typeface="+mn-lt"/>
          <a:ea typeface="+mn-ea"/>
          <a:cs typeface="+mn-cs"/>
        </a:defRPr>
      </a:lvl1pPr>
      <a:lvl2pPr marL="884188">
        <a:defRPr>
          <a:latin typeface="+mn-lt"/>
          <a:ea typeface="+mn-ea"/>
          <a:cs typeface="+mn-cs"/>
        </a:defRPr>
      </a:lvl2pPr>
      <a:lvl3pPr marL="1768377">
        <a:defRPr>
          <a:latin typeface="+mn-lt"/>
          <a:ea typeface="+mn-ea"/>
          <a:cs typeface="+mn-cs"/>
        </a:defRPr>
      </a:lvl3pPr>
      <a:lvl4pPr marL="2652565">
        <a:defRPr>
          <a:latin typeface="+mn-lt"/>
          <a:ea typeface="+mn-ea"/>
          <a:cs typeface="+mn-cs"/>
        </a:defRPr>
      </a:lvl4pPr>
      <a:lvl5pPr marL="3536753">
        <a:defRPr>
          <a:latin typeface="+mn-lt"/>
          <a:ea typeface="+mn-ea"/>
          <a:cs typeface="+mn-cs"/>
        </a:defRPr>
      </a:lvl5pPr>
      <a:lvl6pPr marL="4420941">
        <a:defRPr>
          <a:latin typeface="+mn-lt"/>
          <a:ea typeface="+mn-ea"/>
          <a:cs typeface="+mn-cs"/>
        </a:defRPr>
      </a:lvl6pPr>
      <a:lvl7pPr marL="5305129">
        <a:defRPr>
          <a:latin typeface="+mn-lt"/>
          <a:ea typeface="+mn-ea"/>
          <a:cs typeface="+mn-cs"/>
        </a:defRPr>
      </a:lvl7pPr>
      <a:lvl8pPr marL="6189318">
        <a:defRPr>
          <a:latin typeface="+mn-lt"/>
          <a:ea typeface="+mn-ea"/>
          <a:cs typeface="+mn-cs"/>
        </a:defRPr>
      </a:lvl8pPr>
      <a:lvl9pPr marL="7073506">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png"/><Relationship Id="rId18" Type="http://schemas.openxmlformats.org/officeDocument/2006/relationships/image" Target="../media/image14.png"/><Relationship Id="rId3" Type="http://schemas.openxmlformats.org/officeDocument/2006/relationships/hyperlink" Target="mailto:jmorenotr@unal.edu.co" TargetMode="External"/><Relationship Id="rId7" Type="http://schemas.openxmlformats.org/officeDocument/2006/relationships/image" Target="../media/image3.png"/><Relationship Id="rId12" Type="http://schemas.openxmlformats.org/officeDocument/2006/relationships/image" Target="../media/image8.png"/><Relationship Id="rId17" Type="http://schemas.openxmlformats.org/officeDocument/2006/relationships/image" Target="../media/image13.png"/><Relationship Id="rId2" Type="http://schemas.openxmlformats.org/officeDocument/2006/relationships/image" Target="../media/image1.png"/><Relationship Id="rId16" Type="http://schemas.openxmlformats.org/officeDocument/2006/relationships/image" Target="../media/image12.png"/><Relationship Id="rId20"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hyperlink" Target="https://github.com/Jh0mpis/AgujerosNegrosdRGT" TargetMode="External"/><Relationship Id="rId11" Type="http://schemas.openxmlformats.org/officeDocument/2006/relationships/image" Target="../media/image7.png"/><Relationship Id="rId5" Type="http://schemas.openxmlformats.org/officeDocument/2006/relationships/slide" Target="slide1.xml"/><Relationship Id="rId15" Type="http://schemas.openxmlformats.org/officeDocument/2006/relationships/image" Target="../media/image11.png"/><Relationship Id="rId10" Type="http://schemas.openxmlformats.org/officeDocument/2006/relationships/image" Target="../media/image6.png"/><Relationship Id="rId19" Type="http://schemas.openxmlformats.org/officeDocument/2006/relationships/image" Target="../media/image15.png"/><Relationship Id="rId4" Type="http://schemas.openxmlformats.org/officeDocument/2006/relationships/image" Target="../media/image2.png"/><Relationship Id="rId9" Type="http://schemas.openxmlformats.org/officeDocument/2006/relationships/image" Target="../media/image5.png"/><Relationship Id="rId1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xmlns="" id="{F1FDFFF6-6C82-45D9-5643-69D2B4854716}"/>
              </a:ext>
            </a:extLst>
          </p:cNvPr>
          <p:cNvSpPr txBox="1">
            <a:spLocks noGrp="1"/>
          </p:cNvSpPr>
          <p:nvPr>
            <p:ph type="title"/>
          </p:nvPr>
        </p:nvSpPr>
        <p:spPr>
          <a:xfrm>
            <a:off x="8884444" y="1685325"/>
            <a:ext cx="16306800" cy="864994"/>
          </a:xfrm>
          <a:prstGeom prst="rect">
            <a:avLst/>
          </a:prstGeom>
        </p:spPr>
        <p:txBody>
          <a:bodyPr vert="horz" wrap="square" lIns="0" tIns="31382" rIns="0" bIns="0" rtlCol="0">
            <a:spAutoFit/>
          </a:bodyPr>
          <a:lstStyle/>
          <a:p>
            <a:pPr marL="229234" algn="ctr">
              <a:spcBef>
                <a:spcPts val="245"/>
              </a:spcBef>
            </a:pPr>
            <a:r>
              <a:rPr lang="es-CO" spc="21" dirty="0" smtClean="0"/>
              <a:t>R</a:t>
            </a:r>
            <a:r>
              <a:rPr lang="en-US" spc="21" dirty="0" err="1" smtClean="0"/>
              <a:t>otating</a:t>
            </a:r>
            <a:r>
              <a:rPr lang="en-US" spc="21" dirty="0" smtClean="0"/>
              <a:t> black hole in </a:t>
            </a:r>
            <a:r>
              <a:rPr lang="en-US" spc="21" dirty="0" err="1" smtClean="0"/>
              <a:t>dRGT</a:t>
            </a:r>
            <a:r>
              <a:rPr lang="en-US" spc="21" dirty="0" smtClean="0"/>
              <a:t> massive gravity </a:t>
            </a:r>
            <a:endParaRPr lang="en-US" spc="21" dirty="0"/>
          </a:p>
        </p:txBody>
      </p:sp>
      <p:sp>
        <p:nvSpPr>
          <p:cNvPr id="5" name="object 3">
            <a:extLst>
              <a:ext uri="{FF2B5EF4-FFF2-40B4-BE49-F238E27FC236}">
                <a16:creationId xmlns:a16="http://schemas.microsoft.com/office/drawing/2014/main" xmlns="" id="{16602026-1C1D-CEEF-EEE0-61E84F722352}"/>
              </a:ext>
            </a:extLst>
          </p:cNvPr>
          <p:cNvSpPr txBox="1"/>
          <p:nvPr/>
        </p:nvSpPr>
        <p:spPr>
          <a:xfrm>
            <a:off x="11786835" y="2843246"/>
            <a:ext cx="9214590" cy="2563463"/>
          </a:xfrm>
          <a:prstGeom prst="rect">
            <a:avLst/>
          </a:prstGeom>
        </p:spPr>
        <p:txBody>
          <a:bodyPr vert="horz" wrap="square" lIns="0" tIns="287913" rIns="0" bIns="0" rtlCol="0">
            <a:spAutoFit/>
          </a:bodyPr>
          <a:lstStyle/>
          <a:p>
            <a:pPr marL="27290" marR="10916" algn="ctr">
              <a:spcBef>
                <a:spcPts val="600"/>
              </a:spcBef>
            </a:pPr>
            <a:r>
              <a:rPr lang="es-ES" sz="3223" spc="-11" dirty="0">
                <a:solidFill>
                  <a:srgbClr val="FFFFFF"/>
                </a:solidFill>
                <a:latin typeface="Microsoft Sans Serif"/>
                <a:cs typeface="Microsoft Sans Serif"/>
              </a:rPr>
              <a:t>A</a:t>
            </a:r>
            <a:r>
              <a:rPr sz="3223" spc="-11" dirty="0" err="1">
                <a:solidFill>
                  <a:srgbClr val="FFFFFF"/>
                </a:solidFill>
                <a:latin typeface="Microsoft Sans Serif"/>
                <a:cs typeface="Microsoft Sans Serif"/>
              </a:rPr>
              <a:t>utho</a:t>
            </a:r>
            <a:r>
              <a:rPr lang="es-CO" sz="3223" spc="-11" dirty="0">
                <a:solidFill>
                  <a:srgbClr val="FFFFFF"/>
                </a:solidFill>
                <a:latin typeface="Microsoft Sans Serif"/>
                <a:cs typeface="Microsoft Sans Serif"/>
              </a:rPr>
              <a:t>r </a:t>
            </a:r>
            <a:r>
              <a:rPr lang="es-CO" sz="3223" spc="-11" dirty="0" smtClean="0">
                <a:solidFill>
                  <a:srgbClr val="FFFFFF"/>
                </a:solidFill>
                <a:latin typeface="Microsoft Sans Serif"/>
                <a:cs typeface="Microsoft Sans Serif"/>
                <a:hlinkClick r:id="rId3"/>
              </a:rPr>
              <a:t>jmorenotr@unal.edu.co</a:t>
            </a:r>
            <a:endParaRPr lang="es-CO" sz="3223" spc="-11" dirty="0" smtClean="0">
              <a:solidFill>
                <a:srgbClr val="FFFFFF"/>
              </a:solidFill>
              <a:latin typeface="Microsoft Sans Serif"/>
              <a:cs typeface="Microsoft Sans Serif"/>
            </a:endParaRPr>
          </a:p>
          <a:p>
            <a:pPr marL="27290" marR="10916" algn="ctr">
              <a:spcBef>
                <a:spcPts val="600"/>
              </a:spcBef>
            </a:pPr>
            <a:r>
              <a:rPr lang="es-CO" sz="3223" spc="-11" dirty="0" smtClean="0">
                <a:solidFill>
                  <a:srgbClr val="FFFFFF"/>
                </a:solidFill>
                <a:latin typeface="Microsoft Sans Serif"/>
                <a:cs typeface="Microsoft Sans Serif"/>
              </a:rPr>
              <a:t>Director </a:t>
            </a:r>
            <a:r>
              <a:rPr lang="es-CO" sz="3223" spc="-11" dirty="0" smtClean="0">
                <a:solidFill>
                  <a:srgbClr val="FFFFFF"/>
                </a:solidFill>
                <a:latin typeface="Microsoft Sans Serif"/>
                <a:cs typeface="Microsoft Sans Serif"/>
                <a:hlinkClick r:id="rId3"/>
              </a:rPr>
              <a:t>ealarranaga@unal.edu.co</a:t>
            </a:r>
            <a:endParaRPr lang="es-CO" sz="3223" spc="-11" dirty="0">
              <a:solidFill>
                <a:srgbClr val="FFFFFF"/>
              </a:solidFill>
              <a:latin typeface="Microsoft Sans Serif"/>
              <a:cs typeface="Microsoft Sans Serif"/>
              <a:hlinkClick r:id="rId3"/>
            </a:endParaRPr>
          </a:p>
          <a:p>
            <a:pPr marL="27290" marR="10916" algn="ctr">
              <a:spcBef>
                <a:spcPts val="600"/>
              </a:spcBef>
            </a:pPr>
            <a:r>
              <a:rPr lang="es-CO" sz="3223" spc="-11" dirty="0" smtClean="0">
                <a:solidFill>
                  <a:srgbClr val="FFFFFF"/>
                </a:solidFill>
                <a:latin typeface="Microsoft Sans Serif"/>
                <a:cs typeface="Microsoft Sans Serif"/>
              </a:rPr>
              <a:t>Astronomía, astrofísica y cosmología</a:t>
            </a:r>
          </a:p>
          <a:p>
            <a:pPr marL="27290" marR="10916" algn="ctr">
              <a:spcBef>
                <a:spcPts val="600"/>
              </a:spcBef>
            </a:pPr>
            <a:r>
              <a:rPr lang="es-CO" sz="3223" spc="-11" dirty="0" smtClean="0">
                <a:solidFill>
                  <a:srgbClr val="FFFFFF"/>
                </a:solidFill>
                <a:latin typeface="Microsoft Sans Serif"/>
                <a:cs typeface="Microsoft Sans Serif"/>
              </a:rPr>
              <a:t>Programa de Pregrado en Física</a:t>
            </a:r>
            <a:endParaRPr lang="es-CO" sz="3223" spc="-11" dirty="0">
              <a:solidFill>
                <a:srgbClr val="FFFFFF"/>
              </a:solidFill>
              <a:latin typeface="Microsoft Sans Serif"/>
              <a:cs typeface="Microsoft Sans Serif"/>
            </a:endParaRPr>
          </a:p>
        </p:txBody>
      </p:sp>
      <p:sp>
        <p:nvSpPr>
          <p:cNvPr id="116" name="Rectángulo 115">
            <a:extLst>
              <a:ext uri="{FF2B5EF4-FFF2-40B4-BE49-F238E27FC236}">
                <a16:creationId xmlns:a16="http://schemas.microsoft.com/office/drawing/2014/main" xmlns="" id="{EC8286C3-5DD8-4A84-7798-6C5222F53CB4}"/>
              </a:ext>
            </a:extLst>
          </p:cNvPr>
          <p:cNvSpPr/>
          <p:nvPr/>
        </p:nvSpPr>
        <p:spPr>
          <a:xfrm>
            <a:off x="360288" y="6055519"/>
            <a:ext cx="31612756" cy="34876071"/>
          </a:xfrm>
          <a:prstGeom prst="rect">
            <a:avLst/>
          </a:prstGeom>
          <a:solidFill>
            <a:srgbClr val="FFFFFF">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40" name="39 Imagen" descr="8.PNG"/>
          <p:cNvPicPr>
            <a:picLocks noChangeAspect="1"/>
          </p:cNvPicPr>
          <p:nvPr/>
        </p:nvPicPr>
        <p:blipFill>
          <a:blip r:embed="rId4" cstate="print"/>
          <a:srcRect t="18750"/>
          <a:stretch>
            <a:fillRect/>
          </a:stretch>
        </p:blipFill>
        <p:spPr>
          <a:xfrm>
            <a:off x="17046078" y="22895719"/>
            <a:ext cx="7002166" cy="990600"/>
          </a:xfrm>
          <a:prstGeom prst="rect">
            <a:avLst/>
          </a:prstGeom>
        </p:spPr>
      </p:pic>
      <p:sp>
        <p:nvSpPr>
          <p:cNvPr id="47" name="object 32">
            <a:extLst>
              <a:ext uri="{FF2B5EF4-FFF2-40B4-BE49-F238E27FC236}">
                <a16:creationId xmlns:a16="http://schemas.microsoft.com/office/drawing/2014/main" xmlns="" id="{516C0223-E006-7DE2-FA5A-9036207B3F16}"/>
              </a:ext>
            </a:extLst>
          </p:cNvPr>
          <p:cNvSpPr txBox="1"/>
          <p:nvPr/>
        </p:nvSpPr>
        <p:spPr>
          <a:xfrm>
            <a:off x="16961644" y="22518688"/>
            <a:ext cx="14399758" cy="7844631"/>
          </a:xfrm>
          <a:prstGeom prst="rect">
            <a:avLst/>
          </a:prstGeom>
        </p:spPr>
        <p:txBody>
          <a:bodyPr vert="horz" wrap="square" lIns="0" tIns="30019" rIns="0" bIns="0" rtlCol="0">
            <a:spAutoFit/>
          </a:bodyPr>
          <a:lstStyle/>
          <a:p>
            <a:r>
              <a:rPr lang="en-US" sz="3200" dirty="0" smtClean="0"/>
              <a:t> </a:t>
            </a:r>
            <a:r>
              <a:rPr lang="en-US" sz="3116" spc="32" dirty="0" smtClean="0">
                <a:latin typeface="Palatino Linotype"/>
                <a:cs typeface="Palatino Linotype"/>
              </a:rPr>
              <a:t>where,</a:t>
            </a:r>
            <a:r>
              <a:rPr lang="en-US" sz="3200" dirty="0" smtClean="0"/>
              <a:t>                                                                           </a:t>
            </a:r>
          </a:p>
          <a:p>
            <a:r>
              <a:rPr lang="en-US" sz="3200" dirty="0" smtClean="0"/>
              <a:t>                                                                               </a:t>
            </a:r>
            <a:r>
              <a:rPr lang="en-US" sz="3116" spc="32" dirty="0" smtClean="0">
                <a:latin typeface="Palatino Linotype"/>
                <a:cs typeface="Palatino Linotype"/>
              </a:rPr>
              <a:t>and</a:t>
            </a:r>
          </a:p>
          <a:p>
            <a:endParaRPr lang="en-US" sz="3200" dirty="0" smtClean="0"/>
          </a:p>
          <a:p>
            <a:endParaRPr lang="en-US" sz="3200" dirty="0" smtClean="0"/>
          </a:p>
          <a:p>
            <a:endParaRPr lang="en-US" sz="3200" dirty="0" smtClean="0"/>
          </a:p>
          <a:p>
            <a:endParaRPr lang="en-US" sz="3200" dirty="0" smtClean="0"/>
          </a:p>
          <a:p>
            <a:endParaRPr lang="en-US" sz="3200" dirty="0" smtClean="0"/>
          </a:p>
          <a:p>
            <a:endParaRPr lang="en-US" sz="3200" dirty="0" smtClean="0"/>
          </a:p>
          <a:p>
            <a:endParaRPr lang="en-US" sz="3200" dirty="0" smtClean="0"/>
          </a:p>
          <a:p>
            <a:endParaRPr lang="en-US" sz="3200" dirty="0" smtClean="0"/>
          </a:p>
          <a:p>
            <a:r>
              <a:rPr lang="en-US" sz="3200" dirty="0" smtClean="0"/>
              <a:t> </a:t>
            </a:r>
            <a:endParaRPr lang="es-CO" sz="3200" dirty="0" smtClean="0"/>
          </a:p>
          <a:p>
            <a:pPr algn="just"/>
            <a:r>
              <a:rPr lang="en-US" sz="3116" spc="32" dirty="0" smtClean="0">
                <a:latin typeface="Palatino Linotype"/>
                <a:cs typeface="Palatino Linotype"/>
              </a:rPr>
              <a:t>Figure 2 shows the behavior of  the event horizon and the temperature of  the rotating black hole. It was found that the rotating black hole presents maximum of 4 event horizon, and the spin parameter of the black hole makes relevant conform </a:t>
            </a:r>
            <a:r>
              <a:rPr lang="en-US" sz="3116" spc="32" smtClean="0">
                <a:latin typeface="Palatino Linotype"/>
                <a:cs typeface="Palatino Linotype"/>
              </a:rPr>
              <a:t>makes </a:t>
            </a:r>
            <a:r>
              <a:rPr lang="en-US" sz="3116" spc="32" smtClean="0">
                <a:latin typeface="Palatino Linotype"/>
                <a:cs typeface="Palatino Linotype"/>
              </a:rPr>
              <a:t>bigger. </a:t>
            </a:r>
            <a:r>
              <a:rPr lang="en-US" sz="3116" spc="32" dirty="0" smtClean="0">
                <a:latin typeface="Palatino Linotype"/>
                <a:cs typeface="Palatino Linotype"/>
              </a:rPr>
              <a:t>In the temperature, this black hole did not present the evaporation problem and at some point will gets freeze.</a:t>
            </a:r>
            <a:endParaRPr lang="es-CO" sz="3116" spc="32" dirty="0" smtClean="0">
              <a:latin typeface="Palatino Linotype"/>
              <a:cs typeface="Palatino Linotype"/>
            </a:endParaRPr>
          </a:p>
        </p:txBody>
      </p:sp>
      <p:sp>
        <p:nvSpPr>
          <p:cNvPr id="117" name="object 8">
            <a:extLst>
              <a:ext uri="{FF2B5EF4-FFF2-40B4-BE49-F238E27FC236}">
                <a16:creationId xmlns:a16="http://schemas.microsoft.com/office/drawing/2014/main" xmlns="" id="{DFF20C66-12C5-0123-2BC3-B1D938F30A30}"/>
              </a:ext>
            </a:extLst>
          </p:cNvPr>
          <p:cNvSpPr txBox="1"/>
          <p:nvPr/>
        </p:nvSpPr>
        <p:spPr>
          <a:xfrm>
            <a:off x="1580768" y="6055519"/>
            <a:ext cx="28693884" cy="5643166"/>
          </a:xfrm>
          <a:prstGeom prst="rect">
            <a:avLst/>
          </a:prstGeom>
        </p:spPr>
        <p:txBody>
          <a:bodyPr vert="horz" wrap="square" lIns="0" tIns="25926" rIns="0" bIns="0" rtlCol="0">
            <a:spAutoFit/>
          </a:bodyPr>
          <a:lstStyle/>
          <a:p>
            <a:pPr algn="ctr">
              <a:lnSpc>
                <a:spcPts val="4835"/>
              </a:lnSpc>
              <a:spcBef>
                <a:spcPts val="204"/>
              </a:spcBef>
            </a:pPr>
            <a:r>
              <a:rPr sz="4190" b="1" spc="-11" dirty="0">
                <a:latin typeface="Palatino Linotype"/>
                <a:cs typeface="Palatino Linotype"/>
              </a:rPr>
              <a:t>Abstract</a:t>
            </a:r>
            <a:endParaRPr sz="4190" dirty="0">
              <a:latin typeface="Palatino Linotype"/>
              <a:cs typeface="Palatino Linotype"/>
            </a:endParaRPr>
          </a:p>
          <a:p>
            <a:pPr marL="824151" algn="just">
              <a:lnSpc>
                <a:spcPts val="3546"/>
              </a:lnSpc>
            </a:pPr>
            <a:r>
              <a:rPr lang="en-US" sz="3200" dirty="0" smtClean="0">
                <a:latin typeface="Palatino Linotype" pitchFamily="18" charset="0"/>
              </a:rPr>
              <a:t>The following work is a result from the study of massive gravity proposed by Claudia de </a:t>
            </a:r>
            <a:r>
              <a:rPr lang="en-US" sz="3200" dirty="0" err="1" smtClean="0">
                <a:latin typeface="Palatino Linotype" pitchFamily="18" charset="0"/>
              </a:rPr>
              <a:t>Rham</a:t>
            </a:r>
            <a:r>
              <a:rPr lang="en-US" sz="3200" dirty="0" smtClean="0">
                <a:latin typeface="Palatino Linotype" pitchFamily="18" charset="0"/>
              </a:rPr>
              <a:t>, Gregory </a:t>
            </a:r>
            <a:r>
              <a:rPr lang="en-US" sz="3200" dirty="0" err="1" smtClean="0">
                <a:latin typeface="Palatino Linotype" pitchFamily="18" charset="0"/>
              </a:rPr>
              <a:t>Gabadadze</a:t>
            </a:r>
            <a:r>
              <a:rPr lang="en-US" sz="3200" dirty="0" smtClean="0">
                <a:latin typeface="Palatino Linotype" pitchFamily="18" charset="0"/>
              </a:rPr>
              <a:t> and Andrew </a:t>
            </a:r>
            <a:r>
              <a:rPr lang="en-US" sz="3200" dirty="0" err="1" smtClean="0">
                <a:latin typeface="Palatino Linotype" pitchFamily="18" charset="0"/>
              </a:rPr>
              <a:t>Tolley</a:t>
            </a:r>
            <a:r>
              <a:rPr lang="en-US" sz="3200" dirty="0" smtClean="0">
                <a:latin typeface="Palatino Linotype" pitchFamily="18" charset="0"/>
              </a:rPr>
              <a:t>, a theory that is an alternative to the general relativity, and two possible types of black holes. The first black hole is obtained from the theory's field equations and corresponds to a static  ( Schwarzschild-type) line element. The second black hole is a proposal of a rotating black hole in the massive gravity theory obtained by using the well known Janis-Newman algorithm.</a:t>
            </a:r>
          </a:p>
          <a:p>
            <a:pPr marL="824151" algn="just">
              <a:lnSpc>
                <a:spcPts val="3546"/>
              </a:lnSpc>
            </a:pPr>
            <a:endParaRPr lang="en-US" sz="3200" dirty="0" smtClean="0">
              <a:latin typeface="Palatino Linotype" pitchFamily="18" charset="0"/>
            </a:endParaRPr>
          </a:p>
          <a:p>
            <a:pPr marL="824151" algn="just">
              <a:lnSpc>
                <a:spcPts val="3546"/>
              </a:lnSpc>
            </a:pPr>
            <a:r>
              <a:rPr lang="en-US" sz="3200" dirty="0" smtClean="0">
                <a:latin typeface="Palatino Linotype" pitchFamily="18" charset="0"/>
              </a:rPr>
              <a:t>For both solutions were studied the event horizon and its behavior, the surface gravity, the temperature and the entropy; for the static black hole was obtained the essential singularity, while for the rotating black hole was obtained the </a:t>
            </a:r>
            <a:r>
              <a:rPr lang="en-US" sz="3200" dirty="0" err="1" smtClean="0">
                <a:latin typeface="Palatino Linotype" pitchFamily="18" charset="0"/>
              </a:rPr>
              <a:t>ergosphere</a:t>
            </a:r>
            <a:r>
              <a:rPr lang="en-US" sz="3200" dirty="0" smtClean="0">
                <a:latin typeface="Palatino Linotype" pitchFamily="18" charset="0"/>
              </a:rPr>
              <a:t> and the dragging of inertial frames, aspects that are not present in the static solution.</a:t>
            </a:r>
          </a:p>
          <a:p>
            <a:pPr marL="824151" algn="just">
              <a:lnSpc>
                <a:spcPts val="3546"/>
              </a:lnSpc>
            </a:pPr>
            <a:r>
              <a:rPr lang="pt-BR" sz="3200" dirty="0" smtClean="0">
                <a:latin typeface="Palatino Linotype" pitchFamily="18" charset="0"/>
              </a:rPr>
              <a:t/>
            </a:r>
            <a:br>
              <a:rPr lang="pt-BR" sz="3200" dirty="0" smtClean="0">
                <a:latin typeface="Palatino Linotype" pitchFamily="18" charset="0"/>
              </a:rPr>
            </a:br>
            <a:endParaRPr lang="es-CO" sz="3116" spc="21" dirty="0">
              <a:latin typeface="Palatino Linotype" pitchFamily="18" charset="0"/>
              <a:cs typeface="Palatino Linotype"/>
            </a:endParaRPr>
          </a:p>
          <a:p>
            <a:pPr marL="27290" marR="10916" algn="just">
              <a:lnSpc>
                <a:spcPct val="106600"/>
              </a:lnSpc>
            </a:pPr>
            <a:endParaRPr sz="3116" dirty="0">
              <a:latin typeface="Palatino Linotype"/>
              <a:cs typeface="Palatino Linotype"/>
            </a:endParaRPr>
          </a:p>
        </p:txBody>
      </p:sp>
      <p:sp>
        <p:nvSpPr>
          <p:cNvPr id="118" name="object 9">
            <a:extLst>
              <a:ext uri="{FF2B5EF4-FFF2-40B4-BE49-F238E27FC236}">
                <a16:creationId xmlns:a16="http://schemas.microsoft.com/office/drawing/2014/main" xmlns="" id="{679864E5-EDB6-D8E8-FCE6-187E92946055}"/>
              </a:ext>
            </a:extLst>
          </p:cNvPr>
          <p:cNvSpPr txBox="1"/>
          <p:nvPr/>
        </p:nvSpPr>
        <p:spPr>
          <a:xfrm>
            <a:off x="1264444" y="11087935"/>
            <a:ext cx="14399758" cy="6930984"/>
          </a:xfrm>
          <a:prstGeom prst="rect">
            <a:avLst/>
          </a:prstGeom>
        </p:spPr>
        <p:txBody>
          <a:bodyPr vert="horz" wrap="square" lIns="0" tIns="30019" rIns="0" bIns="0" rtlCol="0">
            <a:spAutoFit/>
          </a:bodyPr>
          <a:lstStyle/>
          <a:p>
            <a:pPr marL="27290">
              <a:spcBef>
                <a:spcPts val="236"/>
              </a:spcBef>
            </a:pPr>
            <a:r>
              <a:rPr sz="5157" b="1" spc="11" dirty="0">
                <a:solidFill>
                  <a:srgbClr val="007F00"/>
                </a:solidFill>
                <a:latin typeface="Palatino Linotype"/>
                <a:cs typeface="Palatino Linotype"/>
              </a:rPr>
              <a:t>Introduction</a:t>
            </a:r>
            <a:endParaRPr sz="5157" dirty="0">
              <a:latin typeface="Palatino Linotype"/>
              <a:cs typeface="Palatino Linotype"/>
            </a:endParaRPr>
          </a:p>
          <a:p>
            <a:pPr marL="27290" marR="10916" algn="just">
              <a:lnSpc>
                <a:spcPct val="106600"/>
              </a:lnSpc>
              <a:spcBef>
                <a:spcPts val="3707"/>
              </a:spcBef>
            </a:pPr>
            <a:r>
              <a:rPr lang="en-US" sz="3116" spc="32" dirty="0" smtClean="0">
                <a:latin typeface="Palatino Linotype"/>
                <a:cs typeface="Palatino Linotype"/>
              </a:rPr>
              <a:t>The general relativity (GR) is the main theory of gravity for its results and predictions </a:t>
            </a:r>
            <a:r>
              <a:rPr lang="es-CO" sz="3116" spc="21" dirty="0" smtClean="0">
                <a:latin typeface="Palatino Linotype"/>
                <a:cs typeface="Palatino Linotype"/>
                <a:hlinkClick r:id="rId5" action="ppaction://hlinksldjump"/>
              </a:rPr>
              <a:t>[1]</a:t>
            </a:r>
            <a:r>
              <a:rPr lang="en-US" sz="3116" spc="32" dirty="0" smtClean="0">
                <a:latin typeface="Palatino Linotype"/>
                <a:cs typeface="Palatino Linotype"/>
              </a:rPr>
              <a:t>. Even with the effectiveness of GR, there are many other alternatives that can describe the gravity and some other open problems in GR. One of the alternatives is the massive gravity theory proposed by Claudia de </a:t>
            </a:r>
            <a:r>
              <a:rPr lang="en-US" sz="3116" spc="32" dirty="0" err="1" smtClean="0">
                <a:latin typeface="Palatino Linotype"/>
                <a:cs typeface="Palatino Linotype"/>
              </a:rPr>
              <a:t>Rham</a:t>
            </a:r>
            <a:r>
              <a:rPr lang="en-US" sz="3116" spc="32" dirty="0" smtClean="0">
                <a:latin typeface="Palatino Linotype"/>
                <a:cs typeface="Palatino Linotype"/>
              </a:rPr>
              <a:t>, Gregory </a:t>
            </a:r>
            <a:r>
              <a:rPr lang="en-US" sz="3116" spc="32" dirty="0" err="1" smtClean="0">
                <a:latin typeface="Palatino Linotype"/>
                <a:cs typeface="Palatino Linotype"/>
              </a:rPr>
              <a:t>Gabadadze</a:t>
            </a:r>
            <a:r>
              <a:rPr lang="en-US" sz="3116" spc="32" dirty="0" smtClean="0">
                <a:latin typeface="Palatino Linotype"/>
                <a:cs typeface="Palatino Linotype"/>
              </a:rPr>
              <a:t> and Andrew </a:t>
            </a:r>
            <a:r>
              <a:rPr lang="en-US" sz="3116" spc="32" dirty="0" err="1" smtClean="0">
                <a:latin typeface="Palatino Linotype"/>
                <a:cs typeface="Palatino Linotype"/>
              </a:rPr>
              <a:t>Tolley</a:t>
            </a:r>
            <a:r>
              <a:rPr lang="en-US" sz="3116" spc="32" dirty="0" smtClean="0">
                <a:latin typeface="Palatino Linotype"/>
                <a:cs typeface="Palatino Linotype"/>
              </a:rPr>
              <a:t> (</a:t>
            </a:r>
            <a:r>
              <a:rPr lang="en-US" sz="3116" spc="32" dirty="0" err="1" smtClean="0">
                <a:latin typeface="Palatino Linotype"/>
                <a:cs typeface="Palatino Linotype"/>
              </a:rPr>
              <a:t>dRGT</a:t>
            </a:r>
            <a:r>
              <a:rPr lang="en-US" sz="3116" spc="32" dirty="0" smtClean="0">
                <a:latin typeface="Palatino Linotype"/>
                <a:cs typeface="Palatino Linotype"/>
              </a:rPr>
              <a:t>), in this theory the graviton (particle of the gravity field) is massive. The massive gravity theories were interesting because they give us an explanation for the cosmologic constant problem. Study the field equations of </a:t>
            </a:r>
            <a:r>
              <a:rPr lang="en-US" sz="3116" spc="32" dirty="0" err="1" smtClean="0">
                <a:latin typeface="Palatino Linotype"/>
                <a:cs typeface="Palatino Linotype"/>
              </a:rPr>
              <a:t>dRGT</a:t>
            </a:r>
            <a:r>
              <a:rPr lang="en-US" sz="3116" spc="32" dirty="0" smtClean="0">
                <a:latin typeface="Palatino Linotype"/>
                <a:cs typeface="Palatino Linotype"/>
              </a:rPr>
              <a:t> massive gravity is important to try to understand this GR alternative. </a:t>
            </a:r>
          </a:p>
          <a:p>
            <a:pPr marL="27290" marR="10916" algn="just">
              <a:lnSpc>
                <a:spcPct val="106600"/>
              </a:lnSpc>
              <a:spcBef>
                <a:spcPts val="3707"/>
              </a:spcBef>
            </a:pPr>
            <a:endParaRPr sz="3116" dirty="0">
              <a:latin typeface="Palatino Linotype"/>
              <a:cs typeface="Palatino Linotype"/>
            </a:endParaRPr>
          </a:p>
        </p:txBody>
      </p:sp>
      <p:sp>
        <p:nvSpPr>
          <p:cNvPr id="119" name="object 10">
            <a:extLst>
              <a:ext uri="{FF2B5EF4-FFF2-40B4-BE49-F238E27FC236}">
                <a16:creationId xmlns:a16="http://schemas.microsoft.com/office/drawing/2014/main" xmlns="" id="{90FDA5A7-26DB-F16E-D29B-C732D0682247}"/>
              </a:ext>
            </a:extLst>
          </p:cNvPr>
          <p:cNvSpPr txBox="1"/>
          <p:nvPr/>
        </p:nvSpPr>
        <p:spPr>
          <a:xfrm>
            <a:off x="1264444" y="17181966"/>
            <a:ext cx="14399758" cy="5637553"/>
          </a:xfrm>
          <a:prstGeom prst="rect">
            <a:avLst/>
          </a:prstGeom>
        </p:spPr>
        <p:txBody>
          <a:bodyPr vert="horz" wrap="square" lIns="0" tIns="30019" rIns="0" bIns="0" rtlCol="0">
            <a:spAutoFit/>
          </a:bodyPr>
          <a:lstStyle/>
          <a:p>
            <a:pPr marL="27290">
              <a:spcBef>
                <a:spcPts val="236"/>
              </a:spcBef>
            </a:pPr>
            <a:r>
              <a:rPr sz="5157" b="1" spc="11" dirty="0" smtClean="0">
                <a:solidFill>
                  <a:srgbClr val="007F00"/>
                </a:solidFill>
                <a:latin typeface="Palatino Linotype"/>
                <a:cs typeface="Palatino Linotype"/>
              </a:rPr>
              <a:t>Methodology</a:t>
            </a:r>
            <a:endParaRPr sz="5157" dirty="0">
              <a:latin typeface="Palatino Linotype"/>
              <a:cs typeface="Palatino Linotype"/>
            </a:endParaRPr>
          </a:p>
          <a:p>
            <a:pPr algn="just"/>
            <a:endParaRPr lang="en-US" sz="3120" dirty="0" smtClean="0">
              <a:latin typeface="Palatino Linotype" pitchFamily="18" charset="0"/>
            </a:endParaRPr>
          </a:p>
          <a:p>
            <a:pPr algn="just"/>
            <a:r>
              <a:rPr lang="en-US" sz="3120" dirty="0" smtClean="0">
                <a:latin typeface="Palatino Linotype" pitchFamily="18" charset="0"/>
              </a:rPr>
              <a:t>At first was introduced the necessity to use massive gravity and why to use the </a:t>
            </a:r>
            <a:r>
              <a:rPr lang="en-US" sz="3120" dirty="0" err="1" smtClean="0">
                <a:latin typeface="Palatino Linotype" pitchFamily="18" charset="0"/>
              </a:rPr>
              <a:t>dRGT</a:t>
            </a:r>
            <a:r>
              <a:rPr lang="en-US" sz="3120" dirty="0" smtClean="0">
                <a:latin typeface="Palatino Linotype" pitchFamily="18" charset="0"/>
              </a:rPr>
              <a:t> massive gravity over another theory. Then, was studied the </a:t>
            </a:r>
            <a:r>
              <a:rPr lang="en-US" sz="3120" dirty="0" err="1" smtClean="0">
                <a:latin typeface="Palatino Linotype" pitchFamily="18" charset="0"/>
              </a:rPr>
              <a:t>dRGT</a:t>
            </a:r>
            <a:r>
              <a:rPr lang="en-US" sz="3120" dirty="0" smtClean="0">
                <a:latin typeface="Palatino Linotype" pitchFamily="18" charset="0"/>
              </a:rPr>
              <a:t> massive gravity, the differences between GR and its field equations. After was obtained, directly from field equations, a static solution in the theory, then was studied the event horizon and the thermodynamic behavior, all the results were compared with the results reported in </a:t>
            </a:r>
            <a:r>
              <a:rPr lang="es-CO" sz="3200" spc="21" dirty="0" smtClean="0">
                <a:latin typeface="Palatino Linotype"/>
                <a:cs typeface="Palatino Linotype"/>
                <a:hlinkClick r:id="rId5" action="ppaction://hlinksldjump"/>
              </a:rPr>
              <a:t>[2]</a:t>
            </a:r>
            <a:r>
              <a:rPr lang="es-CO" sz="3200" spc="21" dirty="0" smtClean="0">
                <a:latin typeface="Palatino Linotype"/>
                <a:cs typeface="Palatino Linotype"/>
              </a:rPr>
              <a:t>. </a:t>
            </a:r>
            <a:r>
              <a:rPr lang="en-US" sz="3120" dirty="0" smtClean="0">
                <a:latin typeface="Palatino Linotype" pitchFamily="18" charset="0"/>
              </a:rPr>
              <a:t>Finally, from the static solution was applied the well known Janis-Newman algorithm to get a rotating black hole for the </a:t>
            </a:r>
            <a:r>
              <a:rPr lang="en-US" sz="3120" dirty="0" err="1" smtClean="0">
                <a:latin typeface="Palatino Linotype" pitchFamily="18" charset="0"/>
              </a:rPr>
              <a:t>dRGT</a:t>
            </a:r>
            <a:r>
              <a:rPr lang="en-US" sz="3120" dirty="0" smtClean="0">
                <a:latin typeface="Palatino Linotype" pitchFamily="18" charset="0"/>
              </a:rPr>
              <a:t> theory that was not reported yet and then was studied the event horizon, the </a:t>
            </a:r>
            <a:r>
              <a:rPr lang="en-US" sz="3120" dirty="0" err="1" smtClean="0">
                <a:latin typeface="Palatino Linotype" pitchFamily="18" charset="0"/>
              </a:rPr>
              <a:t>ergosphere</a:t>
            </a:r>
            <a:r>
              <a:rPr lang="en-US" sz="3120" dirty="0" smtClean="0">
                <a:latin typeface="Palatino Linotype" pitchFamily="18" charset="0"/>
              </a:rPr>
              <a:t>, the dragging of inertial frames and its thermodynamic properties. </a:t>
            </a:r>
            <a:endParaRPr lang="es-CO" sz="3120" dirty="0">
              <a:latin typeface="Palatino Linotype" pitchFamily="18" charset="0"/>
            </a:endParaRPr>
          </a:p>
        </p:txBody>
      </p:sp>
      <p:sp>
        <p:nvSpPr>
          <p:cNvPr id="126" name="object 25">
            <a:extLst>
              <a:ext uri="{FF2B5EF4-FFF2-40B4-BE49-F238E27FC236}">
                <a16:creationId xmlns:a16="http://schemas.microsoft.com/office/drawing/2014/main" xmlns="" id="{4848A71D-2EC0-57BC-BB38-E758CBBF197A}"/>
              </a:ext>
            </a:extLst>
          </p:cNvPr>
          <p:cNvSpPr txBox="1"/>
          <p:nvPr/>
        </p:nvSpPr>
        <p:spPr>
          <a:xfrm>
            <a:off x="1188244" y="32420719"/>
            <a:ext cx="14399758" cy="8117765"/>
          </a:xfrm>
          <a:prstGeom prst="rect">
            <a:avLst/>
          </a:prstGeom>
        </p:spPr>
        <p:txBody>
          <a:bodyPr vert="horz" wrap="square" lIns="0" tIns="4094" rIns="0" bIns="0" rtlCol="0">
            <a:spAutoFit/>
          </a:bodyPr>
          <a:lstStyle/>
          <a:p>
            <a:pPr marL="27290" marR="10916" algn="just">
              <a:lnSpc>
                <a:spcPct val="106600"/>
              </a:lnSpc>
              <a:spcBef>
                <a:spcPts val="3030"/>
              </a:spcBef>
            </a:pPr>
            <a:r>
              <a:rPr lang="es-CO" sz="3980" b="1" dirty="0" smtClean="0">
                <a:latin typeface="Arial"/>
                <a:cs typeface="Arial"/>
              </a:rPr>
              <a:t>2. </a:t>
            </a:r>
            <a:r>
              <a:rPr lang="es-CO" sz="3980" b="1" dirty="0" err="1" smtClean="0">
                <a:latin typeface="Arial"/>
                <a:cs typeface="Arial"/>
              </a:rPr>
              <a:t>Static</a:t>
            </a:r>
            <a:r>
              <a:rPr lang="es-CO" sz="3980" b="1" dirty="0" smtClean="0">
                <a:latin typeface="Arial"/>
                <a:cs typeface="Arial"/>
              </a:rPr>
              <a:t> Black </a:t>
            </a:r>
            <a:r>
              <a:rPr lang="es-CO" sz="3980" b="1" dirty="0" err="1" smtClean="0">
                <a:latin typeface="Arial"/>
                <a:cs typeface="Arial"/>
              </a:rPr>
              <a:t>Hole</a:t>
            </a:r>
            <a:endParaRPr lang="en-US" sz="4800" spc="32" dirty="0" smtClean="0">
              <a:latin typeface="Palatino Linotype"/>
              <a:cs typeface="Palatino Linotype"/>
            </a:endParaRPr>
          </a:p>
          <a:p>
            <a:pPr marL="27290" marR="10916" algn="just">
              <a:lnSpc>
                <a:spcPct val="106600"/>
              </a:lnSpc>
              <a:spcBef>
                <a:spcPts val="3030"/>
              </a:spcBef>
            </a:pPr>
            <a:r>
              <a:rPr lang="en-US" sz="3120" spc="32" dirty="0" smtClean="0">
                <a:latin typeface="Palatino Linotype"/>
                <a:cs typeface="Palatino Linotype"/>
              </a:rPr>
              <a:t>Once the field equations were obtained, can be proposed an </a:t>
            </a:r>
            <a:r>
              <a:rPr lang="en-US" sz="3120" spc="32" dirty="0" err="1" smtClean="0">
                <a:latin typeface="Palatino Linotype"/>
                <a:cs typeface="Palatino Linotype"/>
              </a:rPr>
              <a:t>ansatz</a:t>
            </a:r>
            <a:r>
              <a:rPr lang="en-US" sz="3120" spc="32" dirty="0" smtClean="0">
                <a:latin typeface="Palatino Linotype"/>
                <a:cs typeface="Palatino Linotype"/>
              </a:rPr>
              <a:t> that can be written as</a:t>
            </a:r>
          </a:p>
          <a:p>
            <a:pPr marL="27290" marR="10916" algn="just">
              <a:lnSpc>
                <a:spcPct val="106600"/>
              </a:lnSpc>
              <a:spcBef>
                <a:spcPts val="3030"/>
              </a:spcBef>
            </a:pPr>
            <a:endParaRPr lang="en-US" sz="3120" spc="32" dirty="0" smtClean="0">
              <a:latin typeface="Palatino Linotype"/>
              <a:cs typeface="Palatino Linotype"/>
            </a:endParaRPr>
          </a:p>
          <a:p>
            <a:pPr marL="27290" marR="10916" algn="just">
              <a:lnSpc>
                <a:spcPct val="106600"/>
              </a:lnSpc>
              <a:spcBef>
                <a:spcPts val="3030"/>
              </a:spcBef>
            </a:pPr>
            <a:r>
              <a:rPr lang="en-US" sz="3120" spc="32" dirty="0" smtClean="0">
                <a:latin typeface="Palatino Linotype"/>
                <a:cs typeface="Palatino Linotype"/>
              </a:rPr>
              <a:t>replacing the </a:t>
            </a:r>
            <a:r>
              <a:rPr lang="en-US" sz="3120" spc="32" dirty="0" err="1" smtClean="0">
                <a:latin typeface="Palatino Linotype"/>
                <a:cs typeface="Palatino Linotype"/>
              </a:rPr>
              <a:t>ansatz</a:t>
            </a:r>
            <a:r>
              <a:rPr lang="en-US" sz="3120" spc="32" dirty="0" smtClean="0">
                <a:latin typeface="Palatino Linotype"/>
                <a:cs typeface="Palatino Linotype"/>
              </a:rPr>
              <a:t> solution on the field equations the function unknown function F would be known. This function is </a:t>
            </a:r>
          </a:p>
          <a:p>
            <a:pPr marL="27290" marR="10916" algn="just">
              <a:lnSpc>
                <a:spcPct val="106600"/>
              </a:lnSpc>
              <a:spcBef>
                <a:spcPts val="3030"/>
              </a:spcBef>
            </a:pPr>
            <a:endParaRPr lang="en-US" sz="3120" spc="32" dirty="0" smtClean="0">
              <a:latin typeface="Palatino Linotype"/>
              <a:cs typeface="Palatino Linotype"/>
            </a:endParaRPr>
          </a:p>
          <a:p>
            <a:pPr marL="27290" marR="10916" algn="just">
              <a:lnSpc>
                <a:spcPct val="106600"/>
              </a:lnSpc>
              <a:spcBef>
                <a:spcPts val="3030"/>
              </a:spcBef>
            </a:pPr>
            <a:r>
              <a:rPr lang="en-US" sz="3120" spc="32" dirty="0" smtClean="0">
                <a:latin typeface="Palatino Linotype"/>
                <a:cs typeface="Palatino Linotype"/>
              </a:rPr>
              <a:t>where,</a:t>
            </a:r>
            <a:endParaRPr lang="es-CO" sz="3120" spc="32" dirty="0" smtClean="0">
              <a:latin typeface="Palatino Linotype"/>
              <a:cs typeface="Palatino Linotype"/>
            </a:endParaRPr>
          </a:p>
          <a:p>
            <a:pPr marL="27290" marR="10916" algn="just">
              <a:lnSpc>
                <a:spcPct val="106600"/>
              </a:lnSpc>
              <a:spcBef>
                <a:spcPts val="3030"/>
              </a:spcBef>
            </a:pPr>
            <a:endParaRPr lang="es-CO" sz="3120" spc="32" dirty="0" smtClean="0">
              <a:latin typeface="Palatino Linotype"/>
              <a:cs typeface="Palatino Linotype"/>
            </a:endParaRPr>
          </a:p>
          <a:p>
            <a:pPr marL="27290" marR="10916" algn="just">
              <a:lnSpc>
                <a:spcPct val="106600"/>
              </a:lnSpc>
              <a:spcBef>
                <a:spcPts val="3030"/>
              </a:spcBef>
            </a:pPr>
            <a:endParaRPr lang="es-CO" sz="3980" dirty="0">
              <a:latin typeface="Palatino Linotype"/>
              <a:cs typeface="Palatino Linotype"/>
            </a:endParaRPr>
          </a:p>
        </p:txBody>
      </p:sp>
      <p:sp>
        <p:nvSpPr>
          <p:cNvPr id="127" name="object 27">
            <a:extLst>
              <a:ext uri="{FF2B5EF4-FFF2-40B4-BE49-F238E27FC236}">
                <a16:creationId xmlns:a16="http://schemas.microsoft.com/office/drawing/2014/main" xmlns="" id="{DA8333A6-0743-B49F-CE9A-9503808FF067}"/>
              </a:ext>
            </a:extLst>
          </p:cNvPr>
          <p:cNvSpPr txBox="1"/>
          <p:nvPr/>
        </p:nvSpPr>
        <p:spPr>
          <a:xfrm>
            <a:off x="1188244" y="22753948"/>
            <a:ext cx="14399758" cy="9742971"/>
          </a:xfrm>
          <a:prstGeom prst="rect">
            <a:avLst/>
          </a:prstGeom>
        </p:spPr>
        <p:txBody>
          <a:bodyPr vert="horz" wrap="square" lIns="0" tIns="30019" rIns="0" bIns="0" rtlCol="0">
            <a:spAutoFit/>
          </a:bodyPr>
          <a:lstStyle/>
          <a:p>
            <a:pPr marL="27290">
              <a:spcBef>
                <a:spcPts val="236"/>
              </a:spcBef>
            </a:pPr>
            <a:r>
              <a:rPr sz="5157" b="1" spc="11" dirty="0">
                <a:solidFill>
                  <a:srgbClr val="007F00"/>
                </a:solidFill>
                <a:latin typeface="Palatino Linotype"/>
                <a:cs typeface="Palatino Linotype"/>
              </a:rPr>
              <a:t>Results</a:t>
            </a:r>
            <a:endParaRPr sz="5157" dirty="0">
              <a:latin typeface="Palatino Linotype"/>
              <a:cs typeface="Palatino Linotype"/>
            </a:endParaRPr>
          </a:p>
          <a:p>
            <a:pPr marL="27290" marR="10916" algn="just">
              <a:lnSpc>
                <a:spcPct val="106600"/>
              </a:lnSpc>
              <a:spcBef>
                <a:spcPts val="3030"/>
              </a:spcBef>
            </a:pPr>
            <a:r>
              <a:rPr lang="es-CO" sz="3980" b="1" dirty="0" smtClean="0">
                <a:latin typeface="Arial"/>
                <a:cs typeface="Arial"/>
              </a:rPr>
              <a:t>1. </a:t>
            </a:r>
            <a:r>
              <a:rPr lang="es-CO" sz="3980" b="1" dirty="0" err="1" smtClean="0">
                <a:latin typeface="Arial"/>
                <a:cs typeface="Arial"/>
              </a:rPr>
              <a:t>dRGT</a:t>
            </a:r>
            <a:r>
              <a:rPr lang="es-CO" sz="3980" b="1" dirty="0" smtClean="0">
                <a:latin typeface="Arial"/>
                <a:cs typeface="Arial"/>
              </a:rPr>
              <a:t> </a:t>
            </a:r>
            <a:r>
              <a:rPr lang="es-CO" sz="3980" b="1" dirty="0" err="1" smtClean="0">
                <a:latin typeface="Arial"/>
                <a:cs typeface="Arial"/>
              </a:rPr>
              <a:t>Massive</a:t>
            </a:r>
            <a:r>
              <a:rPr lang="es-CO" sz="3980" b="1" dirty="0" smtClean="0">
                <a:latin typeface="Arial"/>
                <a:cs typeface="Arial"/>
              </a:rPr>
              <a:t> </a:t>
            </a:r>
            <a:r>
              <a:rPr lang="es-CO" sz="3980" b="1" dirty="0" err="1" smtClean="0">
                <a:latin typeface="Arial"/>
                <a:cs typeface="Arial"/>
              </a:rPr>
              <a:t>Gravity</a:t>
            </a:r>
            <a:endParaRPr lang="es-CO" sz="3980" spc="32" dirty="0" smtClean="0">
              <a:latin typeface="Palatino Linotype"/>
              <a:cs typeface="Palatino Linotype"/>
            </a:endParaRPr>
          </a:p>
          <a:p>
            <a:pPr marL="27290" marR="10916" algn="just">
              <a:lnSpc>
                <a:spcPct val="106600"/>
              </a:lnSpc>
              <a:spcBef>
                <a:spcPts val="3030"/>
              </a:spcBef>
            </a:pPr>
            <a:r>
              <a:rPr sz="3116" spc="32" dirty="0" smtClean="0">
                <a:latin typeface="Palatino Linotype"/>
                <a:cs typeface="Palatino Linotype"/>
              </a:rPr>
              <a:t>A</a:t>
            </a:r>
            <a:r>
              <a:rPr lang="es-CO" sz="3116" spc="32" dirty="0" smtClean="0">
                <a:latin typeface="Palatino Linotype"/>
                <a:cs typeface="Palatino Linotype"/>
              </a:rPr>
              <a:t>n</a:t>
            </a:r>
            <a:r>
              <a:rPr lang="en-US" sz="3200" dirty="0" smtClean="0"/>
              <a:t> </a:t>
            </a:r>
            <a:r>
              <a:rPr lang="en-US" sz="3116" spc="32" dirty="0" smtClean="0">
                <a:latin typeface="Palatino Linotype"/>
                <a:cs typeface="Palatino Linotype"/>
              </a:rPr>
              <a:t>action to get a generic and covariant theory of massive gravity is obtained by adding a potential to the Einstein-Hilbert action, the potential proposed in </a:t>
            </a:r>
            <a:r>
              <a:rPr lang="en-US" sz="3116" spc="32" dirty="0" err="1" smtClean="0">
                <a:latin typeface="Palatino Linotype"/>
                <a:cs typeface="Palatino Linotype"/>
              </a:rPr>
              <a:t>dRGT</a:t>
            </a:r>
            <a:r>
              <a:rPr lang="en-US" sz="3116" spc="32" dirty="0" smtClean="0">
                <a:latin typeface="Palatino Linotype"/>
                <a:cs typeface="Palatino Linotype"/>
              </a:rPr>
              <a:t> massive gravity is</a:t>
            </a:r>
          </a:p>
          <a:p>
            <a:pPr marL="27290" marR="10916" algn="just">
              <a:lnSpc>
                <a:spcPct val="106600"/>
              </a:lnSpc>
              <a:spcBef>
                <a:spcPts val="3030"/>
              </a:spcBef>
            </a:pPr>
            <a:endParaRPr lang="en-US" sz="3116" spc="32" dirty="0" smtClean="0">
              <a:latin typeface="Palatino Linotype"/>
              <a:cs typeface="Palatino Linotype"/>
            </a:endParaRPr>
          </a:p>
          <a:p>
            <a:pPr marL="27290" marR="10916" algn="just">
              <a:lnSpc>
                <a:spcPct val="106600"/>
              </a:lnSpc>
              <a:spcBef>
                <a:spcPts val="3030"/>
              </a:spcBef>
            </a:pPr>
            <a:r>
              <a:rPr lang="es-CO" sz="3116" spc="32" dirty="0" err="1" smtClean="0">
                <a:latin typeface="Palatino Linotype"/>
                <a:cs typeface="Palatino Linotype"/>
              </a:rPr>
              <a:t>where</a:t>
            </a:r>
            <a:r>
              <a:rPr lang="es-CO" sz="3116" spc="32" dirty="0" smtClean="0">
                <a:latin typeface="Palatino Linotype"/>
                <a:cs typeface="Palatino Linotype"/>
              </a:rPr>
              <a:t>,</a:t>
            </a:r>
          </a:p>
          <a:p>
            <a:pPr marL="27290" marR="10916" algn="just">
              <a:lnSpc>
                <a:spcPct val="106600"/>
              </a:lnSpc>
              <a:spcBef>
                <a:spcPts val="3030"/>
              </a:spcBef>
            </a:pPr>
            <a:endParaRPr lang="es-CO" sz="3116" spc="32" dirty="0" smtClean="0">
              <a:latin typeface="Palatino Linotype"/>
              <a:cs typeface="Palatino Linotype"/>
            </a:endParaRPr>
          </a:p>
          <a:p>
            <a:pPr marL="27290" marR="10916" algn="just">
              <a:lnSpc>
                <a:spcPct val="106600"/>
              </a:lnSpc>
              <a:spcBef>
                <a:spcPts val="3030"/>
              </a:spcBef>
            </a:pPr>
            <a:endParaRPr lang="en-US" sz="3200" dirty="0" smtClean="0"/>
          </a:p>
          <a:p>
            <a:pPr marL="27290" marR="10916" algn="just">
              <a:lnSpc>
                <a:spcPct val="106600"/>
              </a:lnSpc>
              <a:spcBef>
                <a:spcPts val="3030"/>
              </a:spcBef>
            </a:pPr>
            <a:r>
              <a:rPr lang="en-US" sz="3200" dirty="0" smtClean="0"/>
              <a:t>Using the Stationary-action principle should obtain the field equations of the </a:t>
            </a:r>
            <a:r>
              <a:rPr lang="en-US" sz="3200" dirty="0" err="1" smtClean="0"/>
              <a:t>dRGT</a:t>
            </a:r>
            <a:r>
              <a:rPr lang="en-US" sz="3200" dirty="0" smtClean="0"/>
              <a:t> theory, this field equations can be written as </a:t>
            </a:r>
            <a:endParaRPr lang="es-CO" sz="3200" dirty="0" smtClean="0"/>
          </a:p>
          <a:p>
            <a:pPr marL="27290" marR="10916" algn="just">
              <a:lnSpc>
                <a:spcPct val="106600"/>
              </a:lnSpc>
              <a:spcBef>
                <a:spcPts val="3030"/>
              </a:spcBef>
            </a:pPr>
            <a:endParaRPr lang="es-CO" sz="3116" spc="32" dirty="0" smtClean="0">
              <a:latin typeface="Palatino Linotype"/>
              <a:cs typeface="Palatino Linotype"/>
            </a:endParaRPr>
          </a:p>
        </p:txBody>
      </p:sp>
      <p:sp>
        <p:nvSpPr>
          <p:cNvPr id="129" name="object 31">
            <a:extLst>
              <a:ext uri="{FF2B5EF4-FFF2-40B4-BE49-F238E27FC236}">
                <a16:creationId xmlns:a16="http://schemas.microsoft.com/office/drawing/2014/main" xmlns="" id="{576BC090-368E-97EE-7919-D43EC333A328}"/>
              </a:ext>
            </a:extLst>
          </p:cNvPr>
          <p:cNvSpPr txBox="1"/>
          <p:nvPr/>
        </p:nvSpPr>
        <p:spPr>
          <a:xfrm>
            <a:off x="16961644" y="14992459"/>
            <a:ext cx="14399758" cy="2569260"/>
          </a:xfrm>
          <a:prstGeom prst="rect">
            <a:avLst/>
          </a:prstGeom>
        </p:spPr>
        <p:txBody>
          <a:bodyPr vert="horz" wrap="square" lIns="0" tIns="4094" rIns="0" bIns="0" rtlCol="0">
            <a:spAutoFit/>
          </a:bodyPr>
          <a:lstStyle/>
          <a:p>
            <a:pPr marL="27290" marR="10916" indent="189664" algn="just">
              <a:lnSpc>
                <a:spcPct val="106600"/>
              </a:lnSpc>
              <a:spcBef>
                <a:spcPts val="32"/>
              </a:spcBef>
            </a:pPr>
            <a:r>
              <a:rPr lang="en-US" sz="3116" spc="32" dirty="0" smtClean="0">
                <a:latin typeface="Palatino Linotype"/>
                <a:cs typeface="Palatino Linotype"/>
              </a:rPr>
              <a:t>In figure 1 can see the behavior of event horizon and the temperature. First, the static solution has maximum of 3 event horizons, this depend on different combinations of parameters. In the thermodynamic properties, was found that the temperature present a minimum value and present the evaporation problem  of a Schwarzschild black hole.</a:t>
            </a:r>
            <a:endParaRPr lang="es-CO" sz="3116" spc="32" dirty="0" smtClean="0">
              <a:latin typeface="Palatino Linotype"/>
              <a:cs typeface="Palatino Linotype"/>
            </a:endParaRPr>
          </a:p>
        </p:txBody>
      </p:sp>
      <p:sp>
        <p:nvSpPr>
          <p:cNvPr id="130" name="object 32">
            <a:extLst>
              <a:ext uri="{FF2B5EF4-FFF2-40B4-BE49-F238E27FC236}">
                <a16:creationId xmlns:a16="http://schemas.microsoft.com/office/drawing/2014/main" xmlns="" id="{516C0223-E006-7DE2-FA5A-9036207B3F16}"/>
              </a:ext>
            </a:extLst>
          </p:cNvPr>
          <p:cNvSpPr txBox="1"/>
          <p:nvPr/>
        </p:nvSpPr>
        <p:spPr>
          <a:xfrm>
            <a:off x="16809244" y="30324925"/>
            <a:ext cx="14399758" cy="6210594"/>
          </a:xfrm>
          <a:prstGeom prst="rect">
            <a:avLst/>
          </a:prstGeom>
        </p:spPr>
        <p:txBody>
          <a:bodyPr vert="horz" wrap="square" lIns="0" tIns="30019" rIns="0" bIns="0" rtlCol="0">
            <a:spAutoFit/>
          </a:bodyPr>
          <a:lstStyle/>
          <a:p>
            <a:pPr marL="27290">
              <a:spcBef>
                <a:spcPts val="236"/>
              </a:spcBef>
            </a:pPr>
            <a:r>
              <a:rPr sz="5157" b="1" spc="11" dirty="0" smtClean="0">
                <a:solidFill>
                  <a:srgbClr val="007F00"/>
                </a:solidFill>
                <a:latin typeface="Palatino Linotype"/>
                <a:cs typeface="Palatino Linotype"/>
              </a:rPr>
              <a:t>Conclusion</a:t>
            </a:r>
          </a:p>
          <a:p>
            <a:pPr marL="27290" marR="10916" algn="just">
              <a:lnSpc>
                <a:spcPct val="106600"/>
              </a:lnSpc>
              <a:spcBef>
                <a:spcPts val="3030"/>
              </a:spcBef>
            </a:pPr>
            <a:r>
              <a:rPr lang="en-US" sz="3116" spc="32" dirty="0" smtClean="0">
                <a:latin typeface="Palatino Linotype"/>
                <a:cs typeface="Palatino Linotype"/>
              </a:rPr>
              <a:t>In this work was summarized the </a:t>
            </a:r>
            <a:r>
              <a:rPr lang="en-US" sz="3116" spc="32" dirty="0" err="1" smtClean="0">
                <a:latin typeface="Palatino Linotype"/>
                <a:cs typeface="Palatino Linotype"/>
              </a:rPr>
              <a:t>dRGT</a:t>
            </a:r>
            <a:r>
              <a:rPr lang="en-US" sz="3116" spc="32" dirty="0" smtClean="0">
                <a:latin typeface="Palatino Linotype"/>
                <a:cs typeface="Palatino Linotype"/>
              </a:rPr>
              <a:t> theory and described the differences between GR and other massive gravity theories, understanding the applicability. Then, was deduced a static solution, showed at subsection 2, and was described the behavior of the horizon and thermodynamics of the black hole. Finally, in section 3 was obtained, after applying the Janis-Newman algorithm, a new rotating black hole and was studied its horizon, </a:t>
            </a:r>
            <a:r>
              <a:rPr lang="en-US" sz="3116" spc="32" dirty="0" err="1" smtClean="0">
                <a:latin typeface="Palatino Linotype"/>
                <a:cs typeface="Palatino Linotype"/>
              </a:rPr>
              <a:t>ergosphere</a:t>
            </a:r>
            <a:r>
              <a:rPr lang="en-US" sz="3116" spc="32" dirty="0" smtClean="0">
                <a:latin typeface="Palatino Linotype"/>
                <a:cs typeface="Palatino Linotype"/>
              </a:rPr>
              <a:t>, and thermodynamics. In all this process learned about investigating and massive gravity as was planned at the beginning.</a:t>
            </a:r>
            <a:endParaRPr lang="es-CO" sz="3116" spc="32" dirty="0" smtClean="0">
              <a:latin typeface="Palatino Linotype"/>
              <a:cs typeface="Palatino Linotype"/>
            </a:endParaRPr>
          </a:p>
          <a:p>
            <a:pPr marL="27290" marR="10916" algn="just">
              <a:lnSpc>
                <a:spcPct val="106600"/>
              </a:lnSpc>
              <a:spcBef>
                <a:spcPts val="3030"/>
              </a:spcBef>
            </a:pPr>
            <a:endParaRPr sz="3116" dirty="0">
              <a:latin typeface="Palatino Linotype"/>
              <a:cs typeface="Palatino Linotype"/>
            </a:endParaRPr>
          </a:p>
        </p:txBody>
      </p:sp>
      <p:sp>
        <p:nvSpPr>
          <p:cNvPr id="132" name="object 34">
            <a:extLst>
              <a:ext uri="{FF2B5EF4-FFF2-40B4-BE49-F238E27FC236}">
                <a16:creationId xmlns:a16="http://schemas.microsoft.com/office/drawing/2014/main" xmlns="" id="{1F08EE38-6AD0-8497-0A15-B607251F3F86}"/>
              </a:ext>
            </a:extLst>
          </p:cNvPr>
          <p:cNvSpPr txBox="1"/>
          <p:nvPr/>
        </p:nvSpPr>
        <p:spPr>
          <a:xfrm>
            <a:off x="16809244" y="35544919"/>
            <a:ext cx="14935200" cy="7420349"/>
          </a:xfrm>
          <a:prstGeom prst="rect">
            <a:avLst/>
          </a:prstGeom>
        </p:spPr>
        <p:txBody>
          <a:bodyPr vert="horz" wrap="square" lIns="0" tIns="30019" rIns="0" bIns="0" rtlCol="0">
            <a:spAutoFit/>
          </a:bodyPr>
          <a:lstStyle/>
          <a:p>
            <a:pPr marL="27290">
              <a:spcBef>
                <a:spcPts val="236"/>
              </a:spcBef>
            </a:pPr>
            <a:r>
              <a:rPr sz="5157" b="1" spc="11" dirty="0">
                <a:solidFill>
                  <a:srgbClr val="007F00"/>
                </a:solidFill>
                <a:latin typeface="Palatino Linotype"/>
                <a:cs typeface="Palatino Linotype"/>
              </a:rPr>
              <a:t>References</a:t>
            </a:r>
            <a:endParaRPr sz="5157" dirty="0">
              <a:latin typeface="Palatino Linotype"/>
              <a:cs typeface="Palatino Linotype"/>
            </a:endParaRPr>
          </a:p>
          <a:p>
            <a:pPr marL="562169" indent="-536242" algn="just">
              <a:spcBef>
                <a:spcPts val="3277"/>
              </a:spcBef>
              <a:buFont typeface="Palatino Linotype"/>
              <a:buAutoNum type="arabicPlain"/>
              <a:tabLst>
                <a:tab pos="563534" algn="l"/>
              </a:tabLst>
            </a:pPr>
            <a:r>
              <a:rPr lang="es-CO" sz="3116" spc="32" dirty="0" smtClean="0">
                <a:latin typeface="Palatino Linotype"/>
                <a:cs typeface="Palatino Linotype"/>
              </a:rPr>
              <a:t>Claudia de </a:t>
            </a:r>
            <a:r>
              <a:rPr lang="es-CO" sz="3116" spc="32" dirty="0" err="1" smtClean="0">
                <a:latin typeface="Palatino Linotype"/>
                <a:cs typeface="Palatino Linotype"/>
              </a:rPr>
              <a:t>Rham</a:t>
            </a:r>
            <a:r>
              <a:rPr lang="es-CO" sz="3116" spc="32" dirty="0" smtClean="0">
                <a:latin typeface="Palatino Linotype"/>
                <a:cs typeface="Palatino Linotype"/>
              </a:rPr>
              <a:t>. </a:t>
            </a:r>
            <a:r>
              <a:rPr lang="es-CO" sz="3116" spc="32" dirty="0" err="1" smtClean="0">
                <a:latin typeface="Palatino Linotype"/>
                <a:cs typeface="Palatino Linotype"/>
              </a:rPr>
              <a:t>Massive</a:t>
            </a:r>
            <a:r>
              <a:rPr lang="es-CO" sz="3116" spc="32" dirty="0" smtClean="0">
                <a:latin typeface="Palatino Linotype"/>
                <a:cs typeface="Palatino Linotype"/>
              </a:rPr>
              <a:t> </a:t>
            </a:r>
            <a:r>
              <a:rPr lang="es-CO" sz="3116" spc="32" dirty="0" err="1" smtClean="0">
                <a:latin typeface="Palatino Linotype"/>
                <a:cs typeface="Palatino Linotype"/>
              </a:rPr>
              <a:t>gravity</a:t>
            </a:r>
            <a:r>
              <a:rPr lang="es-CO" sz="3116" spc="32" dirty="0" smtClean="0">
                <a:latin typeface="Palatino Linotype"/>
                <a:cs typeface="Palatino Linotype"/>
              </a:rPr>
              <a:t>. LIVING REVIEWS IN RELATIVITY, 17, 2014</a:t>
            </a:r>
            <a:r>
              <a:rPr sz="3116" spc="32" dirty="0" smtClean="0">
                <a:latin typeface="Palatino Linotype"/>
                <a:cs typeface="Palatino Linotype"/>
              </a:rPr>
              <a:t>.</a:t>
            </a:r>
            <a:endParaRPr lang="es-CO" sz="3116" spc="32" dirty="0" smtClean="0">
              <a:latin typeface="Palatino Linotype"/>
              <a:cs typeface="Palatino Linotype"/>
            </a:endParaRPr>
          </a:p>
          <a:p>
            <a:pPr marL="562169" indent="-536242" algn="just">
              <a:spcBef>
                <a:spcPts val="3277"/>
              </a:spcBef>
              <a:buFont typeface="Palatino Linotype"/>
              <a:buAutoNum type="arabicPlain"/>
              <a:tabLst>
                <a:tab pos="563534" algn="l"/>
              </a:tabLst>
            </a:pPr>
            <a:r>
              <a:rPr lang="es-CO" sz="3116" spc="32" dirty="0" err="1" smtClean="0">
                <a:latin typeface="Palatino Linotype"/>
                <a:cs typeface="Palatino Linotype"/>
              </a:rPr>
              <a:t>Suchant</a:t>
            </a:r>
            <a:r>
              <a:rPr lang="es-CO" sz="3116" spc="32" dirty="0" smtClean="0">
                <a:latin typeface="Palatino Linotype"/>
                <a:cs typeface="Palatino Linotype"/>
              </a:rPr>
              <a:t> G. </a:t>
            </a:r>
            <a:r>
              <a:rPr lang="es-CO" sz="3116" spc="32" dirty="0" err="1" smtClean="0">
                <a:latin typeface="Palatino Linotype"/>
                <a:cs typeface="Palatino Linotype"/>
              </a:rPr>
              <a:t>Ghosh</a:t>
            </a:r>
            <a:r>
              <a:rPr lang="es-CO" sz="3116" spc="32" dirty="0" smtClean="0">
                <a:latin typeface="Palatino Linotype"/>
                <a:cs typeface="Palatino Linotype"/>
              </a:rPr>
              <a:t>, </a:t>
            </a:r>
            <a:r>
              <a:rPr lang="es-CO" sz="3116" spc="32" dirty="0" err="1" smtClean="0">
                <a:latin typeface="Palatino Linotype"/>
                <a:cs typeface="Palatino Linotype"/>
              </a:rPr>
              <a:t>Lunchakorn</a:t>
            </a:r>
            <a:r>
              <a:rPr lang="es-CO" sz="3116" spc="32" dirty="0" smtClean="0">
                <a:latin typeface="Palatino Linotype"/>
                <a:cs typeface="Palatino Linotype"/>
              </a:rPr>
              <a:t> </a:t>
            </a:r>
            <a:r>
              <a:rPr lang="es-CO" sz="3116" spc="32" dirty="0" err="1" smtClean="0">
                <a:latin typeface="Palatino Linotype"/>
                <a:cs typeface="Palatino Linotype"/>
              </a:rPr>
              <a:t>Tannukij</a:t>
            </a:r>
            <a:r>
              <a:rPr lang="es-CO" sz="3116" spc="32" dirty="0" smtClean="0">
                <a:latin typeface="Palatino Linotype"/>
                <a:cs typeface="Palatino Linotype"/>
              </a:rPr>
              <a:t>, and </a:t>
            </a:r>
            <a:r>
              <a:rPr lang="es-CO" sz="3116" spc="32" dirty="0" err="1" smtClean="0">
                <a:latin typeface="Palatino Linotype"/>
                <a:cs typeface="Palatino Linotype"/>
              </a:rPr>
              <a:t>Pitayuth</a:t>
            </a:r>
            <a:r>
              <a:rPr lang="es-CO" sz="3116" spc="32" dirty="0" smtClean="0">
                <a:latin typeface="Palatino Linotype"/>
                <a:cs typeface="Palatino Linotype"/>
              </a:rPr>
              <a:t> </a:t>
            </a:r>
            <a:r>
              <a:rPr lang="es-CO" sz="3116" spc="32" dirty="0" err="1" smtClean="0">
                <a:latin typeface="Palatino Linotype"/>
                <a:cs typeface="Palatino Linotype"/>
              </a:rPr>
              <a:t>Wongjun</a:t>
            </a:r>
            <a:r>
              <a:rPr lang="es-CO" sz="3116" spc="32" dirty="0" smtClean="0">
                <a:latin typeface="Palatino Linotype"/>
                <a:cs typeface="Palatino Linotype"/>
              </a:rPr>
              <a:t>. A </a:t>
            </a:r>
            <a:r>
              <a:rPr lang="es-CO" sz="3116" spc="32" dirty="0" err="1" smtClean="0">
                <a:latin typeface="Palatino Linotype"/>
                <a:cs typeface="Palatino Linotype"/>
              </a:rPr>
              <a:t>class</a:t>
            </a:r>
            <a:r>
              <a:rPr lang="es-CO" sz="3116" spc="32" dirty="0" smtClean="0">
                <a:latin typeface="Palatino Linotype"/>
                <a:cs typeface="Palatino Linotype"/>
              </a:rPr>
              <a:t> of </a:t>
            </a:r>
            <a:r>
              <a:rPr lang="es-CO" sz="3116" spc="32" dirty="0" err="1" smtClean="0">
                <a:latin typeface="Palatino Linotype"/>
                <a:cs typeface="Palatino Linotype"/>
              </a:rPr>
              <a:t>black</a:t>
            </a:r>
            <a:r>
              <a:rPr lang="es-CO" sz="3116" spc="32" dirty="0" smtClean="0">
                <a:latin typeface="Palatino Linotype"/>
                <a:cs typeface="Palatino Linotype"/>
              </a:rPr>
              <a:t> </a:t>
            </a:r>
            <a:r>
              <a:rPr lang="es-CO" sz="3116" spc="32" dirty="0" err="1" smtClean="0">
                <a:latin typeface="Palatino Linotype"/>
                <a:cs typeface="Palatino Linotype"/>
              </a:rPr>
              <a:t>holes</a:t>
            </a:r>
            <a:r>
              <a:rPr lang="es-CO" sz="3116" spc="32" dirty="0" smtClean="0">
                <a:latin typeface="Palatino Linotype"/>
                <a:cs typeface="Palatino Linotype"/>
              </a:rPr>
              <a:t> in </a:t>
            </a:r>
            <a:r>
              <a:rPr lang="es-CO" sz="3116" spc="32" dirty="0" err="1" smtClean="0">
                <a:latin typeface="Palatino Linotype"/>
                <a:cs typeface="Palatino Linotype"/>
              </a:rPr>
              <a:t>dRGT</a:t>
            </a:r>
            <a:r>
              <a:rPr lang="es-CO" sz="3116" spc="32" dirty="0" smtClean="0">
                <a:latin typeface="Palatino Linotype"/>
                <a:cs typeface="Palatino Linotype"/>
              </a:rPr>
              <a:t> </a:t>
            </a:r>
            <a:r>
              <a:rPr lang="es-CO" sz="3116" spc="32" dirty="0" err="1" smtClean="0">
                <a:latin typeface="Palatino Linotype"/>
                <a:cs typeface="Palatino Linotype"/>
              </a:rPr>
              <a:t>massive</a:t>
            </a:r>
            <a:r>
              <a:rPr lang="es-CO" sz="3116" spc="32" dirty="0" smtClean="0">
                <a:latin typeface="Palatino Linotype"/>
                <a:cs typeface="Palatino Linotype"/>
              </a:rPr>
              <a:t> </a:t>
            </a:r>
            <a:r>
              <a:rPr lang="es-CO" sz="3116" spc="32" dirty="0" err="1" smtClean="0">
                <a:latin typeface="Palatino Linotype"/>
                <a:cs typeface="Palatino Linotype"/>
              </a:rPr>
              <a:t>gravity</a:t>
            </a:r>
            <a:r>
              <a:rPr lang="es-CO" sz="3116" spc="32" dirty="0" smtClean="0">
                <a:latin typeface="Palatino Linotype"/>
                <a:cs typeface="Palatino Linotype"/>
              </a:rPr>
              <a:t> and </a:t>
            </a:r>
            <a:r>
              <a:rPr lang="es-CO" sz="3116" spc="32" dirty="0" err="1" smtClean="0">
                <a:latin typeface="Palatino Linotype"/>
                <a:cs typeface="Palatino Linotype"/>
              </a:rPr>
              <a:t>their</a:t>
            </a:r>
            <a:r>
              <a:rPr lang="es-CO" sz="3116" spc="32" dirty="0" smtClean="0">
                <a:latin typeface="Palatino Linotype"/>
                <a:cs typeface="Palatino Linotype"/>
              </a:rPr>
              <a:t> </a:t>
            </a:r>
            <a:r>
              <a:rPr lang="es-CO" sz="3116" spc="32" dirty="0" err="1" smtClean="0">
                <a:latin typeface="Palatino Linotype"/>
                <a:cs typeface="Palatino Linotype"/>
              </a:rPr>
              <a:t>thermodynamical</a:t>
            </a:r>
            <a:r>
              <a:rPr lang="es-CO" sz="3116" spc="32" dirty="0" smtClean="0">
                <a:latin typeface="Palatino Linotype"/>
                <a:cs typeface="Palatino Linotype"/>
              </a:rPr>
              <a:t> </a:t>
            </a:r>
            <a:r>
              <a:rPr lang="es-CO" sz="3116" spc="32" dirty="0" err="1" smtClean="0">
                <a:latin typeface="Palatino Linotype"/>
                <a:cs typeface="Palatino Linotype"/>
              </a:rPr>
              <a:t>properties</a:t>
            </a:r>
            <a:r>
              <a:rPr lang="es-CO" sz="3116" spc="32" dirty="0" smtClean="0">
                <a:latin typeface="Palatino Linotype"/>
                <a:cs typeface="Palatino Linotype"/>
              </a:rPr>
              <a:t>. </a:t>
            </a:r>
            <a:r>
              <a:rPr lang="es-CO" sz="3116" spc="32" dirty="0" err="1" smtClean="0">
                <a:latin typeface="Palatino Linotype"/>
                <a:cs typeface="Palatino Linotype"/>
              </a:rPr>
              <a:t>The</a:t>
            </a:r>
            <a:r>
              <a:rPr lang="es-CO" sz="3116" spc="32" dirty="0" smtClean="0">
                <a:latin typeface="Palatino Linotype"/>
                <a:cs typeface="Palatino Linotype"/>
              </a:rPr>
              <a:t> </a:t>
            </a:r>
            <a:r>
              <a:rPr lang="es-CO" sz="3116" spc="32" dirty="0" err="1" smtClean="0">
                <a:latin typeface="Palatino Linotype"/>
                <a:cs typeface="Palatino Linotype"/>
              </a:rPr>
              <a:t>Eropean</a:t>
            </a:r>
            <a:r>
              <a:rPr lang="es-CO" sz="3116" spc="32" dirty="0" smtClean="0">
                <a:latin typeface="Palatino Linotype"/>
                <a:cs typeface="Palatino Linotype"/>
              </a:rPr>
              <a:t>, </a:t>
            </a:r>
            <a:r>
              <a:rPr lang="es-CO" sz="3116" spc="32" dirty="0" err="1" smtClean="0">
                <a:latin typeface="Palatino Linotype"/>
                <a:cs typeface="Palatino Linotype"/>
              </a:rPr>
              <a:t>Physical</a:t>
            </a:r>
            <a:r>
              <a:rPr lang="es-CO" sz="3116" spc="32" dirty="0" smtClean="0">
                <a:latin typeface="Palatino Linotype"/>
                <a:cs typeface="Palatino Linotype"/>
              </a:rPr>
              <a:t> </a:t>
            </a:r>
            <a:r>
              <a:rPr lang="es-CO" sz="3116" spc="32" dirty="0" err="1" smtClean="0">
                <a:latin typeface="Palatino Linotype"/>
                <a:cs typeface="Palatino Linotype"/>
              </a:rPr>
              <a:t>Journal</a:t>
            </a:r>
            <a:r>
              <a:rPr lang="es-CO" sz="3116" spc="32" dirty="0" smtClean="0">
                <a:latin typeface="Palatino Linotype"/>
                <a:cs typeface="Palatino Linotype"/>
              </a:rPr>
              <a:t> C, 76(3), mar 2016.</a:t>
            </a:r>
          </a:p>
          <a:p>
            <a:pPr marL="562169" indent="-536242">
              <a:spcBef>
                <a:spcPts val="3277"/>
              </a:spcBef>
              <a:buFont typeface="Palatino Linotype"/>
              <a:buAutoNum type="arabicPlain"/>
              <a:tabLst>
                <a:tab pos="563534" algn="l"/>
              </a:tabLst>
            </a:pPr>
            <a:r>
              <a:rPr lang="es-CO" sz="3120" dirty="0" smtClean="0">
                <a:latin typeface="Palatino Linotype" pitchFamily="18" charset="0"/>
              </a:rPr>
              <a:t>Moreno J. </a:t>
            </a:r>
            <a:r>
              <a:rPr lang="es-CO" sz="3120" dirty="0" err="1" smtClean="0">
                <a:latin typeface="Palatino Linotype" pitchFamily="18" charset="0"/>
              </a:rPr>
              <a:t>AgujerosNegrosdRGT</a:t>
            </a:r>
            <a:r>
              <a:rPr lang="es-CO" sz="3120" dirty="0" smtClean="0">
                <a:latin typeface="Palatino Linotype" pitchFamily="18" charset="0"/>
              </a:rPr>
              <a:t>, 9 2022</a:t>
            </a:r>
            <a:r>
              <a:rPr lang="es-CO" sz="3200" dirty="0" smtClean="0"/>
              <a:t>.</a:t>
            </a:r>
            <a:br>
              <a:rPr lang="es-CO" sz="3200" dirty="0" smtClean="0"/>
            </a:br>
            <a:r>
              <a:rPr lang="es-CO" sz="3120" u="sng" dirty="0" smtClean="0">
                <a:latin typeface="Palatino Linotype" pitchFamily="18" charset="0"/>
                <a:hlinkClick r:id="rId6"/>
              </a:rPr>
              <a:t>https://github.com/Jh0mpis/AgujerosNegrosdRGT</a:t>
            </a:r>
            <a:r>
              <a:rPr lang="es-CO" sz="3120" dirty="0" smtClean="0">
                <a:latin typeface="Palatino Linotype" pitchFamily="18" charset="0"/>
              </a:rPr>
              <a:t>.</a:t>
            </a:r>
            <a:r>
              <a:rPr lang="pt-BR" sz="3200" dirty="0" smtClean="0"/>
              <a:t/>
            </a:r>
            <a:br>
              <a:rPr lang="pt-BR" sz="3200" dirty="0" smtClean="0"/>
            </a:br>
            <a:r>
              <a:rPr lang="pt-BR" sz="3200" dirty="0" smtClean="0"/>
              <a:t/>
            </a:r>
            <a:br>
              <a:rPr lang="pt-BR" sz="3200" dirty="0" smtClean="0"/>
            </a:br>
            <a:r>
              <a:rPr lang="pt-BR" sz="3200" dirty="0" smtClean="0"/>
              <a:t> </a:t>
            </a:r>
            <a:r>
              <a:rPr lang="es-CO" sz="3200" dirty="0" smtClean="0"/>
              <a:t/>
            </a:r>
            <a:br>
              <a:rPr lang="es-CO" sz="3200" dirty="0" smtClean="0"/>
            </a:br>
            <a:r>
              <a:rPr lang="es-CO" sz="3200" dirty="0" smtClean="0"/>
              <a:t/>
            </a:r>
            <a:br>
              <a:rPr lang="es-CO" sz="3200" dirty="0" smtClean="0"/>
            </a:br>
            <a:endParaRPr sz="3116" dirty="0">
              <a:latin typeface="Palatino Linotype"/>
              <a:cs typeface="Palatino Linotype"/>
            </a:endParaRPr>
          </a:p>
        </p:txBody>
      </p:sp>
      <p:pic>
        <p:nvPicPr>
          <p:cNvPr id="29" name="28 Imagen" descr="1.PNG"/>
          <p:cNvPicPr>
            <a:picLocks noChangeAspect="1"/>
          </p:cNvPicPr>
          <p:nvPr/>
        </p:nvPicPr>
        <p:blipFill>
          <a:blip r:embed="rId7" cstate="print"/>
          <a:srcRect t="12745"/>
          <a:stretch>
            <a:fillRect/>
          </a:stretch>
        </p:blipFill>
        <p:spPr>
          <a:xfrm>
            <a:off x="3855244" y="26629519"/>
            <a:ext cx="9296400" cy="1043333"/>
          </a:xfrm>
          <a:prstGeom prst="rect">
            <a:avLst/>
          </a:prstGeom>
        </p:spPr>
      </p:pic>
      <p:pic>
        <p:nvPicPr>
          <p:cNvPr id="30" name="29 Imagen" descr="2.PNG"/>
          <p:cNvPicPr>
            <a:picLocks noChangeAspect="1"/>
          </p:cNvPicPr>
          <p:nvPr/>
        </p:nvPicPr>
        <p:blipFill>
          <a:blip r:embed="rId8" cstate="print"/>
          <a:stretch>
            <a:fillRect/>
          </a:stretch>
        </p:blipFill>
        <p:spPr>
          <a:xfrm>
            <a:off x="3626644" y="28227681"/>
            <a:ext cx="8828578" cy="2059438"/>
          </a:xfrm>
          <a:prstGeom prst="rect">
            <a:avLst/>
          </a:prstGeom>
        </p:spPr>
      </p:pic>
      <p:pic>
        <p:nvPicPr>
          <p:cNvPr id="31" name="30 Imagen" descr="3.PNG"/>
          <p:cNvPicPr>
            <a:picLocks noChangeAspect="1"/>
          </p:cNvPicPr>
          <p:nvPr/>
        </p:nvPicPr>
        <p:blipFill>
          <a:blip r:embed="rId9" cstate="print"/>
          <a:srcRect t="25961"/>
          <a:stretch>
            <a:fillRect/>
          </a:stretch>
        </p:blipFill>
        <p:spPr>
          <a:xfrm>
            <a:off x="6598444" y="31582519"/>
            <a:ext cx="4114800" cy="838200"/>
          </a:xfrm>
          <a:prstGeom prst="rect">
            <a:avLst/>
          </a:prstGeom>
        </p:spPr>
      </p:pic>
      <p:pic>
        <p:nvPicPr>
          <p:cNvPr id="32" name="31 Imagen" descr="4.PNG"/>
          <p:cNvPicPr>
            <a:picLocks noChangeAspect="1"/>
          </p:cNvPicPr>
          <p:nvPr/>
        </p:nvPicPr>
        <p:blipFill>
          <a:blip r:embed="rId10" cstate="print"/>
          <a:stretch>
            <a:fillRect/>
          </a:stretch>
        </p:blipFill>
        <p:spPr>
          <a:xfrm>
            <a:off x="5150644" y="34249519"/>
            <a:ext cx="6096002" cy="1219200"/>
          </a:xfrm>
          <a:prstGeom prst="rect">
            <a:avLst/>
          </a:prstGeom>
        </p:spPr>
      </p:pic>
      <p:pic>
        <p:nvPicPr>
          <p:cNvPr id="33" name="32 Imagen" descr="5.PNG"/>
          <p:cNvPicPr>
            <a:picLocks noChangeAspect="1"/>
          </p:cNvPicPr>
          <p:nvPr/>
        </p:nvPicPr>
        <p:blipFill>
          <a:blip r:embed="rId11" cstate="print"/>
          <a:stretch>
            <a:fillRect/>
          </a:stretch>
        </p:blipFill>
        <p:spPr>
          <a:xfrm>
            <a:off x="5760244" y="36840319"/>
            <a:ext cx="5841168" cy="1066800"/>
          </a:xfrm>
          <a:prstGeom prst="rect">
            <a:avLst/>
          </a:prstGeom>
        </p:spPr>
      </p:pic>
      <p:pic>
        <p:nvPicPr>
          <p:cNvPr id="1026" name="Picture 2"/>
          <p:cNvPicPr>
            <a:picLocks noChangeAspect="1" noChangeArrowheads="1"/>
          </p:cNvPicPr>
          <p:nvPr/>
        </p:nvPicPr>
        <p:blipFill>
          <a:blip r:embed="rId12" cstate="print"/>
          <a:srcRect/>
          <a:stretch>
            <a:fillRect/>
          </a:stretch>
        </p:blipFill>
        <p:spPr bwMode="auto">
          <a:xfrm>
            <a:off x="6217444" y="38481667"/>
            <a:ext cx="4800600" cy="2016252"/>
          </a:xfrm>
          <a:prstGeom prst="rect">
            <a:avLst/>
          </a:prstGeom>
          <a:noFill/>
          <a:ln w="9525">
            <a:noFill/>
            <a:miter lim="800000"/>
            <a:headEnd/>
            <a:tailEnd/>
          </a:ln>
        </p:spPr>
      </p:pic>
      <p:sp>
        <p:nvSpPr>
          <p:cNvPr id="38" name="object 25">
            <a:extLst>
              <a:ext uri="{FF2B5EF4-FFF2-40B4-BE49-F238E27FC236}">
                <a16:creationId xmlns:a16="http://schemas.microsoft.com/office/drawing/2014/main" xmlns="" id="{4848A71D-2EC0-57BC-BB38-E758CBBF197A}"/>
              </a:ext>
            </a:extLst>
          </p:cNvPr>
          <p:cNvSpPr txBox="1"/>
          <p:nvPr/>
        </p:nvSpPr>
        <p:spPr>
          <a:xfrm>
            <a:off x="16885444" y="17611952"/>
            <a:ext cx="14399758" cy="12675167"/>
          </a:xfrm>
          <a:prstGeom prst="rect">
            <a:avLst/>
          </a:prstGeom>
        </p:spPr>
        <p:txBody>
          <a:bodyPr vert="horz" wrap="square" lIns="0" tIns="4094" rIns="0" bIns="0" rtlCol="0">
            <a:spAutoFit/>
          </a:bodyPr>
          <a:lstStyle/>
          <a:p>
            <a:pPr marL="27290" marR="10916" algn="just">
              <a:lnSpc>
                <a:spcPct val="106600"/>
              </a:lnSpc>
              <a:spcBef>
                <a:spcPts val="3030"/>
              </a:spcBef>
            </a:pPr>
            <a:r>
              <a:rPr lang="es-CO" sz="3980" b="1" dirty="0" smtClean="0">
                <a:latin typeface="Arial"/>
                <a:cs typeface="Arial"/>
              </a:rPr>
              <a:t>3. </a:t>
            </a:r>
            <a:r>
              <a:rPr lang="es-CO" sz="3980" b="1" dirty="0" err="1" smtClean="0">
                <a:latin typeface="Arial"/>
                <a:cs typeface="Arial"/>
              </a:rPr>
              <a:t>Rotating</a:t>
            </a:r>
            <a:r>
              <a:rPr lang="es-CO" sz="3980" b="1" dirty="0" smtClean="0">
                <a:latin typeface="Arial"/>
                <a:cs typeface="Arial"/>
              </a:rPr>
              <a:t> Black </a:t>
            </a:r>
            <a:r>
              <a:rPr lang="es-CO" sz="3980" b="1" dirty="0" err="1" smtClean="0">
                <a:latin typeface="Arial"/>
                <a:cs typeface="Arial"/>
              </a:rPr>
              <a:t>Hole</a:t>
            </a:r>
            <a:endParaRPr lang="en-US" sz="4800" spc="32" dirty="0" smtClean="0">
              <a:latin typeface="Palatino Linotype"/>
              <a:cs typeface="Palatino Linotype"/>
            </a:endParaRPr>
          </a:p>
          <a:p>
            <a:pPr marL="27290" marR="10916" algn="just">
              <a:lnSpc>
                <a:spcPct val="106600"/>
              </a:lnSpc>
              <a:spcBef>
                <a:spcPts val="3030"/>
              </a:spcBef>
            </a:pPr>
            <a:r>
              <a:rPr lang="en-US" sz="3120" dirty="0" smtClean="0">
                <a:latin typeface="Palatino Linotype" pitchFamily="18" charset="0"/>
              </a:rPr>
              <a:t>After obtaining the static solution the Janis-Newman algorithm was applied over it, obtaining the following solution </a:t>
            </a:r>
          </a:p>
          <a:p>
            <a:pPr marL="27290" marR="10916" algn="just">
              <a:lnSpc>
                <a:spcPct val="106600"/>
              </a:lnSpc>
              <a:spcBef>
                <a:spcPts val="3030"/>
              </a:spcBef>
            </a:pPr>
            <a:endParaRPr lang="en-US" sz="3120" dirty="0" smtClean="0">
              <a:latin typeface="Palatino Linotype" pitchFamily="18" charset="0"/>
            </a:endParaRPr>
          </a:p>
          <a:p>
            <a:pPr marL="27290" marR="10916" algn="just">
              <a:lnSpc>
                <a:spcPct val="106600"/>
              </a:lnSpc>
              <a:spcBef>
                <a:spcPts val="3030"/>
              </a:spcBef>
            </a:pPr>
            <a:endParaRPr lang="en-US" sz="3120" dirty="0" smtClean="0">
              <a:latin typeface="Palatino Linotype" pitchFamily="18" charset="0"/>
            </a:endParaRPr>
          </a:p>
          <a:p>
            <a:pPr marL="27290" marR="10916" algn="just">
              <a:lnSpc>
                <a:spcPct val="106600"/>
              </a:lnSpc>
              <a:spcBef>
                <a:spcPts val="3030"/>
              </a:spcBef>
            </a:pPr>
            <a:endParaRPr lang="en-US" sz="3120" dirty="0" smtClean="0">
              <a:latin typeface="Palatino Linotype" pitchFamily="18" charset="0"/>
            </a:endParaRPr>
          </a:p>
          <a:p>
            <a:pPr marL="27290" marR="10916" algn="just">
              <a:lnSpc>
                <a:spcPct val="106600"/>
              </a:lnSpc>
              <a:spcBef>
                <a:spcPts val="3030"/>
              </a:spcBef>
            </a:pPr>
            <a:r>
              <a:rPr lang="en-US" sz="3120" dirty="0" smtClean="0">
                <a:latin typeface="Palatino Linotype" pitchFamily="18" charset="0"/>
              </a:rPr>
              <a:t>  			         </a:t>
            </a:r>
          </a:p>
          <a:p>
            <a:pPr marL="27290" marR="10916" algn="just">
              <a:lnSpc>
                <a:spcPct val="106600"/>
              </a:lnSpc>
              <a:spcBef>
                <a:spcPts val="3030"/>
              </a:spcBef>
            </a:pPr>
            <a:endParaRPr lang="en-US" sz="3120" dirty="0" smtClean="0">
              <a:latin typeface="Palatino Linotype" pitchFamily="18" charset="0"/>
            </a:endParaRPr>
          </a:p>
          <a:p>
            <a:pPr marL="27290" marR="10916" algn="just">
              <a:lnSpc>
                <a:spcPct val="106600"/>
              </a:lnSpc>
              <a:spcBef>
                <a:spcPts val="3030"/>
              </a:spcBef>
            </a:pPr>
            <a:endParaRPr lang="en-US" sz="3120" dirty="0" smtClean="0">
              <a:latin typeface="Palatino Linotype" pitchFamily="18" charset="0"/>
            </a:endParaRPr>
          </a:p>
          <a:p>
            <a:pPr marL="27290" marR="10916" algn="just">
              <a:lnSpc>
                <a:spcPct val="106600"/>
              </a:lnSpc>
              <a:spcBef>
                <a:spcPts val="3030"/>
              </a:spcBef>
            </a:pPr>
            <a:endParaRPr lang="en-US" sz="3120" dirty="0" smtClean="0">
              <a:latin typeface="Palatino Linotype" pitchFamily="18" charset="0"/>
            </a:endParaRPr>
          </a:p>
          <a:p>
            <a:r>
              <a:rPr lang="en-US" sz="3200" dirty="0" smtClean="0"/>
              <a:t> </a:t>
            </a:r>
          </a:p>
          <a:p>
            <a:endParaRPr lang="en-US" sz="3200" dirty="0" smtClean="0"/>
          </a:p>
          <a:p>
            <a:endParaRPr lang="es-CO" sz="3200" dirty="0" smtClean="0"/>
          </a:p>
          <a:p>
            <a:pPr marL="27290" marR="10916" algn="just">
              <a:lnSpc>
                <a:spcPct val="106600"/>
              </a:lnSpc>
              <a:spcBef>
                <a:spcPts val="3030"/>
              </a:spcBef>
            </a:pPr>
            <a:endParaRPr lang="es-CO" sz="3120" dirty="0" smtClean="0">
              <a:latin typeface="Palatino Linotype" pitchFamily="18" charset="0"/>
            </a:endParaRPr>
          </a:p>
          <a:p>
            <a:pPr marL="27290" marR="10916" algn="just">
              <a:lnSpc>
                <a:spcPct val="106600"/>
              </a:lnSpc>
              <a:spcBef>
                <a:spcPts val="3030"/>
              </a:spcBef>
            </a:pPr>
            <a:endParaRPr lang="es-CO" sz="3120" spc="32" dirty="0" smtClean="0">
              <a:latin typeface="Palatino Linotype"/>
              <a:cs typeface="Palatino Linotype"/>
            </a:endParaRPr>
          </a:p>
          <a:p>
            <a:pPr marL="27290" marR="10916" algn="just">
              <a:lnSpc>
                <a:spcPct val="106600"/>
              </a:lnSpc>
              <a:spcBef>
                <a:spcPts val="3030"/>
              </a:spcBef>
            </a:pPr>
            <a:endParaRPr lang="es-CO" sz="3980" dirty="0">
              <a:latin typeface="Palatino Linotype"/>
              <a:cs typeface="Palatino Linotype"/>
            </a:endParaRPr>
          </a:p>
        </p:txBody>
      </p:sp>
      <p:pic>
        <p:nvPicPr>
          <p:cNvPr id="39" name="38 Imagen" descr="7.PNG"/>
          <p:cNvPicPr>
            <a:picLocks noChangeAspect="1"/>
          </p:cNvPicPr>
          <p:nvPr/>
        </p:nvPicPr>
        <p:blipFill>
          <a:blip r:embed="rId13" cstate="print"/>
          <a:stretch>
            <a:fillRect/>
          </a:stretch>
        </p:blipFill>
        <p:spPr>
          <a:xfrm>
            <a:off x="18714244" y="19847719"/>
            <a:ext cx="10454098" cy="2971800"/>
          </a:xfrm>
          <a:prstGeom prst="rect">
            <a:avLst/>
          </a:prstGeom>
        </p:spPr>
      </p:pic>
      <p:pic>
        <p:nvPicPr>
          <p:cNvPr id="41" name="40 Imagen" descr="9.PNG"/>
          <p:cNvPicPr>
            <a:picLocks noChangeAspect="1"/>
          </p:cNvPicPr>
          <p:nvPr/>
        </p:nvPicPr>
        <p:blipFill>
          <a:blip r:embed="rId14" cstate="print"/>
          <a:srcRect r="89912"/>
          <a:stretch>
            <a:fillRect/>
          </a:stretch>
        </p:blipFill>
        <p:spPr>
          <a:xfrm>
            <a:off x="25115043" y="22832133"/>
            <a:ext cx="914401" cy="825586"/>
          </a:xfrm>
          <a:prstGeom prst="rect">
            <a:avLst/>
          </a:prstGeom>
        </p:spPr>
      </p:pic>
      <p:pic>
        <p:nvPicPr>
          <p:cNvPr id="42" name="41 Imagen" descr="9.PNG"/>
          <p:cNvPicPr>
            <a:picLocks noChangeAspect="1"/>
          </p:cNvPicPr>
          <p:nvPr/>
        </p:nvPicPr>
        <p:blipFill>
          <a:blip r:embed="rId14" cstate="print"/>
          <a:srcRect l="75096"/>
          <a:stretch>
            <a:fillRect/>
          </a:stretch>
        </p:blipFill>
        <p:spPr>
          <a:xfrm>
            <a:off x="26029444" y="22877412"/>
            <a:ext cx="2133600" cy="780307"/>
          </a:xfrm>
          <a:prstGeom prst="rect">
            <a:avLst/>
          </a:prstGeom>
        </p:spPr>
      </p:pic>
      <p:grpSp>
        <p:nvGrpSpPr>
          <p:cNvPr id="49" name="48 Grupo"/>
          <p:cNvGrpSpPr/>
          <p:nvPr/>
        </p:nvGrpSpPr>
        <p:grpSpPr>
          <a:xfrm>
            <a:off x="17418844" y="23886319"/>
            <a:ext cx="13868400" cy="3886200"/>
            <a:chOff x="17418844" y="23886319"/>
            <a:chExt cx="13868400" cy="3886200"/>
          </a:xfrm>
        </p:grpSpPr>
        <p:grpSp>
          <p:nvGrpSpPr>
            <p:cNvPr id="35" name="34 Grupo"/>
            <p:cNvGrpSpPr/>
            <p:nvPr/>
          </p:nvGrpSpPr>
          <p:grpSpPr>
            <a:xfrm>
              <a:off x="18561844" y="23886319"/>
              <a:ext cx="10942852" cy="3630386"/>
              <a:chOff x="18561844" y="23886319"/>
              <a:chExt cx="10942852" cy="3630386"/>
            </a:xfrm>
          </p:grpSpPr>
          <p:pic>
            <p:nvPicPr>
              <p:cNvPr id="43" name="42 Imagen" descr="RHR2.png"/>
              <p:cNvPicPr>
                <a:picLocks noChangeAspect="1"/>
              </p:cNvPicPr>
              <p:nvPr/>
            </p:nvPicPr>
            <p:blipFill>
              <a:blip r:embed="rId15" cstate="print"/>
              <a:srcRect t="12000" r="24138"/>
              <a:stretch>
                <a:fillRect/>
              </a:stretch>
            </p:blipFill>
            <p:spPr>
              <a:xfrm>
                <a:off x="18561844" y="23886319"/>
                <a:ext cx="3810000" cy="3630386"/>
              </a:xfrm>
              <a:prstGeom prst="rect">
                <a:avLst/>
              </a:prstGeom>
            </p:spPr>
          </p:pic>
          <p:pic>
            <p:nvPicPr>
              <p:cNvPr id="44" name="43 Imagen" descr="CHR4.png"/>
              <p:cNvPicPr>
                <a:picLocks noChangeAspect="1"/>
              </p:cNvPicPr>
              <p:nvPr/>
            </p:nvPicPr>
            <p:blipFill>
              <a:blip r:embed="rId16" cstate="print"/>
              <a:srcRect t="9839"/>
              <a:stretch>
                <a:fillRect/>
              </a:stretch>
            </p:blipFill>
            <p:spPr>
              <a:xfrm>
                <a:off x="22524244" y="23891635"/>
                <a:ext cx="3505200" cy="3423684"/>
              </a:xfrm>
              <a:prstGeom prst="rect">
                <a:avLst/>
              </a:prstGeom>
            </p:spPr>
          </p:pic>
          <p:pic>
            <p:nvPicPr>
              <p:cNvPr id="45" name="44 Imagen" descr="T11.png"/>
              <p:cNvPicPr>
                <a:picLocks noChangeAspect="1"/>
              </p:cNvPicPr>
              <p:nvPr/>
            </p:nvPicPr>
            <p:blipFill>
              <a:blip r:embed="rId17" cstate="print"/>
              <a:stretch>
                <a:fillRect/>
              </a:stretch>
            </p:blipFill>
            <p:spPr>
              <a:xfrm>
                <a:off x="26105644" y="23886319"/>
                <a:ext cx="3399052" cy="3429000"/>
              </a:xfrm>
              <a:prstGeom prst="rect">
                <a:avLst/>
              </a:prstGeom>
            </p:spPr>
          </p:pic>
        </p:grpSp>
        <p:sp>
          <p:nvSpPr>
            <p:cNvPr id="46" name="object 30">
              <a:extLst>
                <a:ext uri="{FF2B5EF4-FFF2-40B4-BE49-F238E27FC236}">
                  <a16:creationId xmlns:a16="http://schemas.microsoft.com/office/drawing/2014/main" xmlns="" id="{25EDF73A-C0E2-FF00-EF6B-0C11978D9E75}"/>
                </a:ext>
              </a:extLst>
            </p:cNvPr>
            <p:cNvSpPr txBox="1"/>
            <p:nvPr/>
          </p:nvSpPr>
          <p:spPr>
            <a:xfrm>
              <a:off x="17418844" y="27279323"/>
              <a:ext cx="13868400" cy="493196"/>
            </a:xfrm>
            <a:prstGeom prst="rect">
              <a:avLst/>
            </a:prstGeom>
          </p:spPr>
          <p:txBody>
            <a:bodyPr vert="horz" wrap="square" lIns="0" tIns="30019" rIns="0" bIns="0" rtlCol="0">
              <a:spAutoFit/>
            </a:bodyPr>
            <a:lstStyle/>
            <a:p>
              <a:pPr marL="27290">
                <a:spcBef>
                  <a:spcPts val="236"/>
                </a:spcBef>
              </a:pPr>
              <a:r>
                <a:rPr sz="3008" b="1" dirty="0">
                  <a:latin typeface="Arial"/>
                  <a:cs typeface="Arial"/>
                </a:rPr>
                <a:t>Figure </a:t>
              </a:r>
              <a:r>
                <a:rPr lang="es-CO" sz="3008" b="1" dirty="0" smtClean="0">
                  <a:latin typeface="Arial"/>
                  <a:cs typeface="Arial"/>
                </a:rPr>
                <a:t>2</a:t>
              </a:r>
              <a:r>
                <a:rPr sz="3008" b="1" dirty="0" smtClean="0">
                  <a:latin typeface="Arial"/>
                  <a:cs typeface="Arial"/>
                </a:rPr>
                <a:t>:</a:t>
              </a:r>
              <a:r>
                <a:rPr sz="3008" b="1" spc="215" dirty="0" smtClean="0">
                  <a:latin typeface="Arial"/>
                  <a:cs typeface="Arial"/>
                </a:rPr>
                <a:t> </a:t>
              </a:r>
              <a:r>
                <a:rPr lang="es-CO" sz="3008" dirty="0" err="1" smtClean="0">
                  <a:latin typeface="Microsoft Sans Serif"/>
                  <a:cs typeface="Microsoft Sans Serif"/>
                </a:rPr>
                <a:t>Event</a:t>
              </a:r>
              <a:r>
                <a:rPr lang="es-CO" sz="3008" dirty="0" smtClean="0">
                  <a:latin typeface="Microsoft Sans Serif"/>
                  <a:cs typeface="Microsoft Sans Serif"/>
                </a:rPr>
                <a:t> </a:t>
              </a:r>
              <a:r>
                <a:rPr lang="es-CO" sz="3008" dirty="0" err="1" smtClean="0">
                  <a:latin typeface="Microsoft Sans Serif"/>
                  <a:cs typeface="Microsoft Sans Serif"/>
                </a:rPr>
                <a:t>horizon</a:t>
              </a:r>
              <a:r>
                <a:rPr lang="es-CO" sz="3008" dirty="0" smtClean="0">
                  <a:latin typeface="Microsoft Sans Serif"/>
                  <a:cs typeface="Microsoft Sans Serif"/>
                </a:rPr>
                <a:t> and </a:t>
              </a:r>
              <a:r>
                <a:rPr lang="es-CO" sz="3008" dirty="0" err="1" smtClean="0">
                  <a:latin typeface="Microsoft Sans Serif"/>
                  <a:cs typeface="Microsoft Sans Serif"/>
                </a:rPr>
                <a:t>temperture</a:t>
              </a:r>
              <a:r>
                <a:rPr lang="es-CO" sz="3008" dirty="0" smtClean="0">
                  <a:latin typeface="Microsoft Sans Serif"/>
                  <a:cs typeface="Microsoft Sans Serif"/>
                </a:rPr>
                <a:t> </a:t>
              </a:r>
              <a:r>
                <a:rPr lang="es-CO" sz="3008" dirty="0" err="1" smtClean="0">
                  <a:latin typeface="Microsoft Sans Serif"/>
                  <a:cs typeface="Microsoft Sans Serif"/>
                </a:rPr>
                <a:t>behavior</a:t>
              </a:r>
              <a:r>
                <a:rPr lang="es-CO" sz="3008" dirty="0" smtClean="0">
                  <a:latin typeface="Microsoft Sans Serif"/>
                  <a:cs typeface="Microsoft Sans Serif"/>
                </a:rPr>
                <a:t> of </a:t>
              </a:r>
              <a:r>
                <a:rPr lang="es-CO" sz="3008" dirty="0" err="1" smtClean="0">
                  <a:latin typeface="Microsoft Sans Serif"/>
                  <a:cs typeface="Microsoft Sans Serif"/>
                </a:rPr>
                <a:t>rotating</a:t>
              </a:r>
              <a:r>
                <a:rPr lang="es-CO" sz="3008" dirty="0" smtClean="0">
                  <a:latin typeface="Microsoft Sans Serif"/>
                  <a:cs typeface="Microsoft Sans Serif"/>
                </a:rPr>
                <a:t> </a:t>
              </a:r>
              <a:r>
                <a:rPr lang="es-CO" sz="3008" dirty="0" err="1" smtClean="0">
                  <a:latin typeface="Microsoft Sans Serif"/>
                  <a:cs typeface="Microsoft Sans Serif"/>
                </a:rPr>
                <a:t>black</a:t>
              </a:r>
              <a:r>
                <a:rPr lang="es-CO" sz="3008" dirty="0" smtClean="0">
                  <a:latin typeface="Microsoft Sans Serif"/>
                  <a:cs typeface="Microsoft Sans Serif"/>
                </a:rPr>
                <a:t> </a:t>
              </a:r>
              <a:r>
                <a:rPr lang="es-CO" sz="3008" dirty="0" err="1" smtClean="0">
                  <a:latin typeface="Microsoft Sans Serif"/>
                  <a:cs typeface="Microsoft Sans Serif"/>
                </a:rPr>
                <a:t>hole</a:t>
              </a:r>
              <a:r>
                <a:rPr lang="es-CO" sz="3008" dirty="0" smtClean="0">
                  <a:latin typeface="Microsoft Sans Serif"/>
                  <a:cs typeface="Microsoft Sans Serif"/>
                </a:rPr>
                <a:t> </a:t>
              </a:r>
              <a:r>
                <a:rPr lang="es-CO" sz="2800" spc="21" dirty="0" smtClean="0">
                  <a:latin typeface="Palatino Linotype"/>
                  <a:cs typeface="Palatino Linotype"/>
                  <a:hlinkClick r:id="rId5" action="ppaction://hlinksldjump"/>
                </a:rPr>
                <a:t>[3]</a:t>
              </a:r>
              <a:r>
                <a:rPr sz="3008" spc="-11" dirty="0" smtClean="0">
                  <a:latin typeface="Microsoft Sans Serif"/>
                  <a:cs typeface="Microsoft Sans Serif"/>
                </a:rPr>
                <a:t>.</a:t>
              </a:r>
              <a:endParaRPr sz="3008" dirty="0">
                <a:latin typeface="Microsoft Sans Serif"/>
                <a:cs typeface="Microsoft Sans Serif"/>
              </a:endParaRPr>
            </a:p>
          </p:txBody>
        </p:sp>
      </p:grpSp>
      <p:grpSp>
        <p:nvGrpSpPr>
          <p:cNvPr id="50" name="49 Grupo"/>
          <p:cNvGrpSpPr/>
          <p:nvPr/>
        </p:nvGrpSpPr>
        <p:grpSpPr>
          <a:xfrm>
            <a:off x="17418844" y="10779919"/>
            <a:ext cx="13868400" cy="4038600"/>
            <a:chOff x="17418844" y="10779919"/>
            <a:chExt cx="13868400" cy="4038600"/>
          </a:xfrm>
        </p:grpSpPr>
        <p:sp>
          <p:nvSpPr>
            <p:cNvPr id="128" name="object 30">
              <a:extLst>
                <a:ext uri="{FF2B5EF4-FFF2-40B4-BE49-F238E27FC236}">
                  <a16:creationId xmlns:a16="http://schemas.microsoft.com/office/drawing/2014/main" xmlns="" id="{25EDF73A-C0E2-FF00-EF6B-0C11978D9E75}"/>
                </a:ext>
              </a:extLst>
            </p:cNvPr>
            <p:cNvSpPr txBox="1"/>
            <p:nvPr/>
          </p:nvSpPr>
          <p:spPr>
            <a:xfrm>
              <a:off x="17418844" y="14325323"/>
              <a:ext cx="13868400" cy="493196"/>
            </a:xfrm>
            <a:prstGeom prst="rect">
              <a:avLst/>
            </a:prstGeom>
          </p:spPr>
          <p:txBody>
            <a:bodyPr vert="horz" wrap="square" lIns="0" tIns="30019" rIns="0" bIns="0" rtlCol="0">
              <a:spAutoFit/>
            </a:bodyPr>
            <a:lstStyle/>
            <a:p>
              <a:pPr marL="27290">
                <a:spcBef>
                  <a:spcPts val="236"/>
                </a:spcBef>
              </a:pPr>
              <a:r>
                <a:rPr sz="3008" b="1" dirty="0">
                  <a:latin typeface="Arial"/>
                  <a:cs typeface="Arial"/>
                </a:rPr>
                <a:t>Figure </a:t>
              </a:r>
              <a:r>
                <a:rPr lang="es-CO" sz="3008" b="1" dirty="0" smtClean="0">
                  <a:latin typeface="Arial"/>
                  <a:cs typeface="Arial"/>
                </a:rPr>
                <a:t>1</a:t>
              </a:r>
              <a:r>
                <a:rPr sz="3008" b="1" dirty="0" smtClean="0">
                  <a:latin typeface="Arial"/>
                  <a:cs typeface="Arial"/>
                </a:rPr>
                <a:t>:</a:t>
              </a:r>
              <a:r>
                <a:rPr sz="3008" b="1" spc="215" dirty="0" smtClean="0">
                  <a:latin typeface="Arial"/>
                  <a:cs typeface="Arial"/>
                </a:rPr>
                <a:t> </a:t>
              </a:r>
              <a:r>
                <a:rPr lang="es-CO" sz="3008" dirty="0" err="1" smtClean="0">
                  <a:latin typeface="Microsoft Sans Serif"/>
                  <a:cs typeface="Microsoft Sans Serif"/>
                </a:rPr>
                <a:t>Event</a:t>
              </a:r>
              <a:r>
                <a:rPr lang="es-CO" sz="3008" dirty="0" smtClean="0">
                  <a:latin typeface="Microsoft Sans Serif"/>
                  <a:cs typeface="Microsoft Sans Serif"/>
                </a:rPr>
                <a:t> </a:t>
              </a:r>
              <a:r>
                <a:rPr lang="es-CO" sz="3008" dirty="0" err="1" smtClean="0">
                  <a:latin typeface="Microsoft Sans Serif"/>
                  <a:cs typeface="Microsoft Sans Serif"/>
                </a:rPr>
                <a:t>horizon</a:t>
              </a:r>
              <a:r>
                <a:rPr lang="es-CO" sz="3008" dirty="0" smtClean="0">
                  <a:latin typeface="Microsoft Sans Serif"/>
                  <a:cs typeface="Microsoft Sans Serif"/>
                </a:rPr>
                <a:t> and </a:t>
              </a:r>
              <a:r>
                <a:rPr lang="es-CO" sz="3008" dirty="0" err="1" smtClean="0">
                  <a:latin typeface="Microsoft Sans Serif"/>
                  <a:cs typeface="Microsoft Sans Serif"/>
                </a:rPr>
                <a:t>temperture</a:t>
              </a:r>
              <a:r>
                <a:rPr lang="es-CO" sz="3008" dirty="0" smtClean="0">
                  <a:latin typeface="Microsoft Sans Serif"/>
                  <a:cs typeface="Microsoft Sans Serif"/>
                </a:rPr>
                <a:t> </a:t>
              </a:r>
              <a:r>
                <a:rPr lang="es-CO" sz="3008" dirty="0" err="1" smtClean="0">
                  <a:latin typeface="Microsoft Sans Serif"/>
                  <a:cs typeface="Microsoft Sans Serif"/>
                </a:rPr>
                <a:t>behavior</a:t>
              </a:r>
              <a:r>
                <a:rPr lang="es-CO" sz="3008" dirty="0" smtClean="0">
                  <a:latin typeface="Microsoft Sans Serif"/>
                  <a:cs typeface="Microsoft Sans Serif"/>
                </a:rPr>
                <a:t> of </a:t>
              </a:r>
              <a:r>
                <a:rPr lang="es-CO" sz="3008" dirty="0" err="1" smtClean="0">
                  <a:latin typeface="Microsoft Sans Serif"/>
                  <a:cs typeface="Microsoft Sans Serif"/>
                </a:rPr>
                <a:t>static</a:t>
              </a:r>
              <a:r>
                <a:rPr lang="es-CO" sz="3008" dirty="0" smtClean="0">
                  <a:latin typeface="Microsoft Sans Serif"/>
                  <a:cs typeface="Microsoft Sans Serif"/>
                </a:rPr>
                <a:t> </a:t>
              </a:r>
              <a:r>
                <a:rPr lang="es-CO" sz="3008" dirty="0" err="1" smtClean="0">
                  <a:latin typeface="Microsoft Sans Serif"/>
                  <a:cs typeface="Microsoft Sans Serif"/>
                </a:rPr>
                <a:t>black</a:t>
              </a:r>
              <a:r>
                <a:rPr lang="es-CO" sz="3008" dirty="0" smtClean="0">
                  <a:latin typeface="Microsoft Sans Serif"/>
                  <a:cs typeface="Microsoft Sans Serif"/>
                </a:rPr>
                <a:t> </a:t>
              </a:r>
              <a:r>
                <a:rPr lang="es-CO" sz="3008" dirty="0" err="1" smtClean="0">
                  <a:latin typeface="Microsoft Sans Serif"/>
                  <a:cs typeface="Microsoft Sans Serif"/>
                </a:rPr>
                <a:t>hole</a:t>
              </a:r>
              <a:r>
                <a:rPr lang="es-CO" sz="3008" dirty="0" smtClean="0">
                  <a:latin typeface="Microsoft Sans Serif"/>
                  <a:cs typeface="Microsoft Sans Serif"/>
                </a:rPr>
                <a:t> </a:t>
              </a:r>
              <a:r>
                <a:rPr lang="es-CO" sz="3008" dirty="0" err="1" smtClean="0">
                  <a:latin typeface="Microsoft Sans Serif"/>
                  <a:cs typeface="Microsoft Sans Serif"/>
                </a:rPr>
                <a:t>solution</a:t>
              </a:r>
              <a:r>
                <a:rPr lang="es-CO" sz="3008" dirty="0" smtClean="0">
                  <a:latin typeface="Microsoft Sans Serif"/>
                  <a:cs typeface="Microsoft Sans Serif"/>
                </a:rPr>
                <a:t> </a:t>
              </a:r>
              <a:r>
                <a:rPr lang="es-CO" sz="2800" spc="21" dirty="0" smtClean="0">
                  <a:latin typeface="Palatino Linotype"/>
                  <a:cs typeface="Palatino Linotype"/>
                  <a:hlinkClick r:id="rId5" action="ppaction://hlinksldjump"/>
                </a:rPr>
                <a:t>[3]</a:t>
              </a:r>
              <a:r>
                <a:rPr sz="3008" spc="-11" dirty="0" smtClean="0">
                  <a:latin typeface="Microsoft Sans Serif"/>
                  <a:cs typeface="Microsoft Sans Serif"/>
                </a:rPr>
                <a:t>.</a:t>
              </a:r>
              <a:endParaRPr sz="3008" dirty="0">
                <a:latin typeface="Microsoft Sans Serif"/>
                <a:cs typeface="Microsoft Sans Serif"/>
              </a:endParaRPr>
            </a:p>
          </p:txBody>
        </p:sp>
        <p:grpSp>
          <p:nvGrpSpPr>
            <p:cNvPr id="34" name="33 Grupo"/>
            <p:cNvGrpSpPr/>
            <p:nvPr/>
          </p:nvGrpSpPr>
          <p:grpSpPr>
            <a:xfrm>
              <a:off x="17571244" y="10779919"/>
              <a:ext cx="12692290" cy="3581400"/>
              <a:chOff x="17571244" y="10164997"/>
              <a:chExt cx="12692290" cy="3581400"/>
            </a:xfrm>
          </p:grpSpPr>
          <p:pic>
            <p:nvPicPr>
              <p:cNvPr id="36" name="35 Imagen" descr="F(r) Estática3.png"/>
              <p:cNvPicPr>
                <a:picLocks noChangeAspect="1"/>
              </p:cNvPicPr>
              <p:nvPr/>
            </p:nvPicPr>
            <p:blipFill>
              <a:blip r:embed="rId18" cstate="print"/>
              <a:srcRect t="11934"/>
              <a:stretch>
                <a:fillRect/>
              </a:stretch>
            </p:blipFill>
            <p:spPr>
              <a:xfrm>
                <a:off x="22524244" y="10164997"/>
                <a:ext cx="3679622" cy="3510523"/>
              </a:xfrm>
              <a:prstGeom prst="rect">
                <a:avLst/>
              </a:prstGeom>
            </p:spPr>
          </p:pic>
          <p:pic>
            <p:nvPicPr>
              <p:cNvPr id="37" name="36 Imagen" descr="TNegativa.png"/>
              <p:cNvPicPr>
                <a:picLocks noChangeAspect="1"/>
              </p:cNvPicPr>
              <p:nvPr/>
            </p:nvPicPr>
            <p:blipFill>
              <a:blip r:embed="rId19" cstate="print"/>
              <a:srcRect t="7369"/>
              <a:stretch>
                <a:fillRect/>
              </a:stretch>
            </p:blipFill>
            <p:spPr>
              <a:xfrm>
                <a:off x="26181843" y="10164997"/>
                <a:ext cx="4081691" cy="3434323"/>
              </a:xfrm>
              <a:prstGeom prst="rect">
                <a:avLst/>
              </a:prstGeom>
            </p:spPr>
          </p:pic>
          <p:pic>
            <p:nvPicPr>
              <p:cNvPr id="48" name="47 Imagen" descr="HorizonsNum1.png"/>
              <p:cNvPicPr>
                <a:picLocks noChangeAspect="1"/>
              </p:cNvPicPr>
              <p:nvPr/>
            </p:nvPicPr>
            <p:blipFill>
              <a:blip r:embed="rId20" cstate="print"/>
              <a:srcRect t="12242"/>
              <a:stretch>
                <a:fillRect/>
              </a:stretch>
            </p:blipFill>
            <p:spPr>
              <a:xfrm>
                <a:off x="17571244" y="10246519"/>
                <a:ext cx="4941530" cy="3499878"/>
              </a:xfrm>
              <a:prstGeom prst="rect">
                <a:avLst/>
              </a:prstGeom>
            </p:spPr>
          </p:pic>
        </p:grpSp>
      </p:grpSp>
    </p:spTree>
    <p:extLst>
      <p:ext uri="{BB962C8B-B14F-4D97-AF65-F5344CB8AC3E}">
        <p14:creationId xmlns:p14="http://schemas.microsoft.com/office/powerpoint/2010/main" xmlns="" val="40077673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423</TotalTime>
  <Words>815</Words>
  <Application>Microsoft Office PowerPoint</Application>
  <PresentationFormat>Personalizado</PresentationFormat>
  <Paragraphs>63</Paragraphs>
  <Slides>1</Slides>
  <Notes>0</Notes>
  <HiddenSlides>0</HiddenSlides>
  <MMClips>0</MMClips>
  <ScaleCrop>false</ScaleCrop>
  <HeadingPairs>
    <vt:vector size="4" baseType="variant">
      <vt:variant>
        <vt:lpstr>Tema</vt:lpstr>
      </vt:variant>
      <vt:variant>
        <vt:i4>1</vt:i4>
      </vt:variant>
      <vt:variant>
        <vt:lpstr>Títulos de diapositiva</vt:lpstr>
      </vt:variant>
      <vt:variant>
        <vt:i4>1</vt:i4>
      </vt:variant>
    </vt:vector>
  </HeadingPairs>
  <TitlesOfParts>
    <vt:vector size="2" baseType="lpstr">
      <vt:lpstr>Office Theme</vt:lpstr>
      <vt:lpstr>Rotating black hole in dRGT massive gravity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Eliana Vargas</dc:creator>
  <cp:lastModifiedBy>Sebastian</cp:lastModifiedBy>
  <cp:revision>36</cp:revision>
  <dcterms:created xsi:type="dcterms:W3CDTF">2022-05-18T09:06:36Z</dcterms:created>
  <dcterms:modified xsi:type="dcterms:W3CDTF">2022-12-02T16:52:20Z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2022-05-18T00:00:00Z</vt:filetime>
  </property>
  <property fmtid="{D5CDD505-2E9C-101B-9397-08002B2CF9AE}" pid="3" name="Creator">
    <vt:lpwstr>LaTeX with hyperref</vt:lpwstr>
  </property>
  <property fmtid="{D5CDD505-2E9C-101B-9397-08002B2CF9AE}" pid="4" name="LastSaved">
    <vt:filetime>2022-05-18T00:00:00Z</vt:filetime>
  </property>
</Properties>
</file>