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81" r:id="rId2"/>
    <p:sldId id="294" r:id="rId3"/>
    <p:sldId id="316" r:id="rId4"/>
    <p:sldId id="303" r:id="rId5"/>
    <p:sldId id="309" r:id="rId6"/>
    <p:sldId id="310" r:id="rId7"/>
    <p:sldId id="304" r:id="rId8"/>
    <p:sldId id="311" r:id="rId9"/>
    <p:sldId id="312" r:id="rId10"/>
    <p:sldId id="325" r:id="rId11"/>
    <p:sldId id="326" r:id="rId12"/>
    <p:sldId id="308" r:id="rId13"/>
    <p:sldId id="305" r:id="rId14"/>
    <p:sldId id="327" r:id="rId15"/>
    <p:sldId id="328" r:id="rId16"/>
    <p:sldId id="313" r:id="rId17"/>
    <p:sldId id="314" r:id="rId18"/>
    <p:sldId id="315" r:id="rId19"/>
    <p:sldId id="320" r:id="rId20"/>
    <p:sldId id="322" r:id="rId21"/>
    <p:sldId id="306" r:id="rId22"/>
    <p:sldId id="317" r:id="rId23"/>
    <p:sldId id="323" r:id="rId24"/>
  </p:sldIdLst>
  <p:sldSz cx="12192000" cy="6858000"/>
  <p:notesSz cx="6858000" cy="9144000"/>
  <p:embeddedFontLs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7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5654"/>
    <a:srgbClr val="E49173"/>
    <a:srgbClr val="3F3F3F"/>
    <a:srgbClr val="F7EFE2"/>
    <a:srgbClr val="FCB55D"/>
    <a:srgbClr val="E96953"/>
    <a:srgbClr val="62BB0B"/>
    <a:srgbClr val="FFC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73" autoAdjust="0"/>
    <p:restoredTop sz="92667" autoAdjust="0"/>
  </p:normalViewPr>
  <p:slideViewPr>
    <p:cSldViewPr snapToGrid="0" showGuides="1">
      <p:cViewPr varScale="1">
        <p:scale>
          <a:sx n="79" d="100"/>
          <a:sy n="79" d="100"/>
        </p:scale>
        <p:origin x="1157" y="77"/>
      </p:cViewPr>
      <p:guideLst>
        <p:guide orient="horz" pos="2092"/>
        <p:guide pos="3840"/>
        <p:guide pos="17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7BAF1-8B64-426D-83C6-E9C44D10F93C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7C0C5-1232-4662-9FFC-3FBBBC5F9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62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7C0C5-1232-4662-9FFC-3FBBBC5F9D7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13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7C0C5-1232-4662-9FFC-3FBBBC5F9D7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207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7C0C5-1232-4662-9FFC-3FBBBC5F9D7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01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7C0C5-1232-4662-9FFC-3FBBBC5F9D7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052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7C0C5-1232-4662-9FFC-3FBBBC5F9D7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442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7C0C5-1232-4662-9FFC-3FBBBC5F9D7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353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7C0C5-1232-4662-9FFC-3FBBBC5F9D7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100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7C0C5-1232-4662-9FFC-3FBBBC5F9D7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2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7C0C5-1232-4662-9FFC-3FBBBC5F9D7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3721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7C0C5-1232-4662-9FFC-3FBBBC5F9D7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253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7C0C5-1232-4662-9FFC-3FBBBC5F9D7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130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7C0C5-1232-4662-9FFC-3FBBBC5F9D7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968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7C0C5-1232-4662-9FFC-3FBBBC5F9D7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97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7C0C5-1232-4662-9FFC-3FBBBC5F9D7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784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7C0C5-1232-4662-9FFC-3FBBBC5F9D7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436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7C0C5-1232-4662-9FFC-3FBBBC5F9D7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315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7C0C5-1232-4662-9FFC-3FBBBC5F9D7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49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7C0C5-1232-4662-9FFC-3FBBBC5F9D7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948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:p14="http://schemas.microsoft.com/office/powerpoint/2010/main" val="241542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9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7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79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90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45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8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2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2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BB7C-ED8A-4757-AD83-71D1217BD5FA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75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leanair.seoul.go.kr/main.htm" TargetMode="External"/><Relationship Id="rId2" Type="http://schemas.openxmlformats.org/officeDocument/2006/relationships/hyperlink" Target="https://data.kma.go.kr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berkeleyearth.org/" TargetMode="External"/><Relationship Id="rId4" Type="http://schemas.openxmlformats.org/officeDocument/2006/relationships/hyperlink" Target="https://en.tutiempo.ne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396000" y="2889000"/>
            <a:ext cx="5578249" cy="1277213"/>
            <a:chOff x="2433638" y="2679075"/>
            <a:chExt cx="5578249" cy="1277213"/>
          </a:xfrm>
        </p:grpSpPr>
        <p:grpSp>
          <p:nvGrpSpPr>
            <p:cNvPr id="10" name="그룹 9"/>
            <p:cNvGrpSpPr/>
            <p:nvPr/>
          </p:nvGrpSpPr>
          <p:grpSpPr>
            <a:xfrm>
              <a:off x="2433638" y="2679075"/>
              <a:ext cx="5578248" cy="1277213"/>
              <a:chOff x="3641693" y="2790394"/>
              <a:chExt cx="4818742" cy="127721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3641693" y="2790394"/>
                <a:ext cx="4818742" cy="1277213"/>
              </a:xfrm>
              <a:prstGeom prst="rect">
                <a:avLst/>
              </a:prstGeom>
              <a:solidFill>
                <a:srgbClr val="F7EFE2"/>
              </a:solidFill>
              <a:ln w="22225">
                <a:solidFill>
                  <a:srgbClr val="E491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" name="직사각형 1"/>
              <p:cNvSpPr/>
              <p:nvPr/>
            </p:nvSpPr>
            <p:spPr>
              <a:xfrm>
                <a:off x="3696520" y="2836538"/>
                <a:ext cx="45839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6456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기상정보 분석을 통한</a:t>
                </a: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9A3AF58-0636-4114-9F05-59553E21E9D5}"/>
                </a:ext>
              </a:extLst>
            </p:cNvPr>
            <p:cNvSpPr/>
            <p:nvPr/>
          </p:nvSpPr>
          <p:spPr>
            <a:xfrm>
              <a:off x="2520293" y="3120168"/>
              <a:ext cx="54915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미세먼지 농도 예측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10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3969" y="638501"/>
            <a:ext cx="6197600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84941" y="89752"/>
            <a:ext cx="6611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3-4. 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</a:t>
            </a:r>
            <a:r>
              <a:rPr lang="ko-KR" altLang="en-US" sz="3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파생변수 생성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5E7F259-6D54-48AC-9499-FBCB3643F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1" y="1223276"/>
            <a:ext cx="6677025" cy="51433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9809E8-752C-41A2-B4AB-057D4B0A2A93}"/>
              </a:ext>
            </a:extLst>
          </p:cNvPr>
          <p:cNvSpPr txBox="1"/>
          <p:nvPr/>
        </p:nvSpPr>
        <p:spPr>
          <a:xfrm>
            <a:off x="6828090" y="1809787"/>
            <a:ext cx="46830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solidFill>
                  <a:srgbClr val="645654"/>
                </a:solidFill>
              </a:rPr>
              <a:t>베이징과 서울의 거리 </a:t>
            </a:r>
            <a:r>
              <a:rPr lang="en-US" altLang="ko-KR" dirty="0">
                <a:solidFill>
                  <a:srgbClr val="645654"/>
                </a:solidFill>
              </a:rPr>
              <a:t>: 952km, </a:t>
            </a:r>
          </a:p>
          <a:p>
            <a:pPr algn="ctr">
              <a:lnSpc>
                <a:spcPct val="200000"/>
              </a:lnSpc>
            </a:pPr>
            <a:r>
              <a:rPr lang="ko-KR" altLang="en-US" dirty="0">
                <a:solidFill>
                  <a:srgbClr val="645654"/>
                </a:solidFill>
              </a:rPr>
              <a:t>베이징의 평균 풍속 </a:t>
            </a:r>
            <a:r>
              <a:rPr lang="en-US" altLang="ko-KR" dirty="0">
                <a:solidFill>
                  <a:srgbClr val="645654"/>
                </a:solidFill>
              </a:rPr>
              <a:t>:</a:t>
            </a:r>
            <a:r>
              <a:rPr lang="ko-KR" altLang="en-US" dirty="0">
                <a:solidFill>
                  <a:srgbClr val="645654"/>
                </a:solidFill>
              </a:rPr>
              <a:t> </a:t>
            </a:r>
            <a:r>
              <a:rPr lang="en-US" altLang="ko-KR" dirty="0">
                <a:solidFill>
                  <a:srgbClr val="645654"/>
                </a:solidFill>
              </a:rPr>
              <a:t>2.5m/s</a:t>
            </a:r>
          </a:p>
          <a:p>
            <a:pPr algn="ctr">
              <a:lnSpc>
                <a:spcPct val="200000"/>
              </a:lnSpc>
            </a:pPr>
            <a:r>
              <a:rPr lang="ko-KR" altLang="en-US" dirty="0">
                <a:solidFill>
                  <a:srgbClr val="645654"/>
                </a:solidFill>
              </a:rPr>
              <a:t>따라서 약 </a:t>
            </a:r>
            <a:r>
              <a:rPr lang="en-US" altLang="ko-KR" dirty="0">
                <a:solidFill>
                  <a:srgbClr val="645654"/>
                </a:solidFill>
              </a:rPr>
              <a:t>5</a:t>
            </a:r>
            <a:r>
              <a:rPr lang="ko-KR" altLang="en-US" dirty="0">
                <a:solidFill>
                  <a:srgbClr val="645654"/>
                </a:solidFill>
              </a:rPr>
              <a:t>일전의 베이징 미세먼지가 </a:t>
            </a:r>
            <a:endParaRPr lang="en-US" altLang="ko-KR" dirty="0">
              <a:solidFill>
                <a:srgbClr val="645654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dirty="0">
                <a:solidFill>
                  <a:srgbClr val="645654"/>
                </a:solidFill>
              </a:rPr>
              <a:t>영향을 미칠 수 있다고 생각하여서</a:t>
            </a:r>
            <a:endParaRPr lang="en-US" altLang="ko-KR" dirty="0">
              <a:solidFill>
                <a:srgbClr val="645654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en-US" altLang="ko-KR" dirty="0">
                <a:solidFill>
                  <a:srgbClr val="645654"/>
                </a:solidFill>
              </a:rPr>
              <a:t>1~5</a:t>
            </a:r>
            <a:r>
              <a:rPr lang="ko-KR" altLang="en-US" dirty="0">
                <a:solidFill>
                  <a:srgbClr val="645654"/>
                </a:solidFill>
              </a:rPr>
              <a:t>일전 베이징의 미세먼지 정보를</a:t>
            </a:r>
            <a:endParaRPr lang="en-US" altLang="ko-KR" dirty="0">
              <a:solidFill>
                <a:srgbClr val="645654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dirty="0">
                <a:solidFill>
                  <a:srgbClr val="645654"/>
                </a:solidFill>
              </a:rPr>
              <a:t> </a:t>
            </a:r>
            <a:r>
              <a:rPr lang="ko-KR" altLang="en-US" dirty="0" err="1">
                <a:solidFill>
                  <a:srgbClr val="645654"/>
                </a:solidFill>
              </a:rPr>
              <a:t>파생변수로</a:t>
            </a:r>
            <a:r>
              <a:rPr lang="ko-KR" altLang="en-US" dirty="0">
                <a:solidFill>
                  <a:srgbClr val="645654"/>
                </a:solidFill>
              </a:rPr>
              <a:t> 생성함</a:t>
            </a:r>
            <a:r>
              <a:rPr lang="en-US" altLang="ko-KR" dirty="0">
                <a:solidFill>
                  <a:srgbClr val="645654"/>
                </a:solidFill>
              </a:rPr>
              <a:t>.</a:t>
            </a:r>
          </a:p>
          <a:p>
            <a:pPr algn="ctr">
              <a:lnSpc>
                <a:spcPct val="200000"/>
              </a:lnSpc>
            </a:pPr>
            <a:endParaRPr lang="en-US" altLang="ko-KR" dirty="0">
              <a:solidFill>
                <a:srgbClr val="6456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080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7815F67-67EB-4075-8499-B3048F1E5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47" y="774113"/>
            <a:ext cx="11213171" cy="5994136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113969" y="638501"/>
            <a:ext cx="6197600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84941" y="89752"/>
            <a:ext cx="3466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4-1 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상관계수 확인</a:t>
            </a:r>
          </a:p>
        </p:txBody>
      </p:sp>
    </p:spTree>
    <p:extLst>
      <p:ext uri="{BB962C8B-B14F-4D97-AF65-F5344CB8AC3E}">
        <p14:creationId xmlns:p14="http://schemas.microsoft.com/office/powerpoint/2010/main" val="353245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3969" y="638501"/>
            <a:ext cx="6197600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84941" y="89752"/>
            <a:ext cx="3466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4-1 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상관계수 확인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8D6FE9-E92D-4B8A-AFE0-1D4E296A68DF}"/>
              </a:ext>
            </a:extLst>
          </p:cNvPr>
          <p:cNvSpPr txBox="1"/>
          <p:nvPr/>
        </p:nvSpPr>
        <p:spPr>
          <a:xfrm>
            <a:off x="7073307" y="1223276"/>
            <a:ext cx="393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645654"/>
                </a:solidFill>
              </a:rPr>
              <a:t>K_pm10</a:t>
            </a:r>
            <a:r>
              <a:rPr lang="ko-KR" altLang="en-US" b="1" dirty="0">
                <a:solidFill>
                  <a:srgbClr val="645654"/>
                </a:solidFill>
              </a:rPr>
              <a:t>과의 상관분석을 시각화</a:t>
            </a:r>
            <a:r>
              <a:rPr lang="en-US" altLang="ko-KR" b="1" dirty="0">
                <a:solidFill>
                  <a:srgbClr val="645654"/>
                </a:solidFill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73307" y="2245486"/>
            <a:ext cx="3514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45654"/>
                </a:solidFill>
              </a:rPr>
              <a:t>결과</a:t>
            </a:r>
            <a:r>
              <a:rPr lang="ko-KR" altLang="en-US" dirty="0">
                <a:solidFill>
                  <a:srgbClr val="645654"/>
                </a:solidFill>
              </a:rPr>
              <a:t> </a:t>
            </a:r>
            <a:endParaRPr lang="en-US" altLang="ko-KR" dirty="0">
              <a:solidFill>
                <a:srgbClr val="645654"/>
              </a:solidFill>
            </a:endParaRPr>
          </a:p>
          <a:p>
            <a:endParaRPr lang="en-US" altLang="ko-KR" dirty="0">
              <a:solidFill>
                <a:srgbClr val="645654"/>
              </a:solidFill>
            </a:endParaRPr>
          </a:p>
          <a:p>
            <a:r>
              <a:rPr lang="en-US" altLang="ko-KR" dirty="0">
                <a:solidFill>
                  <a:srgbClr val="645654"/>
                </a:solidFill>
              </a:rPr>
              <a:t> k_pm2.5, k_no2, </a:t>
            </a:r>
            <a:r>
              <a:rPr lang="en-US" altLang="ko-KR" dirty="0" err="1">
                <a:solidFill>
                  <a:srgbClr val="645654"/>
                </a:solidFill>
              </a:rPr>
              <a:t>k_co</a:t>
            </a:r>
            <a:r>
              <a:rPr lang="en-US" altLang="ko-KR" dirty="0">
                <a:solidFill>
                  <a:srgbClr val="645654"/>
                </a:solidFill>
              </a:rPr>
              <a:t>, k_so2</a:t>
            </a:r>
            <a:r>
              <a:rPr lang="ko-KR" altLang="en-US" dirty="0">
                <a:solidFill>
                  <a:srgbClr val="645654"/>
                </a:solidFill>
              </a:rPr>
              <a:t>가 높은 상관 계수를 보임</a:t>
            </a:r>
            <a:r>
              <a:rPr lang="en-US" altLang="ko-KR" dirty="0">
                <a:solidFill>
                  <a:srgbClr val="645654"/>
                </a:solidFill>
              </a:rPr>
              <a:t>.</a:t>
            </a: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6A189C-EDC5-4BB8-A3C4-F29B08380F4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7" r="5223"/>
          <a:stretch/>
        </p:blipFill>
        <p:spPr>
          <a:xfrm>
            <a:off x="113969" y="1223276"/>
            <a:ext cx="6178664" cy="532517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4EC7BF6-763A-4B02-B550-3A10AA836DCA}"/>
              </a:ext>
            </a:extLst>
          </p:cNvPr>
          <p:cNvSpPr/>
          <p:nvPr/>
        </p:nvSpPr>
        <p:spPr>
          <a:xfrm>
            <a:off x="506656" y="1441058"/>
            <a:ext cx="288103" cy="51073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315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3969" y="638501"/>
            <a:ext cx="6197600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84941" y="89752"/>
            <a:ext cx="455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4-2. 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모델링 </a:t>
            </a: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선형 회귀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39558" y="988736"/>
            <a:ext cx="91440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 Call:</a:t>
            </a:r>
          </a:p>
          <a:p>
            <a:r>
              <a:rPr lang="en-US" altLang="ko-KR" sz="1400" dirty="0"/>
              <a:t>	lm( formula = k_pm10 ~ k_pm2.5 + k_O3 + k_SO2 + </a:t>
            </a:r>
            <a:r>
              <a:rPr lang="en-US" altLang="ko-KR" sz="1400" dirty="0" err="1"/>
              <a:t>k_wind</a:t>
            </a:r>
            <a:r>
              <a:rPr lang="en-US" altLang="ko-KR" sz="1400" dirty="0"/>
              <a:t> + </a:t>
            </a:r>
            <a:r>
              <a:rPr lang="en-US" altLang="ko-KR" sz="1400" dirty="0" err="1"/>
              <a:t>k_wind_direct</a:t>
            </a:r>
            <a:r>
              <a:rPr lang="en-US" altLang="ko-KR" sz="1400" dirty="0"/>
              <a:t> + </a:t>
            </a:r>
            <a:r>
              <a:rPr lang="en-US" altLang="ko-KR" sz="1400" dirty="0" err="1"/>
              <a:t>k_humidity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		   + ch_pm2.5 + </a:t>
            </a:r>
            <a:r>
              <a:rPr lang="en-US" altLang="ko-KR" sz="1400" dirty="0" err="1"/>
              <a:t>ch_humidity</a:t>
            </a:r>
            <a:r>
              <a:rPr lang="en-US" altLang="ko-KR" sz="1400" dirty="0"/>
              <a:t> + </a:t>
            </a:r>
            <a:r>
              <a:rPr lang="en-US" altLang="ko-KR" sz="1400" dirty="0" err="1"/>
              <a:t>ch_sight</a:t>
            </a:r>
            <a:r>
              <a:rPr lang="en-US" altLang="ko-KR" sz="1400" dirty="0"/>
              <a:t> + ch_2day + ch_5day, data = train )</a:t>
            </a:r>
            <a:endParaRPr lang="ko-KR" altLang="en-US" sz="1400" dirty="0"/>
          </a:p>
        </p:txBody>
      </p:sp>
      <p:pic>
        <p:nvPicPr>
          <p:cNvPr id="19" name="그림 18" descr="사진, 지도이(가) 표시된 사진&#10;&#10;자동 생성된 설명">
            <a:extLst>
              <a:ext uri="{FF2B5EF4-FFF2-40B4-BE49-F238E27FC236}">
                <a16:creationId xmlns:a16="http://schemas.microsoft.com/office/drawing/2014/main" id="{E3B45110-A8B7-40C3-B07F-D8FEA95E64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559" y="2041609"/>
            <a:ext cx="914401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35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3969" y="638501"/>
            <a:ext cx="6197600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84941" y="89752"/>
            <a:ext cx="455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4-2. 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모델링 </a:t>
            </a: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선형 회귀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35884" y="1016950"/>
            <a:ext cx="5798526" cy="116955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sqrt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vif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best.fit</a:t>
            </a:r>
            <a:r>
              <a:rPr lang="en-US" altLang="ko-KR" sz="1400" dirty="0"/>
              <a:t>)) &gt; 2</a:t>
            </a:r>
          </a:p>
          <a:p>
            <a:r>
              <a:rPr lang="en-US" altLang="ko-KR" sz="1400" dirty="0"/>
              <a:t> k_pm2.5     k_O3        k_SO2       </a:t>
            </a:r>
            <a:r>
              <a:rPr lang="en-US" altLang="ko-KR" sz="1400" dirty="0" err="1"/>
              <a:t>k_wind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k_wind_direct</a:t>
            </a:r>
            <a:r>
              <a:rPr lang="en-US" altLang="ko-KR" sz="1400" dirty="0"/>
              <a:t>  </a:t>
            </a:r>
            <a:r>
              <a:rPr lang="en-US" altLang="ko-KR" sz="1400" dirty="0" err="1"/>
              <a:t>k_humidity</a:t>
            </a:r>
            <a:endParaRPr lang="en-US" altLang="ko-KR" sz="1400" dirty="0"/>
          </a:p>
          <a:p>
            <a:r>
              <a:rPr lang="en-US" altLang="ko-KR" sz="1400" dirty="0"/>
              <a:t> FALSE        </a:t>
            </a:r>
            <a:r>
              <a:rPr lang="en-US" altLang="ko-KR" sz="1400" dirty="0" err="1"/>
              <a:t>FALSE</a:t>
            </a:r>
            <a:r>
              <a:rPr lang="en-US" altLang="ko-KR" sz="1400" dirty="0"/>
              <a:t>       </a:t>
            </a:r>
            <a:r>
              <a:rPr lang="en-US" altLang="ko-KR" sz="1400" dirty="0" err="1"/>
              <a:t>FALSE</a:t>
            </a:r>
            <a:r>
              <a:rPr lang="en-US" altLang="ko-KR" sz="1400" dirty="0"/>
              <a:t>        </a:t>
            </a:r>
            <a:r>
              <a:rPr lang="en-US" altLang="ko-KR" sz="1400" dirty="0" err="1"/>
              <a:t>FALSE</a:t>
            </a:r>
            <a:r>
              <a:rPr lang="en-US" altLang="ko-KR" sz="1400" dirty="0"/>
              <a:t>  </a:t>
            </a:r>
            <a:r>
              <a:rPr lang="en-US" altLang="ko-KR" sz="1400" dirty="0" err="1"/>
              <a:t>FALSE</a:t>
            </a:r>
            <a:r>
              <a:rPr lang="en-US" altLang="ko-KR" sz="1400" dirty="0"/>
              <a:t>            </a:t>
            </a:r>
            <a:r>
              <a:rPr lang="en-US" altLang="ko-KR" sz="1400" dirty="0" err="1"/>
              <a:t>FALSE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ch_pm2.5 </a:t>
            </a:r>
            <a:r>
              <a:rPr lang="en-US" altLang="ko-KR" sz="1400" dirty="0" err="1"/>
              <a:t>ch_humidity</a:t>
            </a:r>
            <a:r>
              <a:rPr lang="en-US" altLang="ko-KR" sz="1400" dirty="0"/>
              <a:t>      </a:t>
            </a:r>
            <a:r>
              <a:rPr lang="en-US" altLang="ko-KR" sz="1400" dirty="0" err="1"/>
              <a:t>ch_sight</a:t>
            </a:r>
            <a:r>
              <a:rPr lang="en-US" altLang="ko-KR" sz="1400" dirty="0"/>
              <a:t>       ch_2day       ch_5day  </a:t>
            </a:r>
          </a:p>
          <a:p>
            <a:r>
              <a:rPr lang="en-US" altLang="ko-KR" sz="1400" dirty="0"/>
              <a:t>FALSE      </a:t>
            </a:r>
            <a:r>
              <a:rPr lang="en-US" altLang="ko-KR" sz="1400" dirty="0" err="1"/>
              <a:t>FALSE</a:t>
            </a:r>
            <a:r>
              <a:rPr lang="en-US" altLang="ko-KR" sz="1400" dirty="0"/>
              <a:t>              </a:t>
            </a:r>
            <a:r>
              <a:rPr lang="en-US" altLang="ko-KR" sz="1400" dirty="0" err="1"/>
              <a:t>FALSE</a:t>
            </a:r>
            <a:r>
              <a:rPr lang="en-US" altLang="ko-KR" sz="1400" dirty="0"/>
              <a:t>          </a:t>
            </a:r>
            <a:r>
              <a:rPr lang="en-US" altLang="ko-KR" sz="1400" dirty="0" err="1"/>
              <a:t>FALSE</a:t>
            </a:r>
            <a:r>
              <a:rPr lang="en-US" altLang="ko-KR" sz="1400" dirty="0"/>
              <a:t>         </a:t>
            </a:r>
            <a:r>
              <a:rPr lang="en-US" altLang="ko-KR" sz="1400" dirty="0" err="1"/>
              <a:t>FALSE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D8C2F-6073-4D2A-AB01-3CA812FA0243}"/>
              </a:ext>
            </a:extLst>
          </p:cNvPr>
          <p:cNvSpPr txBox="1"/>
          <p:nvPr/>
        </p:nvSpPr>
        <p:spPr>
          <a:xfrm>
            <a:off x="289436" y="5918510"/>
            <a:ext cx="5231148" cy="7386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Residual standard error: 8.524 on 1341 degrees of freedom</a:t>
            </a:r>
          </a:p>
          <a:p>
            <a:r>
              <a:rPr lang="en-US" altLang="ko-KR" sz="1400" dirty="0"/>
              <a:t>Multiple R-squared:  0.8371,	Adjusted R-squared:  0.8357 </a:t>
            </a:r>
          </a:p>
          <a:p>
            <a:r>
              <a:rPr lang="en-US" altLang="ko-KR" sz="1400" dirty="0"/>
              <a:t>F-statistic: 626.4 on 11 and 1341 DF,  p-value: &lt; 2.2e-16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836779" y="1016950"/>
            <a:ext cx="0" cy="5640224"/>
          </a:xfrm>
          <a:prstGeom prst="line">
            <a:avLst/>
          </a:prstGeom>
          <a:ln w="19050">
            <a:solidFill>
              <a:srgbClr val="E49173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9436" y="1016950"/>
            <a:ext cx="5248239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Coefficients: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     Estimate Std. Error t value </a:t>
            </a:r>
            <a:r>
              <a:rPr lang="en-US" altLang="ko-KR" sz="1400" dirty="0" err="1"/>
              <a:t>Pr</a:t>
            </a:r>
            <a:r>
              <a:rPr lang="en-US" altLang="ko-KR" sz="1400" dirty="0"/>
              <a:t>(&gt;|t|)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(Intercept)    1.090e+01  2.403e+00   4.535 6.26e-06 ***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k_pm2.5        1.442e+00  2.622e-02  55.007  &lt; 2e-16 ***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k_O3           2.135e+01  2.313e+01   0.923   0.3561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k_SO2          1.694e+03  3.515e+02   4.820 1.60e-06 ***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k_wind</a:t>
            </a:r>
            <a:r>
              <a:rPr lang="en-US" altLang="ko-KR" sz="1400" dirty="0"/>
              <a:t>         1.879e+00  3.941e-01   4.768 2.06e-06 ***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k_wind_direct</a:t>
            </a:r>
            <a:r>
              <a:rPr lang="en-US" altLang="ko-KR" sz="1400" dirty="0"/>
              <a:t>  2.989e-03  2.451e-03   1.220   0.2228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k_humidity</a:t>
            </a:r>
            <a:r>
              <a:rPr lang="en-US" altLang="ko-KR" sz="1400" dirty="0"/>
              <a:t>    -1.785e-01  1.715e-02 -10.405  &lt; 2e-16 ***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ch_pm2.5      -1.369e-02  9.408e-03  -1.455   0.1458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ch_humidity</a:t>
            </a:r>
            <a:r>
              <a:rPr lang="en-US" altLang="ko-KR" sz="1400" dirty="0"/>
              <a:t>   -8.743e-02  1.310e-02  -6.676 3.58e-11 ***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ch_sight</a:t>
            </a:r>
            <a:r>
              <a:rPr lang="en-US" altLang="ko-KR" sz="1400" dirty="0"/>
              <a:t>      -2.473e-01  1.290e-01  -1.917   0.0555 . 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ch_2day        1.908e-02  7.636e-03   2.499   0.0126 * 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ch_5day        1.656e-02  7.213e-03   2.296   0.0218 *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0506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3969" y="638501"/>
            <a:ext cx="6197600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84941" y="89752"/>
            <a:ext cx="455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4-2. 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모델링 </a:t>
            </a: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선형 회귀 </a:t>
            </a:r>
          </a:p>
        </p:txBody>
      </p:sp>
      <p:pic>
        <p:nvPicPr>
          <p:cNvPr id="19" name="그림 18" descr="사진, 지도이(가) 표시된 사진&#10;&#10;자동 생성된 설명">
            <a:extLst>
              <a:ext uri="{FF2B5EF4-FFF2-40B4-BE49-F238E27FC236}">
                <a16:creationId xmlns:a16="http://schemas.microsoft.com/office/drawing/2014/main" id="{E3B45110-A8B7-40C3-B07F-D8FEA95E64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00" y="1223276"/>
            <a:ext cx="10035116" cy="539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2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7" t="4896" r="2990" b="7634"/>
          <a:stretch/>
        </p:blipFill>
        <p:spPr>
          <a:xfrm>
            <a:off x="461413" y="1907999"/>
            <a:ext cx="11263357" cy="4572009"/>
          </a:xfrm>
          <a:prstGeom prst="rect">
            <a:avLst/>
          </a:prstGeom>
        </p:spPr>
      </p:pic>
      <p:pic>
        <p:nvPicPr>
          <p:cNvPr id="19" name="그림 18" descr="사진, 표시중이(가) 표시된 사진&#10;&#10;자동 생성된 설명">
            <a:extLst>
              <a:ext uri="{FF2B5EF4-FFF2-40B4-BE49-F238E27FC236}">
                <a16:creationId xmlns:a16="http://schemas.microsoft.com/office/drawing/2014/main" id="{BBDDF47E-CF74-4B8D-BDAA-D477EA000F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14" y="1908000"/>
            <a:ext cx="11263356" cy="4572009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113969" y="638501"/>
            <a:ext cx="6197600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84941" y="89752"/>
            <a:ext cx="5152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4-3. 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모델링 </a:t>
            </a: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의사결정나무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92000" y="911381"/>
            <a:ext cx="91440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Call: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rpart</a:t>
            </a:r>
            <a:r>
              <a:rPr lang="en-US" altLang="ko-KR" sz="1400" dirty="0"/>
              <a:t>(formula = k_pm10 ~ ., data = train, method = "</a:t>
            </a:r>
            <a:r>
              <a:rPr lang="en-US" altLang="ko-KR" sz="1400" dirty="0" err="1"/>
              <a:t>anova</a:t>
            </a:r>
            <a:r>
              <a:rPr lang="en-US" altLang="ko-KR" sz="1400" dirty="0"/>
              <a:t>", control = </a:t>
            </a:r>
            <a:r>
              <a:rPr lang="en-US" altLang="ko-KR" sz="1400" dirty="0" err="1"/>
              <a:t>my.control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	n= 1353 </a:t>
            </a:r>
          </a:p>
        </p:txBody>
      </p:sp>
    </p:spTree>
    <p:extLst>
      <p:ext uri="{BB962C8B-B14F-4D97-AF65-F5344CB8AC3E}">
        <p14:creationId xmlns:p14="http://schemas.microsoft.com/office/powerpoint/2010/main" val="18704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3969" y="638501"/>
            <a:ext cx="6197600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84941" y="89752"/>
            <a:ext cx="5581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4-4. 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모델링 </a:t>
            </a: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altLang="ko-KR" sz="3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RandomForest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491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2000" y="903919"/>
            <a:ext cx="91674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Call :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randomForest</a:t>
            </a:r>
            <a:r>
              <a:rPr lang="en-US" altLang="ko-KR" sz="1400" dirty="0"/>
              <a:t> ( formula = k_pm10 ~ ., data = train, </a:t>
            </a:r>
            <a:r>
              <a:rPr lang="en-US" altLang="ko-KR" sz="1400" dirty="0" err="1"/>
              <a:t>ntree</a:t>
            </a:r>
            <a:r>
              <a:rPr lang="en-US" altLang="ko-KR" sz="1400" dirty="0"/>
              <a:t> = 100,mtry = 5, importance = T, 		      </a:t>
            </a:r>
            <a:r>
              <a:rPr lang="en-US" altLang="ko-KR" sz="1400" dirty="0" err="1"/>
              <a:t>na.action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na.omit</a:t>
            </a:r>
            <a:r>
              <a:rPr lang="en-US" altLang="ko-KR" sz="1400" dirty="0"/>
              <a:t> )</a:t>
            </a:r>
          </a:p>
        </p:txBody>
      </p:sp>
      <p:pic>
        <p:nvPicPr>
          <p:cNvPr id="7" name="그림 6" descr="사진, 표시중이(가) 표시된 사진&#10;&#10;자동 생성된 설명">
            <a:extLst>
              <a:ext uri="{FF2B5EF4-FFF2-40B4-BE49-F238E27FC236}">
                <a16:creationId xmlns:a16="http://schemas.microsoft.com/office/drawing/2014/main" id="{7F8704A2-DEC5-4C63-8935-5F5787A291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0" y="1908000"/>
            <a:ext cx="914401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61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3969" y="638501"/>
            <a:ext cx="6197600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84941" y="89752"/>
            <a:ext cx="4281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4-5. 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모델링 </a:t>
            </a: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altLang="ko-KR" sz="3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491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 descr="사진, 표시중이(가) 표시된 사진&#10;&#10;자동 생성된 설명">
            <a:extLst>
              <a:ext uri="{FF2B5EF4-FFF2-40B4-BE49-F238E27FC236}">
                <a16:creationId xmlns:a16="http://schemas.microsoft.com/office/drawing/2014/main" id="{7BD5662C-4262-4C5C-9BAA-A4EA85FFD3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0" y="1908000"/>
            <a:ext cx="9144019" cy="457200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1C21048-91EC-4E3B-8C9E-C036415FEB91}"/>
              </a:ext>
            </a:extLst>
          </p:cNvPr>
          <p:cNvSpPr/>
          <p:nvPr/>
        </p:nvSpPr>
        <p:spPr>
          <a:xfrm>
            <a:off x="1692000" y="830041"/>
            <a:ext cx="91440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Call:</a:t>
            </a:r>
          </a:p>
          <a:p>
            <a:r>
              <a:rPr lang="en-US" altLang="ko-KR" sz="1400" dirty="0"/>
              <a:t> 	</a:t>
            </a:r>
            <a:r>
              <a:rPr lang="en-US" altLang="ko-KR" sz="1400" dirty="0" err="1"/>
              <a:t>xgb.train</a:t>
            </a:r>
            <a:r>
              <a:rPr lang="en-US" altLang="ko-KR" sz="1400" dirty="0"/>
              <a:t>( </a:t>
            </a:r>
            <a:r>
              <a:rPr lang="en-US" altLang="ko-KR" sz="1400" dirty="0" err="1"/>
              <a:t>params</a:t>
            </a:r>
            <a:r>
              <a:rPr lang="en-US" altLang="ko-KR" sz="1400" dirty="0"/>
              <a:t> = params, data = </a:t>
            </a:r>
            <a:r>
              <a:rPr lang="en-US" altLang="ko-KR" sz="1400" dirty="0" err="1"/>
              <a:t>xgb.train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nrounds</a:t>
            </a:r>
            <a:r>
              <a:rPr lang="en-US" altLang="ko-KR" sz="1400" dirty="0"/>
              <a:t> = 10000, </a:t>
            </a:r>
          </a:p>
          <a:p>
            <a:r>
              <a:rPr lang="en-US" altLang="ko-KR" sz="1400" dirty="0"/>
              <a:t>	             </a:t>
            </a:r>
            <a:r>
              <a:rPr lang="en-US" altLang="ko-KR" sz="1400" dirty="0" err="1"/>
              <a:t>watchlist</a:t>
            </a:r>
            <a:r>
              <a:rPr lang="en-US" altLang="ko-KR" sz="1400" dirty="0"/>
              <a:t> = list(val1 = </a:t>
            </a:r>
            <a:r>
              <a:rPr lang="en-US" altLang="ko-KR" sz="1400" dirty="0" err="1"/>
              <a:t>xgb.train</a:t>
            </a:r>
            <a:r>
              <a:rPr lang="en-US" altLang="ko-KR" sz="1400" dirty="0"/>
              <a:t>, val2 = </a:t>
            </a:r>
            <a:r>
              <a:rPr lang="en-US" altLang="ko-KR" sz="1400" dirty="0" err="1"/>
              <a:t>xgb.test</a:t>
            </a:r>
            <a:r>
              <a:rPr lang="en-US" altLang="ko-KR" sz="1400" dirty="0"/>
              <a:t>), verbose = 0,  </a:t>
            </a:r>
          </a:p>
          <a:p>
            <a:r>
              <a:rPr lang="en-US" altLang="ko-KR" sz="1400" dirty="0"/>
              <a:t>	             </a:t>
            </a:r>
            <a:r>
              <a:rPr lang="en-US" altLang="ko-KR" sz="1400" dirty="0" err="1"/>
              <a:t>early_stopping_rounds</a:t>
            </a:r>
            <a:r>
              <a:rPr lang="en-US" altLang="ko-KR" sz="1400" dirty="0"/>
              <a:t> = 10, </a:t>
            </a:r>
            <a:r>
              <a:rPr lang="en-US" altLang="ko-KR" sz="1400" dirty="0" err="1"/>
              <a:t>nthreads</a:t>
            </a:r>
            <a:r>
              <a:rPr lang="en-US" altLang="ko-KR" sz="1400" dirty="0"/>
              <a:t> = 1 )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187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3969" y="638501"/>
            <a:ext cx="6197600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84941" y="89752"/>
            <a:ext cx="5379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4-6. 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모델링</a:t>
            </a: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모델 결과 비교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74DD0BB-B2ED-4B98-A086-D2DCF9406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37066"/>
              </p:ext>
            </p:extLst>
          </p:nvPr>
        </p:nvGraphicFramePr>
        <p:xfrm>
          <a:off x="2361393" y="1294254"/>
          <a:ext cx="7469213" cy="227764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6627">
                  <a:extLst>
                    <a:ext uri="{9D8B030D-6E8A-4147-A177-3AD203B41FA5}">
                      <a16:colId xmlns:a16="http://schemas.microsoft.com/office/drawing/2014/main" val="214853489"/>
                    </a:ext>
                  </a:extLst>
                </a:gridCol>
                <a:gridCol w="1255066">
                  <a:extLst>
                    <a:ext uri="{9D8B030D-6E8A-4147-A177-3AD203B41FA5}">
                      <a16:colId xmlns:a16="http://schemas.microsoft.com/office/drawing/2014/main" val="1820938812"/>
                    </a:ext>
                  </a:extLst>
                </a:gridCol>
                <a:gridCol w="1748511">
                  <a:extLst>
                    <a:ext uri="{9D8B030D-6E8A-4147-A177-3AD203B41FA5}">
                      <a16:colId xmlns:a16="http://schemas.microsoft.com/office/drawing/2014/main" val="3570209003"/>
                    </a:ext>
                  </a:extLst>
                </a:gridCol>
                <a:gridCol w="1887962">
                  <a:extLst>
                    <a:ext uri="{9D8B030D-6E8A-4147-A177-3AD203B41FA5}">
                      <a16:colId xmlns:a16="http://schemas.microsoft.com/office/drawing/2014/main" val="2222005363"/>
                    </a:ext>
                  </a:extLst>
                </a:gridCol>
                <a:gridCol w="1611047">
                  <a:extLst>
                    <a:ext uri="{9D8B030D-6E8A-4147-A177-3AD203B41FA5}">
                      <a16:colId xmlns:a16="http://schemas.microsoft.com/office/drawing/2014/main" val="2606482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선형회귀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의사결정나무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랜덤 포레스트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XGBOOST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49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effectLst/>
                        </a:rPr>
                        <a:t>63.20998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effectLst/>
                        </a:rPr>
                        <a:t>74.65232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effectLst/>
                        </a:rPr>
                        <a:t>61.48365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effectLst/>
                        </a:rPr>
                        <a:t>52.18933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07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RMSE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effectLst/>
                        </a:rPr>
                        <a:t>7.950471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effectLst/>
                        </a:rPr>
                        <a:t>8.640158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effectLst/>
                        </a:rPr>
                        <a:t>7.841151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effectLst/>
                        </a:rPr>
                        <a:t>7.224218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8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effectLst/>
                        </a:rPr>
                        <a:t>0.1316359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effectLst/>
                        </a:rPr>
                        <a:t>0.1414899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effectLst/>
                        </a:rPr>
                        <a:t>0.1282503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effectLst/>
                        </a:rPr>
                        <a:t>0.09937504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336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effectLst/>
                        </a:rPr>
                        <a:t>0.3212498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effectLst/>
                        </a:rPr>
                        <a:t>0.3553555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effectLst/>
                        </a:rPr>
                        <a:t>0.3128823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effectLst/>
                        </a:rPr>
                        <a:t>0.2671256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014436"/>
                  </a:ext>
                </a:extLst>
              </a:tr>
              <a:tr h="4234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effectLst/>
                        </a:rPr>
                        <a:t>0.9129047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effectLst/>
                        </a:rPr>
                        <a:t>0.8973897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effectLst/>
                        </a:rPr>
                        <a:t>0.9177493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effectLst/>
                        </a:rPr>
                        <a:t>0.9287739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37798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5222B9D-C13C-4864-9370-AF4F92612F52}"/>
              </a:ext>
            </a:extLst>
          </p:cNvPr>
          <p:cNvSpPr txBox="1"/>
          <p:nvPr/>
        </p:nvSpPr>
        <p:spPr>
          <a:xfrm>
            <a:off x="2361393" y="4401766"/>
            <a:ext cx="7722644" cy="1112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645654"/>
                </a:solidFill>
              </a:rPr>
              <a:t>- </a:t>
            </a:r>
            <a:r>
              <a:rPr lang="en-US" altLang="ko-KR" dirty="0" err="1">
                <a:solidFill>
                  <a:srgbClr val="645654"/>
                </a:solidFill>
              </a:rPr>
              <a:t>Xgboost</a:t>
            </a:r>
            <a:r>
              <a:rPr lang="ko-KR" altLang="en-US" dirty="0">
                <a:solidFill>
                  <a:srgbClr val="645654"/>
                </a:solidFill>
              </a:rPr>
              <a:t>가 </a:t>
            </a:r>
            <a:r>
              <a:rPr lang="en-US" altLang="ko-KR" dirty="0" err="1">
                <a:solidFill>
                  <a:srgbClr val="645654"/>
                </a:solidFill>
              </a:rPr>
              <a:t>mse</a:t>
            </a:r>
            <a:r>
              <a:rPr lang="en-US" altLang="ko-KR" dirty="0">
                <a:solidFill>
                  <a:srgbClr val="645654"/>
                </a:solidFill>
              </a:rPr>
              <a:t>, </a:t>
            </a:r>
            <a:r>
              <a:rPr lang="en-US" altLang="ko-KR" dirty="0" err="1">
                <a:solidFill>
                  <a:srgbClr val="645654"/>
                </a:solidFill>
              </a:rPr>
              <a:t>rmse</a:t>
            </a:r>
            <a:r>
              <a:rPr lang="en-US" altLang="ko-KR" dirty="0">
                <a:solidFill>
                  <a:srgbClr val="645654"/>
                </a:solidFill>
              </a:rPr>
              <a:t>, </a:t>
            </a:r>
            <a:r>
              <a:rPr lang="en-US" altLang="ko-KR" dirty="0" err="1">
                <a:solidFill>
                  <a:srgbClr val="645654"/>
                </a:solidFill>
              </a:rPr>
              <a:t>mape</a:t>
            </a:r>
            <a:r>
              <a:rPr lang="en-US" altLang="ko-KR" dirty="0">
                <a:solidFill>
                  <a:srgbClr val="645654"/>
                </a:solidFill>
              </a:rPr>
              <a:t> </a:t>
            </a:r>
            <a:r>
              <a:rPr lang="ko-KR" altLang="en-US" dirty="0">
                <a:solidFill>
                  <a:srgbClr val="645654"/>
                </a:solidFill>
              </a:rPr>
              <a:t>값이 다른 모델들 보다 낮은 값을 보여줌</a:t>
            </a:r>
            <a:endParaRPr lang="en-US" altLang="ko-KR" dirty="0">
              <a:solidFill>
                <a:srgbClr val="645654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645654"/>
                </a:solidFill>
              </a:rPr>
              <a:t>- </a:t>
            </a:r>
            <a:r>
              <a:rPr lang="en-US" altLang="ko-KR" dirty="0" err="1">
                <a:solidFill>
                  <a:srgbClr val="645654"/>
                </a:solidFill>
              </a:rPr>
              <a:t>Cor</a:t>
            </a:r>
            <a:r>
              <a:rPr lang="en-US" altLang="ko-KR" dirty="0">
                <a:solidFill>
                  <a:srgbClr val="645654"/>
                </a:solidFill>
              </a:rPr>
              <a:t> </a:t>
            </a:r>
            <a:r>
              <a:rPr lang="ko-KR" altLang="en-US" dirty="0">
                <a:solidFill>
                  <a:srgbClr val="645654"/>
                </a:solidFill>
              </a:rPr>
              <a:t>값은 상대적으로 높았기 때문에 </a:t>
            </a:r>
            <a:r>
              <a:rPr lang="en-US" altLang="ko-KR" dirty="0" err="1">
                <a:solidFill>
                  <a:srgbClr val="645654"/>
                </a:solidFill>
              </a:rPr>
              <a:t>xboost</a:t>
            </a:r>
            <a:r>
              <a:rPr lang="en-US" altLang="ko-KR" dirty="0">
                <a:solidFill>
                  <a:srgbClr val="645654"/>
                </a:solidFill>
              </a:rPr>
              <a:t> </a:t>
            </a:r>
            <a:r>
              <a:rPr lang="ko-KR" altLang="en-US" dirty="0">
                <a:solidFill>
                  <a:srgbClr val="645654"/>
                </a:solidFill>
              </a:rPr>
              <a:t>모델을 선택함</a:t>
            </a:r>
            <a:endParaRPr lang="en-US" altLang="ko-KR" dirty="0">
              <a:solidFill>
                <a:srgbClr val="6456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83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3969" y="638501"/>
            <a:ext cx="6197600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84941" y="8975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목차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57287" y="2362968"/>
            <a:ext cx="3313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데이터 수집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57287" y="4056658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</a:t>
            </a:r>
            <a:r>
              <a:rPr lang="ko-KR" altLang="en-US" sz="3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7286" y="2855409"/>
            <a:ext cx="3313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45654"/>
                </a:solidFill>
              </a:rPr>
              <a:t>	2-1. </a:t>
            </a:r>
            <a:r>
              <a:rPr lang="ko-KR" altLang="en-US" dirty="0">
                <a:solidFill>
                  <a:srgbClr val="645654"/>
                </a:solidFill>
              </a:rPr>
              <a:t>데이터 출처</a:t>
            </a:r>
            <a:endParaRPr lang="en-US" altLang="ko-KR" dirty="0">
              <a:solidFill>
                <a:srgbClr val="645654"/>
              </a:solidFill>
            </a:endParaRPr>
          </a:p>
          <a:p>
            <a:r>
              <a:rPr lang="en-US" altLang="ko-KR" dirty="0">
                <a:solidFill>
                  <a:srgbClr val="645654"/>
                </a:solidFill>
              </a:rPr>
              <a:t>	2-2. </a:t>
            </a:r>
            <a:r>
              <a:rPr lang="ko-KR" altLang="en-US" dirty="0">
                <a:solidFill>
                  <a:srgbClr val="645654"/>
                </a:solidFill>
              </a:rPr>
              <a:t>데이터 설명 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502690" y="1223276"/>
            <a:ext cx="1871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모델링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EA5FBB-C9F8-4522-9894-667183871879}"/>
              </a:ext>
            </a:extLst>
          </p:cNvPr>
          <p:cNvSpPr/>
          <p:nvPr/>
        </p:nvSpPr>
        <p:spPr>
          <a:xfrm>
            <a:off x="757286" y="1223276"/>
            <a:ext cx="4788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주제 선정 배경 및 목적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EA96914-4CC2-40AE-81E9-C5931AF068F3}"/>
              </a:ext>
            </a:extLst>
          </p:cNvPr>
          <p:cNvSpPr/>
          <p:nvPr/>
        </p:nvSpPr>
        <p:spPr>
          <a:xfrm flipH="1">
            <a:off x="7502690" y="4056658"/>
            <a:ext cx="2427923" cy="478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결과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BEA00B-7478-4DA2-BD18-00297C84936B}"/>
              </a:ext>
            </a:extLst>
          </p:cNvPr>
          <p:cNvSpPr txBox="1"/>
          <p:nvPr/>
        </p:nvSpPr>
        <p:spPr>
          <a:xfrm>
            <a:off x="757287" y="4641433"/>
            <a:ext cx="33297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45654"/>
                </a:solidFill>
              </a:rPr>
              <a:t>	3-1. </a:t>
            </a:r>
            <a:r>
              <a:rPr lang="ko-KR" altLang="en-US" dirty="0">
                <a:solidFill>
                  <a:srgbClr val="645654"/>
                </a:solidFill>
              </a:rPr>
              <a:t>데이터 통합</a:t>
            </a:r>
            <a:endParaRPr lang="en-US" altLang="ko-KR" dirty="0">
              <a:solidFill>
                <a:srgbClr val="645654"/>
              </a:solidFill>
            </a:endParaRPr>
          </a:p>
          <a:p>
            <a:r>
              <a:rPr lang="en-US" altLang="ko-KR" dirty="0">
                <a:solidFill>
                  <a:srgbClr val="645654"/>
                </a:solidFill>
              </a:rPr>
              <a:t>	3-2. </a:t>
            </a:r>
            <a:r>
              <a:rPr lang="ko-KR" altLang="en-US" dirty="0">
                <a:solidFill>
                  <a:srgbClr val="645654"/>
                </a:solidFill>
              </a:rPr>
              <a:t>기술 통계량</a:t>
            </a:r>
            <a:endParaRPr lang="en-US" altLang="ko-KR" dirty="0">
              <a:solidFill>
                <a:srgbClr val="645654"/>
              </a:solidFill>
            </a:endParaRPr>
          </a:p>
          <a:p>
            <a:r>
              <a:rPr lang="en-US" altLang="ko-KR" dirty="0">
                <a:solidFill>
                  <a:srgbClr val="645654"/>
                </a:solidFill>
              </a:rPr>
              <a:t>	3-3. </a:t>
            </a:r>
            <a:r>
              <a:rPr lang="ko-KR" altLang="en-US" dirty="0" err="1">
                <a:solidFill>
                  <a:srgbClr val="645654"/>
                </a:solidFill>
              </a:rPr>
              <a:t>결측치</a:t>
            </a:r>
            <a:r>
              <a:rPr lang="ko-KR" altLang="en-US" dirty="0">
                <a:solidFill>
                  <a:srgbClr val="645654"/>
                </a:solidFill>
              </a:rPr>
              <a:t> 제거</a:t>
            </a:r>
            <a:endParaRPr lang="en-US" altLang="ko-KR" dirty="0">
              <a:solidFill>
                <a:srgbClr val="645654"/>
              </a:solidFill>
            </a:endParaRPr>
          </a:p>
          <a:p>
            <a:r>
              <a:rPr lang="en-US" altLang="ko-KR" dirty="0">
                <a:solidFill>
                  <a:srgbClr val="645654"/>
                </a:solidFill>
              </a:rPr>
              <a:t>	3-4. </a:t>
            </a:r>
            <a:r>
              <a:rPr lang="ko-KR" altLang="en-US" dirty="0">
                <a:solidFill>
                  <a:srgbClr val="645654"/>
                </a:solidFill>
              </a:rPr>
              <a:t>이상치 제거</a:t>
            </a:r>
            <a:endParaRPr lang="en-US" altLang="ko-KR" dirty="0">
              <a:solidFill>
                <a:srgbClr val="645654"/>
              </a:solidFill>
            </a:endParaRPr>
          </a:p>
          <a:p>
            <a:r>
              <a:rPr lang="en-US" altLang="ko-KR" dirty="0">
                <a:solidFill>
                  <a:srgbClr val="645654"/>
                </a:solidFill>
              </a:rPr>
              <a:t>	3-5. </a:t>
            </a:r>
            <a:r>
              <a:rPr lang="ko-KR" altLang="en-US" dirty="0">
                <a:solidFill>
                  <a:srgbClr val="645654"/>
                </a:solidFill>
              </a:rPr>
              <a:t>파생변수 생성</a:t>
            </a:r>
            <a:endParaRPr lang="en-US" altLang="ko-KR" dirty="0">
              <a:solidFill>
                <a:srgbClr val="645654"/>
              </a:solidFill>
            </a:endParaRPr>
          </a:p>
          <a:p>
            <a:r>
              <a:rPr lang="en-US" altLang="ko-KR" dirty="0">
                <a:solidFill>
                  <a:srgbClr val="645654"/>
                </a:solidFill>
              </a:rPr>
              <a:t>	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AD5791-BEAC-4E64-AD7B-E5037D957744}"/>
              </a:ext>
            </a:extLst>
          </p:cNvPr>
          <p:cNvSpPr txBox="1"/>
          <p:nvPr/>
        </p:nvSpPr>
        <p:spPr>
          <a:xfrm>
            <a:off x="7502690" y="1808051"/>
            <a:ext cx="41408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45654"/>
                </a:solidFill>
              </a:rPr>
              <a:t>	4-1. </a:t>
            </a:r>
            <a:r>
              <a:rPr lang="ko-KR" altLang="en-US" dirty="0">
                <a:solidFill>
                  <a:srgbClr val="645654"/>
                </a:solidFill>
              </a:rPr>
              <a:t>상관계수 확인</a:t>
            </a:r>
            <a:endParaRPr lang="en-US" altLang="ko-KR" dirty="0">
              <a:solidFill>
                <a:srgbClr val="645654"/>
              </a:solidFill>
            </a:endParaRPr>
          </a:p>
          <a:p>
            <a:r>
              <a:rPr lang="en-US" altLang="ko-KR" dirty="0">
                <a:solidFill>
                  <a:srgbClr val="645654"/>
                </a:solidFill>
              </a:rPr>
              <a:t>	4-2. </a:t>
            </a:r>
            <a:r>
              <a:rPr lang="ko-KR" altLang="en-US" dirty="0">
                <a:solidFill>
                  <a:srgbClr val="645654"/>
                </a:solidFill>
              </a:rPr>
              <a:t>선형 회귀</a:t>
            </a:r>
            <a:endParaRPr lang="en-US" altLang="ko-KR" dirty="0">
              <a:solidFill>
                <a:srgbClr val="645654"/>
              </a:solidFill>
            </a:endParaRPr>
          </a:p>
          <a:p>
            <a:r>
              <a:rPr lang="en-US" altLang="ko-KR" dirty="0">
                <a:solidFill>
                  <a:srgbClr val="645654"/>
                </a:solidFill>
              </a:rPr>
              <a:t>	4-3. </a:t>
            </a:r>
            <a:r>
              <a:rPr lang="ko-KR" altLang="en-US" dirty="0">
                <a:solidFill>
                  <a:srgbClr val="645654"/>
                </a:solidFill>
              </a:rPr>
              <a:t>의사 결정 나무</a:t>
            </a:r>
            <a:endParaRPr lang="en-US" altLang="ko-KR" dirty="0">
              <a:solidFill>
                <a:srgbClr val="645654"/>
              </a:solidFill>
            </a:endParaRPr>
          </a:p>
          <a:p>
            <a:r>
              <a:rPr lang="en-US" altLang="ko-KR" dirty="0">
                <a:solidFill>
                  <a:srgbClr val="645654"/>
                </a:solidFill>
              </a:rPr>
              <a:t>	4-4. </a:t>
            </a:r>
            <a:r>
              <a:rPr lang="ko-KR" altLang="en-US" dirty="0">
                <a:solidFill>
                  <a:srgbClr val="645654"/>
                </a:solidFill>
              </a:rPr>
              <a:t>랜덤 포레스트</a:t>
            </a:r>
            <a:endParaRPr lang="en-US" altLang="ko-KR" dirty="0">
              <a:solidFill>
                <a:srgbClr val="645654"/>
              </a:solidFill>
            </a:endParaRPr>
          </a:p>
          <a:p>
            <a:r>
              <a:rPr lang="en-US" altLang="ko-KR" dirty="0">
                <a:solidFill>
                  <a:srgbClr val="645654"/>
                </a:solidFill>
              </a:rPr>
              <a:t>	4-5. </a:t>
            </a:r>
            <a:r>
              <a:rPr lang="en-US" altLang="ko-KR" dirty="0" err="1">
                <a:solidFill>
                  <a:srgbClr val="645654"/>
                </a:solidFill>
              </a:rPr>
              <a:t>xgboost</a:t>
            </a:r>
            <a:endParaRPr lang="en-US" altLang="ko-KR" dirty="0">
              <a:solidFill>
                <a:srgbClr val="645654"/>
              </a:solidFill>
            </a:endParaRPr>
          </a:p>
          <a:p>
            <a:r>
              <a:rPr lang="en-US" altLang="ko-KR" dirty="0">
                <a:solidFill>
                  <a:srgbClr val="645654"/>
                </a:solidFill>
              </a:rPr>
              <a:t>	4-6. </a:t>
            </a:r>
            <a:r>
              <a:rPr lang="ko-KR" altLang="en-US" dirty="0">
                <a:solidFill>
                  <a:srgbClr val="645654"/>
                </a:solidFill>
              </a:rPr>
              <a:t>모델 결과 비교</a:t>
            </a:r>
          </a:p>
        </p:txBody>
      </p:sp>
    </p:spTree>
    <p:extLst>
      <p:ext uri="{BB962C8B-B14F-4D97-AF65-F5344CB8AC3E}">
        <p14:creationId xmlns:p14="http://schemas.microsoft.com/office/powerpoint/2010/main" val="245784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3969" y="638501"/>
            <a:ext cx="6197600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84941" y="89752"/>
            <a:ext cx="25090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결과</a:t>
            </a: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491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491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18" b="8362"/>
          <a:stretch/>
        </p:blipFill>
        <p:spPr>
          <a:xfrm>
            <a:off x="632388" y="1273323"/>
            <a:ext cx="10800000" cy="270047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C678E6-DCC3-470C-8576-81511E533F8C}"/>
              </a:ext>
            </a:extLst>
          </p:cNvPr>
          <p:cNvSpPr/>
          <p:nvPr/>
        </p:nvSpPr>
        <p:spPr>
          <a:xfrm>
            <a:off x="632388" y="4610970"/>
            <a:ext cx="1080000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645654"/>
                </a:solidFill>
              </a:rPr>
              <a:t>결론</a:t>
            </a:r>
            <a:r>
              <a:rPr lang="ko-KR" altLang="en-US" dirty="0">
                <a:solidFill>
                  <a:srgbClr val="645654"/>
                </a:solidFill>
              </a:rPr>
              <a:t> </a:t>
            </a:r>
            <a:endParaRPr lang="en-US" altLang="ko-KR" dirty="0">
              <a:solidFill>
                <a:srgbClr val="645654"/>
              </a:solidFill>
            </a:endParaRPr>
          </a:p>
          <a:p>
            <a:endParaRPr lang="en-US" altLang="ko-KR" sz="200" dirty="0">
              <a:solidFill>
                <a:srgbClr val="645654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645654"/>
                </a:solidFill>
              </a:rPr>
              <a:t>k_pm10</a:t>
            </a:r>
            <a:r>
              <a:rPr lang="ko-KR" altLang="en-US" dirty="0">
                <a:solidFill>
                  <a:srgbClr val="645654"/>
                </a:solidFill>
              </a:rPr>
              <a:t>과 상위 피처 </a:t>
            </a:r>
            <a:r>
              <a:rPr lang="en-US" altLang="ko-KR" dirty="0">
                <a:solidFill>
                  <a:srgbClr val="645654"/>
                </a:solidFill>
              </a:rPr>
              <a:t>‘k_pm2.5’, ‘</a:t>
            </a:r>
            <a:r>
              <a:rPr lang="en-US" altLang="ko-KR" dirty="0" err="1">
                <a:solidFill>
                  <a:srgbClr val="645654"/>
                </a:solidFill>
              </a:rPr>
              <a:t>k_humidity</a:t>
            </a:r>
            <a:r>
              <a:rPr lang="en-US" altLang="ko-KR" dirty="0">
                <a:solidFill>
                  <a:srgbClr val="645654"/>
                </a:solidFill>
              </a:rPr>
              <a:t>’, ‘</a:t>
            </a:r>
            <a:r>
              <a:rPr lang="en-US" altLang="ko-KR" dirty="0" err="1">
                <a:solidFill>
                  <a:srgbClr val="645654"/>
                </a:solidFill>
              </a:rPr>
              <a:t>k_avgtemp</a:t>
            </a:r>
            <a:r>
              <a:rPr lang="en-US" altLang="ko-KR" dirty="0">
                <a:solidFill>
                  <a:srgbClr val="645654"/>
                </a:solidFill>
              </a:rPr>
              <a:t>’, ‘</a:t>
            </a:r>
            <a:r>
              <a:rPr lang="en-US" altLang="ko-KR" dirty="0" err="1">
                <a:solidFill>
                  <a:srgbClr val="645654"/>
                </a:solidFill>
              </a:rPr>
              <a:t>ch_humidity</a:t>
            </a:r>
            <a:r>
              <a:rPr lang="en-US" altLang="ko-KR" dirty="0">
                <a:solidFill>
                  <a:srgbClr val="645654"/>
                </a:solidFill>
              </a:rPr>
              <a:t>’, ‘</a:t>
            </a:r>
            <a:r>
              <a:rPr lang="en-US" altLang="ko-KR" dirty="0" err="1">
                <a:solidFill>
                  <a:srgbClr val="645654"/>
                </a:solidFill>
              </a:rPr>
              <a:t>k_wind</a:t>
            </a:r>
            <a:r>
              <a:rPr lang="en-US" altLang="ko-KR" dirty="0">
                <a:solidFill>
                  <a:srgbClr val="645654"/>
                </a:solidFill>
              </a:rPr>
              <a:t>’</a:t>
            </a:r>
            <a:r>
              <a:rPr lang="ko-KR" altLang="en-US" dirty="0">
                <a:solidFill>
                  <a:srgbClr val="645654"/>
                </a:solidFill>
              </a:rPr>
              <a:t>를 분석한 결과</a:t>
            </a:r>
            <a:r>
              <a:rPr lang="en-US" altLang="ko-KR" dirty="0">
                <a:solidFill>
                  <a:srgbClr val="645654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645654"/>
                </a:solidFill>
              </a:rPr>
              <a:t> 한국 </a:t>
            </a:r>
            <a:r>
              <a:rPr lang="en-US" altLang="ko-KR" dirty="0">
                <a:solidFill>
                  <a:srgbClr val="645654"/>
                </a:solidFill>
              </a:rPr>
              <a:t>pm10</a:t>
            </a:r>
            <a:r>
              <a:rPr lang="ko-KR" altLang="en-US" dirty="0">
                <a:solidFill>
                  <a:srgbClr val="645654"/>
                </a:solidFill>
              </a:rPr>
              <a:t>을 예측하는데 있어서 베이징의 미세먼지</a:t>
            </a:r>
            <a:r>
              <a:rPr lang="en-US" altLang="ko-KR" dirty="0">
                <a:solidFill>
                  <a:srgbClr val="645654"/>
                </a:solidFill>
              </a:rPr>
              <a:t>, </a:t>
            </a:r>
            <a:r>
              <a:rPr lang="ko-KR" altLang="en-US" dirty="0">
                <a:solidFill>
                  <a:srgbClr val="645654"/>
                </a:solidFill>
              </a:rPr>
              <a:t>기상 정보는 큰 관계가 없는 것으로 판단함</a:t>
            </a:r>
            <a:r>
              <a:rPr lang="en-US" altLang="ko-KR" dirty="0">
                <a:solidFill>
                  <a:srgbClr val="645654"/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97734" y="4303193"/>
            <a:ext cx="2734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645654"/>
                </a:solidFill>
              </a:rPr>
              <a:t>▲ 높은 중요도의 상위 피처 </a:t>
            </a:r>
            <a:r>
              <a:rPr lang="en-US" altLang="ko-KR" sz="1400" dirty="0">
                <a:solidFill>
                  <a:srgbClr val="645654"/>
                </a:solidFill>
              </a:rPr>
              <a:t>5</a:t>
            </a:r>
            <a:r>
              <a:rPr lang="ko-KR" altLang="en-US" sz="1400" dirty="0">
                <a:solidFill>
                  <a:srgbClr val="645654"/>
                </a:solidFill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613198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3969" y="638501"/>
            <a:ext cx="6197600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13969" y="116385"/>
            <a:ext cx="25090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결과</a:t>
            </a: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491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491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18422" y="1715719"/>
            <a:ext cx="10445562" cy="3277820"/>
            <a:chOff x="947484" y="3222396"/>
            <a:chExt cx="10445562" cy="327782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484" y="3222396"/>
              <a:ext cx="4976291" cy="315862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115468" y="3222396"/>
              <a:ext cx="5277578" cy="3277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rgbClr val="645654"/>
                  </a:solidFill>
                </a:rPr>
                <a:t> </a:t>
              </a:r>
              <a:r>
                <a:rPr lang="en-US" altLang="ko-KR" dirty="0" err="1">
                  <a:solidFill>
                    <a:srgbClr val="645654"/>
                  </a:solidFill>
                </a:rPr>
                <a:t>Xboost</a:t>
              </a:r>
              <a:r>
                <a:rPr lang="ko-KR" altLang="en-US" dirty="0">
                  <a:solidFill>
                    <a:srgbClr val="645654"/>
                  </a:solidFill>
                </a:rPr>
                <a:t>를 통해 얻은 결과를 보면 국내 미세먼지의 수치에 영향을 미치는 변수는 중국보다 국내의 변수가 더 많은 것을 볼 수 있음</a:t>
              </a:r>
              <a:r>
                <a:rPr lang="en-US" altLang="ko-KR" dirty="0">
                  <a:solidFill>
                    <a:srgbClr val="645654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ko-KR" altLang="en-US" sz="900" dirty="0">
                <a:solidFill>
                  <a:srgbClr val="645654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rgbClr val="645654"/>
                  </a:solidFill>
                </a:rPr>
                <a:t> 실제로 국외 요인에는 중국 뿐만이 아닌 북한</a:t>
              </a:r>
              <a:r>
                <a:rPr lang="en-US" altLang="ko-KR" dirty="0">
                  <a:solidFill>
                    <a:srgbClr val="645654"/>
                  </a:solidFill>
                </a:rPr>
                <a:t>, </a:t>
              </a:r>
              <a:r>
                <a:rPr lang="ko-KR" altLang="en-US" dirty="0">
                  <a:solidFill>
                    <a:srgbClr val="645654"/>
                  </a:solidFill>
                </a:rPr>
                <a:t>러시아</a:t>
              </a:r>
              <a:r>
                <a:rPr lang="en-US" altLang="ko-KR" dirty="0">
                  <a:solidFill>
                    <a:srgbClr val="645654"/>
                  </a:solidFill>
                </a:rPr>
                <a:t>, </a:t>
              </a:r>
              <a:r>
                <a:rPr lang="ko-KR" altLang="en-US" dirty="0">
                  <a:solidFill>
                    <a:srgbClr val="645654"/>
                  </a:solidFill>
                </a:rPr>
                <a:t>일본 등 근처의 국가들이 다수 포함되어 있기 때문에 국외 미세먼지 원인이 중국 만이라고 하기에는 문제가 있음</a:t>
              </a:r>
              <a:r>
                <a:rPr lang="en-US" altLang="ko-KR" dirty="0">
                  <a:solidFill>
                    <a:srgbClr val="645654"/>
                  </a:solidFill>
                </a:rPr>
                <a:t>.</a:t>
              </a:r>
              <a:endParaRPr lang="ko-KR" altLang="en-US" dirty="0">
                <a:solidFill>
                  <a:srgbClr val="645654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EBA2E8C-8C5D-4266-A518-C8253C4A9008}"/>
              </a:ext>
            </a:extLst>
          </p:cNvPr>
          <p:cNvSpPr txBox="1"/>
          <p:nvPr/>
        </p:nvSpPr>
        <p:spPr>
          <a:xfrm>
            <a:off x="10335969" y="6506878"/>
            <a:ext cx="1856031" cy="351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dirty="0">
                <a:solidFill>
                  <a:srgbClr val="645654"/>
                </a:solidFill>
              </a:rPr>
              <a:t>그래프 출처 </a:t>
            </a:r>
            <a:r>
              <a:rPr lang="en-US" altLang="ko-KR" sz="1000" dirty="0">
                <a:solidFill>
                  <a:srgbClr val="645654"/>
                </a:solidFill>
              </a:rPr>
              <a:t>: SK </a:t>
            </a:r>
            <a:r>
              <a:rPr lang="ko-KR" altLang="en-US" sz="1000" dirty="0">
                <a:solidFill>
                  <a:srgbClr val="645654"/>
                </a:solidFill>
              </a:rPr>
              <a:t>이노베이션</a:t>
            </a:r>
          </a:p>
        </p:txBody>
      </p:sp>
    </p:spTree>
    <p:extLst>
      <p:ext uri="{BB962C8B-B14F-4D97-AF65-F5344CB8AC3E}">
        <p14:creationId xmlns:p14="http://schemas.microsoft.com/office/powerpoint/2010/main" val="377956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3969" y="638501"/>
            <a:ext cx="6197600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13969" y="116385"/>
            <a:ext cx="2509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결과</a:t>
            </a: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491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484" y="825865"/>
            <a:ext cx="10555155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645654"/>
                </a:solidFill>
              </a:rPr>
              <a:t> 향후 보완점</a:t>
            </a:r>
            <a:br>
              <a:rPr lang="en-US" altLang="ko-KR" sz="1600" dirty="0">
                <a:solidFill>
                  <a:srgbClr val="645654"/>
                </a:solidFill>
              </a:rPr>
            </a:br>
            <a:r>
              <a:rPr lang="en-US" altLang="ko-KR" sz="1600" dirty="0">
                <a:solidFill>
                  <a:srgbClr val="645654"/>
                </a:solidFill>
              </a:rPr>
              <a:t>	- </a:t>
            </a:r>
            <a:r>
              <a:rPr lang="ko-KR" altLang="en-US" sz="1600" dirty="0">
                <a:solidFill>
                  <a:srgbClr val="645654"/>
                </a:solidFill>
              </a:rPr>
              <a:t>중국 미세먼지의 가장 큰 원인으로 여겨지는 산업단지는 베이징에 없다</a:t>
            </a:r>
            <a:r>
              <a:rPr lang="en-US" altLang="ko-KR" sz="1600" dirty="0">
                <a:solidFill>
                  <a:srgbClr val="645654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rgbClr val="645654"/>
                </a:solidFill>
              </a:rPr>
              <a:t>	- </a:t>
            </a:r>
            <a:r>
              <a:rPr lang="ko-KR" altLang="en-US" sz="1600" dirty="0">
                <a:solidFill>
                  <a:srgbClr val="645654"/>
                </a:solidFill>
              </a:rPr>
              <a:t>베이징이 아닌 산업단지가 밀집해 있는 다른 지역의 데이터를 수집하여 다시 분석해봐야 한다</a:t>
            </a:r>
            <a:r>
              <a:rPr lang="en-US" altLang="ko-KR" sz="1600" dirty="0">
                <a:solidFill>
                  <a:srgbClr val="645654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rgbClr val="645654"/>
                </a:solidFill>
              </a:rPr>
              <a:t>	- </a:t>
            </a:r>
            <a:r>
              <a:rPr lang="ko-KR" altLang="en-US" sz="1600" dirty="0">
                <a:solidFill>
                  <a:srgbClr val="645654"/>
                </a:solidFill>
              </a:rPr>
              <a:t>시계열 데이터이므로 선형 회귀가 아닌 </a:t>
            </a:r>
            <a:r>
              <a:rPr lang="en-US" altLang="ko-KR" sz="1600" dirty="0">
                <a:solidFill>
                  <a:srgbClr val="645654"/>
                </a:solidFill>
              </a:rPr>
              <a:t>LSTM</a:t>
            </a:r>
            <a:r>
              <a:rPr lang="ko-KR" altLang="en-US" sz="1600" dirty="0">
                <a:solidFill>
                  <a:srgbClr val="645654"/>
                </a:solidFill>
              </a:rPr>
              <a:t>을 사용하여 분석해봐야 한다</a:t>
            </a:r>
            <a:r>
              <a:rPr lang="en-US" altLang="ko-KR" sz="1600" dirty="0">
                <a:solidFill>
                  <a:srgbClr val="645654"/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B82020-C19E-4BF0-8C3A-48DFC197E96E}"/>
              </a:ext>
            </a:extLst>
          </p:cNvPr>
          <p:cNvSpPr txBox="1"/>
          <p:nvPr/>
        </p:nvSpPr>
        <p:spPr>
          <a:xfrm>
            <a:off x="10335969" y="6506878"/>
            <a:ext cx="1856031" cy="351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dirty="0">
                <a:solidFill>
                  <a:srgbClr val="645654"/>
                </a:solidFill>
              </a:rPr>
              <a:t>그림 출처 </a:t>
            </a:r>
            <a:r>
              <a:rPr lang="en-US" altLang="ko-KR" sz="1000" dirty="0">
                <a:solidFill>
                  <a:srgbClr val="645654"/>
                </a:solidFill>
              </a:rPr>
              <a:t>: </a:t>
            </a:r>
            <a:r>
              <a:rPr lang="en-US" altLang="ko-KR" sz="1000" dirty="0" err="1">
                <a:solidFill>
                  <a:srgbClr val="645654"/>
                </a:solidFill>
              </a:rPr>
              <a:t>AirVisualMap</a:t>
            </a:r>
            <a:endParaRPr lang="ko-KR" altLang="en-US" sz="1000" dirty="0">
              <a:solidFill>
                <a:srgbClr val="645654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47484" y="2948299"/>
            <a:ext cx="10555155" cy="3566629"/>
            <a:chOff x="947484" y="2948299"/>
            <a:chExt cx="10555155" cy="3566629"/>
          </a:xfrm>
        </p:grpSpPr>
        <p:grpSp>
          <p:nvGrpSpPr>
            <p:cNvPr id="10" name="그룹 9"/>
            <p:cNvGrpSpPr/>
            <p:nvPr/>
          </p:nvGrpSpPr>
          <p:grpSpPr>
            <a:xfrm>
              <a:off x="947484" y="2948299"/>
              <a:ext cx="10555155" cy="3566629"/>
              <a:chOff x="947484" y="2948299"/>
              <a:chExt cx="10555155" cy="3566629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7484" y="2948299"/>
                <a:ext cx="6820643" cy="3566629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768127" y="6168324"/>
                <a:ext cx="37345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solidFill>
                      <a:srgbClr val="645654"/>
                    </a:solidFill>
                  </a:rPr>
                  <a:t>◀ </a:t>
                </a:r>
                <a:r>
                  <a:rPr lang="ko-KR" altLang="en-US" sz="1400" dirty="0">
                    <a:solidFill>
                      <a:srgbClr val="645654"/>
                    </a:solidFill>
                  </a:rPr>
                  <a:t>국내로 불어오는 </a:t>
                </a:r>
                <a:r>
                  <a:rPr lang="ko-KR" altLang="en-US" sz="1400" dirty="0" err="1">
                    <a:solidFill>
                      <a:srgbClr val="645654"/>
                    </a:solidFill>
                  </a:rPr>
                  <a:t>바람길을</a:t>
                </a:r>
                <a:r>
                  <a:rPr lang="ko-KR" altLang="en-US" sz="1400" dirty="0">
                    <a:solidFill>
                      <a:srgbClr val="645654"/>
                    </a:solidFill>
                  </a:rPr>
                  <a:t> 나타내는 사진</a:t>
                </a:r>
                <a:endParaRPr lang="en-US" altLang="ko-KR" sz="1400" dirty="0">
                  <a:solidFill>
                    <a:srgbClr val="645654"/>
                  </a:solidFill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7768127" y="2948299"/>
              <a:ext cx="37345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645654"/>
                  </a:solidFill>
                </a:rPr>
                <a:t> 베이징에서 국내로 오는 바람의 영향은 다른 지역에 비해 상대적으로 적다</a:t>
              </a:r>
              <a:r>
                <a:rPr lang="en-US" altLang="ko-KR" sz="1600" dirty="0">
                  <a:solidFill>
                    <a:srgbClr val="645654"/>
                  </a:solidFill>
                </a:rPr>
                <a:t>.</a:t>
              </a:r>
            </a:p>
            <a:p>
              <a:endParaRPr lang="en-US" altLang="ko-KR" sz="1600" dirty="0">
                <a:solidFill>
                  <a:srgbClr val="645654"/>
                </a:solidFill>
              </a:endParaRPr>
            </a:p>
            <a:p>
              <a:r>
                <a:rPr lang="ko-KR" altLang="en-US" sz="1600" dirty="0">
                  <a:solidFill>
                    <a:srgbClr val="645654"/>
                  </a:solidFill>
                </a:rPr>
                <a:t> 베이징보다 바람의 영향이</a:t>
              </a:r>
              <a:r>
                <a:rPr lang="en-US" altLang="ko-KR" sz="1600" dirty="0">
                  <a:solidFill>
                    <a:srgbClr val="645654"/>
                  </a:solidFill>
                </a:rPr>
                <a:t> </a:t>
              </a:r>
              <a:r>
                <a:rPr lang="ko-KR" altLang="en-US" sz="1600" dirty="0">
                  <a:solidFill>
                    <a:srgbClr val="645654"/>
                  </a:solidFill>
                </a:rPr>
                <a:t>높은 곳의 데이터로</a:t>
              </a:r>
              <a:r>
                <a:rPr lang="en-US" altLang="ko-KR" sz="1600" dirty="0">
                  <a:solidFill>
                    <a:srgbClr val="645654"/>
                  </a:solidFill>
                </a:rPr>
                <a:t> </a:t>
              </a:r>
              <a:r>
                <a:rPr lang="ko-KR" altLang="en-US" sz="1600" dirty="0">
                  <a:solidFill>
                    <a:srgbClr val="645654"/>
                  </a:solidFill>
                </a:rPr>
                <a:t>다시 분석해봐야 한다</a:t>
              </a:r>
              <a:r>
                <a:rPr lang="en-US" altLang="ko-KR" sz="1600" dirty="0">
                  <a:solidFill>
                    <a:srgbClr val="645654"/>
                  </a:solidFill>
                </a:rPr>
                <a:t>.</a:t>
              </a:r>
              <a:endParaRPr lang="ko-KR" altLang="en-US" sz="1600" dirty="0">
                <a:solidFill>
                  <a:srgbClr val="645654"/>
                </a:solidFill>
              </a:endParaRPr>
            </a:p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645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6FE63E5-6EE2-40B5-BDA3-A8A07672E346}"/>
              </a:ext>
            </a:extLst>
          </p:cNvPr>
          <p:cNvGrpSpPr/>
          <p:nvPr/>
        </p:nvGrpSpPr>
        <p:grpSpPr>
          <a:xfrm>
            <a:off x="2596233" y="2250566"/>
            <a:ext cx="6999533" cy="2356868"/>
            <a:chOff x="2433638" y="2679075"/>
            <a:chExt cx="5578248" cy="127721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F00395D-75A3-4DD5-B16C-C4AC47FE2C7D}"/>
                </a:ext>
              </a:extLst>
            </p:cNvPr>
            <p:cNvSpPr/>
            <p:nvPr/>
          </p:nvSpPr>
          <p:spPr>
            <a:xfrm>
              <a:off x="2433638" y="2679075"/>
              <a:ext cx="5578248" cy="1277213"/>
            </a:xfrm>
            <a:prstGeom prst="rect">
              <a:avLst/>
            </a:prstGeom>
            <a:solidFill>
              <a:srgbClr val="F7EFE2"/>
            </a:solidFill>
            <a:ln w="22225">
              <a:solidFill>
                <a:srgbClr val="E491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79A03AF-4BE2-41B5-A9F5-A36C9B5B46E9}"/>
                </a:ext>
              </a:extLst>
            </p:cNvPr>
            <p:cNvSpPr/>
            <p:nvPr/>
          </p:nvSpPr>
          <p:spPr>
            <a:xfrm>
              <a:off x="2476965" y="3092518"/>
              <a:ext cx="5491594" cy="450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 of Document</a:t>
              </a:r>
              <a:endParaRPr lang="ko-KR" altLang="en-US" sz="4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183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3969" y="638501"/>
            <a:ext cx="6197600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84941" y="89752"/>
            <a:ext cx="4788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주제 선정 배경 및 목적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A0736F4-83AF-477E-8278-0D646AEF8518}"/>
              </a:ext>
            </a:extLst>
          </p:cNvPr>
          <p:cNvGrpSpPr/>
          <p:nvPr/>
        </p:nvGrpSpPr>
        <p:grpSpPr>
          <a:xfrm>
            <a:off x="113969" y="1223276"/>
            <a:ext cx="7287123" cy="5234898"/>
            <a:chOff x="485277" y="1894442"/>
            <a:chExt cx="7287123" cy="523489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CB88EA0-181E-416E-9BD5-7119D976B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277" y="1894442"/>
              <a:ext cx="7287123" cy="54106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9539E46-C50C-4634-A560-BC00B869D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277" y="2620177"/>
              <a:ext cx="7287123" cy="291349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97F18BB-1768-4C24-9CCE-3A35237E0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5277" y="6669196"/>
              <a:ext cx="4902512" cy="46014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1C6C36D-4F01-48E1-BA12-63B95D812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5277" y="5718336"/>
              <a:ext cx="7287123" cy="765751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874AC7-755E-4818-A4A2-338F3CB28455}"/>
              </a:ext>
            </a:extLst>
          </p:cNvPr>
          <p:cNvSpPr/>
          <p:nvPr/>
        </p:nvSpPr>
        <p:spPr>
          <a:xfrm>
            <a:off x="7571444" y="1223276"/>
            <a:ext cx="43069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현재는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TV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나 신문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인터넷에서 날씨예보와 함께 미세먼지 예보도 전해주는 시대가 되었다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세계보건기구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(WHO)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 미세먼지를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군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(Group 1)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발암물질로 분류하는 등 국민의 우려가 크기 때문이다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또한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미세먼지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대한 학위논문과 국내학술지논문에서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3500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건의 논문이 서술되는 등 굉장히 많은 관심을 받고있다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이에 따라 한국 미세먼지의 원인 중 하나라고 알려진 중국 미세먼지와 한국 미세먼지의 관계를 분석하여 정말로 관련이 있는 건지 알아보고자 한다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23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3969" y="638501"/>
            <a:ext cx="6197600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84941" y="89752"/>
            <a:ext cx="3283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2-1. 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데이터 출처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6663" y="4282543"/>
            <a:ext cx="99387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rgbClr val="645654"/>
                </a:solidFill>
              </a:rPr>
              <a:t>수집 과정에서 발생한 문제 </a:t>
            </a:r>
            <a:r>
              <a:rPr lang="en-US" altLang="ko-KR" sz="1600" b="1" dirty="0">
                <a:solidFill>
                  <a:srgbClr val="645654"/>
                </a:solidFill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645654"/>
                </a:solidFill>
              </a:rPr>
              <a:t>    - </a:t>
            </a:r>
            <a:r>
              <a:rPr lang="ko-KR" altLang="en-US" sz="1400" dirty="0">
                <a:solidFill>
                  <a:srgbClr val="645654"/>
                </a:solidFill>
              </a:rPr>
              <a:t>서울의 기상</a:t>
            </a:r>
            <a:r>
              <a:rPr lang="en-US" altLang="ko-KR" sz="1400" dirty="0">
                <a:solidFill>
                  <a:srgbClr val="645654"/>
                </a:solidFill>
              </a:rPr>
              <a:t>, </a:t>
            </a:r>
            <a:r>
              <a:rPr lang="ko-KR" altLang="en-US" sz="1400" dirty="0">
                <a:solidFill>
                  <a:srgbClr val="645654"/>
                </a:solidFill>
              </a:rPr>
              <a:t>미세먼지 정보와 비교대상인 베이징의 기상</a:t>
            </a:r>
            <a:r>
              <a:rPr lang="en-US" altLang="ko-KR" sz="1400" dirty="0">
                <a:solidFill>
                  <a:srgbClr val="645654"/>
                </a:solidFill>
              </a:rPr>
              <a:t>, </a:t>
            </a:r>
            <a:r>
              <a:rPr lang="ko-KR" altLang="en-US" sz="1400" dirty="0">
                <a:solidFill>
                  <a:srgbClr val="645654"/>
                </a:solidFill>
              </a:rPr>
              <a:t>미세먼지 정보가 통합되어 있는 데이터를 구할 수 없었음</a:t>
            </a:r>
            <a:r>
              <a:rPr lang="en-US" altLang="ko-KR" sz="1400" dirty="0">
                <a:solidFill>
                  <a:srgbClr val="645654"/>
                </a:solidFill>
              </a:rPr>
              <a:t>.</a:t>
            </a:r>
            <a:r>
              <a:rPr lang="ko-KR" altLang="en-US" sz="1400" dirty="0">
                <a:solidFill>
                  <a:srgbClr val="645654"/>
                </a:solidFill>
              </a:rPr>
              <a:t> </a:t>
            </a:r>
            <a:endParaRPr lang="en-US" altLang="ko-KR" sz="1400" dirty="0">
              <a:solidFill>
                <a:srgbClr val="645654"/>
              </a:solidFill>
            </a:endParaRPr>
          </a:p>
          <a:p>
            <a:endParaRPr lang="en-US" altLang="ko-KR" sz="1400" dirty="0">
              <a:solidFill>
                <a:srgbClr val="645654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rgbClr val="645654"/>
                </a:solidFill>
              </a:rPr>
              <a:t>해결 방안</a:t>
            </a:r>
            <a:endParaRPr lang="en-US" altLang="ko-KR" sz="1600" b="1" dirty="0">
              <a:solidFill>
                <a:srgbClr val="645654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rgbClr val="645654"/>
                </a:solidFill>
              </a:rPr>
              <a:t>    </a:t>
            </a:r>
            <a:r>
              <a:rPr lang="en-US" altLang="ko-KR" sz="1400" dirty="0">
                <a:solidFill>
                  <a:srgbClr val="645654"/>
                </a:solidFill>
              </a:rPr>
              <a:t>- </a:t>
            </a:r>
            <a:r>
              <a:rPr lang="ko-KR" altLang="en-US" sz="1400" dirty="0">
                <a:solidFill>
                  <a:srgbClr val="645654"/>
                </a:solidFill>
              </a:rPr>
              <a:t>각각의 정보를 따로 수집해서 전처리 과정에서 통합시키기로 결정</a:t>
            </a:r>
            <a:r>
              <a:rPr lang="en-US" altLang="ko-KR" sz="1400" dirty="0">
                <a:solidFill>
                  <a:srgbClr val="645654"/>
                </a:solidFill>
              </a:rPr>
              <a:t>.</a:t>
            </a:r>
          </a:p>
          <a:p>
            <a:endParaRPr lang="en-US" altLang="ko-KR" sz="1400" dirty="0">
              <a:solidFill>
                <a:srgbClr val="645654"/>
              </a:solidFill>
            </a:endParaRPr>
          </a:p>
          <a:p>
            <a:endParaRPr lang="en-US" altLang="ko-KR" sz="1400" dirty="0">
              <a:solidFill>
                <a:srgbClr val="645654"/>
              </a:solidFill>
            </a:endParaRPr>
          </a:p>
          <a:p>
            <a:endParaRPr lang="en-US" altLang="ko-KR" sz="1400" dirty="0">
              <a:solidFill>
                <a:srgbClr val="645654"/>
              </a:solidFill>
            </a:endParaRPr>
          </a:p>
          <a:p>
            <a:endParaRPr lang="en-US" altLang="ko-KR" sz="1400" dirty="0">
              <a:solidFill>
                <a:srgbClr val="645654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C6DA6BA-5FFE-4395-932E-90E3943D4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844583"/>
              </p:ext>
            </p:extLst>
          </p:nvPr>
        </p:nvGraphicFramePr>
        <p:xfrm>
          <a:off x="113969" y="1223277"/>
          <a:ext cx="11944148" cy="257105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72074">
                  <a:extLst>
                    <a:ext uri="{9D8B030D-6E8A-4147-A177-3AD203B41FA5}">
                      <a16:colId xmlns:a16="http://schemas.microsoft.com/office/drawing/2014/main" val="1314127692"/>
                    </a:ext>
                  </a:extLst>
                </a:gridCol>
                <a:gridCol w="5972074">
                  <a:extLst>
                    <a:ext uri="{9D8B030D-6E8A-4147-A177-3AD203B41FA5}">
                      <a16:colId xmlns:a16="http://schemas.microsoft.com/office/drawing/2014/main" val="1609094939"/>
                    </a:ext>
                  </a:extLst>
                </a:gridCol>
              </a:tblGrid>
              <a:tr h="5142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4714312"/>
                  </a:ext>
                </a:extLst>
              </a:tr>
              <a:tr h="5142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645654"/>
                          </a:solidFill>
                        </a:rPr>
                        <a:t>서울시 기상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2"/>
                        </a:rPr>
                        <a:t>https://data.kma.go.kr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095086"/>
                  </a:ext>
                </a:extLst>
              </a:tr>
              <a:tr h="5142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645654"/>
                          </a:solidFill>
                        </a:rPr>
                        <a:t>서울시 미세먼지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3"/>
                        </a:rPr>
                        <a:t>http://cleanair.seoul.go.kr/main.htm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3051894"/>
                  </a:ext>
                </a:extLst>
              </a:tr>
              <a:tr h="5142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645654"/>
                          </a:solidFill>
                        </a:rPr>
                        <a:t>베이징 기상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4"/>
                        </a:rPr>
                        <a:t>https://en.tutiempo.net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792322"/>
                  </a:ext>
                </a:extLst>
              </a:tr>
              <a:tr h="5142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645654"/>
                          </a:solidFill>
                        </a:rPr>
                        <a:t>베이징 </a:t>
                      </a:r>
                      <a:r>
                        <a:rPr lang="ko-KR" altLang="en-US" dirty="0" err="1">
                          <a:solidFill>
                            <a:srgbClr val="645654"/>
                          </a:solidFill>
                        </a:rPr>
                        <a:t>메시먼지</a:t>
                      </a:r>
                      <a:r>
                        <a:rPr lang="ko-KR" altLang="en-US" dirty="0">
                          <a:solidFill>
                            <a:srgbClr val="645654"/>
                          </a:solidFill>
                        </a:rPr>
                        <a:t>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5"/>
                        </a:rPr>
                        <a:t>http://berkeleyearth.org/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892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95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3969" y="638501"/>
            <a:ext cx="6197600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84941" y="89752"/>
            <a:ext cx="3283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2-2. 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데이터 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21CF8C-0D55-4F86-AC9A-F838ACF2B5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7" t="1" b="150"/>
          <a:stretch/>
        </p:blipFill>
        <p:spPr>
          <a:xfrm>
            <a:off x="123590" y="1223276"/>
            <a:ext cx="2188787" cy="19156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26B59A-834A-4C5A-9F18-978DCD76BE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82" b="3957"/>
          <a:stretch/>
        </p:blipFill>
        <p:spPr>
          <a:xfrm>
            <a:off x="4542926" y="1223276"/>
            <a:ext cx="4652115" cy="19156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BF67BEB-0C2D-47ED-8A21-454E517BF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69" y="3723670"/>
            <a:ext cx="3309548" cy="1752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19ACC45-CBAB-4E6C-99BE-E1AAED1B27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8482" y="3723671"/>
            <a:ext cx="3516559" cy="1752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E96D0A-F0CA-49A5-B3DC-8E980BEEE157}"/>
              </a:ext>
            </a:extLst>
          </p:cNvPr>
          <p:cNvSpPr txBox="1"/>
          <p:nvPr/>
        </p:nvSpPr>
        <p:spPr>
          <a:xfrm>
            <a:off x="123591" y="5921398"/>
            <a:ext cx="11903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645654"/>
                </a:solidFill>
              </a:rPr>
              <a:t>서울 미세먼지 정보의 </a:t>
            </a:r>
            <a:r>
              <a:rPr lang="en-US" altLang="ko-KR" sz="1600" b="1" dirty="0">
                <a:solidFill>
                  <a:srgbClr val="645654"/>
                </a:solidFill>
              </a:rPr>
              <a:t>k_pm10</a:t>
            </a:r>
            <a:r>
              <a:rPr lang="ko-KR" altLang="en-US" sz="1600" b="1" dirty="0">
                <a:solidFill>
                  <a:srgbClr val="645654"/>
                </a:solidFill>
              </a:rPr>
              <a:t>을 레이블로 설정</a:t>
            </a:r>
            <a:r>
              <a:rPr lang="en-US" altLang="ko-KR" sz="1600" b="1" dirty="0">
                <a:solidFill>
                  <a:srgbClr val="645654"/>
                </a:solidFill>
              </a:rPr>
              <a:t>, </a:t>
            </a:r>
            <a:r>
              <a:rPr lang="ko-KR" altLang="en-US" sz="1600" b="1" dirty="0">
                <a:solidFill>
                  <a:srgbClr val="645654"/>
                </a:solidFill>
              </a:rPr>
              <a:t>나머지 데이터의 컬럼을 피처로 설정하고 </a:t>
            </a:r>
            <a:r>
              <a:rPr lang="en-US" altLang="ko-KR" sz="1600" b="1" dirty="0">
                <a:solidFill>
                  <a:srgbClr val="645654"/>
                </a:solidFill>
              </a:rPr>
              <a:t>k_pm10 </a:t>
            </a:r>
            <a:r>
              <a:rPr lang="ko-KR" altLang="en-US" sz="1600" b="1" dirty="0">
                <a:solidFill>
                  <a:srgbClr val="645654"/>
                </a:solidFill>
              </a:rPr>
              <a:t>수치를 예측하고자 한다</a:t>
            </a:r>
            <a:r>
              <a:rPr lang="en-US" altLang="ko-KR" sz="1600" b="1" dirty="0">
                <a:solidFill>
                  <a:srgbClr val="645654"/>
                </a:solidFill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2C6AB5-5D72-4426-A142-AFE93117999B}"/>
              </a:ext>
            </a:extLst>
          </p:cNvPr>
          <p:cNvSpPr/>
          <p:nvPr/>
        </p:nvSpPr>
        <p:spPr>
          <a:xfrm>
            <a:off x="2363886" y="1215956"/>
            <a:ext cx="21275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◀ 베이징 미세먼지 정보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: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날짜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ch_pm2.5 :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초미세먼지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C88B40-EA06-4267-9323-0B02D65D7653}"/>
              </a:ext>
            </a:extLst>
          </p:cNvPr>
          <p:cNvSpPr/>
          <p:nvPr/>
        </p:nvSpPr>
        <p:spPr>
          <a:xfrm>
            <a:off x="3475026" y="3723670"/>
            <a:ext cx="20433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◀  서울 미세먼지 정보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: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날짜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k_pm10 :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미세먼지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k_pm2.5 :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초미세먼지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k_o3 :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오존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k_no2 :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이산화 질소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k_co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일산화 탄소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k_so2 :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이산화 황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ABCEF4-ED8C-4F06-9536-6DAFA07F5C3C}"/>
              </a:ext>
            </a:extLst>
          </p:cNvPr>
          <p:cNvSpPr/>
          <p:nvPr/>
        </p:nvSpPr>
        <p:spPr>
          <a:xfrm>
            <a:off x="9246550" y="3720464"/>
            <a:ext cx="27859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◀  서울 기상정보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: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날짜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k_avgtemp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평균 기온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k_rain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일 강수량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(mm)</a:t>
            </a:r>
          </a:p>
          <a:p>
            <a:r>
              <a:rPr lang="en-US" altLang="ko-KR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k_wind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평균 풍속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(m/s)</a:t>
            </a:r>
          </a:p>
          <a:p>
            <a:r>
              <a:rPr lang="en-US" altLang="ko-KR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k_wind_direct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최다풍향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(16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방위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k_humidity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평균 상대 습도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(%)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79536E-B074-46A0-A66E-56E2EB9F22AE}"/>
              </a:ext>
            </a:extLst>
          </p:cNvPr>
          <p:cNvSpPr/>
          <p:nvPr/>
        </p:nvSpPr>
        <p:spPr>
          <a:xfrm>
            <a:off x="9246550" y="1223275"/>
            <a:ext cx="27809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◀ 베이징 기상정보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: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날짜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ch_avgtemp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평균 기온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ch_humidity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평균 상대 습도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(%)</a:t>
            </a:r>
          </a:p>
          <a:p>
            <a:r>
              <a:rPr lang="en-US" altLang="ko-KR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ch_rain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일 강수량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(mm)</a:t>
            </a:r>
          </a:p>
          <a:p>
            <a:r>
              <a:rPr lang="en-US" altLang="ko-KR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ch_wind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평균 풍속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(m/s)</a:t>
            </a:r>
          </a:p>
          <a:p>
            <a:r>
              <a:rPr lang="en-US" altLang="ko-KR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ch_sight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평균 가시거리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07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3969" y="638501"/>
            <a:ext cx="6197600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84941" y="89752"/>
            <a:ext cx="6314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3-1. 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</a:t>
            </a:r>
            <a:r>
              <a:rPr lang="ko-KR" altLang="en-US" sz="3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통합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842F261-DD80-4DA5-BACF-6FA4E57950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0" t="790"/>
          <a:stretch/>
        </p:blipFill>
        <p:spPr>
          <a:xfrm>
            <a:off x="113969" y="1223276"/>
            <a:ext cx="8927481" cy="51518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95275" y="1223276"/>
            <a:ext cx="286284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645654"/>
                </a:solidFill>
              </a:rPr>
              <a:t>date</a:t>
            </a:r>
            <a:r>
              <a:rPr lang="ko-KR" altLang="en-US" dirty="0">
                <a:solidFill>
                  <a:srgbClr val="645654"/>
                </a:solidFill>
              </a:rPr>
              <a:t>를 기준으로 </a:t>
            </a:r>
            <a:endParaRPr lang="en-US" altLang="ko-KR" dirty="0">
              <a:solidFill>
                <a:srgbClr val="645654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645654"/>
                </a:solidFill>
              </a:rPr>
              <a:t>서울과 베이징의 </a:t>
            </a:r>
            <a:endParaRPr lang="en-US" altLang="ko-KR" dirty="0">
              <a:solidFill>
                <a:srgbClr val="645654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645654"/>
                </a:solidFill>
              </a:rPr>
              <a:t>데이터를 통합하였음</a:t>
            </a:r>
          </a:p>
        </p:txBody>
      </p:sp>
    </p:spTree>
    <p:extLst>
      <p:ext uri="{BB962C8B-B14F-4D97-AF65-F5344CB8AC3E}">
        <p14:creationId xmlns:p14="http://schemas.microsoft.com/office/powerpoint/2010/main" val="95176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3969" y="638501"/>
            <a:ext cx="6197600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84941" y="89752"/>
            <a:ext cx="6428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3-2. 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</a:t>
            </a:r>
            <a:r>
              <a:rPr lang="ko-KR" altLang="en-US" sz="3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기술 통계량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9A385E-6B9E-46B6-99FA-EC8F857CA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8" y="1223276"/>
            <a:ext cx="11978331" cy="514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7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3969" y="638501"/>
            <a:ext cx="6197600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84941" y="89752"/>
            <a:ext cx="6428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3-3. 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</a:t>
            </a:r>
            <a:r>
              <a:rPr lang="ko-KR" altLang="en-US" sz="3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ko-KR" altLang="en-US" sz="3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결측치</a:t>
            </a: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제거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3B349A-B581-456C-80C9-9F5C28C7F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1" y="1223276"/>
            <a:ext cx="7209839" cy="55468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74A7C3-8730-4AE1-960B-0205E76DC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40" y="1223276"/>
            <a:ext cx="7209839" cy="55468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08A880-FB08-42AD-86CB-BAEEA0CBFADC}"/>
              </a:ext>
            </a:extLst>
          </p:cNvPr>
          <p:cNvSpPr txBox="1"/>
          <p:nvPr/>
        </p:nvSpPr>
        <p:spPr>
          <a:xfrm>
            <a:off x="7457237" y="1223276"/>
            <a:ext cx="44827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 err="1">
                <a:solidFill>
                  <a:srgbClr val="645654"/>
                </a:solidFill>
              </a:rPr>
              <a:t>k_rain</a:t>
            </a:r>
            <a:r>
              <a:rPr lang="en-US" altLang="ko-KR" dirty="0">
                <a:solidFill>
                  <a:srgbClr val="645654"/>
                </a:solidFill>
              </a:rPr>
              <a:t>, </a:t>
            </a:r>
            <a:r>
              <a:rPr lang="en-US" altLang="ko-KR" dirty="0" err="1">
                <a:solidFill>
                  <a:srgbClr val="645654"/>
                </a:solidFill>
              </a:rPr>
              <a:t>ch_rain</a:t>
            </a:r>
            <a:r>
              <a:rPr lang="ko-KR" altLang="en-US" dirty="0">
                <a:solidFill>
                  <a:srgbClr val="645654"/>
                </a:solidFill>
              </a:rPr>
              <a:t>의 </a:t>
            </a:r>
            <a:r>
              <a:rPr lang="en-US" altLang="ko-KR" dirty="0">
                <a:solidFill>
                  <a:srgbClr val="645654"/>
                </a:solidFill>
              </a:rPr>
              <a:t>NA</a:t>
            </a:r>
            <a:r>
              <a:rPr lang="ko-KR" altLang="en-US" dirty="0">
                <a:solidFill>
                  <a:srgbClr val="645654"/>
                </a:solidFill>
              </a:rPr>
              <a:t>는 </a:t>
            </a:r>
            <a:r>
              <a:rPr lang="en-US" altLang="ko-KR" dirty="0">
                <a:solidFill>
                  <a:srgbClr val="645654"/>
                </a:solidFill>
              </a:rPr>
              <a:t>0</a:t>
            </a:r>
            <a:r>
              <a:rPr lang="ko-KR" altLang="en-US" dirty="0">
                <a:solidFill>
                  <a:srgbClr val="645654"/>
                </a:solidFill>
              </a:rPr>
              <a:t>으로 변경</a:t>
            </a:r>
            <a:r>
              <a:rPr lang="en-US" altLang="ko-KR" dirty="0">
                <a:solidFill>
                  <a:srgbClr val="645654"/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dirty="0">
              <a:solidFill>
                <a:srgbClr val="645654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 err="1">
                <a:solidFill>
                  <a:srgbClr val="645654"/>
                </a:solidFill>
              </a:rPr>
              <a:t>ch_sight</a:t>
            </a:r>
            <a:r>
              <a:rPr lang="en-US" altLang="ko-KR" dirty="0">
                <a:solidFill>
                  <a:srgbClr val="645654"/>
                </a:solidFill>
              </a:rPr>
              <a:t>, ch_pm2.5, </a:t>
            </a:r>
            <a:r>
              <a:rPr lang="en-US" altLang="ko-KR" dirty="0" err="1">
                <a:solidFill>
                  <a:srgbClr val="645654"/>
                </a:solidFill>
              </a:rPr>
              <a:t>ch_humidity</a:t>
            </a:r>
            <a:r>
              <a:rPr lang="en-US" altLang="ko-KR" dirty="0">
                <a:solidFill>
                  <a:srgbClr val="645654"/>
                </a:solidFill>
              </a:rPr>
              <a:t>, </a:t>
            </a:r>
            <a:r>
              <a:rPr lang="en-US" altLang="ko-KR" dirty="0" err="1">
                <a:solidFill>
                  <a:srgbClr val="645654"/>
                </a:solidFill>
              </a:rPr>
              <a:t>ch_avgtemp</a:t>
            </a:r>
            <a:r>
              <a:rPr lang="en-US" altLang="ko-KR" dirty="0">
                <a:solidFill>
                  <a:srgbClr val="645654"/>
                </a:solidFill>
              </a:rPr>
              <a:t>, </a:t>
            </a:r>
            <a:r>
              <a:rPr lang="en-US" altLang="ko-KR" dirty="0" err="1">
                <a:solidFill>
                  <a:srgbClr val="645654"/>
                </a:solidFill>
              </a:rPr>
              <a:t>ch_wind</a:t>
            </a:r>
            <a:r>
              <a:rPr lang="en-US" altLang="ko-KR" dirty="0">
                <a:solidFill>
                  <a:srgbClr val="645654"/>
                </a:solidFill>
              </a:rPr>
              <a:t>, </a:t>
            </a:r>
            <a:r>
              <a:rPr lang="en-US" altLang="ko-KR" dirty="0" err="1">
                <a:solidFill>
                  <a:srgbClr val="645654"/>
                </a:solidFill>
              </a:rPr>
              <a:t>k_wind</a:t>
            </a:r>
            <a:r>
              <a:rPr lang="ko-KR" altLang="en-US" dirty="0">
                <a:solidFill>
                  <a:srgbClr val="645654"/>
                </a:solidFill>
              </a:rPr>
              <a:t>의 </a:t>
            </a:r>
            <a:br>
              <a:rPr lang="en-US" altLang="ko-KR" dirty="0">
                <a:solidFill>
                  <a:srgbClr val="645654"/>
                </a:solidFill>
              </a:rPr>
            </a:br>
            <a:r>
              <a:rPr lang="en-US" altLang="ko-KR" dirty="0">
                <a:solidFill>
                  <a:srgbClr val="645654"/>
                </a:solidFill>
              </a:rPr>
              <a:t>NA</a:t>
            </a:r>
            <a:r>
              <a:rPr lang="ko-KR" altLang="en-US" dirty="0">
                <a:solidFill>
                  <a:srgbClr val="645654"/>
                </a:solidFill>
              </a:rPr>
              <a:t>는 중앙값으로 변경</a:t>
            </a:r>
            <a:r>
              <a:rPr lang="en-US" altLang="ko-KR" dirty="0">
                <a:solidFill>
                  <a:srgbClr val="645654"/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dirty="0">
              <a:solidFill>
                <a:srgbClr val="645654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 err="1">
                <a:solidFill>
                  <a:srgbClr val="645654"/>
                </a:solidFill>
              </a:rPr>
              <a:t>k_wind_direct</a:t>
            </a:r>
            <a:r>
              <a:rPr lang="ko-KR" altLang="en-US" dirty="0">
                <a:solidFill>
                  <a:srgbClr val="645654"/>
                </a:solidFill>
              </a:rPr>
              <a:t>는 빈도수가 가장 많은 </a:t>
            </a:r>
            <a:r>
              <a:rPr lang="en-US" altLang="ko-KR" dirty="0">
                <a:solidFill>
                  <a:srgbClr val="645654"/>
                </a:solidFill>
              </a:rPr>
              <a:t>270</a:t>
            </a:r>
            <a:r>
              <a:rPr lang="ko-KR" altLang="en-US" dirty="0">
                <a:solidFill>
                  <a:srgbClr val="645654"/>
                </a:solidFill>
              </a:rPr>
              <a:t>으로 변경</a:t>
            </a:r>
            <a:r>
              <a:rPr lang="en-US" altLang="ko-KR" dirty="0">
                <a:solidFill>
                  <a:srgbClr val="645654"/>
                </a:solidFill>
              </a:rPr>
              <a:t>.</a:t>
            </a:r>
            <a:endParaRPr lang="ko-KR" altLang="en-US" dirty="0">
              <a:solidFill>
                <a:srgbClr val="6456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93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3969" y="638501"/>
            <a:ext cx="6197600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84941" y="89752"/>
            <a:ext cx="6200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3-4. 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</a:t>
            </a:r>
            <a:r>
              <a:rPr lang="ko-KR" altLang="en-US" sz="3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이상치 제거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589D79-5044-49DB-8BE6-B4250451A24F}"/>
              </a:ext>
            </a:extLst>
          </p:cNvPr>
          <p:cNvSpPr txBox="1"/>
          <p:nvPr/>
        </p:nvSpPr>
        <p:spPr>
          <a:xfrm>
            <a:off x="7343636" y="1223274"/>
            <a:ext cx="3998441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645654"/>
                </a:solidFill>
              </a:rPr>
              <a:t>k_pm10, k_pm2.5 k_O3, </a:t>
            </a:r>
            <a:br>
              <a:rPr lang="en-US" altLang="ko-KR" dirty="0">
                <a:solidFill>
                  <a:srgbClr val="645654"/>
                </a:solidFill>
              </a:rPr>
            </a:br>
            <a:r>
              <a:rPr lang="en-US" altLang="ko-KR" dirty="0">
                <a:solidFill>
                  <a:srgbClr val="645654"/>
                </a:solidFill>
              </a:rPr>
              <a:t>NO2, </a:t>
            </a:r>
            <a:r>
              <a:rPr lang="en-US" altLang="ko-KR" dirty="0" err="1">
                <a:solidFill>
                  <a:srgbClr val="645654"/>
                </a:solidFill>
              </a:rPr>
              <a:t>k_CO</a:t>
            </a:r>
            <a:r>
              <a:rPr lang="en-US" altLang="ko-KR" dirty="0">
                <a:solidFill>
                  <a:srgbClr val="645654"/>
                </a:solidFill>
              </a:rPr>
              <a:t>, k_SO2, </a:t>
            </a:r>
            <a:r>
              <a:rPr lang="en-US" altLang="ko-KR" dirty="0" err="1">
                <a:solidFill>
                  <a:srgbClr val="645654"/>
                </a:solidFill>
              </a:rPr>
              <a:t>k_wind</a:t>
            </a:r>
            <a:r>
              <a:rPr lang="en-US" altLang="ko-KR" dirty="0">
                <a:solidFill>
                  <a:srgbClr val="645654"/>
                </a:solidFill>
              </a:rPr>
              <a:t>, ch_pm2.5, </a:t>
            </a:r>
            <a:r>
              <a:rPr lang="en-US" altLang="ko-KR" dirty="0" err="1">
                <a:solidFill>
                  <a:srgbClr val="645654"/>
                </a:solidFill>
              </a:rPr>
              <a:t>ch_wind</a:t>
            </a:r>
            <a:r>
              <a:rPr lang="ko-KR" altLang="en-US" dirty="0">
                <a:solidFill>
                  <a:srgbClr val="645654"/>
                </a:solidFill>
              </a:rPr>
              <a:t>의 </a:t>
            </a:r>
            <a:br>
              <a:rPr lang="en-US" altLang="ko-KR" dirty="0">
                <a:solidFill>
                  <a:srgbClr val="645654"/>
                </a:solidFill>
              </a:rPr>
            </a:br>
            <a:r>
              <a:rPr lang="en-US" altLang="ko-KR" dirty="0">
                <a:solidFill>
                  <a:srgbClr val="645654"/>
                </a:solidFill>
              </a:rPr>
              <a:t>1</a:t>
            </a:r>
            <a:r>
              <a:rPr lang="ko-KR" altLang="en-US" dirty="0" err="1">
                <a:solidFill>
                  <a:srgbClr val="645654"/>
                </a:solidFill>
              </a:rPr>
              <a:t>사분위</a:t>
            </a:r>
            <a:r>
              <a:rPr lang="ko-KR" altLang="en-US" dirty="0">
                <a:solidFill>
                  <a:srgbClr val="645654"/>
                </a:solidFill>
              </a:rPr>
              <a:t> 수 이상의 값은 </a:t>
            </a:r>
            <a:r>
              <a:rPr lang="en-US" altLang="ko-KR" dirty="0">
                <a:solidFill>
                  <a:srgbClr val="645654"/>
                </a:solidFill>
              </a:rPr>
              <a:t>1</a:t>
            </a:r>
            <a:r>
              <a:rPr lang="ko-KR" altLang="en-US" dirty="0" err="1">
                <a:solidFill>
                  <a:srgbClr val="645654"/>
                </a:solidFill>
              </a:rPr>
              <a:t>사분위</a:t>
            </a:r>
            <a:r>
              <a:rPr lang="ko-KR" altLang="en-US" dirty="0">
                <a:solidFill>
                  <a:srgbClr val="645654"/>
                </a:solidFill>
              </a:rPr>
              <a:t> 수로 변경</a:t>
            </a:r>
            <a:endParaRPr lang="en-US" altLang="ko-KR" dirty="0">
              <a:solidFill>
                <a:srgbClr val="645654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645654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dirty="0">
              <a:solidFill>
                <a:srgbClr val="645654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645654"/>
                </a:solidFill>
              </a:rPr>
              <a:t>k_SO2</a:t>
            </a:r>
            <a:r>
              <a:rPr lang="ko-KR" altLang="en-US" dirty="0">
                <a:solidFill>
                  <a:srgbClr val="645654"/>
                </a:solidFill>
              </a:rPr>
              <a:t>의 </a:t>
            </a:r>
            <a:r>
              <a:rPr lang="en-US" altLang="ko-KR" dirty="0">
                <a:solidFill>
                  <a:srgbClr val="645654"/>
                </a:solidFill>
              </a:rPr>
              <a:t>3</a:t>
            </a:r>
            <a:r>
              <a:rPr lang="ko-KR" altLang="en-US" dirty="0" err="1">
                <a:solidFill>
                  <a:srgbClr val="645654"/>
                </a:solidFill>
              </a:rPr>
              <a:t>사분위</a:t>
            </a:r>
            <a:r>
              <a:rPr lang="ko-KR" altLang="en-US" dirty="0">
                <a:solidFill>
                  <a:srgbClr val="645654"/>
                </a:solidFill>
              </a:rPr>
              <a:t> 수 이하의 값은 </a:t>
            </a:r>
            <a:br>
              <a:rPr lang="en-US" altLang="ko-KR" dirty="0">
                <a:solidFill>
                  <a:srgbClr val="645654"/>
                </a:solidFill>
              </a:rPr>
            </a:br>
            <a:r>
              <a:rPr lang="en-US" altLang="ko-KR" dirty="0">
                <a:solidFill>
                  <a:srgbClr val="645654"/>
                </a:solidFill>
              </a:rPr>
              <a:t>3</a:t>
            </a:r>
            <a:r>
              <a:rPr lang="ko-KR" altLang="en-US" dirty="0">
                <a:solidFill>
                  <a:srgbClr val="645654"/>
                </a:solidFill>
              </a:rPr>
              <a:t>사 분위의 값으로 변경 </a:t>
            </a:r>
            <a:endParaRPr lang="en-US" altLang="ko-KR" dirty="0">
              <a:solidFill>
                <a:srgbClr val="645654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645654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4941" y="1223275"/>
            <a:ext cx="7016558" cy="5142355"/>
            <a:chOff x="84941" y="1223275"/>
            <a:chExt cx="7016558" cy="514235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CA0D5E7-E691-41A0-9DDE-B0B3E9ABD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941" y="1223275"/>
              <a:ext cx="7016558" cy="514235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468998" y="5842410"/>
              <a:ext cx="26325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800" b="1" dirty="0">
                  <a:solidFill>
                    <a:srgbClr val="645654"/>
                  </a:solidFill>
                </a:rPr>
                <a:t>전처리 前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4941" y="1223275"/>
            <a:ext cx="7016558" cy="5142355"/>
            <a:chOff x="3835357" y="638501"/>
            <a:chExt cx="7016558" cy="514235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FB82AAA0-9C3A-4790-A4F2-ECB0237DB5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78" t="1084"/>
            <a:stretch/>
          </p:blipFill>
          <p:spPr>
            <a:xfrm>
              <a:off x="3835357" y="638501"/>
              <a:ext cx="7016558" cy="514235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219414" y="5257636"/>
              <a:ext cx="26325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800" b="1" dirty="0">
                  <a:solidFill>
                    <a:srgbClr val="645654"/>
                  </a:solidFill>
                </a:rPr>
                <a:t>전처리 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092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1038</Words>
  <Application>Microsoft Office PowerPoint</Application>
  <PresentationFormat>와이드스크린</PresentationFormat>
  <Paragraphs>220</Paragraphs>
  <Slides>23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박 주호</cp:lastModifiedBy>
  <cp:revision>132</cp:revision>
  <dcterms:created xsi:type="dcterms:W3CDTF">2013-12-18T12:51:48Z</dcterms:created>
  <dcterms:modified xsi:type="dcterms:W3CDTF">2019-09-20T06:05:38Z</dcterms:modified>
</cp:coreProperties>
</file>