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verlock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Candara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lock-regular.fntdata"/><Relationship Id="rId21" Type="http://schemas.openxmlformats.org/officeDocument/2006/relationships/slide" Target="slides/slide16.xml"/><Relationship Id="rId24" Type="http://schemas.openxmlformats.org/officeDocument/2006/relationships/font" Target="fonts/Overlock-italic.fntdata"/><Relationship Id="rId23" Type="http://schemas.openxmlformats.org/officeDocument/2006/relationships/font" Target="fonts/Overlo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Overlock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6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32" Type="http://schemas.openxmlformats.org/officeDocument/2006/relationships/font" Target="fonts/Candara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7f828e6e_1_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8b7f828e6e_1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7f828e6e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7f828e6e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7d0240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7d0240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7f828e6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7f828e6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299641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299641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7f828e6e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7f828e6e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a48da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a48da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299641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299641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7d0240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7d0240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7d0241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7d0241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7f828e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7f828e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7f828e6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7f828e6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7f828e6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7f828e6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7f828e6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7f828e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7f828e6e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7f828e6e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rduino.c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192" y="0"/>
            <a:ext cx="957600" cy="895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22000" fadeDir="5400012" kx="0" rotWithShape="0" algn="bl" stA="86000" stPos="0" sy="-100000" ky="0"/>
          </a:effectLst>
        </p:spPr>
      </p:pic>
      <p:sp>
        <p:nvSpPr>
          <p:cNvPr id="86" name="Google Shape;86;p13"/>
          <p:cNvSpPr/>
          <p:nvPr/>
        </p:nvSpPr>
        <p:spPr>
          <a:xfrm>
            <a:off x="1330225" y="1067175"/>
            <a:ext cx="671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B. Tech. Mini Project (6</a:t>
            </a:r>
            <a:r>
              <a:rPr b="0" baseline="30000" i="0" lang="e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Semester) PRESENTATION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30300" y="1459583"/>
            <a:ext cx="67116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b="0" i="0" lang="e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of  the mini project entitled </a:t>
            </a:r>
            <a:endParaRPr b="0" i="0" sz="13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"/>
                <a:ea typeface="Times"/>
                <a:cs typeface="Times"/>
                <a:sym typeface="Times"/>
              </a:rPr>
              <a:t>“Semi Automated Model for calculation of g using pendulum based on IR-Sensors”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the End Semester Examination in Electronics and Communication Engineering (ECE)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Saransh Kumar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(17-14-1</a:t>
            </a: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18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 sz="1600">
              <a:solidFill>
                <a:srgbClr val="7F6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Prashant Jha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(17-14-1</a:t>
            </a: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19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 sz="1600">
              <a:solidFill>
                <a:srgbClr val="7F6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Pradeep Singh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(17-14-12</a:t>
            </a:r>
            <a:r>
              <a:rPr lang="en" sz="1600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b="0" i="0" lang="en" sz="1600" u="none" cap="none" strike="noStrike">
                <a:solidFill>
                  <a:srgbClr val="7F6000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 sz="1600">
              <a:solidFill>
                <a:srgbClr val="7F6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Under the supervision of</a:t>
            </a:r>
            <a:r>
              <a:rPr b="0" i="1" lang="en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 u="none" cap="none" strike="noStrike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990000"/>
                </a:solidFill>
                <a:latin typeface="Times"/>
                <a:ea typeface="Times"/>
                <a:cs typeface="Times"/>
                <a:sym typeface="Times"/>
              </a:rPr>
              <a:t>Dr. </a:t>
            </a:r>
            <a:r>
              <a:rPr b="1" lang="en" sz="1700">
                <a:solidFill>
                  <a:srgbClr val="990000"/>
                </a:solidFill>
                <a:latin typeface="Times"/>
                <a:ea typeface="Times"/>
                <a:cs typeface="Times"/>
                <a:sym typeface="Times"/>
              </a:rPr>
              <a:t>Gaurav Singh Baghel</a:t>
            </a:r>
            <a:endParaRPr sz="1700">
              <a:solidFill>
                <a:srgbClr val="99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990000"/>
                </a:solidFill>
                <a:latin typeface="Times"/>
                <a:ea typeface="Times"/>
                <a:cs typeface="Times"/>
                <a:sym typeface="Times"/>
              </a:rPr>
              <a:t>Assistant Professor</a:t>
            </a:r>
            <a:endParaRPr sz="1700">
              <a:solidFill>
                <a:srgbClr val="99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90390" y="4319401"/>
            <a:ext cx="8591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C343D"/>
                </a:solidFill>
                <a:latin typeface="Candara"/>
                <a:ea typeface="Candara"/>
                <a:cs typeface="Candara"/>
                <a:sym typeface="Candara"/>
              </a:rPr>
              <a:t>Department of Electronics and Communication Engineering</a:t>
            </a:r>
            <a:endParaRPr b="1" sz="1100">
              <a:solidFill>
                <a:srgbClr val="0C343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C343D"/>
                </a:solidFill>
                <a:latin typeface="Candara"/>
                <a:ea typeface="Candara"/>
                <a:cs typeface="Candara"/>
                <a:sym typeface="Candara"/>
              </a:rPr>
              <a:t>National Institute of Technology Silchar, Assam, India</a:t>
            </a:r>
            <a:endParaRPr b="1" sz="1100">
              <a:solidFill>
                <a:srgbClr val="0C343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6F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88917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5A6BD"/>
                </a:solidFill>
                <a:latin typeface="Comfortaa"/>
                <a:ea typeface="Comfortaa"/>
                <a:cs typeface="Comfortaa"/>
                <a:sym typeface="Comfortaa"/>
              </a:rPr>
              <a:t>Schematic Diagram</a:t>
            </a:r>
            <a:endParaRPr sz="4500">
              <a:solidFill>
                <a:srgbClr val="D5A6B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 flipH="1" rot="10800000">
            <a:off x="4193375" y="1453200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5688" l="33136" r="13539" t="4018"/>
          <a:stretch/>
        </p:blipFill>
        <p:spPr>
          <a:xfrm>
            <a:off x="191525" y="1703538"/>
            <a:ext cx="2869775" cy="19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605800" y="2292113"/>
            <a:ext cx="515100" cy="485700"/>
          </a:xfrm>
          <a:prstGeom prst="ellipse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3340900" y="1615163"/>
            <a:ext cx="1044900" cy="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>
            <a:endCxn id="151" idx="0"/>
          </p:cNvCxnSpPr>
          <p:nvPr/>
        </p:nvCxnSpPr>
        <p:spPr>
          <a:xfrm flipH="1">
            <a:off x="3863350" y="1630013"/>
            <a:ext cx="7500" cy="6621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 flipH="1" rot="10800000">
            <a:off x="338505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flipH="1" rot="10800000">
            <a:off x="353230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/>
          <p:nvPr/>
        </p:nvCxnSpPr>
        <p:spPr>
          <a:xfrm flipH="1" rot="10800000">
            <a:off x="369415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/>
          <p:nvPr/>
        </p:nvCxnSpPr>
        <p:spPr>
          <a:xfrm flipH="1" rot="10800000">
            <a:off x="385600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/>
          <p:nvPr/>
        </p:nvCxnSpPr>
        <p:spPr>
          <a:xfrm flipH="1" rot="10800000">
            <a:off x="401785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 flipH="1" rot="10800000">
            <a:off x="4179700" y="1482638"/>
            <a:ext cx="73500" cy="14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3061300" y="2534963"/>
            <a:ext cx="559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97325" y="388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Comfortaa"/>
                <a:ea typeface="Comfortaa"/>
                <a:cs typeface="Comfortaa"/>
                <a:sym typeface="Comfortaa"/>
              </a:rPr>
              <a:t>Block Diagram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25" y="479950"/>
            <a:ext cx="7532750" cy="295332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F6F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807100" y="15204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5A6BD"/>
                </a:solidFill>
                <a:latin typeface="Comfortaa"/>
                <a:ea typeface="Comfortaa"/>
                <a:cs typeface="Comfortaa"/>
                <a:sym typeface="Comfortaa"/>
              </a:rPr>
              <a:t>Flow Chart</a:t>
            </a:r>
            <a:endParaRPr sz="4500">
              <a:solidFill>
                <a:srgbClr val="D5A6B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594" l="0" r="0" t="0"/>
          <a:stretch/>
        </p:blipFill>
        <p:spPr>
          <a:xfrm>
            <a:off x="901725" y="0"/>
            <a:ext cx="29193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278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Procedure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96200" y="886200"/>
            <a:ext cx="81516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 up a frame to hold the pendulum firmly.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simple pendulum of suitable length(~15 cm) is made using a bob and a massless inextensible string.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 the sensor at a suitable distance away from from bob in the equilibrium position of bob’s trajectory.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Connect the IR sensor with the right pins of the Arduino.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a suitable code in Arduino IDE to analyze sensors and determine the value of g if bob crosses mean/equilibrium position.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the code into the Arduino board via USB Cable.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Now, once the whole instrument is set up, let the pendulum swing with small amplitudes.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every oscillation a value of g will be generated in the system.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 mean of all the values to get the experimental value of g.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4294967295" type="body"/>
          </p:nvPr>
        </p:nvSpPr>
        <p:spPr>
          <a:xfrm>
            <a:off x="861950" y="396750"/>
            <a:ext cx="6935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563850" y="1313225"/>
            <a:ext cx="80163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Semi-automated Model based on proximity IR sensor with Arduino Uno, leads to easier and fast way to perform the physics lab experiment “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calculating g using a pendulum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the added factor of less human interaction, the model has lesser number of human errors as compare to the manual approach.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598100" y="322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598100" y="1239482"/>
            <a:ext cx="8222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❖"/>
            </a:pPr>
            <a:r>
              <a:rPr lang="en" sz="1900">
                <a:solidFill>
                  <a:schemeClr val="dk2"/>
                </a:solidFill>
              </a:rPr>
              <a:t>Arduino Official Website - </a:t>
            </a:r>
            <a:r>
              <a:rPr lang="en" sz="1800" u="sng">
                <a:solidFill>
                  <a:schemeClr val="accent3"/>
                </a:solidFill>
                <a:hlinkClick r:id="rId3"/>
              </a:rPr>
              <a:t>www.arduino.cc</a:t>
            </a:r>
            <a:endParaRPr sz="1800" u="sng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❖"/>
            </a:pPr>
            <a:r>
              <a:rPr lang="en" sz="1900">
                <a:solidFill>
                  <a:schemeClr val="dk2"/>
                </a:solidFill>
              </a:rPr>
              <a:t>Google Search</a:t>
            </a:r>
            <a:endParaRPr sz="18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fortaa"/>
                <a:ea typeface="Comfortaa"/>
                <a:cs typeface="Comfortaa"/>
                <a:sym typeface="Comfortaa"/>
              </a:rPr>
              <a:t>Thank You!!</a:t>
            </a:r>
            <a:endParaRPr sz="5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40075" y="904200"/>
            <a:ext cx="68436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Project Objective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Project Requirements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Overlock"/>
              <a:buAutoNum type="arabicPeriod"/>
            </a:pPr>
            <a:r>
              <a:rPr lang="en" sz="2300">
                <a:solidFill>
                  <a:srgbClr val="0B5394"/>
                </a:solidFill>
                <a:latin typeface="Overlock"/>
                <a:ea typeface="Overlock"/>
                <a:cs typeface="Overlock"/>
                <a:sym typeface="Overlock"/>
              </a:rPr>
              <a:t>Physical Components</a:t>
            </a:r>
            <a:endParaRPr sz="2300">
              <a:solidFill>
                <a:srgbClr val="0B5394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Overlock"/>
              <a:buAutoNum type="arabicPeriod"/>
            </a:pPr>
            <a:r>
              <a:rPr lang="en" sz="2300">
                <a:solidFill>
                  <a:srgbClr val="0B5394"/>
                </a:solidFill>
                <a:latin typeface="Overlock"/>
                <a:ea typeface="Overlock"/>
                <a:cs typeface="Overlock"/>
                <a:sym typeface="Overlock"/>
              </a:rPr>
              <a:t>Softwares</a:t>
            </a:r>
            <a:endParaRPr sz="2300">
              <a:solidFill>
                <a:srgbClr val="0B5394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Schematic Diagram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Block Diagram 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Flow Chart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Procedure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Conclusions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Overlock"/>
              <a:buAutoNum type="arabicPeriod"/>
            </a:pPr>
            <a:r>
              <a:rPr b="1" lang="en" sz="2400">
                <a:solidFill>
                  <a:srgbClr val="073763"/>
                </a:solidFill>
                <a:latin typeface="Overlock"/>
                <a:ea typeface="Overlock"/>
                <a:cs typeface="Overlock"/>
                <a:sym typeface="Overlock"/>
              </a:rPr>
              <a:t>References</a:t>
            </a:r>
            <a:endParaRPr b="1" sz="2400">
              <a:solidFill>
                <a:srgbClr val="073763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656625" y="132500"/>
            <a:ext cx="6579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75C01"/>
                </a:solidFill>
                <a:latin typeface="Comfortaa"/>
                <a:ea typeface="Comfortaa"/>
                <a:cs typeface="Comfortaa"/>
                <a:sym typeface="Comfortaa"/>
              </a:rPr>
              <a:t>Overview</a:t>
            </a:r>
            <a:endParaRPr b="1">
              <a:solidFill>
                <a:srgbClr val="E75C0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Comfortaa"/>
                <a:ea typeface="Comfortaa"/>
                <a:cs typeface="Comfortaa"/>
                <a:sym typeface="Comfortaa"/>
              </a:rPr>
              <a:t>Project Objective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latin typeface="Candara"/>
                <a:ea typeface="Candara"/>
                <a:cs typeface="Candara"/>
                <a:sym typeface="Candara"/>
              </a:rPr>
              <a:t>To perform the experiment “calculation of gravitational acceleration constant(g) using a pendulum” with the help of Semi automatic Infrared(IR)-based motion sensors  based on Arduino Uno.</a:t>
            </a:r>
            <a:endParaRPr sz="23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0" y="246225"/>
            <a:ext cx="74826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Project Requirements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21375" y="932925"/>
            <a:ext cx="70074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verlock"/>
              <a:buChar char="❏"/>
            </a:pPr>
            <a:r>
              <a:rPr b="1" lang="en" sz="2500">
                <a:latin typeface="Overlock"/>
                <a:ea typeface="Overlock"/>
                <a:cs typeface="Overlock"/>
                <a:sym typeface="Overlock"/>
              </a:rPr>
              <a:t>Physical Components</a:t>
            </a:r>
            <a:endParaRPr b="1" sz="2500">
              <a:latin typeface="Overlock"/>
              <a:ea typeface="Overlock"/>
              <a:cs typeface="Overlock"/>
              <a:sym typeface="Overlock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Overlock"/>
              <a:buChar char="❏"/>
            </a:pPr>
            <a:r>
              <a:rPr lang="en" sz="2300">
                <a:solidFill>
                  <a:srgbClr val="134F5C"/>
                </a:solidFill>
                <a:latin typeface="Overlock"/>
                <a:ea typeface="Overlock"/>
                <a:cs typeface="Overlock"/>
                <a:sym typeface="Overlock"/>
              </a:rPr>
              <a:t>Measuring Instruments</a:t>
            </a:r>
            <a:endParaRPr sz="2300">
              <a:solidFill>
                <a:srgbClr val="134F5C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verlock"/>
              <a:buChar char="❏"/>
            </a:pPr>
            <a:r>
              <a:rPr lang="en" sz="21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Simple Pendulum</a:t>
            </a:r>
            <a:endParaRPr sz="2100">
              <a:solidFill>
                <a:srgbClr val="45818E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verlock"/>
              <a:buChar char="❏"/>
            </a:pPr>
            <a:r>
              <a:rPr lang="en" sz="21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Vernier Caliper</a:t>
            </a:r>
            <a:endParaRPr sz="21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verlock"/>
              <a:buChar char="❏"/>
            </a:pPr>
            <a:r>
              <a:rPr lang="en" sz="21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Digilent IR Proximity Sensor</a:t>
            </a:r>
            <a:endParaRPr sz="21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Overlock"/>
              <a:buChar char="❏"/>
            </a:pPr>
            <a:r>
              <a:rPr lang="en" sz="2300">
                <a:solidFill>
                  <a:srgbClr val="134F5C"/>
                </a:solidFill>
                <a:latin typeface="Overlock"/>
                <a:ea typeface="Overlock"/>
                <a:cs typeface="Overlock"/>
                <a:sym typeface="Overlock"/>
              </a:rPr>
              <a:t>Arduino Uno</a:t>
            </a:r>
            <a:endParaRPr sz="2300">
              <a:solidFill>
                <a:srgbClr val="134F5C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Overlock"/>
              <a:buChar char="❏"/>
            </a:pPr>
            <a:r>
              <a:rPr lang="en" sz="2300">
                <a:solidFill>
                  <a:srgbClr val="134F5C"/>
                </a:solidFill>
                <a:latin typeface="Overlock"/>
                <a:ea typeface="Overlock"/>
                <a:cs typeface="Overlock"/>
                <a:sym typeface="Overlock"/>
              </a:rPr>
              <a:t>Male/Female Jumper Wires</a:t>
            </a:r>
            <a:endParaRPr sz="2300">
              <a:solidFill>
                <a:srgbClr val="134F5C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verlock"/>
              <a:buChar char="❏"/>
            </a:pPr>
            <a:r>
              <a:rPr b="1" lang="en" sz="2500">
                <a:latin typeface="Overlock"/>
                <a:ea typeface="Overlock"/>
                <a:cs typeface="Overlock"/>
                <a:sym typeface="Overlock"/>
              </a:rPr>
              <a:t>Software</a:t>
            </a:r>
            <a:endParaRPr b="1" sz="2500">
              <a:latin typeface="Overlock"/>
              <a:ea typeface="Overlock"/>
              <a:cs typeface="Overlock"/>
              <a:sym typeface="Overlock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Overlock"/>
              <a:buChar char="❏"/>
            </a:pPr>
            <a:r>
              <a:rPr lang="en" sz="2400">
                <a:solidFill>
                  <a:srgbClr val="134F5C"/>
                </a:solidFill>
                <a:latin typeface="Overlock"/>
                <a:ea typeface="Overlock"/>
                <a:cs typeface="Overlock"/>
                <a:sym typeface="Overlock"/>
              </a:rPr>
              <a:t>Arduino IDE</a:t>
            </a:r>
            <a:endParaRPr sz="2400">
              <a:solidFill>
                <a:srgbClr val="134F5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04225"/>
            <a:ext cx="4517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Simple Pendulum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56975" y="902250"/>
            <a:ext cx="47907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 point mass suspended by a massless string which swings back and forth about the suspension point.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 restoring force acts up due to gravity whenever the pendulum is moved away from </a:t>
            </a:r>
            <a:r>
              <a:rPr lang="en" sz="1600"/>
              <a:t>its</a:t>
            </a:r>
            <a:r>
              <a:rPr lang="en" sz="1600"/>
              <a:t> equilibrium position, which </a:t>
            </a:r>
            <a:r>
              <a:rPr lang="en" sz="1600"/>
              <a:t>in fact</a:t>
            </a:r>
            <a:r>
              <a:rPr lang="en" sz="1600"/>
              <a:t> is responsible for the simple harmonic motion performed by the bob.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    Time to complete one oscillation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13" name="Google Shape;113;p17"/>
          <p:cNvSpPr/>
          <p:nvPr/>
        </p:nvSpPr>
        <p:spPr>
          <a:xfrm>
            <a:off x="533500" y="3460900"/>
            <a:ext cx="95700" cy="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 = 2π \sqrt{\frac{l}{g}}" id="114" name="Google Shape;114;p17" title="MathEquation,#322a2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61" y="3788000"/>
            <a:ext cx="1425926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175" y="204225"/>
            <a:ext cx="3490875" cy="34908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781900" y="144650"/>
            <a:ext cx="3580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IR Sensor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6" y="999765"/>
            <a:ext cx="4197376" cy="248731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8"/>
          <p:cNvSpPr txBox="1"/>
          <p:nvPr/>
        </p:nvSpPr>
        <p:spPr>
          <a:xfrm>
            <a:off x="4459525" y="816800"/>
            <a:ext cx="46404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an electronic device that measures and detects infrared radiation.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object detection we use Active Infrared sensors.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Active Infrared sensors consists a LED(IR Transmitter) and a photodiode(IR Receiver), together they are called Photo-Coupler or Opto -Coupler.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IR transmitter emits radiation, of which some bounces back to the IR receiver when it reaches the object.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78575" y="0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Vernier Caliper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750" y="752375"/>
            <a:ext cx="4137826" cy="17986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 txBox="1"/>
          <p:nvPr/>
        </p:nvSpPr>
        <p:spPr>
          <a:xfrm>
            <a:off x="650025" y="2694875"/>
            <a:ext cx="7577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vernier caliper is an extremely precise measuring instrument.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can measure internal as well as external distances with great accuracy.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consist a small movable scale(called vernier scale)  mounted over the fixed main scale to measure the fractional parts of the main scale division.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divisions of vernier scale corresponds to n-1 divisions of the main scale.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17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Arduino Uno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29625" y="902250"/>
            <a:ext cx="550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Arduino Uno is an open-source microcontroller board which is based on the Microchip ATmega328P microcontroller.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It can interface with various expansion boards and other circuits by using the input/output(I/O) pins provided in the board.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board consists 14 Digital pins, 6 Analog pins, and programmable with Arduino IDE.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600"/>
              </a:spcAft>
              <a:buSzPts val="1600"/>
              <a:buChar char="➢"/>
            </a:pPr>
            <a:r>
              <a:rPr lang="en" sz="1600"/>
              <a:t>A USB cable or an  external 9 volt battery can be used to power the board.</a:t>
            </a:r>
            <a:endParaRPr sz="16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25" y="956175"/>
            <a:ext cx="3100125" cy="26703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203900" y="218475"/>
            <a:ext cx="673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Arduino IDE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65100" y="1017800"/>
            <a:ext cx="5676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a cross-platform application.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Written in C and C++.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used write and upload programs to Arduino compatible boards.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may also be extended to other vendor developement boards with the help of 3rd party cores.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value of g was serially monitored and plotted using this software.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375" y="1193175"/>
            <a:ext cx="2431403" cy="185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