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ndara" panose="020E0502030303020204" pitchFamily="34" charset="0"/>
      <p:regular r:id="rId19"/>
      <p:bold r:id="rId20"/>
      <p:italic r:id="rId21"/>
      <p:boldItalic r:id="rId22"/>
    </p:embeddedFont>
    <p:embeddedFont>
      <p:font typeface="Comfortaa" panose="020B0604020202020204" charset="0"/>
      <p:regular r:id="rId23"/>
      <p:bold r:id="rId24"/>
    </p:embeddedFont>
    <p:embeddedFont>
      <p:font typeface="Overlock"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Times" panose="02020603050405020304"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b7f828e6e_1_4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g8b7f828e6e_1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b7f828e6e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b7f828e6e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b7d02406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b7d02406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b7f828e6e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b7f828e6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b2996418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b299641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b7f828e6e_1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b7f828e6e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ba48da7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ba48da7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b2996418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b2996418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b7d02406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b7d02406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7d02413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7d02413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b7f828e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b7f828e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7f828e6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7f828e6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b7f828e6e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b7f828e6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b7f828e6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b7f828e6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b7f828e6e_1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b7f828e6e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gradFill>
          <a:gsLst>
            <a:gs pos="0">
              <a:srgbClr val="F5D0D0"/>
            </a:gs>
            <a:gs pos="100000">
              <a:srgbClr val="D9686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arduino.c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britannica.com/technology/vernier-caliper" TargetMode="External"/><Relationship Id="rId4" Type="http://schemas.openxmlformats.org/officeDocument/2006/relationships/hyperlink" Target="https://en.wikipedia.org/wiki/Passive_infrared_senso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a:stretch/>
        </p:blipFill>
        <p:spPr>
          <a:xfrm>
            <a:off x="4093192" y="0"/>
            <a:ext cx="957600" cy="895500"/>
          </a:xfrm>
          <a:prstGeom prst="ellipse">
            <a:avLst/>
          </a:prstGeom>
          <a:noFill/>
          <a:ln>
            <a:noFill/>
          </a:ln>
          <a:effectLst>
            <a:reflection stA="86000" endPos="22000" dist="38100" dir="5400000" fadeDir="5400012" sy="-100000" algn="bl" rotWithShape="0"/>
          </a:effectLst>
        </p:spPr>
      </p:pic>
      <p:sp>
        <p:nvSpPr>
          <p:cNvPr id="86" name="Google Shape;86;p13"/>
          <p:cNvSpPr/>
          <p:nvPr/>
        </p:nvSpPr>
        <p:spPr>
          <a:xfrm>
            <a:off x="1330225" y="1067175"/>
            <a:ext cx="6711600" cy="392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Times"/>
                <a:ea typeface="Times"/>
                <a:cs typeface="Times"/>
                <a:sym typeface="Times"/>
              </a:rPr>
              <a:t>B. Tech. Mini Project (6</a:t>
            </a:r>
            <a:r>
              <a:rPr lang="en" sz="2000" b="0" i="0" u="none" strike="noStrike" cap="none" baseline="30000">
                <a:solidFill>
                  <a:srgbClr val="000000"/>
                </a:solidFill>
                <a:latin typeface="Times"/>
                <a:ea typeface="Times"/>
                <a:cs typeface="Times"/>
                <a:sym typeface="Times"/>
              </a:rPr>
              <a:t>th</a:t>
            </a:r>
            <a:r>
              <a:rPr lang="en" sz="2000" b="0" i="0" u="none" strike="noStrike" cap="none">
                <a:solidFill>
                  <a:srgbClr val="000000"/>
                </a:solidFill>
                <a:latin typeface="Times"/>
                <a:ea typeface="Times"/>
                <a:cs typeface="Times"/>
                <a:sym typeface="Times"/>
              </a:rPr>
              <a:t> Semester) PRESENTATION</a:t>
            </a:r>
            <a:endParaRPr sz="2000" b="0" i="0" u="none" strike="noStrike" cap="none">
              <a:solidFill>
                <a:srgbClr val="000000"/>
              </a:solidFill>
              <a:latin typeface="Arial"/>
              <a:ea typeface="Arial"/>
              <a:cs typeface="Arial"/>
              <a:sym typeface="Arial"/>
            </a:endParaRPr>
          </a:p>
        </p:txBody>
      </p:sp>
      <p:sp>
        <p:nvSpPr>
          <p:cNvPr id="87" name="Google Shape;87;p13"/>
          <p:cNvSpPr/>
          <p:nvPr/>
        </p:nvSpPr>
        <p:spPr>
          <a:xfrm>
            <a:off x="1330300" y="1459583"/>
            <a:ext cx="6711600" cy="2723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 sz="1100" b="0" i="0" u="none" strike="noStrike" cap="none">
                <a:solidFill>
                  <a:srgbClr val="000000"/>
                </a:solidFill>
                <a:latin typeface="Times"/>
                <a:ea typeface="Times"/>
                <a:cs typeface="Times"/>
                <a:sym typeface="Times"/>
              </a:rPr>
              <a:t>   </a:t>
            </a:r>
            <a:r>
              <a:rPr lang="en" sz="1300" b="0" i="0" u="none" strike="noStrike" cap="none">
                <a:solidFill>
                  <a:srgbClr val="000000"/>
                </a:solidFill>
                <a:latin typeface="Times"/>
                <a:ea typeface="Times"/>
                <a:cs typeface="Times"/>
                <a:sym typeface="Times"/>
              </a:rPr>
              <a:t>of  the mini project entitled </a:t>
            </a:r>
            <a:endParaRPr sz="1300" b="0" i="0" u="none" strike="noStrike" cap="none">
              <a:solidFill>
                <a:srgbClr val="000000"/>
              </a:solidFill>
              <a:latin typeface="Times"/>
              <a:ea typeface="Times"/>
              <a:cs typeface="Times"/>
              <a:sym typeface="Times"/>
            </a:endParaRPr>
          </a:p>
          <a:p>
            <a:pPr marL="0" marR="0" lvl="0" indent="0" algn="ctr" rtl="0">
              <a:lnSpc>
                <a:spcPct val="100000"/>
              </a:lnSpc>
              <a:spcBef>
                <a:spcPts val="0"/>
              </a:spcBef>
              <a:spcAft>
                <a:spcPts val="0"/>
              </a:spcAft>
              <a:buNone/>
            </a:pPr>
            <a:r>
              <a:rPr lang="en" sz="1500" b="1">
                <a:latin typeface="Times"/>
                <a:ea typeface="Times"/>
                <a:cs typeface="Times"/>
                <a:sym typeface="Times"/>
              </a:rPr>
              <a:t>“Semi Automated Model for calculation of g using pendulum based on IR-Sensors”</a:t>
            </a:r>
            <a:endParaRPr sz="1500"/>
          </a:p>
          <a:p>
            <a:pPr marL="0" marR="0" lvl="0" indent="0" algn="ctr" rtl="0">
              <a:lnSpc>
                <a:spcPct val="100000"/>
              </a:lnSpc>
              <a:spcBef>
                <a:spcPts val="0"/>
              </a:spcBef>
              <a:spcAft>
                <a:spcPts val="0"/>
              </a:spcAft>
              <a:buNone/>
            </a:pPr>
            <a:r>
              <a:rPr lang="en" sz="1300" b="0" i="0" u="none" strike="noStrike" cap="none">
                <a:solidFill>
                  <a:srgbClr val="000000"/>
                </a:solidFill>
                <a:latin typeface="Times"/>
                <a:ea typeface="Times"/>
                <a:cs typeface="Times"/>
                <a:sym typeface="Times"/>
              </a:rPr>
              <a:t>for the End Semester Examination in Electronics and Communication Engineering (ECE)</a:t>
            </a:r>
            <a:endParaRPr sz="1300"/>
          </a:p>
          <a:p>
            <a:pPr marL="0" marR="0" lvl="0" indent="0" algn="ctr" rtl="0">
              <a:lnSpc>
                <a:spcPct val="100000"/>
              </a:lnSpc>
              <a:spcBef>
                <a:spcPts val="0"/>
              </a:spcBef>
              <a:spcAft>
                <a:spcPts val="0"/>
              </a:spcAft>
              <a:buNone/>
            </a:pPr>
            <a:r>
              <a:rPr lang="en" sz="1300" b="0" i="1" u="none" strike="noStrike" cap="none">
                <a:solidFill>
                  <a:srgbClr val="000000"/>
                </a:solidFill>
                <a:latin typeface="Times"/>
                <a:ea typeface="Times"/>
                <a:cs typeface="Times"/>
                <a:sym typeface="Times"/>
              </a:rPr>
              <a:t>by</a:t>
            </a:r>
            <a:endParaRPr sz="1300"/>
          </a:p>
          <a:p>
            <a:pPr marL="0" marR="0" lvl="0" indent="0" algn="ctr" rtl="0">
              <a:lnSpc>
                <a:spcPct val="100000"/>
              </a:lnSpc>
              <a:spcBef>
                <a:spcPts val="0"/>
              </a:spcBef>
              <a:spcAft>
                <a:spcPts val="0"/>
              </a:spcAft>
              <a:buNone/>
            </a:pPr>
            <a:r>
              <a:rPr lang="en" sz="1600">
                <a:solidFill>
                  <a:srgbClr val="7F6000"/>
                </a:solidFill>
                <a:latin typeface="Times"/>
                <a:ea typeface="Times"/>
                <a:cs typeface="Times"/>
                <a:sym typeface="Times"/>
              </a:rPr>
              <a:t>Saransh Kumar</a:t>
            </a:r>
            <a:r>
              <a:rPr lang="en" sz="1600" b="0" i="0" u="none" strike="noStrike" cap="none">
                <a:solidFill>
                  <a:srgbClr val="7F6000"/>
                </a:solidFill>
                <a:latin typeface="Times"/>
                <a:ea typeface="Times"/>
                <a:cs typeface="Times"/>
                <a:sym typeface="Times"/>
              </a:rPr>
              <a:t>(17-14-1</a:t>
            </a:r>
            <a:r>
              <a:rPr lang="en" sz="1600">
                <a:solidFill>
                  <a:srgbClr val="7F6000"/>
                </a:solidFill>
                <a:latin typeface="Times"/>
                <a:ea typeface="Times"/>
                <a:cs typeface="Times"/>
                <a:sym typeface="Times"/>
              </a:rPr>
              <a:t>18</a:t>
            </a:r>
            <a:r>
              <a:rPr lang="en" sz="1600" b="0" i="0" u="none" strike="noStrike" cap="none">
                <a:solidFill>
                  <a:srgbClr val="7F6000"/>
                </a:solidFill>
                <a:latin typeface="Times"/>
                <a:ea typeface="Times"/>
                <a:cs typeface="Times"/>
                <a:sym typeface="Times"/>
              </a:rPr>
              <a:t>)</a:t>
            </a:r>
            <a:endParaRPr sz="1600">
              <a:solidFill>
                <a:srgbClr val="7F6000"/>
              </a:solidFill>
            </a:endParaRPr>
          </a:p>
          <a:p>
            <a:pPr marL="0" marR="0" lvl="0" indent="0" algn="ctr" rtl="0">
              <a:lnSpc>
                <a:spcPct val="100000"/>
              </a:lnSpc>
              <a:spcBef>
                <a:spcPts val="0"/>
              </a:spcBef>
              <a:spcAft>
                <a:spcPts val="0"/>
              </a:spcAft>
              <a:buNone/>
            </a:pPr>
            <a:r>
              <a:rPr lang="en" sz="1600">
                <a:solidFill>
                  <a:srgbClr val="7F6000"/>
                </a:solidFill>
                <a:latin typeface="Times"/>
                <a:ea typeface="Times"/>
                <a:cs typeface="Times"/>
                <a:sym typeface="Times"/>
              </a:rPr>
              <a:t>Prashant Jha</a:t>
            </a:r>
            <a:r>
              <a:rPr lang="en" sz="1600" b="0" i="0" u="none" strike="noStrike" cap="none">
                <a:solidFill>
                  <a:srgbClr val="7F6000"/>
                </a:solidFill>
                <a:latin typeface="Times"/>
                <a:ea typeface="Times"/>
                <a:cs typeface="Times"/>
                <a:sym typeface="Times"/>
              </a:rPr>
              <a:t>(17-14-1</a:t>
            </a:r>
            <a:r>
              <a:rPr lang="en" sz="1600">
                <a:solidFill>
                  <a:srgbClr val="7F6000"/>
                </a:solidFill>
                <a:latin typeface="Times"/>
                <a:ea typeface="Times"/>
                <a:cs typeface="Times"/>
                <a:sym typeface="Times"/>
              </a:rPr>
              <a:t>19</a:t>
            </a:r>
            <a:r>
              <a:rPr lang="en" sz="1600" b="0" i="0" u="none" strike="noStrike" cap="none">
                <a:solidFill>
                  <a:srgbClr val="7F6000"/>
                </a:solidFill>
                <a:latin typeface="Times"/>
                <a:ea typeface="Times"/>
                <a:cs typeface="Times"/>
                <a:sym typeface="Times"/>
              </a:rPr>
              <a:t>)</a:t>
            </a:r>
            <a:endParaRPr sz="1600">
              <a:solidFill>
                <a:srgbClr val="7F6000"/>
              </a:solidFill>
            </a:endParaRPr>
          </a:p>
          <a:p>
            <a:pPr marL="0" marR="0" lvl="0" indent="0" algn="ctr" rtl="0">
              <a:lnSpc>
                <a:spcPct val="100000"/>
              </a:lnSpc>
              <a:spcBef>
                <a:spcPts val="0"/>
              </a:spcBef>
              <a:spcAft>
                <a:spcPts val="0"/>
              </a:spcAft>
              <a:buNone/>
            </a:pPr>
            <a:r>
              <a:rPr lang="en" sz="1600">
                <a:solidFill>
                  <a:srgbClr val="7F6000"/>
                </a:solidFill>
                <a:latin typeface="Times"/>
                <a:ea typeface="Times"/>
                <a:cs typeface="Times"/>
                <a:sym typeface="Times"/>
              </a:rPr>
              <a:t>Pradeep Singh</a:t>
            </a:r>
            <a:r>
              <a:rPr lang="en" sz="1600" b="0" i="0" u="none" strike="noStrike" cap="none">
                <a:solidFill>
                  <a:srgbClr val="7F6000"/>
                </a:solidFill>
                <a:latin typeface="Times"/>
                <a:ea typeface="Times"/>
                <a:cs typeface="Times"/>
                <a:sym typeface="Times"/>
              </a:rPr>
              <a:t>(17-14-12</a:t>
            </a:r>
            <a:r>
              <a:rPr lang="en" sz="1600">
                <a:solidFill>
                  <a:srgbClr val="7F6000"/>
                </a:solidFill>
                <a:latin typeface="Times"/>
                <a:ea typeface="Times"/>
                <a:cs typeface="Times"/>
                <a:sym typeface="Times"/>
              </a:rPr>
              <a:t>0</a:t>
            </a:r>
            <a:r>
              <a:rPr lang="en" sz="1600" b="0" i="0" u="none" strike="noStrike" cap="none">
                <a:solidFill>
                  <a:srgbClr val="7F6000"/>
                </a:solidFill>
                <a:latin typeface="Times"/>
                <a:ea typeface="Times"/>
                <a:cs typeface="Times"/>
                <a:sym typeface="Times"/>
              </a:rPr>
              <a:t>)</a:t>
            </a:r>
            <a:endParaRPr sz="1600">
              <a:solidFill>
                <a:srgbClr val="7F6000"/>
              </a:solidFill>
            </a:endParaRPr>
          </a:p>
          <a:p>
            <a:pPr marL="0" marR="0" lvl="0" indent="0" algn="ctr" rtl="0">
              <a:lnSpc>
                <a:spcPct val="100000"/>
              </a:lnSpc>
              <a:spcBef>
                <a:spcPts val="0"/>
              </a:spcBef>
              <a:spcAft>
                <a:spcPts val="0"/>
              </a:spcAft>
              <a:buNone/>
            </a:pPr>
            <a:endParaRPr sz="1100" b="0" i="0" u="none" strike="noStrike" cap="none">
              <a:solidFill>
                <a:srgbClr val="000000"/>
              </a:solidFill>
              <a:latin typeface="Times"/>
              <a:ea typeface="Times"/>
              <a:cs typeface="Times"/>
              <a:sym typeface="Times"/>
            </a:endParaRPr>
          </a:p>
          <a:p>
            <a:pPr marL="0" marR="0" lvl="0" indent="0" algn="ctr" rtl="0">
              <a:lnSpc>
                <a:spcPct val="100000"/>
              </a:lnSpc>
              <a:spcBef>
                <a:spcPts val="0"/>
              </a:spcBef>
              <a:spcAft>
                <a:spcPts val="0"/>
              </a:spcAft>
              <a:buNone/>
            </a:pPr>
            <a:r>
              <a:rPr lang="en" sz="1300" b="0" i="1" u="none" strike="noStrike" cap="none">
                <a:solidFill>
                  <a:srgbClr val="000000"/>
                </a:solidFill>
                <a:latin typeface="Times"/>
                <a:ea typeface="Times"/>
                <a:cs typeface="Times"/>
                <a:sym typeface="Times"/>
              </a:rPr>
              <a:t>Under the supervision of</a:t>
            </a:r>
            <a:r>
              <a:rPr lang="en" sz="1100" b="0" i="1" u="none" strike="noStrike" cap="none">
                <a:solidFill>
                  <a:srgbClr val="000000"/>
                </a:solidFill>
                <a:latin typeface="Times"/>
                <a:ea typeface="Times"/>
                <a:cs typeface="Times"/>
                <a:sym typeface="Times"/>
              </a:rPr>
              <a:t> </a:t>
            </a:r>
            <a:endParaRPr sz="1100"/>
          </a:p>
          <a:p>
            <a:pPr marL="0" marR="0" lvl="0" indent="0" algn="ctr" rtl="0">
              <a:lnSpc>
                <a:spcPct val="100000"/>
              </a:lnSpc>
              <a:spcBef>
                <a:spcPts val="0"/>
              </a:spcBef>
              <a:spcAft>
                <a:spcPts val="0"/>
              </a:spcAft>
              <a:buNone/>
            </a:pPr>
            <a:endParaRPr sz="1100" b="0" i="1" u="none" strike="noStrike" cap="none">
              <a:solidFill>
                <a:srgbClr val="C00000"/>
              </a:solidFill>
              <a:latin typeface="Times"/>
              <a:ea typeface="Times"/>
              <a:cs typeface="Times"/>
              <a:sym typeface="Times"/>
            </a:endParaRPr>
          </a:p>
          <a:p>
            <a:pPr marL="0" marR="0" lvl="0" indent="0" algn="ctr" rtl="0">
              <a:lnSpc>
                <a:spcPct val="100000"/>
              </a:lnSpc>
              <a:spcBef>
                <a:spcPts val="0"/>
              </a:spcBef>
              <a:spcAft>
                <a:spcPts val="0"/>
              </a:spcAft>
              <a:buNone/>
            </a:pPr>
            <a:r>
              <a:rPr lang="en" sz="1700" b="1" i="0" u="none" strike="noStrike" cap="none">
                <a:solidFill>
                  <a:srgbClr val="990000"/>
                </a:solidFill>
                <a:latin typeface="Times"/>
                <a:ea typeface="Times"/>
                <a:cs typeface="Times"/>
                <a:sym typeface="Times"/>
              </a:rPr>
              <a:t>Dr. </a:t>
            </a:r>
            <a:r>
              <a:rPr lang="en" sz="1700" b="1">
                <a:solidFill>
                  <a:srgbClr val="990000"/>
                </a:solidFill>
                <a:latin typeface="Times"/>
                <a:ea typeface="Times"/>
                <a:cs typeface="Times"/>
                <a:sym typeface="Times"/>
              </a:rPr>
              <a:t>Gaurav Singh Baghel</a:t>
            </a:r>
            <a:endParaRPr sz="1700">
              <a:solidFill>
                <a:srgbClr val="990000"/>
              </a:solidFill>
            </a:endParaRPr>
          </a:p>
          <a:p>
            <a:pPr marL="0" marR="0" lvl="0" indent="0" algn="ctr" rtl="0">
              <a:lnSpc>
                <a:spcPct val="100000"/>
              </a:lnSpc>
              <a:spcBef>
                <a:spcPts val="0"/>
              </a:spcBef>
              <a:spcAft>
                <a:spcPts val="0"/>
              </a:spcAft>
              <a:buNone/>
            </a:pPr>
            <a:r>
              <a:rPr lang="en" sz="1700" b="1" i="0" u="none" strike="noStrike" cap="none">
                <a:solidFill>
                  <a:srgbClr val="990000"/>
                </a:solidFill>
                <a:latin typeface="Times"/>
                <a:ea typeface="Times"/>
                <a:cs typeface="Times"/>
                <a:sym typeface="Times"/>
              </a:rPr>
              <a:t>Assistant Professor</a:t>
            </a:r>
            <a:endParaRPr sz="1700">
              <a:solidFill>
                <a:srgbClr val="990000"/>
              </a:solidFill>
            </a:endParaRPr>
          </a:p>
        </p:txBody>
      </p:sp>
      <p:sp>
        <p:nvSpPr>
          <p:cNvPr id="88" name="Google Shape;88;p13"/>
          <p:cNvSpPr txBox="1"/>
          <p:nvPr/>
        </p:nvSpPr>
        <p:spPr>
          <a:xfrm>
            <a:off x="390390" y="4319401"/>
            <a:ext cx="8591400" cy="6024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1" i="0" u="none" strike="noStrike" cap="none">
                <a:solidFill>
                  <a:srgbClr val="0C343D"/>
                </a:solidFill>
                <a:latin typeface="Candara"/>
                <a:ea typeface="Candara"/>
                <a:cs typeface="Candara"/>
                <a:sym typeface="Candara"/>
              </a:rPr>
              <a:t>Department of Electronics and Communication Engineering</a:t>
            </a:r>
            <a:endParaRPr sz="1100" b="1">
              <a:solidFill>
                <a:srgbClr val="0C343D"/>
              </a:solidFill>
              <a:latin typeface="Candara"/>
              <a:ea typeface="Candara"/>
              <a:cs typeface="Candara"/>
              <a:sym typeface="Candara"/>
            </a:endParaRPr>
          </a:p>
          <a:p>
            <a:pPr marL="0" marR="0" lvl="0" indent="0" algn="ctr" rtl="0">
              <a:lnSpc>
                <a:spcPct val="90000"/>
              </a:lnSpc>
              <a:spcBef>
                <a:spcPts val="0"/>
              </a:spcBef>
              <a:spcAft>
                <a:spcPts val="0"/>
              </a:spcAft>
              <a:buClr>
                <a:srgbClr val="000000"/>
              </a:buClr>
              <a:buSzPts val="1800"/>
              <a:buFont typeface="Arial"/>
              <a:buNone/>
            </a:pPr>
            <a:r>
              <a:rPr lang="en" sz="1800" b="1" i="0" u="none" strike="noStrike" cap="none">
                <a:solidFill>
                  <a:srgbClr val="0C343D"/>
                </a:solidFill>
                <a:latin typeface="Candara"/>
                <a:ea typeface="Candara"/>
                <a:cs typeface="Candara"/>
                <a:sym typeface="Candara"/>
              </a:rPr>
              <a:t>National Institute of Technology Silchar, Assam, India</a:t>
            </a:r>
            <a:endParaRPr sz="1100" b="1">
              <a:solidFill>
                <a:srgbClr val="0C343D"/>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6F8"/>
        </a:solidFill>
        <a:effectLst/>
      </p:bgPr>
    </p:bg>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889175" y="17895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D5A6BD"/>
                </a:solidFill>
                <a:latin typeface="Comfortaa"/>
                <a:ea typeface="Comfortaa"/>
                <a:cs typeface="Comfortaa"/>
                <a:sym typeface="Comfortaa"/>
              </a:rPr>
              <a:t>Schematic Diagram</a:t>
            </a:r>
            <a:endParaRPr sz="4500">
              <a:solidFill>
                <a:srgbClr val="D5A6BD"/>
              </a:solidFill>
              <a:latin typeface="Comfortaa"/>
              <a:ea typeface="Comfortaa"/>
              <a:cs typeface="Comfortaa"/>
              <a:sym typeface="Comfortaa"/>
            </a:endParaRPr>
          </a:p>
        </p:txBody>
      </p:sp>
      <p:cxnSp>
        <p:nvCxnSpPr>
          <p:cNvPr id="149" name="Google Shape;149;p22"/>
          <p:cNvCxnSpPr/>
          <p:nvPr/>
        </p:nvCxnSpPr>
        <p:spPr>
          <a:xfrm rot="10800000" flipH="1">
            <a:off x="4193375" y="1453200"/>
            <a:ext cx="73500" cy="147300"/>
          </a:xfrm>
          <a:prstGeom prst="straightConnector1">
            <a:avLst/>
          </a:prstGeom>
          <a:noFill/>
          <a:ln w="19050" cap="flat" cmpd="sng">
            <a:solidFill>
              <a:srgbClr val="000000"/>
            </a:solidFill>
            <a:prstDash val="solid"/>
            <a:round/>
            <a:headEnd type="none" w="med" len="med"/>
            <a:tailEnd type="none" w="med" len="med"/>
          </a:ln>
        </p:spPr>
      </p:cxnSp>
      <p:pic>
        <p:nvPicPr>
          <p:cNvPr id="150" name="Google Shape;150;p22"/>
          <p:cNvPicPr preferRelativeResize="0"/>
          <p:nvPr/>
        </p:nvPicPr>
        <p:blipFill rotWithShape="1">
          <a:blip r:embed="rId3">
            <a:alphaModFix/>
          </a:blip>
          <a:srcRect l="33136" t="4018" r="13539" b="5688"/>
          <a:stretch/>
        </p:blipFill>
        <p:spPr>
          <a:xfrm>
            <a:off x="191525" y="1703538"/>
            <a:ext cx="2869775" cy="1986750"/>
          </a:xfrm>
          <a:prstGeom prst="rect">
            <a:avLst/>
          </a:prstGeom>
          <a:noFill/>
          <a:ln>
            <a:noFill/>
          </a:ln>
        </p:spPr>
      </p:pic>
      <p:sp>
        <p:nvSpPr>
          <p:cNvPr id="151" name="Google Shape;151;p22"/>
          <p:cNvSpPr/>
          <p:nvPr/>
        </p:nvSpPr>
        <p:spPr>
          <a:xfrm>
            <a:off x="3605800" y="2292113"/>
            <a:ext cx="515100" cy="485700"/>
          </a:xfrm>
          <a:prstGeom prst="ellipse">
            <a:avLst/>
          </a:pr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22"/>
          <p:cNvCxnSpPr/>
          <p:nvPr/>
        </p:nvCxnSpPr>
        <p:spPr>
          <a:xfrm rot="10800000" flipH="1">
            <a:off x="3340900" y="1615163"/>
            <a:ext cx="1044900" cy="14700"/>
          </a:xfrm>
          <a:prstGeom prst="straightConnector1">
            <a:avLst/>
          </a:prstGeom>
          <a:noFill/>
          <a:ln w="38100" cap="flat" cmpd="sng">
            <a:solidFill>
              <a:srgbClr val="000000"/>
            </a:solidFill>
            <a:prstDash val="solid"/>
            <a:round/>
            <a:headEnd type="none" w="med" len="med"/>
            <a:tailEnd type="none" w="med" len="med"/>
          </a:ln>
        </p:spPr>
      </p:cxnSp>
      <p:cxnSp>
        <p:nvCxnSpPr>
          <p:cNvPr id="153" name="Google Shape;153;p22"/>
          <p:cNvCxnSpPr>
            <a:endCxn id="151" idx="0"/>
          </p:cNvCxnSpPr>
          <p:nvPr/>
        </p:nvCxnSpPr>
        <p:spPr>
          <a:xfrm flipH="1">
            <a:off x="3863350" y="1630013"/>
            <a:ext cx="7500" cy="662100"/>
          </a:xfrm>
          <a:prstGeom prst="straightConnector1">
            <a:avLst/>
          </a:prstGeom>
          <a:noFill/>
          <a:ln w="19050" cap="flat" cmpd="sng">
            <a:solidFill>
              <a:srgbClr val="1C4587"/>
            </a:solidFill>
            <a:prstDash val="solid"/>
            <a:round/>
            <a:headEnd type="none" w="med" len="med"/>
            <a:tailEnd type="none" w="med" len="med"/>
          </a:ln>
        </p:spPr>
      </p:cxnSp>
      <p:cxnSp>
        <p:nvCxnSpPr>
          <p:cNvPr id="154" name="Google Shape;154;p22"/>
          <p:cNvCxnSpPr/>
          <p:nvPr/>
        </p:nvCxnSpPr>
        <p:spPr>
          <a:xfrm rot="10800000" flipH="1">
            <a:off x="338505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55" name="Google Shape;155;p22"/>
          <p:cNvCxnSpPr/>
          <p:nvPr/>
        </p:nvCxnSpPr>
        <p:spPr>
          <a:xfrm rot="10800000" flipH="1">
            <a:off x="353230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56" name="Google Shape;156;p22"/>
          <p:cNvCxnSpPr/>
          <p:nvPr/>
        </p:nvCxnSpPr>
        <p:spPr>
          <a:xfrm rot="10800000" flipH="1">
            <a:off x="369415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57" name="Google Shape;157;p22"/>
          <p:cNvCxnSpPr/>
          <p:nvPr/>
        </p:nvCxnSpPr>
        <p:spPr>
          <a:xfrm rot="10800000" flipH="1">
            <a:off x="385600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58" name="Google Shape;158;p22"/>
          <p:cNvCxnSpPr/>
          <p:nvPr/>
        </p:nvCxnSpPr>
        <p:spPr>
          <a:xfrm rot="10800000" flipH="1">
            <a:off x="401785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59" name="Google Shape;159;p22"/>
          <p:cNvCxnSpPr/>
          <p:nvPr/>
        </p:nvCxnSpPr>
        <p:spPr>
          <a:xfrm rot="10800000" flipH="1">
            <a:off x="4179700" y="1482638"/>
            <a:ext cx="73500" cy="147300"/>
          </a:xfrm>
          <a:prstGeom prst="straightConnector1">
            <a:avLst/>
          </a:prstGeom>
          <a:noFill/>
          <a:ln w="19050" cap="flat" cmpd="sng">
            <a:solidFill>
              <a:srgbClr val="000000"/>
            </a:solidFill>
            <a:prstDash val="solid"/>
            <a:round/>
            <a:headEnd type="none" w="med" len="med"/>
            <a:tailEnd type="none" w="med" len="med"/>
          </a:ln>
        </p:spPr>
      </p:cxnSp>
      <p:cxnSp>
        <p:nvCxnSpPr>
          <p:cNvPr id="160" name="Google Shape;160;p22"/>
          <p:cNvCxnSpPr/>
          <p:nvPr/>
        </p:nvCxnSpPr>
        <p:spPr>
          <a:xfrm>
            <a:off x="3061300" y="2534963"/>
            <a:ext cx="559200" cy="0"/>
          </a:xfrm>
          <a:prstGeom prst="straightConnector1">
            <a:avLst/>
          </a:prstGeom>
          <a:noFill/>
          <a:ln w="9525" cap="flat" cmpd="sng">
            <a:solidFill>
              <a:srgbClr val="999999"/>
            </a:solidFill>
            <a:prstDash val="dot"/>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397325" y="38871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latin typeface="Comfortaa"/>
                <a:ea typeface="Comfortaa"/>
                <a:cs typeface="Comfortaa"/>
                <a:sym typeface="Comfortaa"/>
              </a:rPr>
              <a:t>Block Diagram</a:t>
            </a:r>
            <a:endParaRPr sz="3800">
              <a:latin typeface="Comfortaa"/>
              <a:ea typeface="Comfortaa"/>
              <a:cs typeface="Comfortaa"/>
              <a:sym typeface="Comfortaa"/>
            </a:endParaRPr>
          </a:p>
        </p:txBody>
      </p:sp>
      <p:pic>
        <p:nvPicPr>
          <p:cNvPr id="166" name="Google Shape;166;p23"/>
          <p:cNvPicPr preferRelativeResize="0"/>
          <p:nvPr/>
        </p:nvPicPr>
        <p:blipFill>
          <a:blip r:embed="rId3">
            <a:alphaModFix/>
          </a:blip>
          <a:stretch>
            <a:fillRect/>
          </a:stretch>
        </p:blipFill>
        <p:spPr>
          <a:xfrm>
            <a:off x="805625" y="479950"/>
            <a:ext cx="7532750" cy="2953324"/>
          </a:xfrm>
          <a:prstGeom prst="rect">
            <a:avLst/>
          </a:prstGeom>
          <a:noFill/>
          <a:ln w="38100" cap="flat" cmpd="sng">
            <a:solidFill>
              <a:schemeClr val="accent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6F8"/>
        </a:solidFill>
        <a:effectLst/>
      </p:bgPr>
    </p:bg>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807100" y="1520425"/>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D5A6BD"/>
                </a:solidFill>
                <a:latin typeface="Comfortaa"/>
                <a:ea typeface="Comfortaa"/>
                <a:cs typeface="Comfortaa"/>
                <a:sym typeface="Comfortaa"/>
              </a:rPr>
              <a:t>Flow Chart</a:t>
            </a:r>
            <a:endParaRPr sz="4500">
              <a:solidFill>
                <a:srgbClr val="D5A6BD"/>
              </a:solidFill>
              <a:latin typeface="Comfortaa"/>
              <a:ea typeface="Comfortaa"/>
              <a:cs typeface="Comfortaa"/>
              <a:sym typeface="Comfortaa"/>
            </a:endParaRPr>
          </a:p>
        </p:txBody>
      </p:sp>
      <p:pic>
        <p:nvPicPr>
          <p:cNvPr id="172" name="Google Shape;172;p24"/>
          <p:cNvPicPr preferRelativeResize="0"/>
          <p:nvPr/>
        </p:nvPicPr>
        <p:blipFill rotWithShape="1">
          <a:blip r:embed="rId3">
            <a:alphaModFix/>
          </a:blip>
          <a:srcRect b="1594"/>
          <a:stretch/>
        </p:blipFill>
        <p:spPr>
          <a:xfrm>
            <a:off x="901725" y="0"/>
            <a:ext cx="291933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311700" y="2784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Comfortaa"/>
                <a:ea typeface="Comfortaa"/>
                <a:cs typeface="Comfortaa"/>
                <a:sym typeface="Comfortaa"/>
              </a:rPr>
              <a:t>Procedure</a:t>
            </a:r>
            <a:endParaRPr sz="3400">
              <a:latin typeface="Comfortaa"/>
              <a:ea typeface="Comfortaa"/>
              <a:cs typeface="Comfortaa"/>
              <a:sym typeface="Comfortaa"/>
            </a:endParaRPr>
          </a:p>
        </p:txBody>
      </p:sp>
      <p:sp>
        <p:nvSpPr>
          <p:cNvPr id="178" name="Google Shape;178;p25"/>
          <p:cNvSpPr txBox="1"/>
          <p:nvPr/>
        </p:nvSpPr>
        <p:spPr>
          <a:xfrm>
            <a:off x="496200" y="886200"/>
            <a:ext cx="8151600" cy="3371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Set up a frame to hold the pendulum firmly.</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A simple pendulum of suitable length(~15 cm) is made using a bob and a massless inextensible string.</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Place the sensor at a suitable distance away from from bob in the equilibrium position of bob’s trajectory.</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Connect the IR sensor with the right pins of the Arduino.</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Write a suitable code in Arduino IDE to analyze sensors and determine the value of g if bob crosses mean/equilibrium position.</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Update the code into the Arduino board via USB Cable. </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Now, once the whole instrument is set up, let the pendulum swing with small amplitudes.</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With every oscillation a value of g will be generated in the system. </a:t>
            </a:r>
            <a:endParaRPr sz="1600">
              <a:solidFill>
                <a:schemeClr val="dk2"/>
              </a:solidFill>
              <a:latin typeface="Roboto"/>
              <a:ea typeface="Roboto"/>
              <a:cs typeface="Roboto"/>
              <a:sym typeface="Roboto"/>
            </a:endParaRPr>
          </a:p>
          <a:p>
            <a:pPr marL="457200" lvl="0" indent="-330200" algn="l" rtl="0">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Take mean of all the values to get the experimental value of g.</a:t>
            </a:r>
            <a:endParaRPr sz="1600">
              <a:solidFill>
                <a:schemeClr val="dk2"/>
              </a:solidFill>
              <a:latin typeface="Roboto"/>
              <a:ea typeface="Roboto"/>
              <a:cs typeface="Roboto"/>
              <a:sym typeface="Roboto"/>
            </a:endParaRPr>
          </a:p>
          <a:p>
            <a:pPr marL="457200" lvl="0" indent="0" algn="l" rtl="0">
              <a:spcBef>
                <a:spcPts val="0"/>
              </a:spcBef>
              <a:spcAft>
                <a:spcPts val="0"/>
              </a:spcAft>
              <a:buNone/>
            </a:pPr>
            <a:endParaRPr sz="16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4294967295"/>
          </p:nvPr>
        </p:nvSpPr>
        <p:spPr>
          <a:xfrm>
            <a:off x="861950" y="396750"/>
            <a:ext cx="6935400" cy="670200"/>
          </a:xfrm>
          <a:prstGeom prst="rect">
            <a:avLst/>
          </a:prstGeom>
        </p:spPr>
        <p:txBody>
          <a:bodyPr spcFirstLastPara="1" wrap="square" lIns="91425" tIns="91425" rIns="91425" bIns="91425" anchor="t" anchorCtr="0">
            <a:noAutofit/>
          </a:bodyPr>
          <a:lstStyle/>
          <a:p>
            <a:pPr marL="457200" lvl="0" indent="0" algn="ctr" rtl="0">
              <a:lnSpc>
                <a:spcPct val="100000"/>
              </a:lnSpc>
              <a:spcBef>
                <a:spcPts val="0"/>
              </a:spcBef>
              <a:spcAft>
                <a:spcPts val="0"/>
              </a:spcAft>
              <a:buNone/>
            </a:pPr>
            <a:r>
              <a:rPr lang="en" sz="3800">
                <a:solidFill>
                  <a:schemeClr val="lt1"/>
                </a:solidFill>
                <a:latin typeface="Comfortaa"/>
                <a:ea typeface="Comfortaa"/>
                <a:cs typeface="Comfortaa"/>
                <a:sym typeface="Comfortaa"/>
              </a:rPr>
              <a:t>Conclusion</a:t>
            </a:r>
            <a:endParaRPr>
              <a:latin typeface="Comfortaa"/>
              <a:ea typeface="Comfortaa"/>
              <a:cs typeface="Comfortaa"/>
              <a:sym typeface="Comfortaa"/>
            </a:endParaRPr>
          </a:p>
        </p:txBody>
      </p:sp>
      <p:sp>
        <p:nvSpPr>
          <p:cNvPr id="184" name="Google Shape;184;p26"/>
          <p:cNvSpPr txBox="1"/>
          <p:nvPr/>
        </p:nvSpPr>
        <p:spPr>
          <a:xfrm>
            <a:off x="563850" y="1313225"/>
            <a:ext cx="8016300" cy="2010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Semi-automated Model based on proximity IR sensor with Arduino Uno, leads to easier and fast way to perform the physics lab experiment “</a:t>
            </a:r>
            <a:r>
              <a:rPr lang="en" sz="1800" b="1">
                <a:solidFill>
                  <a:schemeClr val="dk2"/>
                </a:solidFill>
                <a:latin typeface="Roboto"/>
                <a:ea typeface="Roboto"/>
                <a:cs typeface="Roboto"/>
                <a:sym typeface="Roboto"/>
              </a:rPr>
              <a:t>calculating g using a pendulum</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With the added factor of less human interaction, the model has lesser number of human errors as compare to the manual approach.</a:t>
            </a:r>
            <a:endParaRPr sz="1800">
              <a:solidFill>
                <a:schemeClr val="dk2"/>
              </a:solidFill>
              <a:latin typeface="Roboto"/>
              <a:ea typeface="Roboto"/>
              <a:cs typeface="Roboto"/>
              <a:sym typeface="Roboto"/>
            </a:endParaRPr>
          </a:p>
          <a:p>
            <a:pPr marL="0" lvl="0" indent="0" algn="l" rtl="0">
              <a:spcBef>
                <a:spcPts val="1600"/>
              </a:spcBef>
              <a:spcAft>
                <a:spcPts val="0"/>
              </a:spcAft>
              <a:buNone/>
            </a:pPr>
            <a:endParaRPr sz="3800">
              <a:solidFill>
                <a:schemeClr val="lt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ctrTitle"/>
          </p:nvPr>
        </p:nvSpPr>
        <p:spPr>
          <a:xfrm>
            <a:off x="598100" y="3229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omfortaa"/>
                <a:ea typeface="Comfortaa"/>
                <a:cs typeface="Comfortaa"/>
                <a:sym typeface="Comfortaa"/>
              </a:rPr>
              <a:t>References</a:t>
            </a:r>
            <a:endParaRPr>
              <a:latin typeface="Comfortaa"/>
              <a:ea typeface="Comfortaa"/>
              <a:cs typeface="Comfortaa"/>
              <a:sym typeface="Comfortaa"/>
            </a:endParaRPr>
          </a:p>
        </p:txBody>
      </p:sp>
      <p:sp>
        <p:nvSpPr>
          <p:cNvPr id="190" name="Google Shape;190;p27"/>
          <p:cNvSpPr txBox="1">
            <a:spLocks noGrp="1"/>
          </p:cNvSpPr>
          <p:nvPr>
            <p:ph type="subTitle" idx="1"/>
          </p:nvPr>
        </p:nvSpPr>
        <p:spPr>
          <a:xfrm>
            <a:off x="598100" y="1239482"/>
            <a:ext cx="8222100" cy="1580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2"/>
              </a:buClr>
              <a:buSzPts val="1900"/>
              <a:buChar char="❖"/>
            </a:pPr>
            <a:r>
              <a:rPr lang="en" sz="1900" dirty="0">
                <a:solidFill>
                  <a:schemeClr val="dk2"/>
                </a:solidFill>
              </a:rPr>
              <a:t>Arduino Official Website - </a:t>
            </a:r>
            <a:r>
              <a:rPr lang="en" sz="1800" u="sng" dirty="0">
                <a:solidFill>
                  <a:schemeClr val="accent3"/>
                </a:solidFill>
                <a:hlinkClick r:id="rId3"/>
              </a:rPr>
              <a:t>www.arduino.cc</a:t>
            </a:r>
            <a:endParaRPr sz="1800" u="sng" dirty="0">
              <a:solidFill>
                <a:schemeClr val="accent3"/>
              </a:solidFill>
            </a:endParaRPr>
          </a:p>
          <a:p>
            <a:pPr marL="457200" lvl="0" indent="-349250" algn="l" rtl="0">
              <a:spcBef>
                <a:spcPts val="0"/>
              </a:spcBef>
              <a:spcAft>
                <a:spcPts val="0"/>
              </a:spcAft>
              <a:buClr>
                <a:schemeClr val="dk2"/>
              </a:buClr>
              <a:buSzPts val="1900"/>
              <a:buChar char="❖"/>
            </a:pPr>
            <a:r>
              <a:rPr lang="en" sz="1900" dirty="0">
                <a:solidFill>
                  <a:schemeClr val="dk2"/>
                </a:solidFill>
              </a:rPr>
              <a:t>Google Search</a:t>
            </a:r>
          </a:p>
          <a:p>
            <a:pPr lvl="0" indent="-349250">
              <a:buClr>
                <a:schemeClr val="dk2"/>
              </a:buClr>
              <a:buSzPts val="1900"/>
              <a:buChar char="❖"/>
            </a:pPr>
            <a:r>
              <a:rPr lang="en-IN" sz="1800" dirty="0">
                <a:solidFill>
                  <a:schemeClr val="bg2"/>
                </a:solidFill>
              </a:rPr>
              <a:t>IR sensor - </a:t>
            </a:r>
            <a:r>
              <a:rPr lang="en-IN" sz="1800" dirty="0">
                <a:hlinkClick r:id="rId4"/>
              </a:rPr>
              <a:t>https://en.wikipedia.org/wiki/Passive_infrared_sensor</a:t>
            </a:r>
            <a:endParaRPr lang="en-IN" sz="1800" dirty="0">
              <a:solidFill>
                <a:schemeClr val="bg2"/>
              </a:solidFill>
            </a:endParaRPr>
          </a:p>
          <a:p>
            <a:pPr lvl="0" indent="-349250">
              <a:buClr>
                <a:schemeClr val="dk2"/>
              </a:buClr>
              <a:buSzPts val="1900"/>
              <a:buChar char="❖"/>
            </a:pPr>
            <a:r>
              <a:rPr lang="en-IN" sz="1800" dirty="0">
                <a:solidFill>
                  <a:schemeClr val="bg2"/>
                </a:solidFill>
              </a:rPr>
              <a:t>Vernier Calliper - </a:t>
            </a:r>
            <a:r>
              <a:rPr lang="en-IN" sz="1800" dirty="0">
                <a:hlinkClick r:id="rId5"/>
              </a:rPr>
              <a:t>https://www.britannica.com/technology/vernier-caliper</a:t>
            </a:r>
            <a:endParaRPr lang="en-IN" sz="1800" dirty="0"/>
          </a:p>
          <a:p>
            <a:pPr lvl="0" indent="-349250">
              <a:buClr>
                <a:schemeClr val="dk2"/>
              </a:buClr>
              <a:buSzPts val="1900"/>
              <a:buChar char="❖"/>
            </a:pPr>
            <a:endParaRPr lang="en-IN" sz="1800" dirty="0">
              <a:solidFill>
                <a:schemeClr val="bg2"/>
              </a:solidFill>
            </a:endParaRPr>
          </a:p>
          <a:p>
            <a:pPr lvl="0" indent="-349250">
              <a:buClr>
                <a:schemeClr val="dk2"/>
              </a:buClr>
              <a:buSzPts val="1900"/>
              <a:buChar char="❖"/>
            </a:pPr>
            <a:endParaRPr sz="1800" dirty="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ctrTitle"/>
          </p:nvPr>
        </p:nvSpPr>
        <p:spPr>
          <a:xfrm>
            <a:off x="460950" y="2152347"/>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latin typeface="Comfortaa"/>
                <a:ea typeface="Comfortaa"/>
                <a:cs typeface="Comfortaa"/>
                <a:sym typeface="Comfortaa"/>
              </a:rPr>
              <a:t>Thank You!!</a:t>
            </a:r>
            <a:endParaRPr sz="5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a:off x="940075" y="904200"/>
            <a:ext cx="6843600" cy="37134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Project Objective</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Project Requirements</a:t>
            </a:r>
            <a:endParaRPr sz="2400" b="1">
              <a:solidFill>
                <a:srgbClr val="073763"/>
              </a:solidFill>
              <a:latin typeface="Overlock"/>
              <a:ea typeface="Overlock"/>
              <a:cs typeface="Overlock"/>
              <a:sym typeface="Overlock"/>
            </a:endParaRPr>
          </a:p>
          <a:p>
            <a:pPr marL="914400" lvl="1" indent="-381000" algn="l" rtl="0">
              <a:spcBef>
                <a:spcPts val="0"/>
              </a:spcBef>
              <a:spcAft>
                <a:spcPts val="0"/>
              </a:spcAft>
              <a:buClr>
                <a:srgbClr val="0B5394"/>
              </a:buClr>
              <a:buSzPts val="2400"/>
              <a:buFont typeface="Overlock"/>
              <a:buAutoNum type="arabicPeriod"/>
            </a:pPr>
            <a:r>
              <a:rPr lang="en" sz="2300">
                <a:solidFill>
                  <a:srgbClr val="0B5394"/>
                </a:solidFill>
                <a:latin typeface="Overlock"/>
                <a:ea typeface="Overlock"/>
                <a:cs typeface="Overlock"/>
                <a:sym typeface="Overlock"/>
              </a:rPr>
              <a:t>Physical Components</a:t>
            </a:r>
            <a:endParaRPr sz="2300">
              <a:solidFill>
                <a:srgbClr val="0B5394"/>
              </a:solidFill>
              <a:latin typeface="Overlock"/>
              <a:ea typeface="Overlock"/>
              <a:cs typeface="Overlock"/>
              <a:sym typeface="Overlock"/>
            </a:endParaRPr>
          </a:p>
          <a:p>
            <a:pPr marL="914400" lvl="1" indent="-381000" algn="l" rtl="0">
              <a:spcBef>
                <a:spcPts val="0"/>
              </a:spcBef>
              <a:spcAft>
                <a:spcPts val="0"/>
              </a:spcAft>
              <a:buClr>
                <a:srgbClr val="0B5394"/>
              </a:buClr>
              <a:buSzPts val="2400"/>
              <a:buFont typeface="Overlock"/>
              <a:buAutoNum type="arabicPeriod"/>
            </a:pPr>
            <a:r>
              <a:rPr lang="en" sz="2300">
                <a:solidFill>
                  <a:srgbClr val="0B5394"/>
                </a:solidFill>
                <a:latin typeface="Overlock"/>
                <a:ea typeface="Overlock"/>
                <a:cs typeface="Overlock"/>
                <a:sym typeface="Overlock"/>
              </a:rPr>
              <a:t>Softwares</a:t>
            </a:r>
            <a:endParaRPr sz="2300">
              <a:solidFill>
                <a:srgbClr val="0B5394"/>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Schematic Diagram</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Block Diagram </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Flow Chart</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Procedure</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Conclusions</a:t>
            </a:r>
            <a:endParaRPr sz="2400" b="1">
              <a:solidFill>
                <a:srgbClr val="073763"/>
              </a:solidFill>
              <a:latin typeface="Overlock"/>
              <a:ea typeface="Overlock"/>
              <a:cs typeface="Overlock"/>
              <a:sym typeface="Overlock"/>
            </a:endParaRPr>
          </a:p>
          <a:p>
            <a:pPr marL="457200" lvl="0" indent="-387350" algn="l" rtl="0">
              <a:spcBef>
                <a:spcPts val="0"/>
              </a:spcBef>
              <a:spcAft>
                <a:spcPts val="0"/>
              </a:spcAft>
              <a:buClr>
                <a:srgbClr val="073763"/>
              </a:buClr>
              <a:buSzPts val="2500"/>
              <a:buFont typeface="Overlock"/>
              <a:buAutoNum type="arabicPeriod"/>
            </a:pPr>
            <a:r>
              <a:rPr lang="en" sz="2400" b="1">
                <a:solidFill>
                  <a:srgbClr val="073763"/>
                </a:solidFill>
                <a:latin typeface="Overlock"/>
                <a:ea typeface="Overlock"/>
                <a:cs typeface="Overlock"/>
                <a:sym typeface="Overlock"/>
              </a:rPr>
              <a:t>References</a:t>
            </a:r>
            <a:endParaRPr sz="2400" b="1">
              <a:solidFill>
                <a:srgbClr val="073763"/>
              </a:solidFill>
              <a:latin typeface="Overlock"/>
              <a:ea typeface="Overlock"/>
              <a:cs typeface="Overlock"/>
              <a:sym typeface="Overlock"/>
            </a:endParaRPr>
          </a:p>
        </p:txBody>
      </p:sp>
      <p:sp>
        <p:nvSpPr>
          <p:cNvPr id="94" name="Google Shape;94;p14"/>
          <p:cNvSpPr txBox="1">
            <a:spLocks noGrp="1"/>
          </p:cNvSpPr>
          <p:nvPr>
            <p:ph type="ctrTitle"/>
          </p:nvPr>
        </p:nvSpPr>
        <p:spPr>
          <a:xfrm>
            <a:off x="656625" y="132500"/>
            <a:ext cx="65799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E75C01"/>
                </a:solidFill>
                <a:latin typeface="Comfortaa"/>
                <a:ea typeface="Comfortaa"/>
                <a:cs typeface="Comfortaa"/>
                <a:sym typeface="Comfortaa"/>
              </a:rPr>
              <a:t>Overview</a:t>
            </a:r>
            <a:endParaRPr b="1">
              <a:solidFill>
                <a:srgbClr val="E75C0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a:latin typeface="Comfortaa"/>
                <a:ea typeface="Comfortaa"/>
                <a:cs typeface="Comfortaa"/>
                <a:sym typeface="Comfortaa"/>
              </a:rPr>
              <a:t>Project Objective</a:t>
            </a:r>
            <a:endParaRPr sz="3800">
              <a:latin typeface="Comfortaa"/>
              <a:ea typeface="Comfortaa"/>
              <a:cs typeface="Comfortaa"/>
              <a:sym typeface="Comfortaa"/>
            </a:endParaRPr>
          </a:p>
        </p:txBody>
      </p:sp>
      <p:sp>
        <p:nvSpPr>
          <p:cNvPr id="100" name="Google Shape;100;p15"/>
          <p:cNvSpPr txBox="1">
            <a:spLocks noGrp="1"/>
          </p:cNvSpPr>
          <p:nvPr>
            <p:ph type="body" idx="1"/>
          </p:nvPr>
        </p:nvSpPr>
        <p:spPr>
          <a:xfrm>
            <a:off x="311700" y="902250"/>
            <a:ext cx="8520600" cy="3339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300">
                <a:latin typeface="Candara"/>
                <a:ea typeface="Candara"/>
                <a:cs typeface="Candara"/>
                <a:sym typeface="Candara"/>
              </a:rPr>
              <a:t>To perform the experiment “calculation of gravitational acceleration constant(g) using a pendulum” with the help of Semi automatic Infrared(IR)-based motion sensors  based on Arduino Uno.</a:t>
            </a:r>
            <a:endParaRPr sz="2300">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0" y="246225"/>
            <a:ext cx="7482600" cy="68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latin typeface="Comfortaa"/>
                <a:ea typeface="Comfortaa"/>
                <a:cs typeface="Comfortaa"/>
                <a:sym typeface="Comfortaa"/>
              </a:rPr>
              <a:t>Project Requirements</a:t>
            </a:r>
            <a:endParaRPr sz="3500">
              <a:latin typeface="Comfortaa"/>
              <a:ea typeface="Comfortaa"/>
              <a:cs typeface="Comfortaa"/>
              <a:sym typeface="Comfortaa"/>
            </a:endParaRPr>
          </a:p>
        </p:txBody>
      </p:sp>
      <p:sp>
        <p:nvSpPr>
          <p:cNvPr id="106" name="Google Shape;106;p16"/>
          <p:cNvSpPr txBox="1"/>
          <p:nvPr/>
        </p:nvSpPr>
        <p:spPr>
          <a:xfrm>
            <a:off x="721375" y="932925"/>
            <a:ext cx="7007400" cy="39213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Overlock"/>
              <a:buChar char="❏"/>
            </a:pPr>
            <a:r>
              <a:rPr lang="en" sz="2500" b="1">
                <a:latin typeface="Overlock"/>
                <a:ea typeface="Overlock"/>
                <a:cs typeface="Overlock"/>
                <a:sym typeface="Overlock"/>
              </a:rPr>
              <a:t>Physical Components</a:t>
            </a:r>
            <a:endParaRPr sz="2500" b="1">
              <a:latin typeface="Overlock"/>
              <a:ea typeface="Overlock"/>
              <a:cs typeface="Overlock"/>
              <a:sym typeface="Overlock"/>
            </a:endParaRPr>
          </a:p>
          <a:p>
            <a:pPr marL="914400" lvl="1" indent="-374650" algn="l" rtl="0">
              <a:spcBef>
                <a:spcPts val="0"/>
              </a:spcBef>
              <a:spcAft>
                <a:spcPts val="0"/>
              </a:spcAft>
              <a:buClr>
                <a:srgbClr val="134F5C"/>
              </a:buClr>
              <a:buSzPts val="2300"/>
              <a:buFont typeface="Overlock"/>
              <a:buChar char="❏"/>
            </a:pPr>
            <a:r>
              <a:rPr lang="en" sz="2300">
                <a:solidFill>
                  <a:srgbClr val="134F5C"/>
                </a:solidFill>
                <a:latin typeface="Overlock"/>
                <a:ea typeface="Overlock"/>
                <a:cs typeface="Overlock"/>
                <a:sym typeface="Overlock"/>
              </a:rPr>
              <a:t>Measuring Instruments</a:t>
            </a:r>
            <a:endParaRPr sz="2300">
              <a:solidFill>
                <a:srgbClr val="134F5C"/>
              </a:solidFill>
              <a:latin typeface="Overlock"/>
              <a:ea typeface="Overlock"/>
              <a:cs typeface="Overlock"/>
              <a:sym typeface="Overlock"/>
            </a:endParaRPr>
          </a:p>
          <a:p>
            <a:pPr marL="1371600" lvl="2" indent="-361950" algn="l" rtl="0">
              <a:spcBef>
                <a:spcPts val="0"/>
              </a:spcBef>
              <a:spcAft>
                <a:spcPts val="0"/>
              </a:spcAft>
              <a:buClr>
                <a:schemeClr val="dk2"/>
              </a:buClr>
              <a:buSzPts val="2100"/>
              <a:buFont typeface="Overlock"/>
              <a:buChar char="❏"/>
            </a:pPr>
            <a:r>
              <a:rPr lang="en" sz="2100">
                <a:solidFill>
                  <a:schemeClr val="dk2"/>
                </a:solidFill>
                <a:latin typeface="Overlock"/>
                <a:ea typeface="Overlock"/>
                <a:cs typeface="Overlock"/>
                <a:sym typeface="Overlock"/>
              </a:rPr>
              <a:t>Simple Pendulum</a:t>
            </a:r>
            <a:endParaRPr sz="2100">
              <a:solidFill>
                <a:srgbClr val="45818E"/>
              </a:solidFill>
              <a:latin typeface="Overlock"/>
              <a:ea typeface="Overlock"/>
              <a:cs typeface="Overlock"/>
              <a:sym typeface="Overlock"/>
            </a:endParaRPr>
          </a:p>
          <a:p>
            <a:pPr marL="1371600" lvl="2" indent="-361950" algn="l" rtl="0">
              <a:spcBef>
                <a:spcPts val="0"/>
              </a:spcBef>
              <a:spcAft>
                <a:spcPts val="0"/>
              </a:spcAft>
              <a:buClr>
                <a:schemeClr val="dk2"/>
              </a:buClr>
              <a:buSzPts val="2100"/>
              <a:buFont typeface="Overlock"/>
              <a:buChar char="❏"/>
            </a:pPr>
            <a:r>
              <a:rPr lang="en" sz="2100">
                <a:solidFill>
                  <a:schemeClr val="dk2"/>
                </a:solidFill>
                <a:latin typeface="Overlock"/>
                <a:ea typeface="Overlock"/>
                <a:cs typeface="Overlock"/>
                <a:sym typeface="Overlock"/>
              </a:rPr>
              <a:t>Vernier Caliper</a:t>
            </a:r>
            <a:endParaRPr sz="2100">
              <a:solidFill>
                <a:schemeClr val="dk2"/>
              </a:solidFill>
              <a:latin typeface="Overlock"/>
              <a:ea typeface="Overlock"/>
              <a:cs typeface="Overlock"/>
              <a:sym typeface="Overlock"/>
            </a:endParaRPr>
          </a:p>
          <a:p>
            <a:pPr marL="1371600" lvl="2" indent="-361950" algn="l" rtl="0">
              <a:spcBef>
                <a:spcPts val="0"/>
              </a:spcBef>
              <a:spcAft>
                <a:spcPts val="0"/>
              </a:spcAft>
              <a:buClr>
                <a:schemeClr val="dk2"/>
              </a:buClr>
              <a:buSzPts val="2100"/>
              <a:buFont typeface="Overlock"/>
              <a:buChar char="❏"/>
            </a:pPr>
            <a:r>
              <a:rPr lang="en" sz="2100">
                <a:solidFill>
                  <a:schemeClr val="dk2"/>
                </a:solidFill>
                <a:latin typeface="Overlock"/>
                <a:ea typeface="Overlock"/>
                <a:cs typeface="Overlock"/>
                <a:sym typeface="Overlock"/>
              </a:rPr>
              <a:t>Digilent IR Proximity Sensor</a:t>
            </a:r>
            <a:endParaRPr sz="2100">
              <a:solidFill>
                <a:schemeClr val="dk2"/>
              </a:solidFill>
              <a:latin typeface="Overlock"/>
              <a:ea typeface="Overlock"/>
              <a:cs typeface="Overlock"/>
              <a:sym typeface="Overlock"/>
            </a:endParaRPr>
          </a:p>
          <a:p>
            <a:pPr marL="914400" lvl="1" indent="-374650" algn="l" rtl="0">
              <a:spcBef>
                <a:spcPts val="0"/>
              </a:spcBef>
              <a:spcAft>
                <a:spcPts val="0"/>
              </a:spcAft>
              <a:buClr>
                <a:srgbClr val="134F5C"/>
              </a:buClr>
              <a:buSzPts val="2300"/>
              <a:buFont typeface="Overlock"/>
              <a:buChar char="❏"/>
            </a:pPr>
            <a:r>
              <a:rPr lang="en" sz="2300">
                <a:solidFill>
                  <a:srgbClr val="134F5C"/>
                </a:solidFill>
                <a:latin typeface="Overlock"/>
                <a:ea typeface="Overlock"/>
                <a:cs typeface="Overlock"/>
                <a:sym typeface="Overlock"/>
              </a:rPr>
              <a:t>Arduino Uno</a:t>
            </a:r>
            <a:endParaRPr sz="2300">
              <a:solidFill>
                <a:srgbClr val="134F5C"/>
              </a:solidFill>
              <a:latin typeface="Overlock"/>
              <a:ea typeface="Overlock"/>
              <a:cs typeface="Overlock"/>
              <a:sym typeface="Overlock"/>
            </a:endParaRPr>
          </a:p>
          <a:p>
            <a:pPr marL="914400" lvl="1" indent="-374650" algn="l" rtl="0">
              <a:spcBef>
                <a:spcPts val="0"/>
              </a:spcBef>
              <a:spcAft>
                <a:spcPts val="0"/>
              </a:spcAft>
              <a:buClr>
                <a:srgbClr val="134F5C"/>
              </a:buClr>
              <a:buSzPts val="2300"/>
              <a:buFont typeface="Overlock"/>
              <a:buChar char="❏"/>
            </a:pPr>
            <a:r>
              <a:rPr lang="en" sz="2300">
                <a:solidFill>
                  <a:srgbClr val="134F5C"/>
                </a:solidFill>
                <a:latin typeface="Overlock"/>
                <a:ea typeface="Overlock"/>
                <a:cs typeface="Overlock"/>
                <a:sym typeface="Overlock"/>
              </a:rPr>
              <a:t>Male/Female Jumper Wires</a:t>
            </a:r>
            <a:endParaRPr sz="2300">
              <a:solidFill>
                <a:srgbClr val="134F5C"/>
              </a:solidFill>
              <a:latin typeface="Overlock"/>
              <a:ea typeface="Overlock"/>
              <a:cs typeface="Overlock"/>
              <a:sym typeface="Overlock"/>
            </a:endParaRPr>
          </a:p>
          <a:p>
            <a:pPr marL="457200" lvl="0" indent="-387350" algn="l" rtl="0">
              <a:spcBef>
                <a:spcPts val="0"/>
              </a:spcBef>
              <a:spcAft>
                <a:spcPts val="0"/>
              </a:spcAft>
              <a:buSzPts val="2500"/>
              <a:buFont typeface="Overlock"/>
              <a:buChar char="❏"/>
            </a:pPr>
            <a:r>
              <a:rPr lang="en" sz="2500" b="1">
                <a:latin typeface="Overlock"/>
                <a:ea typeface="Overlock"/>
                <a:cs typeface="Overlock"/>
                <a:sym typeface="Overlock"/>
              </a:rPr>
              <a:t>Software</a:t>
            </a:r>
            <a:endParaRPr sz="2500" b="1">
              <a:latin typeface="Overlock"/>
              <a:ea typeface="Overlock"/>
              <a:cs typeface="Overlock"/>
              <a:sym typeface="Overlock"/>
            </a:endParaRPr>
          </a:p>
          <a:p>
            <a:pPr marL="914400" lvl="1" indent="-381000" algn="l" rtl="0">
              <a:spcBef>
                <a:spcPts val="0"/>
              </a:spcBef>
              <a:spcAft>
                <a:spcPts val="0"/>
              </a:spcAft>
              <a:buClr>
                <a:srgbClr val="134F5C"/>
              </a:buClr>
              <a:buSzPts val="2400"/>
              <a:buFont typeface="Overlock"/>
              <a:buChar char="❏"/>
            </a:pPr>
            <a:r>
              <a:rPr lang="en" sz="2400">
                <a:solidFill>
                  <a:srgbClr val="134F5C"/>
                </a:solidFill>
                <a:latin typeface="Overlock"/>
                <a:ea typeface="Overlock"/>
                <a:cs typeface="Overlock"/>
                <a:sym typeface="Overlock"/>
              </a:rPr>
              <a:t>Arduino IDE</a:t>
            </a:r>
            <a:endParaRPr sz="2400">
              <a:solidFill>
                <a:srgbClr val="134F5C"/>
              </a:solidFill>
              <a:latin typeface="Overlock"/>
              <a:ea typeface="Overlock"/>
              <a:cs typeface="Overlock"/>
              <a:sym typeface="Overlo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204225"/>
            <a:ext cx="4517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Comfortaa"/>
                <a:ea typeface="Comfortaa"/>
                <a:cs typeface="Comfortaa"/>
                <a:sym typeface="Comfortaa"/>
              </a:rPr>
              <a:t>Simple Pendulum</a:t>
            </a:r>
            <a:endParaRPr sz="3400">
              <a:latin typeface="Comfortaa"/>
              <a:ea typeface="Comfortaa"/>
              <a:cs typeface="Comfortaa"/>
              <a:sym typeface="Comfortaa"/>
            </a:endParaRPr>
          </a:p>
        </p:txBody>
      </p:sp>
      <p:sp>
        <p:nvSpPr>
          <p:cNvPr id="112" name="Google Shape;112;p17"/>
          <p:cNvSpPr txBox="1">
            <a:spLocks noGrp="1"/>
          </p:cNvSpPr>
          <p:nvPr>
            <p:ph type="body" idx="1"/>
          </p:nvPr>
        </p:nvSpPr>
        <p:spPr>
          <a:xfrm>
            <a:off x="256975" y="902250"/>
            <a:ext cx="4790700" cy="3899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a:t>A point mass suspended by a massless string which swings back and forth about the suspension point.</a:t>
            </a:r>
            <a:endParaRPr sz="1600"/>
          </a:p>
          <a:p>
            <a:pPr marL="457200" lvl="0" indent="-330200" algn="l" rtl="0">
              <a:lnSpc>
                <a:spcPct val="100000"/>
              </a:lnSpc>
              <a:spcBef>
                <a:spcPts val="1600"/>
              </a:spcBef>
              <a:spcAft>
                <a:spcPts val="0"/>
              </a:spcAft>
              <a:buSzPts val="1600"/>
              <a:buChar char="➢"/>
            </a:pPr>
            <a:r>
              <a:rPr lang="en" sz="1600"/>
              <a:t>A restoring force acts up due to gravity whenever the pendulum is moved away from its equilibrium position, which in fact is responsible for the simple harmonic motion performed by the bob.</a:t>
            </a:r>
            <a:endParaRPr sz="1600"/>
          </a:p>
          <a:p>
            <a:pPr marL="0" lvl="0" indent="0" algn="l" rtl="0">
              <a:lnSpc>
                <a:spcPct val="100000"/>
              </a:lnSpc>
              <a:spcBef>
                <a:spcPts val="1600"/>
              </a:spcBef>
              <a:spcAft>
                <a:spcPts val="0"/>
              </a:spcAft>
              <a:buNone/>
            </a:pPr>
            <a:r>
              <a:rPr lang="en" sz="1600"/>
              <a:t>T    Time to complete one oscillation</a:t>
            </a:r>
            <a:endParaRPr sz="1600"/>
          </a:p>
          <a:p>
            <a:pPr marL="0" lvl="0" indent="0" algn="l" rtl="0">
              <a:lnSpc>
                <a:spcPct val="100000"/>
              </a:lnSpc>
              <a:spcBef>
                <a:spcPts val="1600"/>
              </a:spcBef>
              <a:spcAft>
                <a:spcPts val="0"/>
              </a:spcAft>
              <a:buNone/>
            </a:pPr>
            <a:endParaRPr sz="1600"/>
          </a:p>
          <a:p>
            <a:pPr marL="0" lvl="0" indent="0" algn="l" rtl="0">
              <a:lnSpc>
                <a:spcPct val="100000"/>
              </a:lnSpc>
              <a:spcBef>
                <a:spcPts val="1600"/>
              </a:spcBef>
              <a:spcAft>
                <a:spcPts val="1600"/>
              </a:spcAft>
              <a:buNone/>
            </a:pPr>
            <a:r>
              <a:rPr lang="en" sz="1600"/>
              <a:t>.</a:t>
            </a:r>
            <a:endParaRPr sz="1600"/>
          </a:p>
        </p:txBody>
      </p:sp>
      <p:sp>
        <p:nvSpPr>
          <p:cNvPr id="113" name="Google Shape;113;p17"/>
          <p:cNvSpPr/>
          <p:nvPr/>
        </p:nvSpPr>
        <p:spPr>
          <a:xfrm>
            <a:off x="533500" y="3460900"/>
            <a:ext cx="95700" cy="6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7" descr="T = 2π \sqrt{\frac{l}{g}}" title="MathEquation,#322a2a"/>
          <p:cNvPicPr preferRelativeResize="0"/>
          <p:nvPr/>
        </p:nvPicPr>
        <p:blipFill>
          <a:blip r:embed="rId3">
            <a:alphaModFix/>
          </a:blip>
          <a:stretch>
            <a:fillRect/>
          </a:stretch>
        </p:blipFill>
        <p:spPr>
          <a:xfrm>
            <a:off x="1405861" y="3788000"/>
            <a:ext cx="1425926" cy="607800"/>
          </a:xfrm>
          <a:prstGeom prst="rect">
            <a:avLst/>
          </a:prstGeom>
          <a:noFill/>
          <a:ln>
            <a:noFill/>
          </a:ln>
        </p:spPr>
      </p:pic>
      <p:pic>
        <p:nvPicPr>
          <p:cNvPr id="115" name="Google Shape;115;p17"/>
          <p:cNvPicPr preferRelativeResize="0"/>
          <p:nvPr/>
        </p:nvPicPr>
        <p:blipFill>
          <a:blip r:embed="rId4">
            <a:alphaModFix/>
          </a:blip>
          <a:stretch>
            <a:fillRect/>
          </a:stretch>
        </p:blipFill>
        <p:spPr>
          <a:xfrm>
            <a:off x="5360175" y="204225"/>
            <a:ext cx="3490875" cy="3490875"/>
          </a:xfrm>
          <a:prstGeom prst="rect">
            <a:avLst/>
          </a:prstGeom>
          <a:noFill/>
          <a:ln w="38100" cap="flat" cmpd="sng">
            <a:solidFill>
              <a:schemeClr val="accen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2781900" y="144650"/>
            <a:ext cx="35802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Comfortaa"/>
                <a:ea typeface="Comfortaa"/>
                <a:cs typeface="Comfortaa"/>
                <a:sym typeface="Comfortaa"/>
              </a:rPr>
              <a:t>IR Sensor</a:t>
            </a:r>
            <a:endParaRPr sz="3400">
              <a:latin typeface="Comfortaa"/>
              <a:ea typeface="Comfortaa"/>
              <a:cs typeface="Comfortaa"/>
              <a:sym typeface="Comfortaa"/>
            </a:endParaRPr>
          </a:p>
        </p:txBody>
      </p:sp>
      <p:pic>
        <p:nvPicPr>
          <p:cNvPr id="121" name="Google Shape;121;p18"/>
          <p:cNvPicPr preferRelativeResize="0"/>
          <p:nvPr/>
        </p:nvPicPr>
        <p:blipFill>
          <a:blip r:embed="rId3">
            <a:alphaModFix/>
          </a:blip>
          <a:stretch>
            <a:fillRect/>
          </a:stretch>
        </p:blipFill>
        <p:spPr>
          <a:xfrm>
            <a:off x="196726" y="999765"/>
            <a:ext cx="4197376" cy="2487310"/>
          </a:xfrm>
          <a:prstGeom prst="rect">
            <a:avLst/>
          </a:prstGeom>
          <a:noFill/>
          <a:ln w="38100" cap="flat" cmpd="sng">
            <a:solidFill>
              <a:schemeClr val="accent1"/>
            </a:solidFill>
            <a:prstDash val="solid"/>
            <a:round/>
            <a:headEnd type="none" w="sm" len="sm"/>
            <a:tailEnd type="none" w="sm" len="sm"/>
          </a:ln>
        </p:spPr>
      </p:pic>
      <p:sp>
        <p:nvSpPr>
          <p:cNvPr id="122" name="Google Shape;122;p18"/>
          <p:cNvSpPr txBox="1"/>
          <p:nvPr/>
        </p:nvSpPr>
        <p:spPr>
          <a:xfrm>
            <a:off x="4459525" y="816800"/>
            <a:ext cx="4640400" cy="32910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an electronic device that measures and detects infrared radiation.</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For object detection we use Active Infrared sensors.</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Active Infrared sensors consists a LED(IR Transmitter) and a photodiode(IR Receiver), together they are called Photo-Coupler or Opto -Coupler. </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IR transmitter emits radiation, of which some bounces back to the IR receiver when it reaches the object.</a:t>
            </a:r>
            <a:endParaRPr sz="16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178575" y="0"/>
            <a:ext cx="8520600" cy="4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Comfortaa"/>
                <a:ea typeface="Comfortaa"/>
                <a:cs typeface="Comfortaa"/>
                <a:sym typeface="Comfortaa"/>
              </a:rPr>
              <a:t>Vernier Caliper</a:t>
            </a:r>
            <a:endParaRPr sz="3400">
              <a:latin typeface="Comfortaa"/>
              <a:ea typeface="Comfortaa"/>
              <a:cs typeface="Comfortaa"/>
              <a:sym typeface="Comfortaa"/>
            </a:endParaRPr>
          </a:p>
        </p:txBody>
      </p:sp>
      <p:pic>
        <p:nvPicPr>
          <p:cNvPr id="128" name="Google Shape;128;p19"/>
          <p:cNvPicPr preferRelativeResize="0"/>
          <p:nvPr/>
        </p:nvPicPr>
        <p:blipFill>
          <a:blip r:embed="rId3">
            <a:alphaModFix/>
          </a:blip>
          <a:stretch>
            <a:fillRect/>
          </a:stretch>
        </p:blipFill>
        <p:spPr>
          <a:xfrm>
            <a:off x="2567750" y="752375"/>
            <a:ext cx="4137826" cy="1798625"/>
          </a:xfrm>
          <a:prstGeom prst="rect">
            <a:avLst/>
          </a:prstGeom>
          <a:noFill/>
          <a:ln w="38100" cap="flat" cmpd="sng">
            <a:solidFill>
              <a:schemeClr val="accent1"/>
            </a:solidFill>
            <a:prstDash val="solid"/>
            <a:round/>
            <a:headEnd type="none" w="sm" len="sm"/>
            <a:tailEnd type="none" w="sm" len="sm"/>
          </a:ln>
        </p:spPr>
      </p:pic>
      <p:sp>
        <p:nvSpPr>
          <p:cNvPr id="129" name="Google Shape;129;p19"/>
          <p:cNvSpPr txBox="1"/>
          <p:nvPr/>
        </p:nvSpPr>
        <p:spPr>
          <a:xfrm>
            <a:off x="650025" y="2694875"/>
            <a:ext cx="7577700" cy="15852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The vernier caliper is an extremely precise measuring instrument.</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can measure internal as well as external distances with great accuracy.</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consist a small movable scale(called vernier scale)  mounted over the fixed main scale to measure the fractional parts of the main scale division.</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n divisions of vernier scale corresponds to n-1 divisions of the main scale.</a:t>
            </a:r>
            <a:endParaRPr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1719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Comfortaa"/>
                <a:ea typeface="Comfortaa"/>
                <a:cs typeface="Comfortaa"/>
                <a:sym typeface="Comfortaa"/>
              </a:rPr>
              <a:t>Arduino Uno</a:t>
            </a:r>
            <a:endParaRPr sz="3400">
              <a:latin typeface="Comfortaa"/>
              <a:ea typeface="Comfortaa"/>
              <a:cs typeface="Comfortaa"/>
              <a:sym typeface="Comfortaa"/>
            </a:endParaRPr>
          </a:p>
        </p:txBody>
      </p:sp>
      <p:sp>
        <p:nvSpPr>
          <p:cNvPr id="135" name="Google Shape;135;p20"/>
          <p:cNvSpPr txBox="1">
            <a:spLocks noGrp="1"/>
          </p:cNvSpPr>
          <p:nvPr>
            <p:ph type="body" idx="1"/>
          </p:nvPr>
        </p:nvSpPr>
        <p:spPr>
          <a:xfrm>
            <a:off x="229625" y="902250"/>
            <a:ext cx="55020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Arduino Uno is an open-source microcontroller board which is based on the Microchip ATmega328P microcontroller.</a:t>
            </a:r>
            <a:endParaRPr sz="1600"/>
          </a:p>
          <a:p>
            <a:pPr marL="457200" lvl="0" indent="-330200" algn="l" rtl="0">
              <a:spcBef>
                <a:spcPts val="1600"/>
              </a:spcBef>
              <a:spcAft>
                <a:spcPts val="0"/>
              </a:spcAft>
              <a:buSzPts val="1600"/>
              <a:buChar char="➢"/>
            </a:pPr>
            <a:r>
              <a:rPr lang="en" sz="1600"/>
              <a:t>It can interface with various expansion boards and other circuits by using the input/output(I/O) pins provided in the board.</a:t>
            </a:r>
            <a:endParaRPr sz="1600"/>
          </a:p>
          <a:p>
            <a:pPr marL="457200" lvl="0" indent="-330200" algn="l" rtl="0">
              <a:spcBef>
                <a:spcPts val="1000"/>
              </a:spcBef>
              <a:spcAft>
                <a:spcPts val="0"/>
              </a:spcAft>
              <a:buSzPts val="1600"/>
              <a:buChar char="➢"/>
            </a:pPr>
            <a:r>
              <a:rPr lang="en" sz="1600"/>
              <a:t>The board consists 14 Digital pins, 6 Analog pins, and programmable with Arduino IDE.</a:t>
            </a:r>
            <a:endParaRPr sz="1600"/>
          </a:p>
          <a:p>
            <a:pPr marL="457200" lvl="0" indent="-330200" algn="l" rtl="0">
              <a:spcBef>
                <a:spcPts val="1000"/>
              </a:spcBef>
              <a:spcAft>
                <a:spcPts val="1600"/>
              </a:spcAft>
              <a:buSzPts val="1600"/>
              <a:buChar char="➢"/>
            </a:pPr>
            <a:r>
              <a:rPr lang="en" sz="1600"/>
              <a:t>A USB cable or an  external 9 volt battery can be used to power the board.</a:t>
            </a:r>
            <a:endParaRPr sz="1600"/>
          </a:p>
        </p:txBody>
      </p:sp>
      <p:pic>
        <p:nvPicPr>
          <p:cNvPr id="136" name="Google Shape;136;p20"/>
          <p:cNvPicPr preferRelativeResize="0"/>
          <p:nvPr/>
        </p:nvPicPr>
        <p:blipFill>
          <a:blip r:embed="rId3">
            <a:alphaModFix/>
          </a:blip>
          <a:stretch>
            <a:fillRect/>
          </a:stretch>
        </p:blipFill>
        <p:spPr>
          <a:xfrm>
            <a:off x="5866625" y="956175"/>
            <a:ext cx="3100125" cy="2670374"/>
          </a:xfrm>
          <a:prstGeom prst="rect">
            <a:avLst/>
          </a:prstGeom>
          <a:noFill/>
          <a:ln w="38100" cap="flat" cmpd="sng">
            <a:solidFill>
              <a:schemeClr val="accen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203900" y="218475"/>
            <a:ext cx="67362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Comfortaa"/>
                <a:ea typeface="Comfortaa"/>
                <a:cs typeface="Comfortaa"/>
                <a:sym typeface="Comfortaa"/>
              </a:rPr>
              <a:t>Arduino IDE</a:t>
            </a:r>
            <a:endParaRPr sz="3400">
              <a:latin typeface="Comfortaa"/>
              <a:ea typeface="Comfortaa"/>
              <a:cs typeface="Comfortaa"/>
              <a:sym typeface="Comfortaa"/>
            </a:endParaRPr>
          </a:p>
        </p:txBody>
      </p:sp>
      <p:sp>
        <p:nvSpPr>
          <p:cNvPr id="142" name="Google Shape;142;p21"/>
          <p:cNvSpPr txBox="1"/>
          <p:nvPr/>
        </p:nvSpPr>
        <p:spPr>
          <a:xfrm>
            <a:off x="465100" y="1017800"/>
            <a:ext cx="5676900" cy="3242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a cross-platform application.</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Written in C and C++.</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used write and upload programs to Arduino compatible boards.</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may also be extended to other vendor developement boards with the help of 3rd party cores.</a:t>
            </a:r>
            <a:endParaRPr sz="1600">
              <a:solidFill>
                <a:schemeClr val="dk2"/>
              </a:solidFill>
              <a:latin typeface="Roboto"/>
              <a:ea typeface="Roboto"/>
              <a:cs typeface="Roboto"/>
              <a:sym typeface="Roboto"/>
            </a:endParaRPr>
          </a:p>
          <a:p>
            <a:pPr marL="457200" lvl="0" indent="-330200" algn="l" rtl="0">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The value of g was serially monitored and plotted using this software.</a:t>
            </a:r>
            <a:endParaRPr sz="1600">
              <a:solidFill>
                <a:schemeClr val="dk2"/>
              </a:solidFill>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6253375" y="1193175"/>
            <a:ext cx="2431403" cy="18543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Candara</vt:lpstr>
      <vt:lpstr>Times</vt:lpstr>
      <vt:lpstr>Overlock</vt:lpstr>
      <vt:lpstr>Arial</vt:lpstr>
      <vt:lpstr>Comfortaa</vt:lpstr>
      <vt:lpstr>Roboto</vt:lpstr>
      <vt:lpstr>Geometric</vt:lpstr>
      <vt:lpstr>PowerPoint Presentation</vt:lpstr>
      <vt:lpstr>Overview</vt:lpstr>
      <vt:lpstr>Project Objective</vt:lpstr>
      <vt:lpstr>Project Requirements</vt:lpstr>
      <vt:lpstr>Simple Pendulum</vt:lpstr>
      <vt:lpstr>IR Sensor</vt:lpstr>
      <vt:lpstr>Vernier Caliper</vt:lpstr>
      <vt:lpstr>Arduino Uno</vt:lpstr>
      <vt:lpstr>Arduino IDE</vt:lpstr>
      <vt:lpstr>Schematic Diagram</vt:lpstr>
      <vt:lpstr>Block Diagram</vt:lpstr>
      <vt:lpstr>Flow Chart</vt:lpstr>
      <vt:lpstr>Procedure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cp:lastModifiedBy>
  <cp:revision>1</cp:revision>
  <dcterms:modified xsi:type="dcterms:W3CDTF">2020-07-08T07:49:30Z</dcterms:modified>
</cp:coreProperties>
</file>