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y="5143500" cx="9144000"/>
  <p:notesSz cx="6858000" cy="9144000"/>
  <p:embeddedFontLst>
    <p:embeddedFont>
      <p:font typeface="Constantia"/>
      <p:regular r:id="rId71"/>
      <p:bold r:id="rId72"/>
      <p:italic r:id="rId73"/>
      <p:boldItalic r:id="rId74"/>
    </p:embeddedFont>
    <p:embeddedFont>
      <p:font typeface="Libre Franklin Medium"/>
      <p:regular r:id="rId75"/>
      <p:bold r:id="rId76"/>
      <p:italic r:id="rId77"/>
      <p:boldItalic r:id="rId78"/>
    </p:embeddedFont>
    <p:embeddedFont>
      <p:font typeface="Century Gothic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1A57A3-67FB-424D-AC51-DF340E6D6955}">
  <a:tblStyle styleId="{911A57A3-67FB-424D-AC51-DF340E6D6955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CenturyGothic-bold.fntdata"/><Relationship Id="rId82" Type="http://schemas.openxmlformats.org/officeDocument/2006/relationships/font" Target="fonts/CenturyGothic-boldItalic.fntdata"/><Relationship Id="rId81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Constantia-italic.fntdata"/><Relationship Id="rId72" Type="http://schemas.openxmlformats.org/officeDocument/2006/relationships/font" Target="fonts/Constantia-bold.fntdata"/><Relationship Id="rId31" Type="http://schemas.openxmlformats.org/officeDocument/2006/relationships/slide" Target="slides/slide24.xml"/><Relationship Id="rId75" Type="http://schemas.openxmlformats.org/officeDocument/2006/relationships/font" Target="fonts/LibreFranklinMedium-regular.fntdata"/><Relationship Id="rId30" Type="http://schemas.openxmlformats.org/officeDocument/2006/relationships/slide" Target="slides/slide23.xml"/><Relationship Id="rId74" Type="http://schemas.openxmlformats.org/officeDocument/2006/relationships/font" Target="fonts/Constantia-boldItalic.fntdata"/><Relationship Id="rId33" Type="http://schemas.openxmlformats.org/officeDocument/2006/relationships/slide" Target="slides/slide26.xml"/><Relationship Id="rId77" Type="http://schemas.openxmlformats.org/officeDocument/2006/relationships/font" Target="fonts/LibreFranklinMedium-italic.fntdata"/><Relationship Id="rId32" Type="http://schemas.openxmlformats.org/officeDocument/2006/relationships/slide" Target="slides/slide25.xml"/><Relationship Id="rId76" Type="http://schemas.openxmlformats.org/officeDocument/2006/relationships/font" Target="fonts/LibreFranklinMedium-bold.fntdata"/><Relationship Id="rId35" Type="http://schemas.openxmlformats.org/officeDocument/2006/relationships/slide" Target="slides/slide28.xml"/><Relationship Id="rId79" Type="http://schemas.openxmlformats.org/officeDocument/2006/relationships/font" Target="fonts/CenturyGothic-regular.fntdata"/><Relationship Id="rId34" Type="http://schemas.openxmlformats.org/officeDocument/2006/relationships/slide" Target="slides/slide27.xml"/><Relationship Id="rId78" Type="http://schemas.openxmlformats.org/officeDocument/2006/relationships/font" Target="fonts/LibreFranklinMedium-boldItalic.fntdata"/><Relationship Id="rId71" Type="http://schemas.openxmlformats.org/officeDocument/2006/relationships/font" Target="fonts/Constantia-regular.fntdata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92ce6ad8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b92ce6ad8_2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b92ce6ad8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8b92ce6ad8_2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92ce6ad8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8b92ce6ad8_2_2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92ce6ad8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8b92ce6ad8_2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92ce6ad8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8b92ce6ad8_2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b92ce6ad8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8b92ce6ad8_2_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b92ce6ad8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8b92ce6ad8_2_2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92ce6ad8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8b92ce6ad8_2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92ce6ad8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b92ce6ad8_2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b92ce6ad8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8b92ce6ad8_2_2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92ce6ad8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8b92ce6ad8_2_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92ce6ad8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8b92ce6ad8_2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b92ce6ad8_2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8b92ce6ad8_2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b92ce6ad8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b92ce6ad8_2_3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b92ce6ad8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8b92ce6ad8_2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b92ce6ad8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8b92ce6ad8_2_3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b92ce6ad8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8b92ce6ad8_2_3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b92ce6ad8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8b92ce6ad8_2_3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b92ce6ad8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8b92ce6ad8_2_3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b92ce6ad8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8b92ce6ad8_2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b92ce6ad8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8b92ce6ad8_2_3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b92ce6ad8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8b92ce6ad8_2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92ce6ad8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b92ce6ad8_2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92ce6ad8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8b92ce6ad8_2_4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b92ce6ad8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8b92ce6ad8_2_4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b92ce6ad8_2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8b92ce6ad8_2_4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b92ce6ad8_2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8b92ce6ad8_2_4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b92ce6ad8_2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8b92ce6ad8_2_4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b92ce6ad8_2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8b92ce6ad8_2_4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b92ce6ad8_2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8b92ce6ad8_2_4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b92ce6ad8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8b92ce6ad8_2_4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b92ce6ad8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8b92ce6ad8_2_4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b92ce6ad8_2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8b92ce6ad8_2_4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92ce6ad8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b92ce6ad8_2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92ce6ad8_2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8b92ce6ad8_2_4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b92ce6ad8_2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8b92ce6ad8_2_4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b92ce6ad8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8b92ce6ad8_2_4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b92ce6ad8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8b92ce6ad8_2_4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b92ce6ad8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8b92ce6ad8_2_5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b92ce6ad8_2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8b92ce6ad8_2_5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b92ce6ad8_2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8b92ce6ad8_2_5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b92ce6ad8_2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8b92ce6ad8_2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b92ce6ad8_2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8b92ce6ad8_2_5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b92ce6ad8_2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8b92ce6ad8_2_5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92ce6ad8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b92ce6ad8_2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92ce6ad8_2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8b92ce6ad8_2_5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b92ce6ad8_2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8b92ce6ad8_2_5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b92ce6ad8_2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8b92ce6ad8_2_5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b92ce6ad8_2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8b92ce6ad8_2_5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b92ce6ad8_2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8b92ce6ad8_2_5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b92ce6ad8_2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8b92ce6ad8_2_6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b92ce6ad8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8b92ce6ad8_2_6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b92ce6ad8_2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8b92ce6ad8_2_6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92ce6ad8_2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8b92ce6ad8_2_6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b92ce6ad8_2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8b92ce6ad8_2_6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92ce6ad8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b92ce6ad8_2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b92ce6ad8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8b92ce6ad8_2_6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b92ce6ad8_2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8b92ce6ad8_2_6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92ce6ad8_2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8b92ce6ad8_2_6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8b92ce6ad8_2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8b92ce6ad8_2_6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b92ce6ad8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b92ce6ad8_2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92ce6ad8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8b92ce6ad8_2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92ce6ad8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92ce6ad8_2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33400" y="400050"/>
            <a:ext cx="6554867" cy="2825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534669" y="675322"/>
            <a:ext cx="8074660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600"/>
              <a:buChar char="▶"/>
              <a:defRPr/>
            </a:lvl1pPr>
            <a:lvl2pPr lvl="1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lvl="2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lvl="3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lvl="4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lvl="6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lvl="7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lvl="8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8"/>
          <p:cNvGrpSpPr/>
          <p:nvPr/>
        </p:nvGrpSpPr>
        <p:grpSpPr>
          <a:xfrm>
            <a:off x="4334933" y="877448"/>
            <a:ext cx="4814835" cy="3745351"/>
            <a:chOff x="4334933" y="1169931"/>
            <a:chExt cx="4814835" cy="4993802"/>
          </a:xfrm>
        </p:grpSpPr>
        <p:cxnSp>
          <p:nvCxnSpPr>
            <p:cNvPr id="85" name="Google Shape;85;p18"/>
            <p:cNvCxnSpPr/>
            <p:nvPr/>
          </p:nvCxnSpPr>
          <p:spPr>
            <a:xfrm flipH="1">
              <a:off x="6009259" y="1169931"/>
              <a:ext cx="3134741" cy="3134741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8"/>
            <p:cNvCxnSpPr/>
            <p:nvPr/>
          </p:nvCxnSpPr>
          <p:spPr>
            <a:xfrm flipH="1">
              <a:off x="4334933" y="1348898"/>
              <a:ext cx="4814835" cy="4814835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8"/>
            <p:cNvCxnSpPr/>
            <p:nvPr/>
          </p:nvCxnSpPr>
          <p:spPr>
            <a:xfrm flipH="1">
              <a:off x="5225595" y="1469269"/>
              <a:ext cx="3912054" cy="391205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8"/>
            <p:cNvCxnSpPr/>
            <p:nvPr/>
          </p:nvCxnSpPr>
          <p:spPr>
            <a:xfrm flipH="1">
              <a:off x="5304588" y="1307856"/>
              <a:ext cx="3839412" cy="3839412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8"/>
            <p:cNvCxnSpPr/>
            <p:nvPr/>
          </p:nvCxnSpPr>
          <p:spPr>
            <a:xfrm flipH="1">
              <a:off x="5707078" y="1770196"/>
              <a:ext cx="3430571" cy="3430570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" name="Google Shape;90;p18"/>
          <p:cNvSpPr txBox="1"/>
          <p:nvPr>
            <p:ph type="ctrTitle"/>
          </p:nvPr>
        </p:nvSpPr>
        <p:spPr>
          <a:xfrm>
            <a:off x="533400" y="400050"/>
            <a:ext cx="6154713" cy="23431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533400" y="2882901"/>
            <a:ext cx="4954250" cy="14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33400" y="1485899"/>
            <a:ext cx="6402468" cy="17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33400" y="3365500"/>
            <a:ext cx="640246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33400" y="400050"/>
            <a:ext cx="3949967" cy="282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662362" y="400050"/>
            <a:ext cx="394823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762001" y="400050"/>
            <a:ext cx="37168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533399" y="857250"/>
            <a:ext cx="3945467" cy="23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3" type="body"/>
          </p:nvPr>
        </p:nvSpPr>
        <p:spPr>
          <a:xfrm>
            <a:off x="4855016" y="425053"/>
            <a:ext cx="37640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21"/>
          <p:cNvSpPr txBox="1"/>
          <p:nvPr>
            <p:ph idx="4" type="body"/>
          </p:nvPr>
        </p:nvSpPr>
        <p:spPr>
          <a:xfrm>
            <a:off x="4662362" y="857250"/>
            <a:ext cx="3956705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418667" y="40005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533399" y="400050"/>
            <a:ext cx="443875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5418667" y="1657351"/>
            <a:ext cx="32004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495800" y="1085850"/>
            <a:ext cx="35632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/>
          <p:nvPr>
            <p:ph idx="2" type="pic"/>
          </p:nvPr>
        </p:nvSpPr>
        <p:spPr>
          <a:xfrm>
            <a:off x="762000" y="685800"/>
            <a:ext cx="3280974" cy="360045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496027" y="2057400"/>
            <a:ext cx="3564223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/>
          <p:nvPr>
            <p:ph idx="2" type="pic"/>
          </p:nvPr>
        </p:nvSpPr>
        <p:spPr>
          <a:xfrm>
            <a:off x="533400" y="400050"/>
            <a:ext cx="8077200" cy="234315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762002" y="2882900"/>
            <a:ext cx="728133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533400" y="400050"/>
            <a:ext cx="8077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533400" y="3086100"/>
            <a:ext cx="6383552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856283" y="400050"/>
            <a:ext cx="6859787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066800" y="2571750"/>
            <a:ext cx="6402467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533400" y="3225802"/>
            <a:ext cx="6382361" cy="1289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228600" y="532968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7696200" y="2076451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533400" y="2571750"/>
            <a:ext cx="6382361" cy="1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33400" y="3849735"/>
            <a:ext cx="6383552" cy="6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856284" y="400050"/>
            <a:ext cx="6859786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533400" y="2914650"/>
            <a:ext cx="6382361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0" sz="20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533400" y="3714750"/>
            <a:ext cx="638236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28600" y="532968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7696200" y="2076451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533400" y="400050"/>
            <a:ext cx="752565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533400" y="2946400"/>
            <a:ext cx="6382361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0" sz="20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533400" y="3575051"/>
            <a:ext cx="6382360" cy="93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9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 rot="5400000">
            <a:off x="2397958" y="-1464506"/>
            <a:ext cx="2825753" cy="655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 rot="5400000">
            <a:off x="5931153" y="1035303"/>
            <a:ext cx="3314700" cy="2044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 rot="5400000">
            <a:off x="1401006" y="-467556"/>
            <a:ext cx="4114800" cy="585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670675" y="2921000"/>
            <a:ext cx="2470456" cy="1993900"/>
            <a:chOff x="6687077" y="3259666"/>
            <a:chExt cx="2981857" cy="3208867"/>
          </a:xfrm>
        </p:grpSpPr>
        <p:cxnSp>
          <p:nvCxnSpPr>
            <p:cNvPr id="52" name="Google Shape;52;p13"/>
            <p:cNvCxnSpPr/>
            <p:nvPr/>
          </p:nvCxnSpPr>
          <p:spPr>
            <a:xfrm flipH="1">
              <a:off x="8756120" y="3259666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6687077" y="3486677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7772400" y="3581400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H="1">
              <a:off x="7923214" y="3433394"/>
              <a:ext cx="1739738" cy="17397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 flipH="1">
              <a:off x="8398935" y="3985317"/>
              <a:ext cx="1264017" cy="1264016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" name="Google Shape;57;p13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33400" y="400051"/>
            <a:ext cx="6554867" cy="2825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www.google.com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hyperlink" Target="http://www.google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hussein@cs.uct.ac.z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faqs.org/rfcs/rfc821.html" TargetMode="External"/><Relationship Id="rId4" Type="http://schemas.openxmlformats.org/officeDocument/2006/relationships/hyperlink" Target="http://www.faqs.org/rfcs/rfc2821.html" TargetMode="External"/><Relationship Id="rId5" Type="http://schemas.openxmlformats.org/officeDocument/2006/relationships/hyperlink" Target="http://www.tcpipguide.com/free/t_SMTPSpecialFeaturesCapa" TargetMode="External"/><Relationship Id="rId6" Type="http://schemas.openxmlformats.org/officeDocument/2006/relationships/hyperlink" Target="http://cns.utoronto.ca/usg/technotes/smtp-intro.html" TargetMode="External"/><Relationship Id="rId7" Type="http://schemas.openxmlformats.org/officeDocument/2006/relationships/hyperlink" Target="http://computer.howstuffworks.com/email5.ht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Relationship Id="rId4" Type="http://schemas.openxmlformats.org/officeDocument/2006/relationships/image" Target="../media/image29.jpg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5.png"/><Relationship Id="rId13" Type="http://schemas.openxmlformats.org/officeDocument/2006/relationships/image" Target="../media/image38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5" Type="http://schemas.openxmlformats.org/officeDocument/2006/relationships/image" Target="../media/image52.png"/><Relationship Id="rId14" Type="http://schemas.openxmlformats.org/officeDocument/2006/relationships/image" Target="../media/image37.png"/><Relationship Id="rId17" Type="http://schemas.openxmlformats.org/officeDocument/2006/relationships/image" Target="../media/image43.png"/><Relationship Id="rId16" Type="http://schemas.openxmlformats.org/officeDocument/2006/relationships/image" Target="../media/image36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Relationship Id="rId7" Type="http://schemas.openxmlformats.org/officeDocument/2006/relationships/image" Target="../media/image33.png"/><Relationship Id="rId8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20" Type="http://schemas.openxmlformats.org/officeDocument/2006/relationships/image" Target="../media/image74.png"/><Relationship Id="rId22" Type="http://schemas.openxmlformats.org/officeDocument/2006/relationships/image" Target="../media/image69.png"/><Relationship Id="rId21" Type="http://schemas.openxmlformats.org/officeDocument/2006/relationships/image" Target="../media/image68.png"/><Relationship Id="rId24" Type="http://schemas.openxmlformats.org/officeDocument/2006/relationships/image" Target="../media/image75.png"/><Relationship Id="rId23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9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25" Type="http://schemas.openxmlformats.org/officeDocument/2006/relationships/image" Target="../media/image76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3.png"/><Relationship Id="rId8" Type="http://schemas.openxmlformats.org/officeDocument/2006/relationships/image" Target="../media/image62.png"/><Relationship Id="rId11" Type="http://schemas.openxmlformats.org/officeDocument/2006/relationships/image" Target="../media/image60.png"/><Relationship Id="rId10" Type="http://schemas.openxmlformats.org/officeDocument/2006/relationships/image" Target="../media/image58.png"/><Relationship Id="rId13" Type="http://schemas.openxmlformats.org/officeDocument/2006/relationships/image" Target="../media/image61.png"/><Relationship Id="rId12" Type="http://schemas.openxmlformats.org/officeDocument/2006/relationships/image" Target="../media/image59.png"/><Relationship Id="rId15" Type="http://schemas.openxmlformats.org/officeDocument/2006/relationships/image" Target="../media/image66.png"/><Relationship Id="rId14" Type="http://schemas.openxmlformats.org/officeDocument/2006/relationships/image" Target="../media/image63.png"/><Relationship Id="rId17" Type="http://schemas.openxmlformats.org/officeDocument/2006/relationships/image" Target="../media/image67.png"/><Relationship Id="rId16" Type="http://schemas.openxmlformats.org/officeDocument/2006/relationships/image" Target="../media/image65.png"/><Relationship Id="rId19" Type="http://schemas.openxmlformats.org/officeDocument/2006/relationships/image" Target="../media/image71.png"/><Relationship Id="rId18" Type="http://schemas.openxmlformats.org/officeDocument/2006/relationships/image" Target="../media/image6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9.png"/><Relationship Id="rId4" Type="http://schemas.openxmlformats.org/officeDocument/2006/relationships/image" Target="../media/image77.png"/><Relationship Id="rId9" Type="http://schemas.openxmlformats.org/officeDocument/2006/relationships/image" Target="../media/image78.png"/><Relationship Id="rId5" Type="http://schemas.openxmlformats.org/officeDocument/2006/relationships/image" Target="../media/image72.png"/><Relationship Id="rId6" Type="http://schemas.openxmlformats.org/officeDocument/2006/relationships/image" Target="../media/image70.png"/><Relationship Id="rId7" Type="http://schemas.openxmlformats.org/officeDocument/2006/relationships/image" Target="../media/image73.png"/><Relationship Id="rId8" Type="http://schemas.openxmlformats.org/officeDocument/2006/relationships/image" Target="../media/image82.png"/><Relationship Id="rId11" Type="http://schemas.openxmlformats.org/officeDocument/2006/relationships/image" Target="../media/image80.png"/><Relationship Id="rId10" Type="http://schemas.openxmlformats.org/officeDocument/2006/relationships/image" Target="../media/image81.png"/><Relationship Id="rId13" Type="http://schemas.openxmlformats.org/officeDocument/2006/relationships/image" Target="../media/image19.png"/><Relationship Id="rId12" Type="http://schemas.openxmlformats.org/officeDocument/2006/relationships/image" Target="../media/image86.png"/><Relationship Id="rId15" Type="http://schemas.openxmlformats.org/officeDocument/2006/relationships/image" Target="../media/image83.png"/><Relationship Id="rId14" Type="http://schemas.openxmlformats.org/officeDocument/2006/relationships/image" Target="../media/image85.png"/><Relationship Id="rId17" Type="http://schemas.openxmlformats.org/officeDocument/2006/relationships/image" Target="../media/image87.png"/><Relationship Id="rId16" Type="http://schemas.openxmlformats.org/officeDocument/2006/relationships/image" Target="../media/image88.png"/><Relationship Id="rId18" Type="http://schemas.openxmlformats.org/officeDocument/2006/relationships/image" Target="../media/image8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00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Arial"/>
              <a:buNone/>
            </a:pP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" sz="24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GENDA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35950" y="1267400"/>
            <a:ext cx="41529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150"/>
              <a:buFont typeface="Noto Sans Symbols"/>
              <a:buChar char="➔"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OSI Model Block Diagram</a:t>
            </a:r>
            <a:endParaRPr/>
          </a:p>
          <a:p>
            <a:pPr indent="-274320" lvl="0" marL="287020" marR="0" rtl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FD8537"/>
              </a:buClr>
              <a:buSzPts val="1150"/>
              <a:buFont typeface="Noto Sans Symbols"/>
              <a:buChar char="➔"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OSI Encapsulation Process</a:t>
            </a:r>
            <a:endParaRPr/>
          </a:p>
          <a:p>
            <a:pPr indent="-274320" lvl="0" marL="287020" marR="0" rtl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FD8537"/>
              </a:buClr>
              <a:buSzPts val="1150"/>
              <a:buFont typeface="Noto Sans Symbols"/>
              <a:buChar char="➔"/>
            </a:pPr>
            <a:r>
              <a:rPr i="0" lang="en" sz="1700" u="none" cap="none" strike="noStrike">
                <a:solidFill>
                  <a:schemeClr val="lt1"/>
                </a:solidFill>
              </a:rPr>
              <a:t>Application Protocol Design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FD8537"/>
              </a:buClr>
              <a:buSzPts val="1150"/>
              <a:buFont typeface="Noto Sans Symbols"/>
              <a:buChar char="➔"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Layer Protocols</a:t>
            </a:r>
            <a:endParaRPr/>
          </a:p>
          <a:p>
            <a:pPr indent="-230503" lvl="1" marL="1156970" marR="0" rtl="0" algn="l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HTTP(Hypertext Transfer Protocol)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503" lvl="1" marL="1156970" marR="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DNS(Domain Name System)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503" lvl="1" marL="1156970" marR="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FTP(File Transfer Protocol)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503" lvl="1" marL="115697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SMTP(Simple Mail Transfer Protocol)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503" lvl="1" marL="115697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ts val="1300"/>
              <a:buChar char="◆"/>
            </a:pPr>
            <a:r>
              <a:rPr lang="en" sz="1300">
                <a:solidFill>
                  <a:schemeClr val="lt1"/>
                </a:solidFill>
              </a:rPr>
              <a:t>SNMP</a:t>
            </a:r>
            <a:endParaRPr sz="1300">
              <a:solidFill>
                <a:schemeClr val="lt1"/>
              </a:solidFill>
            </a:endParaRPr>
          </a:p>
          <a:p>
            <a:pPr indent="-230503" lvl="1" marL="115697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ts val="1300"/>
              <a:buChar char="◆"/>
            </a:pPr>
            <a:r>
              <a:rPr lang="en" sz="1300">
                <a:solidFill>
                  <a:schemeClr val="lt1"/>
                </a:solidFill>
              </a:rPr>
              <a:t>WWW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4758225" y="1286875"/>
            <a:ext cx="41010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Summary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535978" y="668750"/>
            <a:ext cx="7203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535950" y="1155349"/>
            <a:ext cx="77559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Clients: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FD8537"/>
              </a:buClr>
              <a:buSzPts val="1250"/>
              <a:buChar char="•"/>
            </a:pPr>
            <a:r>
              <a:rPr lang="en" sz="1800">
                <a:solidFill>
                  <a:schemeClr val="lt1"/>
                </a:solidFill>
              </a:rPr>
              <a:t>A DNS client is called a resolver</a:t>
            </a:r>
            <a:r>
              <a:rPr i="1" lang="en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-274319" lvl="0" marL="286385" marR="571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</a:rPr>
              <a:t>A call to getByName (host) is handled by a resolver.</a:t>
            </a:r>
            <a:endParaRPr sz="1800">
              <a:solidFill>
                <a:schemeClr val="lt1"/>
              </a:solidFill>
            </a:endParaRPr>
          </a:p>
          <a:p>
            <a:pPr indent="-274319" lvl="0" marL="28638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</a:rPr>
              <a:t>Most Unix workstations have the file /etc/resolv.conf that contains  the local domain and the addresses of DNS servers for that domain. </a:t>
            </a:r>
            <a:endParaRPr sz="1800">
              <a:solidFill>
                <a:schemeClr val="lt1"/>
              </a:solidFill>
            </a:endParaRPr>
          </a:p>
          <a:p>
            <a:pPr indent="457200" lvl="0" marL="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Nslookup: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4" lvl="0" marL="457200" marR="5080" rtl="0" algn="l"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Char char="•"/>
            </a:pPr>
            <a:r>
              <a:rPr lang="en" sz="1800">
                <a:solidFill>
                  <a:schemeClr val="lt1"/>
                </a:solidFill>
              </a:rPr>
              <a:t>N</a:t>
            </a:r>
            <a:r>
              <a:rPr lang="en" sz="1800">
                <a:solidFill>
                  <a:schemeClr val="lt1"/>
                </a:solidFill>
              </a:rPr>
              <a:t>slookup is an interactive resolver that allows the user to communicate directly with a DNS server.</a:t>
            </a:r>
            <a:endParaRPr sz="1800">
              <a:solidFill>
                <a:schemeClr val="lt1"/>
              </a:solidFill>
            </a:endParaRPr>
          </a:p>
          <a:p>
            <a:pPr indent="-307974" lvl="0" marL="457200" rtl="0" algn="l"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Char char="•"/>
            </a:pPr>
            <a:r>
              <a:rPr lang="en" sz="1800">
                <a:solidFill>
                  <a:schemeClr val="lt1"/>
                </a:solidFill>
              </a:rPr>
              <a:t>Nslookup is usually available on Unix workstations.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535975" y="668750"/>
            <a:ext cx="860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535950" y="1155350"/>
            <a:ext cx="8607900" cy="3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Servers: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 handle requests for their domain directly.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28638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 handle requests for other domains by contacting remote  DNS server(s).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 cache external mappings.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Message Format: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2278475" y="3384400"/>
            <a:ext cx="4410600" cy="160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535975" y="668750"/>
            <a:ext cx="8559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535940" y="1219391"/>
            <a:ext cx="2998470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Message Header: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8322309" y="4402455"/>
            <a:ext cx="223520" cy="180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1066800" y="1714500"/>
            <a:ext cx="5437632" cy="21259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339465" y="4810817"/>
            <a:ext cx="1877060" cy="147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Application-Layer Protocols</a:t>
            </a:r>
            <a:endParaRPr b="0" i="0" sz="1200">
              <a:solidFill>
                <a:srgbClr val="565F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100" y="473925"/>
            <a:ext cx="9144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5000"/>
              <a:buFont typeface="Calibri"/>
              <a:buNone/>
            </a:pPr>
            <a:r>
              <a:rPr i="0" lang="en" sz="2800">
                <a:solidFill>
                  <a:srgbClr val="04607A"/>
                </a:solidFill>
              </a:rPr>
              <a:t>INTRODUCTION</a:t>
            </a:r>
            <a:endParaRPr sz="2800"/>
          </a:p>
        </p:txBody>
      </p:sp>
      <p:sp>
        <p:nvSpPr>
          <p:cNvPr id="288" name="Google Shape;288;p44"/>
          <p:cNvSpPr txBox="1"/>
          <p:nvPr/>
        </p:nvSpPr>
        <p:spPr>
          <a:xfrm>
            <a:off x="459740" y="1093660"/>
            <a:ext cx="7449820" cy="3780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20346" lvl="0" marL="2863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HTTP has been in use by the World-Wide Web  global information initiative since 1990.</a:t>
            </a:r>
            <a:endParaRPr sz="1800">
              <a:solidFill>
                <a:schemeClr val="lt1"/>
              </a:solidFill>
            </a:endParaRPr>
          </a:p>
          <a:p>
            <a:pPr indent="-233046" lvl="0" marL="286385" marR="347345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b="1" lang="en" sz="1800">
                <a:solidFill>
                  <a:schemeClr val="lt1"/>
                </a:solidFill>
              </a:rPr>
              <a:t>Protocol </a:t>
            </a:r>
            <a:r>
              <a:rPr lang="en" sz="1800">
                <a:solidFill>
                  <a:schemeClr val="lt1"/>
                </a:solidFill>
              </a:rPr>
              <a:t>used for communication between web  browsers (clients) and web servers.</a:t>
            </a:r>
            <a:endParaRPr sz="1800">
              <a:solidFill>
                <a:schemeClr val="lt1"/>
              </a:solidFill>
            </a:endParaRPr>
          </a:p>
          <a:p>
            <a:pPr indent="-233046" lvl="0" marL="28702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Popular Web servers:</a:t>
            </a:r>
            <a:endParaRPr sz="1800">
              <a:solidFill>
                <a:schemeClr val="lt1"/>
              </a:solidFill>
            </a:endParaRPr>
          </a:p>
          <a:p>
            <a:pPr indent="-231776" lvl="1" marL="65278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i="0" lang="en" sz="1800" u="none" cap="none" strike="noStrike">
                <a:solidFill>
                  <a:schemeClr val="lt1"/>
                </a:solidFill>
              </a:rPr>
              <a:t>Apache HTTPD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-231776" lvl="1" marL="65278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i="0" lang="en" sz="1800" u="none" cap="none" strike="noStrike">
                <a:solidFill>
                  <a:schemeClr val="lt1"/>
                </a:solidFill>
              </a:rPr>
              <a:t>JBoss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-231776" lvl="1" marL="65278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i="0" lang="en" sz="1800" u="none" cap="none" strike="noStrike">
                <a:solidFill>
                  <a:schemeClr val="lt1"/>
                </a:solidFill>
              </a:rPr>
              <a:t>Tomcat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-233046" lvl="0" marL="28702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Popular Web clients:</a:t>
            </a:r>
            <a:endParaRPr sz="1800">
              <a:solidFill>
                <a:schemeClr val="lt1"/>
              </a:solidFill>
            </a:endParaRPr>
          </a:p>
          <a:p>
            <a:pPr indent="-231776" lvl="1" marL="6527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i="0" lang="en" sz="1800" u="none" cap="none" strike="noStrike">
                <a:solidFill>
                  <a:schemeClr val="lt1"/>
                </a:solidFill>
              </a:rPr>
              <a:t>Firefox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-231776" lvl="1" marL="65278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i="0" lang="en" sz="1800" u="none" cap="none" strike="noStrike">
                <a:solidFill>
                  <a:schemeClr val="lt1"/>
                </a:solidFill>
              </a:rPr>
              <a:t>Opera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-231776" lvl="1" marL="65278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i="0" lang="en" sz="1800" u="none" cap="none" strike="noStrike">
                <a:solidFill>
                  <a:schemeClr val="lt1"/>
                </a:solidFill>
              </a:rPr>
              <a:t>wget</a:t>
            </a:r>
            <a:endParaRPr i="0" sz="1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-100" y="6075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i="0" lang="en" sz="2800">
                <a:solidFill>
                  <a:srgbClr val="04607A"/>
                </a:solidFill>
              </a:rPr>
              <a:t>WHY STUDY HTTP ?</a:t>
            </a:r>
            <a:endParaRPr sz="2800"/>
          </a:p>
        </p:txBody>
      </p:sp>
      <p:sp>
        <p:nvSpPr>
          <p:cNvPr id="294" name="Google Shape;294;p45"/>
          <p:cNvSpPr txBox="1"/>
          <p:nvPr/>
        </p:nvSpPr>
        <p:spPr>
          <a:xfrm>
            <a:off x="231140" y="1292542"/>
            <a:ext cx="8488045" cy="2690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noAutofit/>
          </a:bodyPr>
          <a:lstStyle/>
          <a:p>
            <a:pPr indent="-245744" lvl="0" marL="286385" marR="362585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Understand the interaction between web clients and web servers</a:t>
            </a:r>
            <a:endParaRPr sz="1800">
              <a:solidFill>
                <a:schemeClr val="lt1"/>
              </a:solidFill>
            </a:endParaRPr>
          </a:p>
          <a:p>
            <a:pPr indent="-245745" lvl="0" marL="287020" marR="0" rtl="0" algn="l">
              <a:lnSpc>
                <a:spcPct val="107916"/>
              </a:lnSpc>
              <a:spcBef>
                <a:spcPts val="4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Manually query web servers and receive low-level</a:t>
            </a:r>
            <a:r>
              <a:rPr b="1" lang="en" sz="1800">
                <a:solidFill>
                  <a:srgbClr val="E1D600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information that typical web browsers hide</a:t>
            </a:r>
            <a:r>
              <a:rPr b="1" lang="en" sz="1800">
                <a:solidFill>
                  <a:srgbClr val="E1D600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from the user</a:t>
            </a:r>
            <a:endParaRPr sz="1800">
              <a:solidFill>
                <a:schemeClr val="lt1"/>
              </a:solidFill>
            </a:endParaRPr>
          </a:p>
          <a:p>
            <a:pPr indent="-245745" lvl="0" marL="287020" marR="0" rtl="0" algn="l">
              <a:lnSpc>
                <a:spcPct val="107916"/>
              </a:lnSpc>
              <a:spcBef>
                <a:spcPts val="4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U</a:t>
            </a:r>
            <a:r>
              <a:rPr i="0" lang="en" sz="1800" u="none" cap="none" strike="noStrike">
                <a:solidFill>
                  <a:schemeClr val="lt1"/>
                </a:solidFill>
              </a:rPr>
              <a:t>nderstand the configuration and capabilities of a particular server</a:t>
            </a:r>
            <a:endParaRPr sz="1800">
              <a:solidFill>
                <a:schemeClr val="lt1"/>
              </a:solidFill>
            </a:endParaRPr>
          </a:p>
          <a:p>
            <a:pPr indent="-245745" lvl="0" marL="287020" marR="0" rtl="0" algn="l">
              <a:lnSpc>
                <a:spcPct val="107916"/>
              </a:lnSpc>
              <a:spcBef>
                <a:spcPts val="4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D</a:t>
            </a:r>
            <a:r>
              <a:rPr i="0" lang="en" sz="1800" u="none" cap="none" strike="noStrike">
                <a:solidFill>
                  <a:schemeClr val="lt1"/>
                </a:solidFill>
              </a:rPr>
              <a:t>ebug</a:t>
            </a:r>
            <a:r>
              <a:rPr b="1" i="0" lang="en" sz="1800" u="none" cap="none" strike="noStrike">
                <a:solidFill>
                  <a:srgbClr val="009DD9"/>
                </a:solidFill>
              </a:rPr>
              <a:t> </a:t>
            </a:r>
            <a:r>
              <a:rPr i="0" lang="en" sz="1800" u="none" cap="none" strike="noStrike">
                <a:solidFill>
                  <a:schemeClr val="lt1"/>
                </a:solidFill>
              </a:rPr>
              <a:t>configuration errors with the server or programming errors in </a:t>
            </a:r>
            <a:r>
              <a:rPr lang="en" sz="1800">
                <a:solidFill>
                  <a:schemeClr val="lt1"/>
                </a:solidFill>
              </a:rPr>
              <a:t>programs invoked by the web server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-245745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Streamline web services to make better use of the protocol.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-100" y="845625"/>
            <a:ext cx="91440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400"/>
              <a:buFont typeface="Calibri"/>
              <a:buNone/>
            </a:pPr>
            <a:r>
              <a:rPr i="0" lang="en" sz="2800">
                <a:solidFill>
                  <a:srgbClr val="04607A"/>
                </a:solidFill>
              </a:rPr>
              <a:t>EVOLUTIONS</a:t>
            </a:r>
            <a:endParaRPr sz="2800"/>
          </a:p>
        </p:txBody>
      </p:sp>
      <p:sp>
        <p:nvSpPr>
          <p:cNvPr id="300" name="Google Shape;300;p46"/>
          <p:cNvSpPr txBox="1"/>
          <p:nvPr/>
        </p:nvSpPr>
        <p:spPr>
          <a:xfrm>
            <a:off x="535975" y="1389386"/>
            <a:ext cx="66648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noAutofit/>
          </a:bodyPr>
          <a:lstStyle/>
          <a:p>
            <a:pPr indent="-21717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950"/>
              <a:buChar char="●"/>
            </a:pPr>
            <a:r>
              <a:rPr lang="en" sz="2100">
                <a:solidFill>
                  <a:schemeClr val="lt1"/>
                </a:solidFill>
              </a:rPr>
              <a:t>HTTP 0.9 (1991)</a:t>
            </a:r>
            <a:endParaRPr sz="2100">
              <a:solidFill>
                <a:schemeClr val="lt1"/>
              </a:solidFill>
            </a:endParaRPr>
          </a:p>
          <a:p>
            <a:pPr indent="-217170" lvl="0" marL="287020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0AD0D9"/>
              </a:buClr>
              <a:buSzPts val="1950"/>
              <a:buChar char="●"/>
            </a:pPr>
            <a:r>
              <a:rPr lang="en" sz="2100">
                <a:solidFill>
                  <a:schemeClr val="lt1"/>
                </a:solidFill>
              </a:rPr>
              <a:t>HTTP 1.0 (1996)</a:t>
            </a:r>
            <a:endParaRPr sz="2100">
              <a:solidFill>
                <a:schemeClr val="lt1"/>
              </a:solidFill>
            </a:endParaRPr>
          </a:p>
          <a:p>
            <a:pPr indent="-217170" lvl="0" marL="28702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AD0D9"/>
              </a:buClr>
              <a:buSzPts val="1950"/>
              <a:buChar char="●"/>
            </a:pPr>
            <a:r>
              <a:rPr lang="en" sz="2100">
                <a:solidFill>
                  <a:schemeClr val="lt1"/>
                </a:solidFill>
              </a:rPr>
              <a:t>HTTP 1.1 (1997)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595300" y="623225"/>
            <a:ext cx="7846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3200"/>
              <a:buFont typeface="Calibri"/>
              <a:buNone/>
            </a:pPr>
            <a:r>
              <a:rPr lang="en" sz="2800">
                <a:solidFill>
                  <a:srgbClr val="04607A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r>
              <a:rPr i="0" lang="en" sz="2800">
                <a:solidFill>
                  <a:srgbClr val="04607A"/>
                </a:solidFill>
                <a:latin typeface="Arial"/>
                <a:ea typeface="Arial"/>
                <a:cs typeface="Arial"/>
                <a:sym typeface="Arial"/>
              </a:rPr>
              <a:t>APPLICATION LAYER PROTOCOLS USED ON THE INTERNET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47"/>
          <p:cNvGraphicFramePr/>
          <p:nvPr/>
        </p:nvGraphicFramePr>
        <p:xfrm>
          <a:off x="595312" y="17609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{911A57A3-67FB-424D-AC51-DF340E6D6955}</a:tableStyleId>
              </a:tblPr>
              <a:tblGrid>
                <a:gridCol w="3698875"/>
                <a:gridCol w="4454525"/>
              </a:tblGrid>
              <a:tr h="662450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endParaRPr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43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</a:t>
                      </a:r>
                      <a:endParaRPr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6EC5"/>
                    </a:solidFill>
                  </a:tcPr>
                </a:tc>
              </a:tr>
              <a:tr h="662450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HTTP: Hypertext Transfer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86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Retrieve and view Web pages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8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825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FTP: File Transfer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190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Copy files from client to server  or from server to client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475">
                <a:tc>
                  <a:txBody>
                    <a:bodyPr/>
                    <a:lstStyle/>
                    <a:p>
                      <a:pPr indent="0" lvl="0" marL="63500" marR="762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SMTP: Simple Mail  Trans</a:t>
                      </a:r>
                      <a:r>
                        <a:rPr lang="e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Send email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90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450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POP: Post Office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907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Read email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90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520700" y="429349"/>
            <a:ext cx="5676900" cy="57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900"/>
              <a:buFont typeface="Calibri"/>
              <a:buNone/>
            </a:pPr>
            <a:r>
              <a:rPr i="0" lang="en" sz="4900">
                <a:solidFill>
                  <a:srgbClr val="04607A"/>
                </a:solidFill>
                <a:latin typeface="Calibri"/>
                <a:ea typeface="Calibri"/>
                <a:cs typeface="Calibri"/>
                <a:sym typeface="Calibri"/>
              </a:rPr>
              <a:t>AN HTTP CONVERSATION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535940" y="1738789"/>
            <a:ext cx="2585085" cy="453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noAutofit/>
          </a:bodyPr>
          <a:lstStyle/>
          <a:p>
            <a:pPr indent="-227329" lvl="0" marL="239395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900"/>
              <a:buFont typeface="Noto Sans Symbols"/>
              <a:buChar char="⚫"/>
            </a:pPr>
            <a:r>
              <a:rPr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I would like to open a  connection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535940" y="2447448"/>
            <a:ext cx="2372995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27329" lvl="0" marL="2393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900"/>
              <a:buFont typeface="Noto Sans Symbols"/>
              <a:buChar char="⚫"/>
            </a:pPr>
            <a:r>
              <a:rPr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GET &lt;file location&gt;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535940" y="3431171"/>
            <a:ext cx="213169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noAutofit/>
          </a:bodyPr>
          <a:lstStyle/>
          <a:p>
            <a:pPr indent="-227329" lvl="0" marL="2393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900"/>
              <a:buFont typeface="Noto Sans Symbols"/>
              <a:buChar char="⚫"/>
            </a:pPr>
            <a:r>
              <a:rPr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Display response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27329" lvl="0" marL="23939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ts val="1900"/>
              <a:buFont typeface="Noto Sans Symbols"/>
              <a:buChar char="⚫"/>
            </a:pPr>
            <a:r>
              <a:rPr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Close connection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5032375" y="1800319"/>
            <a:ext cx="625475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27329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900"/>
              <a:buFont typeface="Noto Sans Symbols"/>
              <a:buChar char="⚫"/>
            </a:pPr>
            <a:r>
              <a:rPr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OK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5032375" y="2714720"/>
            <a:ext cx="3218180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27329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900"/>
              <a:buFont typeface="Noto Sans Symbols"/>
              <a:buChar char="⚫"/>
            </a:pPr>
            <a:r>
              <a:rPr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Send page or error message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5032375" y="3857910"/>
            <a:ext cx="625475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27329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900"/>
              <a:buFont typeface="Noto Sans Symbols"/>
              <a:buChar char="⚫"/>
            </a:pPr>
            <a:r>
              <a:rPr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OK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942543" y="1155382"/>
            <a:ext cx="5179695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Client	Server</a:t>
            </a:r>
            <a:endParaRPr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9" name="Google Shape;319;p48"/>
          <p:cNvSpPr/>
          <p:nvPr/>
        </p:nvSpPr>
        <p:spPr>
          <a:xfrm>
            <a:off x="3427984" y="1824132"/>
            <a:ext cx="1449070" cy="195739"/>
          </a:xfrm>
          <a:custGeom>
            <a:rect b="b" l="l" r="r" t="t"/>
            <a:pathLst>
              <a:path extrusionOk="0" h="260985" w="1449070">
                <a:moveTo>
                  <a:pt x="1372592" y="229171"/>
                </a:moveTo>
                <a:lnTo>
                  <a:pt x="1367663" y="260603"/>
                </a:lnTo>
                <a:lnTo>
                  <a:pt x="1448815" y="234823"/>
                </a:lnTo>
                <a:lnTo>
                  <a:pt x="1443659" y="231139"/>
                </a:lnTo>
                <a:lnTo>
                  <a:pt x="1385062" y="231139"/>
                </a:lnTo>
                <a:lnTo>
                  <a:pt x="1372592" y="229171"/>
                </a:lnTo>
                <a:close/>
              </a:path>
              <a:path extrusionOk="0" h="260985" w="1449070">
                <a:moveTo>
                  <a:pt x="1374546" y="216712"/>
                </a:moveTo>
                <a:lnTo>
                  <a:pt x="1372592" y="229171"/>
                </a:lnTo>
                <a:lnTo>
                  <a:pt x="1385062" y="231139"/>
                </a:lnTo>
                <a:lnTo>
                  <a:pt x="1387093" y="218694"/>
                </a:lnTo>
                <a:lnTo>
                  <a:pt x="1374546" y="216712"/>
                </a:lnTo>
                <a:close/>
              </a:path>
              <a:path extrusionOk="0" h="260985" w="1449070">
                <a:moveTo>
                  <a:pt x="1379474" y="185293"/>
                </a:moveTo>
                <a:lnTo>
                  <a:pt x="1374546" y="216712"/>
                </a:lnTo>
                <a:lnTo>
                  <a:pt x="1387093" y="218694"/>
                </a:lnTo>
                <a:lnTo>
                  <a:pt x="1385062" y="231139"/>
                </a:lnTo>
                <a:lnTo>
                  <a:pt x="1443659" y="231139"/>
                </a:lnTo>
                <a:lnTo>
                  <a:pt x="1379474" y="185293"/>
                </a:lnTo>
                <a:close/>
              </a:path>
              <a:path extrusionOk="0" h="260985" w="1449070">
                <a:moveTo>
                  <a:pt x="2031" y="0"/>
                </a:moveTo>
                <a:lnTo>
                  <a:pt x="0" y="12446"/>
                </a:lnTo>
                <a:lnTo>
                  <a:pt x="1372592" y="229171"/>
                </a:lnTo>
                <a:lnTo>
                  <a:pt x="1374546" y="216712"/>
                </a:lnTo>
                <a:lnTo>
                  <a:pt x="203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48"/>
          <p:cNvSpPr/>
          <p:nvPr/>
        </p:nvSpPr>
        <p:spPr>
          <a:xfrm>
            <a:off x="3352800" y="2167128"/>
            <a:ext cx="1449705" cy="357663"/>
          </a:xfrm>
          <a:custGeom>
            <a:rect b="b" l="l" r="r" t="t"/>
            <a:pathLst>
              <a:path extrusionOk="0" h="476885" w="1449704">
                <a:moveTo>
                  <a:pt x="61213" y="403987"/>
                </a:moveTo>
                <a:lnTo>
                  <a:pt x="0" y="463296"/>
                </a:lnTo>
                <a:lnTo>
                  <a:pt x="84074" y="476631"/>
                </a:lnTo>
                <a:lnTo>
                  <a:pt x="75761" y="450215"/>
                </a:lnTo>
                <a:lnTo>
                  <a:pt x="62484" y="450215"/>
                </a:lnTo>
                <a:lnTo>
                  <a:pt x="58674" y="438150"/>
                </a:lnTo>
                <a:lnTo>
                  <a:pt x="70763" y="434331"/>
                </a:lnTo>
                <a:lnTo>
                  <a:pt x="61213" y="403987"/>
                </a:lnTo>
                <a:close/>
              </a:path>
              <a:path extrusionOk="0" h="476885" w="1449704">
                <a:moveTo>
                  <a:pt x="70763" y="434331"/>
                </a:moveTo>
                <a:lnTo>
                  <a:pt x="58674" y="438150"/>
                </a:lnTo>
                <a:lnTo>
                  <a:pt x="62484" y="450215"/>
                </a:lnTo>
                <a:lnTo>
                  <a:pt x="74561" y="446401"/>
                </a:lnTo>
                <a:lnTo>
                  <a:pt x="70763" y="434331"/>
                </a:lnTo>
                <a:close/>
              </a:path>
              <a:path extrusionOk="0" h="476885" w="1449704">
                <a:moveTo>
                  <a:pt x="74561" y="446401"/>
                </a:moveTo>
                <a:lnTo>
                  <a:pt x="62484" y="450215"/>
                </a:lnTo>
                <a:lnTo>
                  <a:pt x="75761" y="450215"/>
                </a:lnTo>
                <a:lnTo>
                  <a:pt x="74561" y="446401"/>
                </a:lnTo>
                <a:close/>
              </a:path>
              <a:path extrusionOk="0" h="476885" w="1449704">
                <a:moveTo>
                  <a:pt x="1445895" y="0"/>
                </a:moveTo>
                <a:lnTo>
                  <a:pt x="70763" y="434331"/>
                </a:lnTo>
                <a:lnTo>
                  <a:pt x="74561" y="446401"/>
                </a:lnTo>
                <a:lnTo>
                  <a:pt x="1449704" y="12192"/>
                </a:lnTo>
                <a:lnTo>
                  <a:pt x="14458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3351529" y="2624233"/>
            <a:ext cx="1449070" cy="249555"/>
          </a:xfrm>
          <a:custGeom>
            <a:rect b="b" l="l" r="r" t="t"/>
            <a:pathLst>
              <a:path extrusionOk="0" h="332739" w="1449070">
                <a:moveTo>
                  <a:pt x="1373206" y="301561"/>
                </a:moveTo>
                <a:lnTo>
                  <a:pt x="1366647" y="332613"/>
                </a:lnTo>
                <a:lnTo>
                  <a:pt x="1449070" y="311023"/>
                </a:lnTo>
                <a:lnTo>
                  <a:pt x="1440435" y="304165"/>
                </a:lnTo>
                <a:lnTo>
                  <a:pt x="1385570" y="304165"/>
                </a:lnTo>
                <a:lnTo>
                  <a:pt x="1373206" y="301561"/>
                </a:lnTo>
                <a:close/>
              </a:path>
              <a:path extrusionOk="0" h="332739" w="1449070">
                <a:moveTo>
                  <a:pt x="1375837" y="289108"/>
                </a:moveTo>
                <a:lnTo>
                  <a:pt x="1373206" y="301561"/>
                </a:lnTo>
                <a:lnTo>
                  <a:pt x="1385570" y="304165"/>
                </a:lnTo>
                <a:lnTo>
                  <a:pt x="1388237" y="291719"/>
                </a:lnTo>
                <a:lnTo>
                  <a:pt x="1375837" y="289108"/>
                </a:lnTo>
                <a:close/>
              </a:path>
              <a:path extrusionOk="0" h="332739" w="1449070">
                <a:moveTo>
                  <a:pt x="1382395" y="258064"/>
                </a:moveTo>
                <a:lnTo>
                  <a:pt x="1375837" y="289108"/>
                </a:lnTo>
                <a:lnTo>
                  <a:pt x="1388237" y="291719"/>
                </a:lnTo>
                <a:lnTo>
                  <a:pt x="1385570" y="304165"/>
                </a:lnTo>
                <a:lnTo>
                  <a:pt x="1440435" y="304165"/>
                </a:lnTo>
                <a:lnTo>
                  <a:pt x="1382395" y="258064"/>
                </a:lnTo>
                <a:close/>
              </a:path>
              <a:path extrusionOk="0" h="332739" w="1449070">
                <a:moveTo>
                  <a:pt x="2540" y="0"/>
                </a:moveTo>
                <a:lnTo>
                  <a:pt x="0" y="12446"/>
                </a:lnTo>
                <a:lnTo>
                  <a:pt x="1373206" y="301561"/>
                </a:lnTo>
                <a:lnTo>
                  <a:pt x="1375837" y="289108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48"/>
          <p:cNvSpPr/>
          <p:nvPr/>
        </p:nvSpPr>
        <p:spPr>
          <a:xfrm>
            <a:off x="3352800" y="3024663"/>
            <a:ext cx="1450975" cy="520065"/>
          </a:xfrm>
          <a:custGeom>
            <a:rect b="b" l="l" r="r" t="t"/>
            <a:pathLst>
              <a:path extrusionOk="0" h="693420" w="1450975">
                <a:moveTo>
                  <a:pt x="52577" y="624458"/>
                </a:moveTo>
                <a:lnTo>
                  <a:pt x="0" y="691514"/>
                </a:lnTo>
                <a:lnTo>
                  <a:pt x="85216" y="693292"/>
                </a:lnTo>
                <a:lnTo>
                  <a:pt x="74196" y="670051"/>
                </a:lnTo>
                <a:lnTo>
                  <a:pt x="60071" y="670051"/>
                </a:lnTo>
                <a:lnTo>
                  <a:pt x="54610" y="658621"/>
                </a:lnTo>
                <a:lnTo>
                  <a:pt x="66178" y="653142"/>
                </a:lnTo>
                <a:lnTo>
                  <a:pt x="52577" y="624458"/>
                </a:lnTo>
                <a:close/>
              </a:path>
              <a:path extrusionOk="0" h="693420" w="1450975">
                <a:moveTo>
                  <a:pt x="66178" y="653142"/>
                </a:moveTo>
                <a:lnTo>
                  <a:pt x="54610" y="658621"/>
                </a:lnTo>
                <a:lnTo>
                  <a:pt x="60071" y="670051"/>
                </a:lnTo>
                <a:lnTo>
                  <a:pt x="71605" y="664587"/>
                </a:lnTo>
                <a:lnTo>
                  <a:pt x="66178" y="653142"/>
                </a:lnTo>
                <a:close/>
              </a:path>
              <a:path extrusionOk="0" h="693420" w="1450975">
                <a:moveTo>
                  <a:pt x="71605" y="664587"/>
                </a:moveTo>
                <a:lnTo>
                  <a:pt x="60071" y="670051"/>
                </a:lnTo>
                <a:lnTo>
                  <a:pt x="74196" y="670051"/>
                </a:lnTo>
                <a:lnTo>
                  <a:pt x="71605" y="664587"/>
                </a:lnTo>
                <a:close/>
              </a:path>
              <a:path extrusionOk="0" h="693420" w="1450975">
                <a:moveTo>
                  <a:pt x="1445133" y="0"/>
                </a:moveTo>
                <a:lnTo>
                  <a:pt x="66178" y="653142"/>
                </a:lnTo>
                <a:lnTo>
                  <a:pt x="71605" y="664587"/>
                </a:lnTo>
                <a:lnTo>
                  <a:pt x="1450466" y="11429"/>
                </a:lnTo>
                <a:lnTo>
                  <a:pt x="14451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48"/>
          <p:cNvSpPr/>
          <p:nvPr/>
        </p:nvSpPr>
        <p:spPr>
          <a:xfrm>
            <a:off x="3351529" y="3710083"/>
            <a:ext cx="1449070" cy="249555"/>
          </a:xfrm>
          <a:custGeom>
            <a:rect b="b" l="l" r="r" t="t"/>
            <a:pathLst>
              <a:path extrusionOk="0" h="332739" w="1449070">
                <a:moveTo>
                  <a:pt x="1373206" y="301561"/>
                </a:moveTo>
                <a:lnTo>
                  <a:pt x="1366647" y="332613"/>
                </a:lnTo>
                <a:lnTo>
                  <a:pt x="1449070" y="311023"/>
                </a:lnTo>
                <a:lnTo>
                  <a:pt x="1440435" y="304165"/>
                </a:lnTo>
                <a:lnTo>
                  <a:pt x="1385570" y="304165"/>
                </a:lnTo>
                <a:lnTo>
                  <a:pt x="1373206" y="301561"/>
                </a:lnTo>
                <a:close/>
              </a:path>
              <a:path extrusionOk="0" h="332739" w="1449070">
                <a:moveTo>
                  <a:pt x="1375837" y="289108"/>
                </a:moveTo>
                <a:lnTo>
                  <a:pt x="1373206" y="301561"/>
                </a:lnTo>
                <a:lnTo>
                  <a:pt x="1385570" y="304165"/>
                </a:lnTo>
                <a:lnTo>
                  <a:pt x="1388237" y="291719"/>
                </a:lnTo>
                <a:lnTo>
                  <a:pt x="1375837" y="289108"/>
                </a:lnTo>
                <a:close/>
              </a:path>
              <a:path extrusionOk="0" h="332739" w="1449070">
                <a:moveTo>
                  <a:pt x="1382395" y="258064"/>
                </a:moveTo>
                <a:lnTo>
                  <a:pt x="1375837" y="289108"/>
                </a:lnTo>
                <a:lnTo>
                  <a:pt x="1388237" y="291719"/>
                </a:lnTo>
                <a:lnTo>
                  <a:pt x="1385570" y="304165"/>
                </a:lnTo>
                <a:lnTo>
                  <a:pt x="1440435" y="304165"/>
                </a:lnTo>
                <a:lnTo>
                  <a:pt x="1382395" y="258064"/>
                </a:lnTo>
                <a:close/>
              </a:path>
              <a:path extrusionOk="0" h="332739" w="1449070">
                <a:moveTo>
                  <a:pt x="2540" y="0"/>
                </a:moveTo>
                <a:lnTo>
                  <a:pt x="0" y="12446"/>
                </a:lnTo>
                <a:lnTo>
                  <a:pt x="1373206" y="301561"/>
                </a:lnTo>
                <a:lnTo>
                  <a:pt x="1375837" y="289108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48"/>
          <p:cNvSpPr txBox="1"/>
          <p:nvPr/>
        </p:nvSpPr>
        <p:spPr>
          <a:xfrm>
            <a:off x="535940" y="4354220"/>
            <a:ext cx="7880350" cy="567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HTTP is the set of rules governing the format and content of  the conversation between a Web client and server</a:t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5939850" y="371375"/>
            <a:ext cx="30087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Please delete this slide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Idk i’ve lost my mind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Like i need help smh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-100" y="529025"/>
            <a:ext cx="9144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3200"/>
              <a:buFont typeface="Calibri"/>
              <a:buNone/>
            </a:pPr>
            <a:r>
              <a:rPr i="0" lang="en" sz="2900">
                <a:solidFill>
                  <a:srgbClr val="04607A"/>
                </a:solidFill>
              </a:rPr>
              <a:t>AN HTTP EXAMPLE</a:t>
            </a:r>
            <a:endParaRPr sz="2900"/>
          </a:p>
        </p:txBody>
      </p:sp>
      <p:sp>
        <p:nvSpPr>
          <p:cNvPr id="331" name="Google Shape;331;p49"/>
          <p:cNvSpPr txBox="1"/>
          <p:nvPr/>
        </p:nvSpPr>
        <p:spPr>
          <a:xfrm>
            <a:off x="459740" y="1210246"/>
            <a:ext cx="8134350" cy="1608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message requesting a Web page must begin with the work  “GET” and be followed by a space and the location of a file on  the server, like this:</a:t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1028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GET /fac/lpress/shortbio.htm</a:t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459740" y="3553872"/>
            <a:ext cx="7348220" cy="56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protocol spells out the exact message format, so any  Web client can retrieve pages from any Web server.</a:t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-100" y="4955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i="0" lang="en" sz="3100">
                <a:solidFill>
                  <a:srgbClr val="04607A"/>
                </a:solidFill>
              </a:rPr>
              <a:t>BASIC OPERATION</a:t>
            </a:r>
            <a:endParaRPr sz="3100"/>
          </a:p>
        </p:txBody>
      </p:sp>
      <p:sp>
        <p:nvSpPr>
          <p:cNvPr id="338" name="Google Shape;338;p50"/>
          <p:cNvSpPr txBox="1"/>
          <p:nvPr/>
        </p:nvSpPr>
        <p:spPr>
          <a:xfrm>
            <a:off x="1270253" y="1207769"/>
            <a:ext cx="62611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Client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7238745" y="1207769"/>
            <a:ext cx="64516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Server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2987675" y="1626394"/>
            <a:ext cx="2952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236220" marR="84201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Request Method  URL / RelativeURL  Request Headers  Request Body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2987675" y="3246834"/>
            <a:ext cx="295275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236220" marR="912494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Protocol Version  Status Code  Response Headers  Response Body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342" name="Google Shape;342;p50"/>
          <p:cNvGrpSpPr/>
          <p:nvPr/>
        </p:nvGrpSpPr>
        <p:grpSpPr>
          <a:xfrm>
            <a:off x="1042987" y="1518094"/>
            <a:ext cx="7061517" cy="3511391"/>
            <a:chOff x="1042987" y="2024126"/>
            <a:chExt cx="7061517" cy="4681855"/>
          </a:xfrm>
        </p:grpSpPr>
        <p:sp>
          <p:nvSpPr>
            <p:cNvPr id="343" name="Google Shape;343;p50"/>
            <p:cNvSpPr/>
            <p:nvPr/>
          </p:nvSpPr>
          <p:spPr>
            <a:xfrm>
              <a:off x="1042987" y="2024126"/>
              <a:ext cx="1081405" cy="4681855"/>
            </a:xfrm>
            <a:custGeom>
              <a:rect b="b" l="l" r="r" t="t"/>
              <a:pathLst>
                <a:path extrusionOk="0" h="4681855" w="1081405">
                  <a:moveTo>
                    <a:pt x="1081087" y="0"/>
                  </a:moveTo>
                  <a:lnTo>
                    <a:pt x="0" y="0"/>
                  </a:lnTo>
                  <a:lnTo>
                    <a:pt x="0" y="4681474"/>
                  </a:lnTo>
                  <a:lnTo>
                    <a:pt x="1081087" y="4681474"/>
                  </a:lnTo>
                  <a:lnTo>
                    <a:pt x="1081087" y="0"/>
                  </a:lnTo>
                  <a:close/>
                </a:path>
              </a:pathLst>
            </a:custGeom>
            <a:solidFill>
              <a:srgbClr val="0E6E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4" name="Google Shape;344;p50"/>
            <p:cNvSpPr/>
            <p:nvPr/>
          </p:nvSpPr>
          <p:spPr>
            <a:xfrm>
              <a:off x="1042987" y="2024126"/>
              <a:ext cx="1081405" cy="4681855"/>
            </a:xfrm>
            <a:custGeom>
              <a:rect b="b" l="l" r="r" t="t"/>
              <a:pathLst>
                <a:path extrusionOk="0" h="4681855" w="1081405">
                  <a:moveTo>
                    <a:pt x="0" y="4681474"/>
                  </a:moveTo>
                  <a:lnTo>
                    <a:pt x="1081087" y="4681474"/>
                  </a:lnTo>
                  <a:lnTo>
                    <a:pt x="1081087" y="0"/>
                  </a:lnTo>
                  <a:lnTo>
                    <a:pt x="0" y="0"/>
                  </a:lnTo>
                  <a:lnTo>
                    <a:pt x="0" y="468147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50"/>
            <p:cNvSpPr/>
            <p:nvPr/>
          </p:nvSpPr>
          <p:spPr>
            <a:xfrm>
              <a:off x="7019925" y="2024126"/>
              <a:ext cx="1084579" cy="4681855"/>
            </a:xfrm>
            <a:custGeom>
              <a:rect b="b" l="l" r="r" t="t"/>
              <a:pathLst>
                <a:path extrusionOk="0" h="4681855" w="1084579">
                  <a:moveTo>
                    <a:pt x="1084262" y="0"/>
                  </a:moveTo>
                  <a:lnTo>
                    <a:pt x="0" y="0"/>
                  </a:lnTo>
                  <a:lnTo>
                    <a:pt x="0" y="4681474"/>
                  </a:lnTo>
                  <a:lnTo>
                    <a:pt x="1084262" y="4681474"/>
                  </a:lnTo>
                  <a:lnTo>
                    <a:pt x="1084262" y="0"/>
                  </a:lnTo>
                  <a:close/>
                </a:path>
              </a:pathLst>
            </a:custGeom>
            <a:solidFill>
              <a:srgbClr val="0E6E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7019925" y="2024126"/>
              <a:ext cx="1084579" cy="4681855"/>
            </a:xfrm>
            <a:custGeom>
              <a:rect b="b" l="l" r="r" t="t"/>
              <a:pathLst>
                <a:path extrusionOk="0" h="4681855" w="1084579">
                  <a:moveTo>
                    <a:pt x="0" y="4681474"/>
                  </a:moveTo>
                  <a:lnTo>
                    <a:pt x="1084262" y="4681474"/>
                  </a:lnTo>
                  <a:lnTo>
                    <a:pt x="1084262" y="0"/>
                  </a:lnTo>
                  <a:lnTo>
                    <a:pt x="0" y="0"/>
                  </a:lnTo>
                  <a:lnTo>
                    <a:pt x="0" y="468147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2124075" y="2419349"/>
              <a:ext cx="4895850" cy="2164079"/>
            </a:xfrm>
            <a:custGeom>
              <a:rect b="b" l="l" r="r" t="t"/>
              <a:pathLst>
                <a:path extrusionOk="0" h="2164079" w="4895850">
                  <a:moveTo>
                    <a:pt x="4895850" y="2119249"/>
                  </a:moveTo>
                  <a:lnTo>
                    <a:pt x="76200" y="2119249"/>
                  </a:lnTo>
                  <a:lnTo>
                    <a:pt x="76200" y="2087499"/>
                  </a:lnTo>
                  <a:lnTo>
                    <a:pt x="0" y="2125599"/>
                  </a:lnTo>
                  <a:lnTo>
                    <a:pt x="76200" y="2163699"/>
                  </a:lnTo>
                  <a:lnTo>
                    <a:pt x="76200" y="2131949"/>
                  </a:lnTo>
                  <a:lnTo>
                    <a:pt x="4895850" y="2131949"/>
                  </a:lnTo>
                  <a:lnTo>
                    <a:pt x="4895850" y="2119249"/>
                  </a:lnTo>
                  <a:close/>
                </a:path>
                <a:path extrusionOk="0" h="2164079" w="4895850">
                  <a:moveTo>
                    <a:pt x="4895850" y="38100"/>
                  </a:moveTo>
                  <a:lnTo>
                    <a:pt x="4883150" y="31750"/>
                  </a:lnTo>
                  <a:lnTo>
                    <a:pt x="4819650" y="0"/>
                  </a:lnTo>
                  <a:lnTo>
                    <a:pt x="481965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819650" y="44450"/>
                  </a:lnTo>
                  <a:lnTo>
                    <a:pt x="4819650" y="76200"/>
                  </a:lnTo>
                  <a:lnTo>
                    <a:pt x="4883150" y="44450"/>
                  </a:lnTo>
                  <a:lnTo>
                    <a:pt x="4895850" y="3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2987675" y="2168525"/>
              <a:ext cx="2952750" cy="1800225"/>
            </a:xfrm>
            <a:custGeom>
              <a:rect b="b" l="l" r="r" t="t"/>
              <a:pathLst>
                <a:path extrusionOk="0" h="1800225" w="2952750">
                  <a:moveTo>
                    <a:pt x="2952750" y="0"/>
                  </a:moveTo>
                  <a:lnTo>
                    <a:pt x="0" y="0"/>
                  </a:lnTo>
                  <a:lnTo>
                    <a:pt x="0" y="1800225"/>
                  </a:lnTo>
                  <a:lnTo>
                    <a:pt x="2952750" y="1800225"/>
                  </a:lnTo>
                  <a:lnTo>
                    <a:pt x="2952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2987675" y="2168525"/>
              <a:ext cx="2952750" cy="1800225"/>
            </a:xfrm>
            <a:custGeom>
              <a:rect b="b" l="l" r="r" t="t"/>
              <a:pathLst>
                <a:path extrusionOk="0" h="1800225" w="2952750">
                  <a:moveTo>
                    <a:pt x="0" y="1800225"/>
                  </a:moveTo>
                  <a:lnTo>
                    <a:pt x="2952750" y="1800225"/>
                  </a:lnTo>
                  <a:lnTo>
                    <a:pt x="2952750" y="0"/>
                  </a:lnTo>
                  <a:lnTo>
                    <a:pt x="0" y="0"/>
                  </a:lnTo>
                  <a:lnTo>
                    <a:pt x="0" y="1800225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2987675" y="4329112"/>
              <a:ext cx="2952750" cy="1800225"/>
            </a:xfrm>
            <a:custGeom>
              <a:rect b="b" l="l" r="r" t="t"/>
              <a:pathLst>
                <a:path extrusionOk="0" h="1800225" w="2952750">
                  <a:moveTo>
                    <a:pt x="2952750" y="0"/>
                  </a:moveTo>
                  <a:lnTo>
                    <a:pt x="0" y="0"/>
                  </a:lnTo>
                  <a:lnTo>
                    <a:pt x="0" y="1800225"/>
                  </a:lnTo>
                  <a:lnTo>
                    <a:pt x="2952750" y="1800225"/>
                  </a:lnTo>
                  <a:lnTo>
                    <a:pt x="2952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2987675" y="4329112"/>
              <a:ext cx="2952750" cy="1800225"/>
            </a:xfrm>
            <a:custGeom>
              <a:rect b="b" l="l" r="r" t="t"/>
              <a:pathLst>
                <a:path extrusionOk="0" h="1800225" w="2952750">
                  <a:moveTo>
                    <a:pt x="0" y="1800225"/>
                  </a:moveTo>
                  <a:lnTo>
                    <a:pt x="2952750" y="1800225"/>
                  </a:lnTo>
                  <a:lnTo>
                    <a:pt x="2952750" y="0"/>
                  </a:lnTo>
                  <a:lnTo>
                    <a:pt x="0" y="0"/>
                  </a:lnTo>
                  <a:lnTo>
                    <a:pt x="0" y="1800225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2" name="Google Shape;352;p50"/>
          <p:cNvSpPr txBox="1"/>
          <p:nvPr/>
        </p:nvSpPr>
        <p:spPr>
          <a:xfrm>
            <a:off x="91350" y="343550"/>
            <a:ext cx="1678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IMPOSSIBLE, DELETE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-150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A</a:t>
            </a:r>
            <a:r>
              <a:rPr lang="en" sz="2400">
                <a:solidFill>
                  <a:srgbClr val="565F6C"/>
                </a:solidFill>
              </a:rPr>
              <a:t>PPLICATION </a:t>
            </a:r>
            <a:r>
              <a:rPr lang="en" sz="3000">
                <a:solidFill>
                  <a:srgbClr val="565F6C"/>
                </a:solidFill>
              </a:rPr>
              <a:t>P</a:t>
            </a:r>
            <a:r>
              <a:rPr lang="en" sz="2400">
                <a:solidFill>
                  <a:srgbClr val="565F6C"/>
                </a:solidFill>
              </a:rPr>
              <a:t>ROTOCOL </a:t>
            </a:r>
            <a:r>
              <a:rPr lang="en" sz="3000">
                <a:solidFill>
                  <a:srgbClr val="565F6C"/>
                </a:solidFill>
              </a:rPr>
              <a:t>D</a:t>
            </a:r>
            <a:r>
              <a:rPr lang="en" sz="2400">
                <a:solidFill>
                  <a:srgbClr val="565F6C"/>
                </a:solidFill>
              </a:rPr>
              <a:t>ESIGN</a:t>
            </a:r>
            <a:endParaRPr sz="2400"/>
          </a:p>
        </p:txBody>
      </p:sp>
      <p:sp>
        <p:nvSpPr>
          <p:cNvPr id="199" name="Google Shape;199;p33"/>
          <p:cNvSpPr txBox="1"/>
          <p:nvPr/>
        </p:nvSpPr>
        <p:spPr>
          <a:xfrm>
            <a:off x="535951" y="1182524"/>
            <a:ext cx="82734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4319" lvl="0" marL="28638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Think of different people/teams working on the client and server  programs.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1" marL="455930" marR="0" rtl="0" algn="l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programming languages.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1" marL="45593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Diverse hardware</a:t>
            </a:r>
            <a:r>
              <a:rPr lang="en" sz="1600">
                <a:solidFill>
                  <a:schemeClr val="lt1"/>
                </a:solidFill>
              </a:rPr>
              <a:t> and</a:t>
            </a: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operating systems.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unambiguous, precise.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1" marL="455930" marR="0" rtl="0" algn="l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potential </a:t>
            </a:r>
            <a:r>
              <a:rPr lang="en" sz="1600">
                <a:solidFill>
                  <a:schemeClr val="lt1"/>
                </a:solidFill>
              </a:rPr>
              <a:t>sources of error</a:t>
            </a: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Allow for future extensions.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1" marL="455930" marR="0" rtl="0" algn="l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Leave room for additional data, meta-data</a:t>
            </a:r>
            <a:r>
              <a:rPr lang="en" sz="1600">
                <a:solidFill>
                  <a:schemeClr val="lt1"/>
                </a:solidFill>
              </a:rPr>
              <a:t> like</a:t>
            </a:r>
            <a:r>
              <a:rPr lang="en" sz="1600">
                <a:solidFill>
                  <a:schemeClr val="lt1"/>
                </a:solidFill>
              </a:rPr>
              <a:t> checksum</a:t>
            </a:r>
            <a:endParaRPr sz="1600">
              <a:solidFill>
                <a:schemeClr val="lt1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replicate services provided by lower layer protocols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51"/>
          <p:cNvGrpSpPr/>
          <p:nvPr/>
        </p:nvGrpSpPr>
        <p:grpSpPr>
          <a:xfrm>
            <a:off x="-1030" y="0"/>
            <a:ext cx="9146173" cy="5143500"/>
            <a:chOff x="-1030" y="0"/>
            <a:chExt cx="9146173" cy="6858000"/>
          </a:xfrm>
        </p:grpSpPr>
        <p:sp>
          <p:nvSpPr>
            <p:cNvPr id="358" name="Google Shape;358;p5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3" name="Google Shape;363;p51"/>
          <p:cNvSpPr txBox="1"/>
          <p:nvPr>
            <p:ph type="title"/>
          </p:nvPr>
        </p:nvSpPr>
        <p:spPr>
          <a:xfrm>
            <a:off x="368300" y="586225"/>
            <a:ext cx="4354830" cy="533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i="0" lang="en" sz="4500">
                <a:solidFill>
                  <a:srgbClr val="04607A"/>
                </a:solidFill>
                <a:latin typeface="Calibri"/>
                <a:ea typeface="Calibri"/>
                <a:cs typeface="Calibri"/>
                <a:sym typeface="Calibri"/>
              </a:rPr>
              <a:t>HTTP TRANSACTIONS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231140" y="1250499"/>
            <a:ext cx="8594090" cy="329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3400"/>
              <a:buFont typeface="Noto Sans Symbols"/>
              <a:buChar char="⚫"/>
            </a:pPr>
            <a:r>
              <a:rPr b="1" lang="en" sz="3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Requests</a:t>
            </a:r>
            <a:endParaRPr sz="36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014" lvl="1" marL="652145" marR="510540" rtl="0" algn="l">
              <a:lnSpc>
                <a:spcPct val="96000"/>
              </a:lnSpc>
              <a:spcBef>
                <a:spcPts val="530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Noto Sans Symbols"/>
              <a:buChar char="⚫"/>
            </a:pPr>
            <a:r>
              <a:rPr b="0" i="0" lang="en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Given the following URL: </a:t>
            </a:r>
            <a:r>
              <a:rPr b="1" i="0" lang="en" sz="20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http://www.google.com:80/ </a:t>
            </a:r>
            <a:r>
              <a:rPr b="0" i="0" lang="en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browser  interprets the URL as follows:</a:t>
            </a:r>
            <a:endParaRPr b="0" i="0" sz="20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015" lvl="1" marL="652780" marR="0" rtl="0" algn="l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Noto Sans Symbols"/>
              <a:buChar char="⚫"/>
            </a:pPr>
            <a:r>
              <a:rPr b="1" i="1" lang="en" sz="2000" u="none" cap="none" strike="noStrike">
                <a:solidFill>
                  <a:srgbClr val="0E6EC5"/>
                </a:solidFill>
                <a:latin typeface="Constantia"/>
                <a:ea typeface="Constantia"/>
                <a:cs typeface="Constantia"/>
                <a:sym typeface="Constantia"/>
              </a:rPr>
              <a:t>http://</a:t>
            </a:r>
            <a:endParaRPr b="0" i="0" sz="20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650" lvl="2" marL="927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DD9"/>
              </a:buClr>
              <a:buSzPts val="1450"/>
              <a:buFont typeface="Noto Sans Symbols"/>
              <a:buChar char="⚫"/>
            </a:pPr>
            <a:r>
              <a:rPr b="0" i="0" lang="en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Use HTTP, the Hypertext Transfer Protocol.</a:t>
            </a:r>
            <a:endParaRPr b="0" i="0" sz="21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015" lvl="1" marL="652780" marR="0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Noto Sans Symbols"/>
              <a:buChar char="⚫"/>
            </a:pPr>
            <a:r>
              <a:rPr b="0" i="1" lang="en" sz="20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8"/>
              </a:rPr>
              <a:t>www.google.com</a:t>
            </a:r>
            <a:endParaRPr b="0" i="0" sz="20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650" lvl="2" marL="927100" marR="920114" rtl="0" algn="l">
              <a:lnSpc>
                <a:spcPct val="96190"/>
              </a:lnSpc>
              <a:spcBef>
                <a:spcPts val="484"/>
              </a:spcBef>
              <a:spcAft>
                <a:spcPts val="0"/>
              </a:spcAft>
              <a:buClr>
                <a:srgbClr val="009DD9"/>
              </a:buClr>
              <a:buSzPts val="1450"/>
              <a:buFont typeface="Noto Sans Symbols"/>
              <a:buChar char="⚫"/>
            </a:pPr>
            <a:r>
              <a:rPr b="0" i="0" lang="en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Contact a computer over the network with the hostname of </a:t>
            </a:r>
            <a:r>
              <a:rPr b="0" i="0" lang="en" sz="21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9"/>
              </a:rPr>
              <a:t> www.google.com.</a:t>
            </a:r>
            <a:endParaRPr b="0" i="0" sz="21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015" lvl="1" marL="652780" marR="0" rtl="0" algn="l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Noto Sans Symbols"/>
              <a:buChar char="⚫"/>
            </a:pPr>
            <a:r>
              <a:rPr b="0" i="1" lang="en" sz="2000" u="none" cap="none" strike="noStrike">
                <a:solidFill>
                  <a:srgbClr val="0E6EC5"/>
                </a:solidFill>
                <a:latin typeface="Constantia"/>
                <a:ea typeface="Constantia"/>
                <a:cs typeface="Constantia"/>
                <a:sym typeface="Constantia"/>
              </a:rPr>
              <a:t>:80</a:t>
            </a:r>
            <a:endParaRPr b="0" i="0" sz="20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650" lvl="2" marL="9271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009DD9"/>
              </a:buClr>
              <a:buSzPts val="1450"/>
              <a:buFont typeface="Noto Sans Symbols"/>
              <a:buChar char="⚫"/>
            </a:pPr>
            <a:r>
              <a:rPr b="0" i="0" lang="en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Connect to the computer at port 80. The port number can be any</a:t>
            </a:r>
            <a:endParaRPr b="0" i="0" sz="21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27100" marR="0" rtl="0" algn="l">
              <a:lnSpc>
                <a:spcPct val="10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legitimate IP port number: 1 through 65535,</a:t>
            </a:r>
            <a:endParaRPr sz="21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015" lvl="1" marL="652780" marR="0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Noto Sans Symbols"/>
              <a:buChar char="⚫"/>
            </a:pPr>
            <a:r>
              <a:rPr b="0" i="1" lang="en" sz="2000" u="none" cap="none" strike="noStrike">
                <a:solidFill>
                  <a:srgbClr val="0E6EC5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endParaRPr b="0" i="0" sz="20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650" lvl="2" marL="927100" marR="5080" rtl="0" algn="l">
              <a:lnSpc>
                <a:spcPct val="9619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50"/>
              <a:buFont typeface="Noto Sans Symbols"/>
              <a:buChar char="⚫"/>
            </a:pPr>
            <a:r>
              <a:rPr b="0" i="0" lang="en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Anything after the hostname and optional port number is regarded  as </a:t>
            </a:r>
            <a:r>
              <a:rPr b="1" i="0" lang="en" sz="2100" u="none" cap="none" strike="noStrike">
                <a:solidFill>
                  <a:srgbClr val="009DD9"/>
                </a:solidFill>
                <a:latin typeface="Constantia"/>
                <a:ea typeface="Constantia"/>
                <a:cs typeface="Constantia"/>
                <a:sym typeface="Constantia"/>
              </a:rPr>
              <a:t>a document path</a:t>
            </a:r>
            <a:r>
              <a:rPr b="0" i="0" lang="en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. In this example, the document path is /.</a:t>
            </a:r>
            <a:endParaRPr b="0" i="0" sz="21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65" name="Google Shape;36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62100" y="278400"/>
            <a:ext cx="2733971" cy="14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2"/>
          <p:cNvGrpSpPr/>
          <p:nvPr/>
        </p:nvGrpSpPr>
        <p:grpSpPr>
          <a:xfrm>
            <a:off x="-1030" y="0"/>
            <a:ext cx="9146173" cy="5143500"/>
            <a:chOff x="-1030" y="0"/>
            <a:chExt cx="9146173" cy="6858000"/>
          </a:xfrm>
        </p:grpSpPr>
        <p:sp>
          <p:nvSpPr>
            <p:cNvPr id="371" name="Google Shape;371;p5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2" name="Google Shape;372;p52"/>
            <p:cNvSpPr/>
            <p:nvPr/>
          </p:nvSpPr>
          <p:spPr>
            <a:xfrm>
              <a:off x="0" y="746"/>
              <a:ext cx="9144000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52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4" name="Google Shape;374;p52"/>
            <p:cNvSpPr/>
            <p:nvPr/>
          </p:nvSpPr>
          <p:spPr>
            <a:xfrm>
              <a:off x="0" y="0"/>
              <a:ext cx="9091760" cy="102146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52"/>
            <p:cNvSpPr/>
            <p:nvPr/>
          </p:nvSpPr>
          <p:spPr>
            <a:xfrm>
              <a:off x="-1030" y="50926"/>
              <a:ext cx="9146173" cy="90474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76" name="Google Shape;376;p52"/>
          <p:cNvSpPr txBox="1"/>
          <p:nvPr>
            <p:ph type="title"/>
          </p:nvPr>
        </p:nvSpPr>
        <p:spPr>
          <a:xfrm>
            <a:off x="444500" y="534733"/>
            <a:ext cx="3310254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i="0" lang="en" sz="4500">
                <a:solidFill>
                  <a:srgbClr val="04607A"/>
                </a:solidFill>
                <a:latin typeface="Calibri"/>
                <a:ea typeface="Calibri"/>
                <a:cs typeface="Calibri"/>
                <a:sym typeface="Calibri"/>
              </a:rPr>
              <a:t>HTTP REQUEST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535940" y="1146848"/>
            <a:ext cx="3442970" cy="628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Noto Sans Symbols"/>
              <a:buChar char="⚫"/>
            </a:pPr>
            <a:r>
              <a:rPr lang="en"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Format:</a:t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7650" lvl="1" marL="65278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Noto Sans Symbols"/>
              <a:buChar char="⚫"/>
            </a:pPr>
            <a:r>
              <a:rPr b="0" i="0" lang="en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Method URI HttpVersion</a:t>
            </a:r>
            <a:endParaRPr b="0" i="0" sz="20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378" name="Google Shape;378;p52"/>
          <p:cNvGraphicFramePr/>
          <p:nvPr/>
        </p:nvGraphicFramePr>
        <p:xfrm>
          <a:off x="535950" y="1645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{911A57A3-67FB-424D-AC51-DF340E6D6955}</a:tableStyleId>
              </a:tblPr>
              <a:tblGrid>
                <a:gridCol w="2159000"/>
                <a:gridCol w="5556250"/>
              </a:tblGrid>
              <a:tr h="367950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81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6EC5"/>
                    </a:solidFill>
                  </a:tcPr>
                </a:tc>
              </a:tr>
              <a:tr h="388125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OPTIONS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81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capabilities of resource/server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GET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retrieve resource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375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HEAD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3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retrieve headers for resource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submit data to server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675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PUT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replace/insert resource on server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00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DELETE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3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 resource from server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TRACE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trace request route through Web</a:t>
                      </a:r>
                      <a:endParaRPr sz="15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9" name="Google Shape;379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8950" y="2756900"/>
            <a:ext cx="2814775" cy="15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-100" y="529025"/>
            <a:ext cx="9144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3200"/>
              <a:buFont typeface="Calibri"/>
              <a:buNone/>
            </a:pPr>
            <a:r>
              <a:rPr i="0" lang="en" sz="3000">
                <a:solidFill>
                  <a:srgbClr val="04607A"/>
                </a:solidFill>
              </a:rPr>
              <a:t>HTTP IS AN </a:t>
            </a:r>
            <a:r>
              <a:rPr i="0" lang="en" sz="3000">
                <a:solidFill>
                  <a:srgbClr val="FF0000"/>
                </a:solidFill>
              </a:rPr>
              <a:t>APPLICATION LAYER </a:t>
            </a:r>
            <a:r>
              <a:rPr i="0" lang="en" sz="3000">
                <a:solidFill>
                  <a:srgbClr val="04607A"/>
                </a:solidFill>
              </a:rPr>
              <a:t>PROTOCOL</a:t>
            </a:r>
            <a:endParaRPr sz="3000"/>
          </a:p>
        </p:txBody>
      </p:sp>
      <p:sp>
        <p:nvSpPr>
          <p:cNvPr id="385" name="Google Shape;385;p53"/>
          <p:cNvSpPr txBox="1"/>
          <p:nvPr/>
        </p:nvSpPr>
        <p:spPr>
          <a:xfrm>
            <a:off x="535950" y="2920649"/>
            <a:ext cx="78267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69239" lvl="0" marL="29464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The Web client and the Web server are application programs</a:t>
            </a:r>
            <a:endParaRPr sz="2000">
              <a:solidFill>
                <a:schemeClr val="lt1"/>
              </a:solidFill>
            </a:endParaRPr>
          </a:p>
          <a:p>
            <a:pPr indent="-269239" lvl="0" marL="294640" marR="118745" rtl="0" algn="l">
              <a:lnSpc>
                <a:spcPct val="70000"/>
              </a:lnSpc>
              <a:spcBef>
                <a:spcPts val="66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Application layer programs do useful work like retrieving Web pages, sending and receiving email or transferring files</a:t>
            </a:r>
            <a:endParaRPr sz="2000">
              <a:solidFill>
                <a:schemeClr val="lt1"/>
              </a:solidFill>
            </a:endParaRPr>
          </a:p>
          <a:p>
            <a:pPr indent="-269239" lvl="0" marL="294640" marR="0" rtl="0" algn="l">
              <a:lnSpc>
                <a:spcPct val="102045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Lower layers take care of the communication details</a:t>
            </a:r>
            <a:endParaRPr sz="2000">
              <a:solidFill>
                <a:schemeClr val="lt1"/>
              </a:solidFill>
            </a:endParaRPr>
          </a:p>
          <a:p>
            <a:pPr indent="-269240" lvl="0" marL="294640" marR="0" rtl="0" algn="l">
              <a:lnSpc>
                <a:spcPct val="96136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The client and server send messages and data without knowing anything about the communication network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1752600" y="1289200"/>
            <a:ext cx="5253300" cy="130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-100" y="554925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i="0" lang="en">
                <a:solidFill>
                  <a:srgbClr val="04607A"/>
                </a:solidFill>
              </a:rPr>
              <a:t>URLS, URNS AND URIS</a:t>
            </a:r>
            <a:endParaRPr/>
          </a:p>
        </p:txBody>
      </p:sp>
      <p:sp>
        <p:nvSpPr>
          <p:cNvPr id="392" name="Google Shape;392;p54"/>
          <p:cNvSpPr txBox="1"/>
          <p:nvPr/>
        </p:nvSpPr>
        <p:spPr>
          <a:xfrm>
            <a:off x="535940" y="1204150"/>
            <a:ext cx="7531100" cy="330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noAutofit/>
          </a:bodyPr>
          <a:lstStyle/>
          <a:p>
            <a:pPr indent="-255269" lvl="0" marL="286385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Every resource accessible through HTTP is identified by a Uniform Resource Location (URL), which is a location-specific identifier. </a:t>
            </a:r>
            <a:endParaRPr sz="1700">
              <a:solidFill>
                <a:schemeClr val="lt1"/>
              </a:solidFill>
            </a:endParaRPr>
          </a:p>
          <a:p>
            <a:pPr indent="457200" lvl="0" marL="4572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</a:t>
            </a:r>
            <a:r>
              <a:rPr i="0" lang="en" sz="1500" u="none" cap="none" strike="noStrike">
                <a:solidFill>
                  <a:schemeClr val="lt1"/>
                </a:solidFill>
              </a:rPr>
              <a:t>xample</a:t>
            </a:r>
            <a:r>
              <a:rPr lang="en" sz="1500">
                <a:solidFill>
                  <a:schemeClr val="lt1"/>
                </a:solidFill>
              </a:rPr>
              <a:t>:</a:t>
            </a:r>
            <a:r>
              <a:rPr i="0" lang="en" sz="1500" u="none" cap="none" strike="noStrike">
                <a:solidFill>
                  <a:schemeClr val="lt1"/>
                </a:solidFill>
              </a:rPr>
              <a:t> </a:t>
            </a:r>
            <a:r>
              <a:rPr i="0" lang="en" sz="1300" u="none" cap="none" strike="noStrike">
                <a:solidFill>
                  <a:srgbClr val="C00000"/>
                </a:solidFill>
              </a:rPr>
              <a:t>http://www.cs.uct.ac.za:80/</a:t>
            </a:r>
            <a:endParaRPr i="0" sz="1300" u="none" cap="none" strike="noStrike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14000"/>
              </a:lnSpc>
              <a:spcBef>
                <a:spcPts val="215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A Uniform Resource Identifier (URI) is a standard format </a:t>
            </a:r>
            <a:endParaRPr sz="1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(&lt;scheme&gt;:&lt;identifier&gt;) generic identifier.</a:t>
            </a:r>
            <a:endParaRPr sz="17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</a:t>
            </a:r>
            <a:r>
              <a:rPr i="0" lang="en" sz="1500" u="none" cap="none" strike="noStrike">
                <a:solidFill>
                  <a:schemeClr val="lt1"/>
                </a:solidFill>
              </a:rPr>
              <a:t>xample</a:t>
            </a:r>
            <a:r>
              <a:rPr lang="en" sz="1500">
                <a:solidFill>
                  <a:schemeClr val="lt1"/>
                </a:solidFill>
              </a:rPr>
              <a:t>: </a:t>
            </a:r>
            <a:r>
              <a:rPr i="0" lang="en" sz="1300" u="sng" cap="none" strike="noStrike">
                <a:solidFill>
                  <a:schemeClr val="hlink"/>
                </a:solidFill>
                <a:hlinkClick r:id="rId3"/>
              </a:rPr>
              <a:t>mailto:hussein@cs.uct.ac.za</a:t>
            </a:r>
            <a:endParaRPr i="0" sz="1300" u="none" cap="none" strike="noStrike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14000"/>
              </a:lnSpc>
              <a:spcBef>
                <a:spcPts val="210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A Uniform Resource Name (URN) is one example of a location-independent URI.</a:t>
            </a:r>
            <a:endParaRPr sz="1700">
              <a:solidFill>
                <a:schemeClr val="lt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</a:t>
            </a:r>
            <a:r>
              <a:rPr i="0" lang="en" sz="1500" u="none" cap="none" strike="noStrike">
                <a:solidFill>
                  <a:schemeClr val="lt1"/>
                </a:solidFill>
              </a:rPr>
              <a:t>xample</a:t>
            </a:r>
            <a:r>
              <a:rPr lang="en" sz="1500">
                <a:solidFill>
                  <a:schemeClr val="lt1"/>
                </a:solidFill>
              </a:rPr>
              <a:t>: </a:t>
            </a:r>
            <a:r>
              <a:rPr i="0" lang="en" sz="1300" u="none" cap="none" strike="noStrike">
                <a:solidFill>
                  <a:schemeClr val="lt1"/>
                </a:solidFill>
              </a:rPr>
              <a:t>urn:isbn:123-456-789</a:t>
            </a:r>
            <a:endParaRPr i="0" sz="1300" u="none" cap="none" strike="noStrike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Note: Every URL and URN is also a URI!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-100" y="559025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i="0" lang="en">
                <a:solidFill>
                  <a:srgbClr val="04607A"/>
                </a:solidFill>
              </a:rPr>
              <a:t>OTHER HTTP FEATURES</a:t>
            </a:r>
            <a:endParaRPr/>
          </a:p>
        </p:txBody>
      </p:sp>
      <p:sp>
        <p:nvSpPr>
          <p:cNvPr id="398" name="Google Shape;398;p55"/>
          <p:cNvSpPr txBox="1"/>
          <p:nvPr/>
        </p:nvSpPr>
        <p:spPr>
          <a:xfrm>
            <a:off x="535960" y="1325304"/>
            <a:ext cx="75486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25527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Authentication</a:t>
            </a:r>
            <a:endParaRPr sz="2300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Persistent connections</a:t>
            </a:r>
            <a:endParaRPr sz="2300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GET-if-modified</a:t>
            </a:r>
            <a:endParaRPr sz="2300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Byte ranges</a:t>
            </a:r>
            <a:endParaRPr sz="2300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Content type negotiation</a:t>
            </a:r>
            <a:endParaRPr sz="2300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Cache control</a:t>
            </a:r>
            <a:endParaRPr sz="2300">
              <a:solidFill>
                <a:schemeClr val="lt1"/>
              </a:solidFill>
            </a:endParaRPr>
          </a:p>
          <a:p>
            <a:pPr indent="-255270" lvl="0" marL="28702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Proxy support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title"/>
          </p:nvPr>
        </p:nvSpPr>
        <p:spPr>
          <a:xfrm>
            <a:off x="-100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SIMPLE MAIL TRANSFER PROTOCOL (</a:t>
            </a:r>
            <a:r>
              <a:rPr lang="en" sz="3000">
                <a:solidFill>
                  <a:srgbClr val="565F6C"/>
                </a:solidFill>
              </a:rPr>
              <a:t>SMTP)</a:t>
            </a:r>
            <a:endParaRPr sz="3000"/>
          </a:p>
        </p:txBody>
      </p:sp>
      <p:sp>
        <p:nvSpPr>
          <p:cNvPr id="404" name="Google Shape;404;p56"/>
          <p:cNvSpPr txBox="1"/>
          <p:nvPr/>
        </p:nvSpPr>
        <p:spPr>
          <a:xfrm>
            <a:off x="535950" y="1163700"/>
            <a:ext cx="7042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This p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rotocol originated in 1982 (RFC821, Jon Postel)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message format (RFC822,2822, D. Crocker)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The objective was t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transfer mail reliably and efficiently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6"/>
          <p:cNvSpPr/>
          <p:nvPr/>
        </p:nvSpPr>
        <p:spPr>
          <a:xfrm>
            <a:off x="1447800" y="2343150"/>
            <a:ext cx="5334000" cy="188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/>
          <p:nvPr>
            <p:ph type="title"/>
          </p:nvPr>
        </p:nvSpPr>
        <p:spPr>
          <a:xfrm>
            <a:off x="535986" y="668750"/>
            <a:ext cx="860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307350" y="1287977"/>
            <a:ext cx="44112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74320" lvl="0" marL="28702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clients and servers have two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6385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components: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1" marL="652145" marR="508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Agents – Prepares the  message, encloses it in an envelope.  (ex. Thunderbird, Eudora)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1" marL="652145" marR="508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Transfer Agent – Transfers the  mail across the internet (ex.  Sendmail, Exim)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1" marL="652145" marR="5715" rtl="0" algn="l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Analogous to the postal system in  many 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7"/>
          <p:cNvSpPr/>
          <p:nvPr/>
        </p:nvSpPr>
        <p:spPr>
          <a:xfrm>
            <a:off x="4876800" y="1371600"/>
            <a:ext cx="3656076" cy="257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535986" y="668750"/>
            <a:ext cx="8608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535951" y="1199935"/>
            <a:ext cx="34179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noAutofit/>
          </a:bodyPr>
          <a:lstStyle/>
          <a:p>
            <a:pPr indent="-274319" lvl="0" marL="286385" marR="5080" rtl="0" algn="just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also allows the use of  Relays allowing other MTAs  to relay the mail.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8"/>
          <p:cNvSpPr txBox="1"/>
          <p:nvPr/>
        </p:nvSpPr>
        <p:spPr>
          <a:xfrm>
            <a:off x="535951" y="3266973"/>
            <a:ext cx="36564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-274319" lvl="0" marL="286385" marR="508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Gateways are used to relay mail prepared by a protocol other than SMTP and convert it to SMTP.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8"/>
          <p:cNvSpPr/>
          <p:nvPr/>
        </p:nvSpPr>
        <p:spPr>
          <a:xfrm>
            <a:off x="4648200" y="1028700"/>
            <a:ext cx="2514600" cy="1760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58"/>
          <p:cNvSpPr/>
          <p:nvPr/>
        </p:nvSpPr>
        <p:spPr>
          <a:xfrm>
            <a:off x="4572000" y="2971800"/>
            <a:ext cx="2907792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535986" y="668750"/>
            <a:ext cx="8608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9"/>
          <p:cNvSpPr txBox="1"/>
          <p:nvPr/>
        </p:nvSpPr>
        <p:spPr>
          <a:xfrm>
            <a:off x="535940" y="1219390"/>
            <a:ext cx="3312795" cy="293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Connection establishment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9"/>
          <p:cNvSpPr txBox="1"/>
          <p:nvPr/>
        </p:nvSpPr>
        <p:spPr>
          <a:xfrm>
            <a:off x="8322309" y="4402455"/>
            <a:ext cx="223520" cy="180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9"/>
          <p:cNvSpPr/>
          <p:nvPr/>
        </p:nvSpPr>
        <p:spPr>
          <a:xfrm>
            <a:off x="1981200" y="1904999"/>
            <a:ext cx="5271900" cy="239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59"/>
          <p:cNvSpPr txBox="1"/>
          <p:nvPr>
            <p:ph idx="11" type="ftr"/>
          </p:nvPr>
        </p:nvSpPr>
        <p:spPr>
          <a:xfrm>
            <a:off x="3339465" y="4810817"/>
            <a:ext cx="1877060" cy="147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Application-Layer Protocols</a:t>
            </a:r>
            <a:endParaRPr b="0" i="0" sz="1200">
              <a:solidFill>
                <a:srgbClr val="565F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535953" y="668750"/>
            <a:ext cx="2286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2400"/>
              <a:buFont typeface="Century Gothic"/>
              <a:buNone/>
            </a:pPr>
            <a:r>
              <a:rPr lang="en" sz="24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0"/>
          <p:cNvSpPr txBox="1"/>
          <p:nvPr/>
        </p:nvSpPr>
        <p:spPr>
          <a:xfrm>
            <a:off x="535940" y="1196531"/>
            <a:ext cx="2490470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Progress: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0"/>
          <p:cNvSpPr/>
          <p:nvPr/>
        </p:nvSpPr>
        <p:spPr>
          <a:xfrm>
            <a:off x="3642751" y="574150"/>
            <a:ext cx="4034700" cy="44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-150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A</a:t>
            </a:r>
            <a:r>
              <a:rPr lang="en" sz="2400">
                <a:solidFill>
                  <a:srgbClr val="565F6C"/>
                </a:solidFill>
              </a:rPr>
              <a:t>PPLICATION </a:t>
            </a:r>
            <a:r>
              <a:rPr lang="en" sz="3000">
                <a:solidFill>
                  <a:srgbClr val="565F6C"/>
                </a:solidFill>
              </a:rPr>
              <a:t>L</a:t>
            </a:r>
            <a:r>
              <a:rPr lang="en" sz="2400">
                <a:solidFill>
                  <a:srgbClr val="565F6C"/>
                </a:solidFill>
              </a:rPr>
              <a:t>AYER </a:t>
            </a:r>
            <a:r>
              <a:rPr lang="en" sz="3000">
                <a:solidFill>
                  <a:srgbClr val="565F6C"/>
                </a:solidFill>
              </a:rPr>
              <a:t>P</a:t>
            </a:r>
            <a:r>
              <a:rPr lang="en" sz="2400">
                <a:solidFill>
                  <a:srgbClr val="565F6C"/>
                </a:solidFill>
              </a:rPr>
              <a:t>ROTOCOLS</a:t>
            </a:r>
            <a:endParaRPr sz="2400"/>
          </a:p>
        </p:txBody>
      </p:sp>
      <p:sp>
        <p:nvSpPr>
          <p:cNvPr id="205" name="Google Shape;205;p34"/>
          <p:cNvSpPr txBox="1"/>
          <p:nvPr/>
        </p:nvSpPr>
        <p:spPr>
          <a:xfrm>
            <a:off x="535940" y="1575149"/>
            <a:ext cx="7310120" cy="2945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323850" lvl="0" marL="457200" marR="76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🞆"/>
            </a:pPr>
            <a:r>
              <a:rPr lang="en" sz="1500">
                <a:solidFill>
                  <a:schemeClr val="lt1"/>
                </a:solidFill>
              </a:rPr>
              <a:t>An application layer protocol defines how application processes (clients and servers), running on different end systems,	pass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messages to each other.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🞆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particular, an application layer protocol defines: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5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types of messages</a:t>
            </a:r>
            <a:r>
              <a:rPr lang="en" sz="1500">
                <a:solidFill>
                  <a:schemeClr val="lt1"/>
                </a:solidFill>
              </a:rPr>
              <a:t> like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equest messages and response messages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syntax of the various message types, i.e. the fields in the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and how the fields are delineated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semantics of the fields i.e. the meaning of the information that the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field is supposed to contain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Rules for determining when and how a process sends messages  and responds to messages.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535950" y="668750"/>
            <a:ext cx="860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535940" y="1219391"/>
            <a:ext cx="3038475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Connection Termination: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1"/>
          <p:cNvSpPr/>
          <p:nvPr/>
        </p:nvSpPr>
        <p:spPr>
          <a:xfrm>
            <a:off x="990600" y="1714500"/>
            <a:ext cx="6220967" cy="1657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2593594" y="3679602"/>
            <a:ext cx="2611120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TCP Connection Termination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1"/>
          <p:cNvSpPr/>
          <p:nvPr/>
        </p:nvSpPr>
        <p:spPr>
          <a:xfrm>
            <a:off x="1676400" y="3486150"/>
            <a:ext cx="841375" cy="347186"/>
          </a:xfrm>
          <a:custGeom>
            <a:rect b="b" l="l" r="r" t="t"/>
            <a:pathLst>
              <a:path extrusionOk="0" h="462914" w="841375">
                <a:moveTo>
                  <a:pt x="69898" y="30943"/>
                </a:moveTo>
                <a:lnTo>
                  <a:pt x="63862" y="42027"/>
                </a:lnTo>
                <a:lnTo>
                  <a:pt x="835151" y="462788"/>
                </a:lnTo>
                <a:lnTo>
                  <a:pt x="841248" y="451612"/>
                </a:lnTo>
                <a:lnTo>
                  <a:pt x="69898" y="30943"/>
                </a:lnTo>
                <a:close/>
              </a:path>
              <a:path extrusionOk="0" h="462914" w="841375">
                <a:moveTo>
                  <a:pt x="0" y="0"/>
                </a:moveTo>
                <a:lnTo>
                  <a:pt x="48641" y="69976"/>
                </a:lnTo>
                <a:lnTo>
                  <a:pt x="63862" y="42027"/>
                </a:lnTo>
                <a:lnTo>
                  <a:pt x="52705" y="35941"/>
                </a:lnTo>
                <a:lnTo>
                  <a:pt x="58800" y="24892"/>
                </a:lnTo>
                <a:lnTo>
                  <a:pt x="73193" y="24892"/>
                </a:lnTo>
                <a:lnTo>
                  <a:pt x="85089" y="3048"/>
                </a:lnTo>
                <a:lnTo>
                  <a:pt x="0" y="0"/>
                </a:lnTo>
                <a:close/>
              </a:path>
              <a:path extrusionOk="0" h="462914" w="841375">
                <a:moveTo>
                  <a:pt x="58800" y="24892"/>
                </a:moveTo>
                <a:lnTo>
                  <a:pt x="52705" y="35941"/>
                </a:lnTo>
                <a:lnTo>
                  <a:pt x="63862" y="42027"/>
                </a:lnTo>
                <a:lnTo>
                  <a:pt x="69898" y="30943"/>
                </a:lnTo>
                <a:lnTo>
                  <a:pt x="58800" y="24892"/>
                </a:lnTo>
                <a:close/>
              </a:path>
              <a:path extrusionOk="0" h="462914" w="841375">
                <a:moveTo>
                  <a:pt x="73193" y="24892"/>
                </a:moveTo>
                <a:lnTo>
                  <a:pt x="58800" y="24892"/>
                </a:lnTo>
                <a:lnTo>
                  <a:pt x="69898" y="30943"/>
                </a:lnTo>
                <a:lnTo>
                  <a:pt x="73193" y="248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61"/>
          <p:cNvSpPr/>
          <p:nvPr/>
        </p:nvSpPr>
        <p:spPr>
          <a:xfrm>
            <a:off x="5559678" y="3429000"/>
            <a:ext cx="993775" cy="396240"/>
          </a:xfrm>
          <a:custGeom>
            <a:rect b="b" l="l" r="r" t="t"/>
            <a:pathLst>
              <a:path extrusionOk="0" h="528320" w="993775">
                <a:moveTo>
                  <a:pt x="923109" y="29929"/>
                </a:moveTo>
                <a:lnTo>
                  <a:pt x="0" y="517144"/>
                </a:lnTo>
                <a:lnTo>
                  <a:pt x="5842" y="528319"/>
                </a:lnTo>
                <a:lnTo>
                  <a:pt x="929079" y="41230"/>
                </a:lnTo>
                <a:lnTo>
                  <a:pt x="923109" y="29929"/>
                </a:lnTo>
                <a:close/>
              </a:path>
              <a:path extrusionOk="0" h="528320" w="993775">
                <a:moveTo>
                  <a:pt x="976300" y="24002"/>
                </a:moveTo>
                <a:lnTo>
                  <a:pt x="934338" y="24002"/>
                </a:lnTo>
                <a:lnTo>
                  <a:pt x="940308" y="35306"/>
                </a:lnTo>
                <a:lnTo>
                  <a:pt x="929079" y="41230"/>
                </a:lnTo>
                <a:lnTo>
                  <a:pt x="943864" y="69214"/>
                </a:lnTo>
                <a:lnTo>
                  <a:pt x="976300" y="24002"/>
                </a:lnTo>
                <a:close/>
              </a:path>
              <a:path extrusionOk="0" h="528320" w="993775">
                <a:moveTo>
                  <a:pt x="934338" y="24002"/>
                </a:moveTo>
                <a:lnTo>
                  <a:pt x="923109" y="29929"/>
                </a:lnTo>
                <a:lnTo>
                  <a:pt x="929079" y="41230"/>
                </a:lnTo>
                <a:lnTo>
                  <a:pt x="940308" y="35306"/>
                </a:lnTo>
                <a:lnTo>
                  <a:pt x="934338" y="24002"/>
                </a:lnTo>
                <a:close/>
              </a:path>
              <a:path extrusionOk="0" h="528320" w="993775">
                <a:moveTo>
                  <a:pt x="993521" y="0"/>
                </a:moveTo>
                <a:lnTo>
                  <a:pt x="908304" y="1905"/>
                </a:lnTo>
                <a:lnTo>
                  <a:pt x="923109" y="29929"/>
                </a:lnTo>
                <a:lnTo>
                  <a:pt x="934338" y="24002"/>
                </a:lnTo>
                <a:lnTo>
                  <a:pt x="976300" y="24002"/>
                </a:lnTo>
                <a:lnTo>
                  <a:pt x="993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type="title"/>
          </p:nvPr>
        </p:nvSpPr>
        <p:spPr>
          <a:xfrm>
            <a:off x="535999" y="668750"/>
            <a:ext cx="860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2"/>
          <p:cNvSpPr txBox="1"/>
          <p:nvPr/>
        </p:nvSpPr>
        <p:spPr>
          <a:xfrm>
            <a:off x="535957" y="1219405"/>
            <a:ext cx="71514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Limitations </a:t>
            </a:r>
            <a:r>
              <a:rPr b="1" lang="en" sz="2400">
                <a:solidFill>
                  <a:schemeClr val="lt1"/>
                </a:solidFill>
              </a:rPr>
              <a:t>of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SMTP: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 uses NVT 7 bit ASCII format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Problem of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representing other data types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authentication mechanisms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Messages are sent </a:t>
            </a:r>
            <a:r>
              <a:rPr lang="en" sz="1800">
                <a:solidFill>
                  <a:schemeClr val="lt1"/>
                </a:solidFill>
              </a:rPr>
              <a:t>without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</a:t>
            </a:r>
            <a:r>
              <a:rPr lang="en" sz="1800">
                <a:solidFill>
                  <a:schemeClr val="lt1"/>
                </a:solidFill>
              </a:rPr>
              <a:t>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Susceptible to misuse (</a:t>
            </a:r>
            <a:r>
              <a:rPr lang="en" sz="1800">
                <a:solidFill>
                  <a:schemeClr val="lt1"/>
                </a:solidFill>
              </a:rPr>
              <a:t>s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pamming, faking sender address)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/>
          <p:nvPr>
            <p:ph type="title"/>
          </p:nvPr>
        </p:nvSpPr>
        <p:spPr>
          <a:xfrm>
            <a:off x="-100" y="5163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SUMMARY</a:t>
            </a:r>
            <a:endParaRPr sz="3000"/>
          </a:p>
        </p:txBody>
      </p:sp>
      <p:sp>
        <p:nvSpPr>
          <p:cNvPr id="459" name="Google Shape;459;p63"/>
          <p:cNvSpPr txBox="1"/>
          <p:nvPr/>
        </p:nvSpPr>
        <p:spPr>
          <a:xfrm>
            <a:off x="535951" y="1010601"/>
            <a:ext cx="79956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-26797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300"/>
              <a:buChar char="🞆"/>
            </a:pPr>
            <a:r>
              <a:rPr lang="en" sz="1900">
                <a:solidFill>
                  <a:schemeClr val="lt1"/>
                </a:solidFill>
              </a:rPr>
              <a:t>OSI model has 7 layers. In particular, an application layer protocol defines </a:t>
            </a:r>
            <a:r>
              <a:rPr lang="en" sz="1700">
                <a:solidFill>
                  <a:schemeClr val="lt1"/>
                </a:solidFill>
              </a:rPr>
              <a:t>t</a:t>
            </a:r>
            <a:r>
              <a:rPr lang="en" sz="1700">
                <a:solidFill>
                  <a:schemeClr val="lt1"/>
                </a:solidFill>
              </a:rPr>
              <a:t>he types of messages, e.g. request messages and response messages.</a:t>
            </a:r>
            <a:endParaRPr sz="1700">
              <a:solidFill>
                <a:schemeClr val="lt1"/>
              </a:solidFill>
            </a:endParaRPr>
          </a:p>
          <a:p>
            <a:pPr indent="-267970" lvl="0" marL="28702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D8537"/>
              </a:buClr>
              <a:buSzPts val="1300"/>
              <a:buChar char="🞆"/>
            </a:pPr>
            <a:r>
              <a:rPr lang="en" sz="1900">
                <a:solidFill>
                  <a:schemeClr val="lt1"/>
                </a:solidFill>
              </a:rPr>
              <a:t>Application layer has 6 protocols:</a:t>
            </a:r>
            <a:endParaRPr sz="1900">
              <a:solidFill>
                <a:schemeClr val="lt1"/>
              </a:solidFill>
            </a:endParaRPr>
          </a:p>
          <a:p>
            <a:pPr indent="-290195" lvl="1" marL="121031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i="0" lang="en" sz="1700" u="none" cap="none" strike="noStrike">
                <a:solidFill>
                  <a:schemeClr val="lt1"/>
                </a:solidFill>
              </a:rPr>
              <a:t>HTTP(Hypertext Transfer Protocol)</a:t>
            </a:r>
            <a:endParaRPr i="0" sz="1650" u="none" cap="none" strike="noStrike">
              <a:solidFill>
                <a:schemeClr val="lt1"/>
              </a:solidFill>
            </a:endParaRPr>
          </a:p>
          <a:p>
            <a:pPr indent="-290195" lvl="1" marL="121031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i="0" lang="en" sz="1700" u="none" cap="none" strike="noStrike">
                <a:solidFill>
                  <a:schemeClr val="lt1"/>
                </a:solidFill>
              </a:rPr>
              <a:t>DNS(Domain Name System)</a:t>
            </a:r>
            <a:endParaRPr i="0" sz="1600" u="none" cap="none" strike="noStrike">
              <a:solidFill>
                <a:schemeClr val="lt1"/>
              </a:solidFill>
            </a:endParaRPr>
          </a:p>
          <a:p>
            <a:pPr indent="-290195" lvl="1" marL="1210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i="0" lang="en" sz="1700" u="none" cap="none" strike="noStrike">
                <a:solidFill>
                  <a:schemeClr val="lt1"/>
                </a:solidFill>
              </a:rPr>
              <a:t>FTP(File Transfer Protocol)</a:t>
            </a:r>
            <a:endParaRPr i="0" sz="1600" u="none" cap="none" strike="noStrike">
              <a:solidFill>
                <a:schemeClr val="lt1"/>
              </a:solidFill>
            </a:endParaRPr>
          </a:p>
          <a:p>
            <a:pPr indent="-287020" lvl="1" marL="1207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i="0" lang="en" sz="1700" u="none" cap="none" strike="noStrike">
                <a:solidFill>
                  <a:schemeClr val="lt1"/>
                </a:solidFill>
              </a:rPr>
              <a:t>TELNET</a:t>
            </a:r>
            <a:endParaRPr i="0" sz="1700" u="none" cap="none" strike="noStrike">
              <a:solidFill>
                <a:schemeClr val="lt1"/>
              </a:solidFill>
            </a:endParaRPr>
          </a:p>
          <a:p>
            <a:pPr indent="-290195" lvl="1" marL="1210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i="0" lang="en" sz="1700" u="none" cap="none" strike="noStrike">
                <a:solidFill>
                  <a:schemeClr val="lt1"/>
                </a:solidFill>
              </a:rPr>
              <a:t>DHCP(Dynamic Host Configuration Protocol)</a:t>
            </a:r>
            <a:endParaRPr i="0" sz="1700" u="none" cap="none" strike="noStrike">
              <a:solidFill>
                <a:schemeClr val="lt1"/>
              </a:solidFill>
            </a:endParaRPr>
          </a:p>
          <a:p>
            <a:pPr indent="-290195" lvl="1" marL="1210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SMTP(Simple Mail Transfer Protocol)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/>
          <p:nvPr>
            <p:ph type="title"/>
          </p:nvPr>
        </p:nvSpPr>
        <p:spPr>
          <a:xfrm>
            <a:off x="175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R</a:t>
            </a:r>
            <a:r>
              <a:rPr lang="en" sz="2400">
                <a:solidFill>
                  <a:srgbClr val="565F6C"/>
                </a:solidFill>
              </a:rPr>
              <a:t>EFERENCES</a:t>
            </a:r>
            <a:endParaRPr sz="2400"/>
          </a:p>
        </p:txBody>
      </p:sp>
      <p:sp>
        <p:nvSpPr>
          <p:cNvPr id="465" name="Google Shape;465;p64"/>
          <p:cNvSpPr txBox="1"/>
          <p:nvPr/>
        </p:nvSpPr>
        <p:spPr>
          <a:xfrm>
            <a:off x="535950" y="1230750"/>
            <a:ext cx="79758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Sites: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620" lvl="0" marL="28702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b="1" lang="en" sz="1700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http://www.faqs.org/rfcs/rfc821.html </a:t>
            </a:r>
            <a:r>
              <a:rPr b="1" lang="en" sz="1700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(RFC 821).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620" lvl="0" marL="2870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b="1" lang="en" sz="1700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http://www.faqs.org/rfcs/rfc2821.html </a:t>
            </a:r>
            <a:r>
              <a:rPr b="1" lang="en" sz="1700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(RFC 2821)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620" lvl="0" marL="286385" marR="5080" rtl="0" algn="l">
              <a:lnSpc>
                <a:spcPct val="107894"/>
              </a:lnSpc>
              <a:spcBef>
                <a:spcPts val="63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b="1" lang="en" sz="1700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http://www.tcpipguide.com/free/t_SMTPSpecialFeaturesCapa</a:t>
            </a:r>
            <a:r>
              <a:rPr b="1" lang="en" sz="1700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bilitiesandExtensions.html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620" lvl="0" marL="28702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b="1" lang="en" sz="1700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http://cns.utoronto.ca/usg/technotes/smtp-intro.html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620" lvl="0" marL="2870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b="1" lang="en" sz="1700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http://computer.howstuffworks.com/email5.htm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7597D9"/>
              </a:buClr>
              <a:buSzPts val="2850"/>
              <a:buFont typeface="Noto Sans Symbols"/>
              <a:buNone/>
            </a:pPr>
            <a:r>
              <a:t/>
            </a:r>
            <a:endParaRPr sz="2650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620" lvl="0" marL="28702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7597D9"/>
              </a:buClr>
              <a:buSzPts val="1100"/>
              <a:buFont typeface="Noto Sans Symbols"/>
              <a:buChar char="🞆"/>
            </a:pPr>
            <a:r>
              <a:rPr b="1" lang="en" sz="1700">
                <a:solidFill>
                  <a:srgbClr val="7597D9"/>
                </a:solidFill>
                <a:latin typeface="Arial"/>
                <a:ea typeface="Arial"/>
                <a:cs typeface="Arial"/>
                <a:sym typeface="Arial"/>
              </a:rPr>
              <a:t>Programmer's Guide to Internet Mail by	John Rhoton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620" lvl="0" marL="28702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597D9"/>
              </a:buClr>
              <a:buSzPts val="1100"/>
              <a:buFont typeface="Noto Sans Symbols"/>
              <a:buChar char="🞆"/>
            </a:pPr>
            <a:r>
              <a:rPr b="1" lang="en" sz="1700">
                <a:solidFill>
                  <a:srgbClr val="7597D9"/>
                </a:solidFill>
                <a:latin typeface="Arial"/>
                <a:ea typeface="Arial"/>
                <a:cs typeface="Arial"/>
                <a:sym typeface="Arial"/>
              </a:rPr>
              <a:t>TCP/IP Illustrated Volume 1 by Richard Stevens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74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 sz="3100">
                <a:solidFill>
                  <a:srgbClr val="565E6C"/>
                </a:solidFill>
              </a:rPr>
              <a:t>INTRODUCTION TO SNMP</a:t>
            </a:r>
            <a:endParaRPr sz="3100"/>
          </a:p>
        </p:txBody>
      </p:sp>
      <p:sp>
        <p:nvSpPr>
          <p:cNvPr id="471" name="Google Shape;471;p65"/>
          <p:cNvSpPr txBox="1"/>
          <p:nvPr/>
        </p:nvSpPr>
        <p:spPr>
          <a:xfrm>
            <a:off x="523250" y="1167775"/>
            <a:ext cx="32145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SNMP?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Architecture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Components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Versions of SNMP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Trap Event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75" y="606750"/>
            <a:ext cx="9144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600"/>
              <a:buFont typeface="Verdana"/>
              <a:buNone/>
            </a:pPr>
            <a:r>
              <a:rPr lang="en" sz="3500">
                <a:solidFill>
                  <a:srgbClr val="565E6C"/>
                </a:solidFill>
              </a:rPr>
              <a:t>WHAT IS SNMP?</a:t>
            </a:r>
            <a:endParaRPr sz="3500"/>
          </a:p>
        </p:txBody>
      </p:sp>
      <p:sp>
        <p:nvSpPr>
          <p:cNvPr id="477" name="Google Shape;477;p66"/>
          <p:cNvSpPr txBox="1"/>
          <p:nvPr/>
        </p:nvSpPr>
        <p:spPr>
          <a:xfrm>
            <a:off x="523250" y="1224950"/>
            <a:ext cx="75912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0" marR="533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Simple Network Management Protocol </a:t>
            </a: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</a:t>
            </a: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 is an Internet standard protocol.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17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 is defined by IETF, Internet Engineering Task Force. It is an application layer protocol.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It manages devices on IP networks. Devices that typically  support SNMP include routers, switches, servers,  workstations, printers, modem racks and more. It is used  mostly in network management.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is an application program that allows manager to retrieve value of an object defined in agent, a manager to store value in an object defined in agent, an agent to send alarm information called trap event.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98450" marR="17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66"/>
          <p:cNvSpPr txBox="1"/>
          <p:nvPr/>
        </p:nvSpPr>
        <p:spPr>
          <a:xfrm>
            <a:off x="535940" y="2274569"/>
            <a:ext cx="18415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/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>
                <a:solidFill>
                  <a:srgbClr val="565E6C"/>
                </a:solidFill>
              </a:rPr>
              <a:t>SNMP ARCHITECTURE</a:t>
            </a:r>
            <a:endParaRPr/>
          </a:p>
        </p:txBody>
      </p:sp>
      <p:sp>
        <p:nvSpPr>
          <p:cNvPr id="484" name="Google Shape;484;p67"/>
          <p:cNvSpPr txBox="1"/>
          <p:nvPr/>
        </p:nvSpPr>
        <p:spPr>
          <a:xfrm>
            <a:off x="523250" y="1472575"/>
            <a:ext cx="73530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Manager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NMS(network management Systems)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8"/>
          <p:cNvSpPr txBox="1"/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>
                <a:solidFill>
                  <a:srgbClr val="565E6C"/>
                </a:solidFill>
              </a:rPr>
              <a:t>SNMP ARCHITECTURE</a:t>
            </a:r>
            <a:endParaRPr/>
          </a:p>
        </p:txBody>
      </p:sp>
      <p:sp>
        <p:nvSpPr>
          <p:cNvPr id="490" name="Google Shape;490;p68"/>
          <p:cNvSpPr txBox="1"/>
          <p:nvPr/>
        </p:nvSpPr>
        <p:spPr>
          <a:xfrm>
            <a:off x="523250" y="1453525"/>
            <a:ext cx="7571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3050" lvl="0" marL="298450" marR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32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defines </a:t>
            </a:r>
            <a:r>
              <a:rPr b="1"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manager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its monitored and managed devices connected to the network.</a:t>
            </a:r>
            <a:endParaRPr sz="2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98450" marR="17780" rtl="0" algn="l">
              <a:lnSpc>
                <a:spcPct val="99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32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Manager sends request to network device called </a:t>
            </a:r>
            <a:r>
              <a:rPr b="1"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responds to manager request via SNMP.</a:t>
            </a:r>
            <a:endParaRPr sz="2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98450" marR="3149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32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Agents will respond data on managed systems as variables.</a:t>
            </a:r>
            <a:endParaRPr sz="2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9"/>
          <p:cNvSpPr txBox="1"/>
          <p:nvPr/>
        </p:nvSpPr>
        <p:spPr>
          <a:xfrm>
            <a:off x="75" y="59912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65E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SNMP ARCHITECTURE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69"/>
          <p:cNvSpPr txBox="1"/>
          <p:nvPr/>
        </p:nvSpPr>
        <p:spPr>
          <a:xfrm>
            <a:off x="1054525" y="1852850"/>
            <a:ext cx="70932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NMS, network management system executes application which monitor and manage devices. Basically it runs on the  manager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0"/>
          <p:cNvSpPr/>
          <p:nvPr/>
        </p:nvSpPr>
        <p:spPr>
          <a:xfrm>
            <a:off x="914400" y="631524"/>
            <a:ext cx="7620000" cy="38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535979" y="668750"/>
            <a:ext cx="725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>
                <a:solidFill>
                  <a:srgbClr val="565F6C"/>
                </a:solidFill>
              </a:rPr>
              <a:t>..</a:t>
            </a:r>
            <a:endParaRPr sz="3000"/>
          </a:p>
        </p:txBody>
      </p:sp>
      <p:sp>
        <p:nvSpPr>
          <p:cNvPr id="211" name="Google Shape;211;p35"/>
          <p:cNvSpPr txBox="1"/>
          <p:nvPr/>
        </p:nvSpPr>
        <p:spPr>
          <a:xfrm>
            <a:off x="535940" y="1220534"/>
            <a:ext cx="7315834" cy="256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4319" lvl="0" marL="2870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	Internet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application-layer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protocols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fully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specified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equest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Comments documents (RFCs) and are therefore in the public domain.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-274319" lvl="0" marL="2870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the HTTP 1.1 specification is included in RFC 2068,  which was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finalized and made public in January 1997.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-274319" lvl="0" marL="2870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browser (HTTP client) developer follows the rules of the HTTP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638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 RFC, the browser will be able to retrieve Web pages from any Web server  that has also has followed the rules of the HTTP 1.1 RFC.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1"/>
          <p:cNvSpPr txBox="1"/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 sz="3100">
                <a:solidFill>
                  <a:srgbClr val="565E6C"/>
                </a:solidFill>
              </a:rPr>
              <a:t>SNMP COMPONENTS</a:t>
            </a:r>
            <a:endParaRPr sz="3100"/>
          </a:p>
        </p:txBody>
      </p:sp>
      <p:sp>
        <p:nvSpPr>
          <p:cNvPr id="507" name="Google Shape;507;p71"/>
          <p:cNvSpPr txBox="1"/>
          <p:nvPr/>
        </p:nvSpPr>
        <p:spPr>
          <a:xfrm>
            <a:off x="980450" y="1853600"/>
            <a:ext cx="73230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Management information base (MIB)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Structure of management information (SMI)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2"/>
          <p:cNvSpPr txBox="1"/>
          <p:nvPr/>
        </p:nvSpPr>
        <p:spPr>
          <a:xfrm>
            <a:off x="125" y="675325"/>
            <a:ext cx="91440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65E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MIB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p72"/>
          <p:cNvSpPr txBox="1"/>
          <p:nvPr>
            <p:ph type="title"/>
          </p:nvPr>
        </p:nvSpPr>
        <p:spPr>
          <a:xfrm>
            <a:off x="523250" y="1366300"/>
            <a:ext cx="71964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-273050" lvl="0" marL="29845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6"/>
              </a:buClr>
              <a:buSzPts val="2925"/>
              <a:buFont typeface="Arial"/>
              <a:buNone/>
            </a:pPr>
            <a:r>
              <a:rPr baseline="30000" lang="en" sz="2725">
                <a:solidFill>
                  <a:srgbClr val="FD8536"/>
                </a:solidFill>
                <a:latin typeface="Verdana"/>
                <a:ea typeface="Verdana"/>
                <a:cs typeface="Verdana"/>
                <a:sym typeface="Verdana"/>
              </a:rPr>
              <a:t> </a:t>
            </a: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SNMP provides information about devices and that variable’s information is provided by Management Information Base (MIB). It is a collection of objects and their types in hierarchical tree format.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3"/>
          <p:cNvSpPr/>
          <p:nvPr/>
        </p:nvSpPr>
        <p:spPr>
          <a:xfrm>
            <a:off x="838200" y="627697"/>
            <a:ext cx="6989156" cy="35566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4"/>
          <p:cNvSpPr txBox="1"/>
          <p:nvPr/>
        </p:nvSpPr>
        <p:spPr>
          <a:xfrm>
            <a:off x="12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65E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SMI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74"/>
          <p:cNvSpPr txBox="1"/>
          <p:nvPr/>
        </p:nvSpPr>
        <p:spPr>
          <a:xfrm>
            <a:off x="706975" y="1301125"/>
            <a:ext cx="74769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SMI defines the rule for naming objects, defining object types and showing how to encode objects and data.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04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It manages devices on IP networks. Devices that typically  support SNMP include routers, switches, servers, workstations, printers, modem racks and more. It is used  mostly in network management.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04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is an application program that allows the manager to retrieve value of an object defined in agent, a manager to store value in an object defined in agent, an agent to send alarm information called trap event.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5"/>
          <p:cNvSpPr txBox="1"/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Times New Roman"/>
              <a:buNone/>
            </a:pPr>
            <a:r>
              <a:rPr lang="en">
                <a:solidFill>
                  <a:srgbClr val="565E6C"/>
                </a:solidFill>
              </a:rPr>
              <a:t>SNMP VERSIONS	&amp;	PDU</a:t>
            </a:r>
            <a:endParaRPr/>
          </a:p>
        </p:txBody>
      </p:sp>
      <p:sp>
        <p:nvSpPr>
          <p:cNvPr id="530" name="Google Shape;530;p75"/>
          <p:cNvSpPr txBox="1"/>
          <p:nvPr/>
        </p:nvSpPr>
        <p:spPr>
          <a:xfrm>
            <a:off x="808990" y="1167765"/>
            <a:ext cx="6142990" cy="62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SNMPv1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SNMPv2 (SNMPv2P, SNMPv2C, SNMPv2u)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75"/>
          <p:cNvSpPr txBox="1"/>
          <p:nvPr/>
        </p:nvSpPr>
        <p:spPr>
          <a:xfrm>
            <a:off x="535940" y="2032634"/>
            <a:ext cx="5388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 has protocol data units(PDUs),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75"/>
          <p:cNvSpPr txBox="1"/>
          <p:nvPr/>
        </p:nvSpPr>
        <p:spPr>
          <a:xfrm>
            <a:off x="808990" y="2383154"/>
            <a:ext cx="38232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1618615" rtl="0" algn="l">
              <a:lnSpc>
                <a:spcPct val="11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GetRequest  SetRequest  Getnextrequest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3291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GetBulkrequest (SNMPv2)  Response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26695" rtl="0" algn="l">
              <a:lnSpc>
                <a:spcPct val="132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  InformRequest(SNMPv2)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3" name="Google Shape;53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647" y="2714078"/>
            <a:ext cx="2426226" cy="1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6"/>
          <p:cNvSpPr txBox="1"/>
          <p:nvPr/>
        </p:nvSpPr>
        <p:spPr>
          <a:xfrm>
            <a:off x="510540" y="1167765"/>
            <a:ext cx="7241540" cy="2167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SNMPv1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7309" lvl="0" marL="311150" marR="3981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V1 is first version of SNMP basically has poor  security.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2475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SNMPv2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7309" lvl="0" marL="311150" marR="304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V2 is revised version of V1 it improves in area of  performance, security, confidentially. It  introduces Getbulkrequest &amp; inform Request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7"/>
          <p:cNvSpPr txBox="1"/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Times New Roman"/>
              <a:buNone/>
            </a:pPr>
            <a:r>
              <a:rPr lang="en">
                <a:solidFill>
                  <a:srgbClr val="565E6C"/>
                </a:solidFill>
              </a:rPr>
              <a:t>SNMP MESSAGE FIELDS</a:t>
            </a:r>
            <a:endParaRPr/>
          </a:p>
        </p:txBody>
      </p:sp>
      <p:sp>
        <p:nvSpPr>
          <p:cNvPr id="544" name="Google Shape;544;p77"/>
          <p:cNvSpPr/>
          <p:nvPr/>
        </p:nvSpPr>
        <p:spPr>
          <a:xfrm>
            <a:off x="457200" y="1303500"/>
            <a:ext cx="7467600" cy="342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/>
        </p:nvSpPr>
        <p:spPr>
          <a:xfrm>
            <a:off x="535940" y="440055"/>
            <a:ext cx="132080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8"/>
          <p:cNvSpPr txBox="1"/>
          <p:nvPr/>
        </p:nvSpPr>
        <p:spPr>
          <a:xfrm>
            <a:off x="808990" y="381952"/>
            <a:ext cx="6940550" cy="425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Request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3670" lvl="0" marL="12700" marR="652145" rtl="0" algn="l">
              <a:lnSpc>
                <a:spcPct val="108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 to agent request to retrieve the value of variable. Agent will  respond with requested variable with current stored value.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SetRequest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3670" lvl="0" marL="12700" marR="64135" rtl="0" algn="l">
              <a:lnSpc>
                <a:spcPct val="108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 to agent request to change value of variable. Variable bindings are  defined in request. Agent will respond with new value.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GetNextRequest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735" marR="0" rtl="0" algn="l">
              <a:lnSpc>
                <a:spcPct val="113666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 to agent request to discover available variables and their values.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3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will respond with value of next variable.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GetBulkRequest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3670" lvl="0" marL="12700" marR="53339" rtl="0" algn="l">
              <a:lnSpc>
                <a:spcPct val="108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request multiple iterations of GetNextRequest. Returns the response with  multiple variable bindings in request.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3670" lvl="0" marL="12700" marR="5080" rtl="0" algn="l">
              <a:lnSpc>
                <a:spcPct val="108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value as requested from agent to manager. It used as response to set  and get request.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00329" lvl="0" marL="12700" marR="534670" rtl="0" algn="l">
              <a:lnSpc>
                <a:spcPct val="108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notification event , agent to manager which is not requested by  manager. Agent itself informing to manager.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 request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95580" lvl="0" marL="12700" marR="78105" rtl="0" algn="l">
              <a:lnSpc>
                <a:spcPct val="922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manger to manger communication, one manager can send some  information to another manager using informRequest PDU receiving manger  response with Response PDU to manger confirming receipt of manager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78"/>
          <p:cNvSpPr txBox="1"/>
          <p:nvPr/>
        </p:nvSpPr>
        <p:spPr>
          <a:xfrm>
            <a:off x="535940" y="1016318"/>
            <a:ext cx="132080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8"/>
          <p:cNvSpPr txBox="1"/>
          <p:nvPr/>
        </p:nvSpPr>
        <p:spPr>
          <a:xfrm>
            <a:off x="535940" y="1592580"/>
            <a:ext cx="132080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8"/>
          <p:cNvSpPr txBox="1"/>
          <p:nvPr/>
        </p:nvSpPr>
        <p:spPr>
          <a:xfrm>
            <a:off x="535940" y="2168843"/>
            <a:ext cx="132080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8"/>
          <p:cNvSpPr txBox="1"/>
          <p:nvPr/>
        </p:nvSpPr>
        <p:spPr>
          <a:xfrm>
            <a:off x="535940" y="2745105"/>
            <a:ext cx="132080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8"/>
          <p:cNvSpPr txBox="1"/>
          <p:nvPr/>
        </p:nvSpPr>
        <p:spPr>
          <a:xfrm>
            <a:off x="535940" y="3322319"/>
            <a:ext cx="132080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8"/>
          <p:cNvSpPr txBox="1"/>
          <p:nvPr/>
        </p:nvSpPr>
        <p:spPr>
          <a:xfrm>
            <a:off x="535940" y="3898582"/>
            <a:ext cx="132080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9"/>
          <p:cNvSpPr/>
          <p:nvPr/>
        </p:nvSpPr>
        <p:spPr>
          <a:xfrm>
            <a:off x="457200" y="555365"/>
            <a:ext cx="7467600" cy="39785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0"/>
          <p:cNvSpPr txBox="1"/>
          <p:nvPr/>
        </p:nvSpPr>
        <p:spPr>
          <a:xfrm>
            <a:off x="535940" y="555307"/>
            <a:ext cx="152400" cy="4227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80"/>
          <p:cNvSpPr txBox="1"/>
          <p:nvPr/>
        </p:nvSpPr>
        <p:spPr>
          <a:xfrm>
            <a:off x="808990" y="479107"/>
            <a:ext cx="2045335" cy="433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SNMPv2 error-status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===============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897255" rtl="0" algn="l">
              <a:lnSpc>
                <a:spcPct val="13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noError  tooBig  genErr  wrongValue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92075" rtl="0" algn="l">
              <a:lnSpc>
                <a:spcPct val="13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wrongEncoding  wrongType  wrongLength  inconsistentValue  noAccess  notWritable  noCreation  inconsistentName  resourceUnavailable  commitFailed  undoFailed  authorizationError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80"/>
          <p:cNvSpPr txBox="1"/>
          <p:nvPr/>
        </p:nvSpPr>
        <p:spPr>
          <a:xfrm>
            <a:off x="3107385" y="479107"/>
            <a:ext cx="2242820" cy="433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0" marR="304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SNMPv1 error-status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==================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33984" lvl="0" marL="403860" marR="525780" rtl="0" algn="l">
              <a:lnSpc>
                <a:spcPct val="13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noError  tooBig  genErr  badValue  badValue  badValue  badValue  badValue  noSuchName  noSuchName  noSuchName  noSuchName  genErr  genErr  genErr  noSuchName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25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Types of Application Layer Protocols</a:t>
            </a:r>
            <a:endParaRPr sz="3000"/>
          </a:p>
        </p:txBody>
      </p:sp>
      <p:sp>
        <p:nvSpPr>
          <p:cNvPr id="217" name="Google Shape;217;p36"/>
          <p:cNvSpPr txBox="1"/>
          <p:nvPr/>
        </p:nvSpPr>
        <p:spPr>
          <a:xfrm>
            <a:off x="535940" y="1304887"/>
            <a:ext cx="6551930" cy="3102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layer protocols are as follows: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833" lvl="0" marL="469900" marR="0" rtl="0" algn="l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AutoNum type="arabicPeriod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HTTP(Hypertext Transfer Protocol)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833" lvl="0" marL="469900" marR="0" rtl="0" algn="l">
              <a:lnSpc>
                <a:spcPct val="100000"/>
              </a:lnSpc>
              <a:spcBef>
                <a:spcPts val="2039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AutoNum type="arabicPeriod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DNS(Domain Name System)</a:t>
            </a:r>
            <a:endParaRPr/>
          </a:p>
          <a:p>
            <a:pPr indent="-457833" lvl="0" marL="469900" marR="0" rtl="0" algn="l">
              <a:lnSpc>
                <a:spcPct val="100000"/>
              </a:lnSpc>
              <a:spcBef>
                <a:spcPts val="2039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AutoNum type="arabicPeriod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FTP(File Transfer Protocol)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833" lvl="0" marL="469900" marR="0" rtl="0" algn="l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AutoNum type="arabicPeriod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SMTP(Simple Mail Transfer Protocol)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833" lvl="0" marL="469900" marR="0" rtl="0" algn="l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AutoNum type="arabicPeriod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 (world wide web)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1"/>
          <p:cNvSpPr txBox="1"/>
          <p:nvPr>
            <p:ph type="title"/>
          </p:nvPr>
        </p:nvSpPr>
        <p:spPr>
          <a:xfrm>
            <a:off x="534669" y="675322"/>
            <a:ext cx="20707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Times New Roman"/>
              <a:buNone/>
            </a:pPr>
            <a:r>
              <a:rPr b="0" lang="en" sz="3000">
                <a:solidFill>
                  <a:srgbClr val="565E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TRAP-PDU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81"/>
          <p:cNvSpPr/>
          <p:nvPr/>
        </p:nvSpPr>
        <p:spPr>
          <a:xfrm>
            <a:off x="998544" y="1485900"/>
            <a:ext cx="7451711" cy="24882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523240" y="1224915"/>
            <a:ext cx="7105015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-273050" lvl="0" marL="29845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6"/>
              </a:buClr>
              <a:buSzPts val="2100"/>
              <a:buFont typeface="Arial"/>
              <a:buNone/>
            </a:pPr>
            <a:r>
              <a:rPr b="0" baseline="30000" lang="en" sz="2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A SYSUPTIME PARAMETER (TIMETICKS). THIS APPEARS IN THE  FIRST VARIABLE-BINDING IN AN SNMPV2-TRAP-PDU OR  INFORMREQUEST-PDU.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82"/>
          <p:cNvSpPr txBox="1"/>
          <p:nvPr/>
        </p:nvSpPr>
        <p:spPr>
          <a:xfrm>
            <a:off x="523240" y="1967865"/>
            <a:ext cx="6797675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1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snmpTrapOID parameter (OBJECT IDENTIFIER).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8450" marR="665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appears in the second variable-binding in an  SNMPv2-Trap-PDU or InformRequest-PDU.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82"/>
          <p:cNvSpPr txBox="1"/>
          <p:nvPr/>
        </p:nvSpPr>
        <p:spPr>
          <a:xfrm>
            <a:off x="535940" y="2731769"/>
            <a:ext cx="18415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2"/>
          <p:cNvSpPr txBox="1"/>
          <p:nvPr/>
        </p:nvSpPr>
        <p:spPr>
          <a:xfrm>
            <a:off x="808990" y="2710815"/>
            <a:ext cx="6936105" cy="705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6985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of variable-bindings (VarBindList). This refers to all  but the first two variable-bindings in an SNMPv2-Trap-  PDU or InformRequest-PDU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"/>
              <a:t>TRAPV1</a:t>
            </a:r>
            <a:endParaRPr/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533400" y="400050"/>
            <a:ext cx="6554867" cy="2825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8900">
            <a:noAutofit/>
          </a:bodyPr>
          <a:lstStyle/>
          <a:p>
            <a:pPr indent="-338455" lvl="0" marL="350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Contains agent address.</a:t>
            </a:r>
            <a:endParaRPr/>
          </a:p>
          <a:p>
            <a:pPr indent="-273050" lvl="0" marL="285750" marR="50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has information about specific trap and  generic trap value.</a:t>
            </a:r>
            <a:endParaRPr/>
          </a:p>
          <a:p>
            <a:pPr indent="-338455" lvl="0" marL="350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does not have error index and status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240"/>
              <a:buChar char="▶"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TRAPV2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-338455" lvl="0" marL="350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Does not contain agent address.</a:t>
            </a:r>
            <a:endParaRPr/>
          </a:p>
          <a:p>
            <a:pPr indent="-338455" lvl="0" marL="350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has Trap OID in the second varbind.</a:t>
            </a:r>
            <a:endParaRPr/>
          </a:p>
          <a:p>
            <a:pPr indent="-338455" lvl="0" marL="350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has error index and status.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4"/>
          <p:cNvSpPr/>
          <p:nvPr/>
        </p:nvSpPr>
        <p:spPr>
          <a:xfrm>
            <a:off x="108204" y="714375"/>
            <a:ext cx="3569208" cy="483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84"/>
          <p:cNvSpPr txBox="1"/>
          <p:nvPr>
            <p:ph type="title"/>
          </p:nvPr>
        </p:nvSpPr>
        <p:spPr>
          <a:xfrm>
            <a:off x="383540" y="431635"/>
            <a:ext cx="3121660" cy="43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INTRODUCTION</a:t>
            </a:r>
            <a:endParaRPr/>
          </a:p>
        </p:txBody>
      </p:sp>
      <p:sp>
        <p:nvSpPr>
          <p:cNvPr id="595" name="Google Shape;595;p84"/>
          <p:cNvSpPr/>
          <p:nvPr/>
        </p:nvSpPr>
        <p:spPr>
          <a:xfrm>
            <a:off x="4419600" y="1600200"/>
            <a:ext cx="4553965" cy="26169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p84"/>
          <p:cNvSpPr txBox="1"/>
          <p:nvPr/>
        </p:nvSpPr>
        <p:spPr>
          <a:xfrm>
            <a:off x="78739" y="1221676"/>
            <a:ext cx="455422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0" lvl="0" marL="12700" marR="3225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clients and servers have  two main components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5080" rtl="0" algn="l">
              <a:lnSpc>
                <a:spcPct val="80000"/>
              </a:lnSpc>
              <a:spcBef>
                <a:spcPts val="231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Agents – Prepares the  message, encloses it in an  envelope. (ex. Thunderbird, Eudora)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8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Transfer Agent – Transfers the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across the internet (ex.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Sendmail, Exim)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285115" rtl="0" algn="l">
              <a:lnSpc>
                <a:spcPct val="8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Analogous to the postal system in  many ways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5"/>
          <p:cNvSpPr/>
          <p:nvPr/>
        </p:nvSpPr>
        <p:spPr>
          <a:xfrm>
            <a:off x="143255" y="376046"/>
            <a:ext cx="8668512" cy="4960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85"/>
          <p:cNvSpPr txBox="1"/>
          <p:nvPr>
            <p:ph type="title"/>
          </p:nvPr>
        </p:nvSpPr>
        <p:spPr>
          <a:xfrm>
            <a:off x="383540" y="455638"/>
            <a:ext cx="815213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3200"/>
              <a:buFont typeface="Libre Franklin Medium"/>
              <a:buNone/>
            </a:pPr>
            <a:r>
              <a:rPr lang="en" sz="3200">
                <a:solidFill>
                  <a:srgbClr val="A4634E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HOW MESSAGES ARE SENT TO SMTP SERVER?</a:t>
            </a:r>
            <a:endParaRPr sz="32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3" name="Google Shape;603;p85"/>
          <p:cNvSpPr/>
          <p:nvPr/>
        </p:nvSpPr>
        <p:spPr>
          <a:xfrm>
            <a:off x="306324" y="1209293"/>
            <a:ext cx="345948" cy="1965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p85"/>
          <p:cNvSpPr/>
          <p:nvPr/>
        </p:nvSpPr>
        <p:spPr>
          <a:xfrm>
            <a:off x="861060" y="1123568"/>
            <a:ext cx="466344" cy="2857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p85"/>
          <p:cNvSpPr/>
          <p:nvPr/>
        </p:nvSpPr>
        <p:spPr>
          <a:xfrm>
            <a:off x="1013460" y="1123568"/>
            <a:ext cx="390144" cy="2857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p85"/>
          <p:cNvSpPr/>
          <p:nvPr/>
        </p:nvSpPr>
        <p:spPr>
          <a:xfrm>
            <a:off x="1089660" y="1123568"/>
            <a:ext cx="4209288" cy="2857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7" name="Google Shape;607;p85"/>
          <p:cNvSpPr/>
          <p:nvPr/>
        </p:nvSpPr>
        <p:spPr>
          <a:xfrm>
            <a:off x="758951" y="1427607"/>
            <a:ext cx="336804" cy="204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8" name="Google Shape;608;p85"/>
          <p:cNvSpPr/>
          <p:nvPr/>
        </p:nvSpPr>
        <p:spPr>
          <a:xfrm>
            <a:off x="1242060" y="1349883"/>
            <a:ext cx="3904488" cy="28575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9" name="Google Shape;609;p85"/>
          <p:cNvSpPr/>
          <p:nvPr/>
        </p:nvSpPr>
        <p:spPr>
          <a:xfrm>
            <a:off x="758951" y="1653920"/>
            <a:ext cx="336804" cy="204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p85"/>
          <p:cNvSpPr/>
          <p:nvPr/>
        </p:nvSpPr>
        <p:spPr>
          <a:xfrm>
            <a:off x="1242060" y="1576196"/>
            <a:ext cx="5782055" cy="2857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85"/>
          <p:cNvSpPr/>
          <p:nvPr/>
        </p:nvSpPr>
        <p:spPr>
          <a:xfrm>
            <a:off x="6710171" y="1576196"/>
            <a:ext cx="390144" cy="2857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85"/>
          <p:cNvSpPr/>
          <p:nvPr/>
        </p:nvSpPr>
        <p:spPr>
          <a:xfrm>
            <a:off x="6786371" y="1576196"/>
            <a:ext cx="1773935" cy="2857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85"/>
          <p:cNvSpPr/>
          <p:nvPr/>
        </p:nvSpPr>
        <p:spPr>
          <a:xfrm>
            <a:off x="758951" y="1880234"/>
            <a:ext cx="336804" cy="204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85"/>
          <p:cNvSpPr/>
          <p:nvPr/>
        </p:nvSpPr>
        <p:spPr>
          <a:xfrm>
            <a:off x="1242060" y="1802511"/>
            <a:ext cx="3171443" cy="28575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5" name="Google Shape;615;p85"/>
          <p:cNvSpPr/>
          <p:nvPr/>
        </p:nvSpPr>
        <p:spPr>
          <a:xfrm>
            <a:off x="306324" y="2542032"/>
            <a:ext cx="345948" cy="1965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p85"/>
          <p:cNvSpPr/>
          <p:nvPr/>
        </p:nvSpPr>
        <p:spPr>
          <a:xfrm>
            <a:off x="861060" y="2456307"/>
            <a:ext cx="1491996" cy="2857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85"/>
          <p:cNvSpPr/>
          <p:nvPr/>
        </p:nvSpPr>
        <p:spPr>
          <a:xfrm>
            <a:off x="758951" y="2760344"/>
            <a:ext cx="336804" cy="2045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85"/>
          <p:cNvSpPr/>
          <p:nvPr/>
        </p:nvSpPr>
        <p:spPr>
          <a:xfrm>
            <a:off x="1242060" y="2682621"/>
            <a:ext cx="3741420" cy="28575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9" name="Google Shape;619;p85"/>
          <p:cNvSpPr/>
          <p:nvPr/>
        </p:nvSpPr>
        <p:spPr>
          <a:xfrm>
            <a:off x="758951" y="2986658"/>
            <a:ext cx="336804" cy="2045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0" name="Google Shape;620;p85"/>
          <p:cNvSpPr/>
          <p:nvPr/>
        </p:nvSpPr>
        <p:spPr>
          <a:xfrm>
            <a:off x="1242060" y="2908934"/>
            <a:ext cx="7851648" cy="28575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1" name="Google Shape;621;p85"/>
          <p:cNvSpPr/>
          <p:nvPr/>
        </p:nvSpPr>
        <p:spPr>
          <a:xfrm>
            <a:off x="1242060" y="3094100"/>
            <a:ext cx="3144012" cy="28575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p85"/>
          <p:cNvSpPr/>
          <p:nvPr/>
        </p:nvSpPr>
        <p:spPr>
          <a:xfrm>
            <a:off x="4072128" y="3094100"/>
            <a:ext cx="390144" cy="2857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3" name="Google Shape;623;p85"/>
          <p:cNvSpPr/>
          <p:nvPr/>
        </p:nvSpPr>
        <p:spPr>
          <a:xfrm>
            <a:off x="4148328" y="3094100"/>
            <a:ext cx="2232660" cy="28575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4" name="Google Shape;624;p85"/>
          <p:cNvSpPr txBox="1"/>
          <p:nvPr/>
        </p:nvSpPr>
        <p:spPr>
          <a:xfrm>
            <a:off x="383540" y="1216913"/>
            <a:ext cx="168275" cy="163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4634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endParaRPr sz="125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25" name="Google Shape;625;p85"/>
          <p:cNvSpPr txBox="1"/>
          <p:nvPr/>
        </p:nvSpPr>
        <p:spPr>
          <a:xfrm>
            <a:off x="840739" y="1144904"/>
            <a:ext cx="7563484" cy="924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noAutofit/>
          </a:bodyPr>
          <a:lstStyle/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E-mail communication using Relaying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035" lvl="0" marL="5461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A4634E"/>
              </a:buClr>
              <a:buSzPts val="1250"/>
              <a:buFont typeface="Noto Sans Symbols"/>
              <a:buChar char="⮚"/>
            </a:pPr>
            <a:r>
              <a:rPr b="1" lang="en" sz="18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Used during initial days of SMTP.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035" lvl="0" marL="5461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A4634E"/>
              </a:buClr>
              <a:buSzPts val="1250"/>
              <a:buFont typeface="Noto Sans Symbols"/>
              <a:buChar char="⮚"/>
            </a:pPr>
            <a:r>
              <a:rPr b="1" lang="en" sz="18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SMTP routing information is included along with E-mail address.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035" lvl="0" marL="5461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A4634E"/>
              </a:buClr>
              <a:buSzPts val="1250"/>
              <a:buFont typeface="Noto Sans Symbols"/>
              <a:buChar char="⮚"/>
            </a:pPr>
            <a:r>
              <a:rPr b="1" lang="en" sz="18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Problem with this method.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5"/>
          <p:cNvSpPr txBox="1"/>
          <p:nvPr/>
        </p:nvSpPr>
        <p:spPr>
          <a:xfrm>
            <a:off x="383540" y="2549842"/>
            <a:ext cx="168275" cy="163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4634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endParaRPr sz="125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27" name="Google Shape;627;p85"/>
          <p:cNvSpPr txBox="1"/>
          <p:nvPr/>
        </p:nvSpPr>
        <p:spPr>
          <a:xfrm>
            <a:off x="840739" y="2477833"/>
            <a:ext cx="8032115" cy="883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noAutofit/>
          </a:bodyPr>
          <a:lstStyle/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Using DNS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035" lvl="0" marL="5461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A4634E"/>
              </a:buClr>
              <a:buSzPts val="1250"/>
              <a:buFont typeface="Noto Sans Symbols"/>
              <a:buChar char="⮚"/>
            </a:pPr>
            <a:r>
              <a:rPr b="1" lang="en" sz="18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This method is used at present.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035" lvl="0" marL="546100" marR="5080" rtl="0" algn="l">
              <a:lnSpc>
                <a:spcPct val="107722"/>
              </a:lnSpc>
              <a:spcBef>
                <a:spcPts val="470"/>
              </a:spcBef>
              <a:spcAft>
                <a:spcPts val="0"/>
              </a:spcAft>
              <a:buClr>
                <a:srgbClr val="A4634E"/>
              </a:buClr>
              <a:buSzPts val="1250"/>
              <a:buFont typeface="Noto Sans Symbols"/>
              <a:buChar char="⮚"/>
            </a:pPr>
            <a:r>
              <a:rPr b="1" lang="en" sz="18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The senders SMTP server makes the use of DNS to find MX record of  the domain to which the E-mail is to be sent.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6"/>
          <p:cNvSpPr txBox="1"/>
          <p:nvPr>
            <p:ph type="title"/>
          </p:nvPr>
        </p:nvSpPr>
        <p:spPr>
          <a:xfrm>
            <a:off x="125" y="4316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3600"/>
              <a:buFont typeface="Libre Franklin Medium"/>
              <a:buNone/>
            </a:pPr>
            <a:r>
              <a:rPr lang="en">
                <a:solidFill>
                  <a:srgbClr val="666666"/>
                </a:solidFill>
              </a:rPr>
              <a:t>SMTP COMMUNICATION MODEL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33" name="Google Shape;633;p86"/>
          <p:cNvSpPr/>
          <p:nvPr/>
        </p:nvSpPr>
        <p:spPr>
          <a:xfrm>
            <a:off x="601975" y="1100677"/>
            <a:ext cx="8078700" cy="391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7"/>
          <p:cNvSpPr/>
          <p:nvPr/>
        </p:nvSpPr>
        <p:spPr>
          <a:xfrm>
            <a:off x="138684" y="581787"/>
            <a:ext cx="5184648" cy="4320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9" name="Google Shape;639;p87"/>
          <p:cNvSpPr txBox="1"/>
          <p:nvPr>
            <p:ph type="title"/>
          </p:nvPr>
        </p:nvSpPr>
        <p:spPr>
          <a:xfrm>
            <a:off x="383540" y="329908"/>
            <a:ext cx="4697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" sz="3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MAIL PROCESSING MODEL</a:t>
            </a:r>
            <a:endParaRPr sz="32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0" name="Google Shape;640;p87"/>
          <p:cNvSpPr/>
          <p:nvPr/>
        </p:nvSpPr>
        <p:spPr>
          <a:xfrm>
            <a:off x="609600" y="1335881"/>
            <a:ext cx="7620000" cy="34075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8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12D"/>
              </a:buClr>
              <a:buSzPts val="1650"/>
              <a:buFont typeface="Noto Sans Symbols"/>
              <a:buNone/>
            </a:pPr>
            <a:r>
              <a:rPr lang="en" sz="165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65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/>
              <a:t>MAIL IS A TEXT FILE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A12D"/>
              </a:buClr>
              <a:buSzPts val="1650"/>
              <a:buFont typeface="Noto Sans Symbols"/>
              <a:buNone/>
            </a:pPr>
            <a:r>
              <a:rPr lang="en" sz="165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65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/>
              <a:t>ENVELOPE –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88"/>
          <p:cNvSpPr txBox="1"/>
          <p:nvPr/>
        </p:nvSpPr>
        <p:spPr>
          <a:xfrm>
            <a:off x="78739" y="1733988"/>
            <a:ext cx="3193415" cy="301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noAutofit/>
          </a:bodyPr>
          <a:lstStyle/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40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>
                <a:solidFill>
                  <a:srgbClr val="4E3A2F"/>
                </a:solidFill>
                <a:latin typeface="Arial"/>
                <a:ea typeface="Arial"/>
                <a:cs typeface="Arial"/>
                <a:sym typeface="Arial"/>
              </a:rPr>
              <a:t>sender address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40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>
                <a:solidFill>
                  <a:srgbClr val="4E3A2F"/>
                </a:solidFill>
                <a:latin typeface="Arial"/>
                <a:ea typeface="Arial"/>
                <a:cs typeface="Arial"/>
                <a:sym typeface="Arial"/>
              </a:rPr>
              <a:t>receiver address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40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>
                <a:solidFill>
                  <a:srgbClr val="4E3A2F"/>
                </a:solidFill>
                <a:latin typeface="Arial"/>
                <a:ea typeface="Arial"/>
                <a:cs typeface="Arial"/>
                <a:sym typeface="Arial"/>
              </a:rPr>
              <a:t>other information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65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rgbClr val="4E3A2F"/>
                </a:solidFill>
                <a:latin typeface="Arial"/>
                <a:ea typeface="Arial"/>
                <a:cs typeface="Arial"/>
                <a:sym typeface="Arial"/>
              </a:rPr>
              <a:t>Message –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848360" rtl="0" algn="l">
              <a:lnSpc>
                <a:spcPct val="108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40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>
                <a:solidFill>
                  <a:srgbClr val="4E3A2F"/>
                </a:solidFill>
                <a:latin typeface="Arial"/>
                <a:ea typeface="Arial"/>
                <a:cs typeface="Arial"/>
                <a:sym typeface="Arial"/>
              </a:rPr>
              <a:t>Mail Header –  defines the  sender, the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13335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E3A2F"/>
                </a:solidFill>
                <a:latin typeface="Arial"/>
                <a:ea typeface="Arial"/>
                <a:cs typeface="Arial"/>
                <a:sym typeface="Arial"/>
              </a:rPr>
              <a:t>receiver, the subject  of the message, and  other information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5080" rtl="0" algn="just">
              <a:lnSpc>
                <a:spcPct val="108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40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4E3A2F"/>
                </a:solidFill>
                <a:latin typeface="Arial"/>
                <a:ea typeface="Arial"/>
                <a:cs typeface="Arial"/>
                <a:sym typeface="Arial"/>
              </a:rPr>
              <a:t>Mail Body – Contains  the actual information  in the message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8"/>
          <p:cNvSpPr/>
          <p:nvPr/>
        </p:nvSpPr>
        <p:spPr>
          <a:xfrm>
            <a:off x="3581400" y="914399"/>
            <a:ext cx="5449824" cy="4171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9"/>
          <p:cNvSpPr txBox="1"/>
          <p:nvPr>
            <p:ph type="title"/>
          </p:nvPr>
        </p:nvSpPr>
        <p:spPr>
          <a:xfrm>
            <a:off x="1526794" y="301333"/>
            <a:ext cx="2806065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12D"/>
              </a:buClr>
              <a:buSzPts val="2250"/>
              <a:buFont typeface="Noto Sans Symbols"/>
              <a:buNone/>
            </a:pPr>
            <a:r>
              <a:rPr lang="en" sz="2250">
                <a:solidFill>
                  <a:srgbClr val="EFA12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2250">
                <a:solidFill>
                  <a:srgbClr val="EFA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/>
              <a:t>STATUS CODES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89"/>
          <p:cNvSpPr txBox="1"/>
          <p:nvPr/>
        </p:nvSpPr>
        <p:spPr>
          <a:xfrm>
            <a:off x="307340" y="875347"/>
            <a:ext cx="7758430" cy="2579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Server responds with a 3 digit code that may  be followed by text info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2## - Success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2235" lvl="0" marL="1841500" marR="1285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3## - Command can be accepted with  more information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2235" lvl="0" marL="1841500" marR="1087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4## - Command was rejected, but error  condition is temporary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5## - Command rejected, Bad User!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0"/>
          <p:cNvSpPr/>
          <p:nvPr/>
        </p:nvSpPr>
        <p:spPr>
          <a:xfrm>
            <a:off x="108204" y="714375"/>
            <a:ext cx="6576059" cy="483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p90"/>
          <p:cNvSpPr txBox="1"/>
          <p:nvPr>
            <p:ph type="title"/>
          </p:nvPr>
        </p:nvSpPr>
        <p:spPr>
          <a:xfrm>
            <a:off x="383540" y="431635"/>
            <a:ext cx="6026785" cy="43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CONNECTION ESTABLISHMENT</a:t>
            </a:r>
            <a:endParaRPr sz="36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60" name="Google Shape;660;p90"/>
          <p:cNvSpPr/>
          <p:nvPr/>
        </p:nvSpPr>
        <p:spPr>
          <a:xfrm>
            <a:off x="533400" y="1107566"/>
            <a:ext cx="8252333" cy="39787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535940" y="668750"/>
            <a:ext cx="1254760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2. DNS</a:t>
            </a:r>
            <a:endParaRPr sz="3000"/>
          </a:p>
        </p:txBody>
      </p:sp>
      <p:sp>
        <p:nvSpPr>
          <p:cNvPr id="223" name="Google Shape;223;p37"/>
          <p:cNvSpPr txBox="1"/>
          <p:nvPr/>
        </p:nvSpPr>
        <p:spPr>
          <a:xfrm>
            <a:off x="535940" y="1179668"/>
            <a:ext cx="7310120" cy="298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noAutofit/>
          </a:bodyPr>
          <a:lstStyle/>
          <a:p>
            <a:pPr indent="-274319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HOSTNAMES:</a:t>
            </a:r>
            <a:endParaRPr sz="1800">
              <a:solidFill>
                <a:schemeClr val="lt1"/>
              </a:solidFill>
            </a:endParaRPr>
          </a:p>
          <a:p>
            <a:pPr indent="-275589" lvl="1" marL="65278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IP address includes information used for routing.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89" lvl="1" marL="65278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IP addresses are tough for humans to remember</a:t>
            </a:r>
            <a:r>
              <a:rPr lang="en" sz="1800">
                <a:solidFill>
                  <a:schemeClr val="lt1"/>
                </a:solidFill>
              </a:rPr>
              <a:t> or guess.</a:t>
            </a:r>
            <a:endParaRPr sz="1800">
              <a:solidFill>
                <a:schemeClr val="lt1"/>
              </a:solidFill>
            </a:endParaRPr>
          </a:p>
          <a:p>
            <a:pPr indent="-297815" lvl="1" marL="65278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lt1"/>
              </a:buClr>
              <a:buSzPts val="1800"/>
              <a:buChar char="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Domain Name System: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955" lvl="1" marL="652780" marR="50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name</a:t>
            </a:r>
            <a:r>
              <a:rPr b="0" i="1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is usually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to translate a host  name into an IP address.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1" marL="65278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names comprise a hierarchy so that names are unique,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52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yet easy to remember.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1"/>
          <p:cNvSpPr/>
          <p:nvPr/>
        </p:nvSpPr>
        <p:spPr>
          <a:xfrm>
            <a:off x="0" y="707516"/>
            <a:ext cx="4062984" cy="4320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6" name="Google Shape;666;p91"/>
          <p:cNvSpPr txBox="1"/>
          <p:nvPr>
            <p:ph type="title"/>
          </p:nvPr>
        </p:nvSpPr>
        <p:spPr>
          <a:xfrm>
            <a:off x="2540" y="455638"/>
            <a:ext cx="3815715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" sz="3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MESSAGE PROGRESS</a:t>
            </a:r>
            <a:endParaRPr sz="32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67" name="Google Shape;667;p91"/>
          <p:cNvSpPr/>
          <p:nvPr/>
        </p:nvSpPr>
        <p:spPr>
          <a:xfrm>
            <a:off x="4419600" y="160685"/>
            <a:ext cx="4323969" cy="49256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2"/>
          <p:cNvSpPr/>
          <p:nvPr/>
        </p:nvSpPr>
        <p:spPr>
          <a:xfrm>
            <a:off x="108204" y="714375"/>
            <a:ext cx="6016752" cy="483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3" name="Google Shape;673;p92"/>
          <p:cNvSpPr txBox="1"/>
          <p:nvPr>
            <p:ph type="title"/>
          </p:nvPr>
        </p:nvSpPr>
        <p:spPr>
          <a:xfrm>
            <a:off x="383540" y="431635"/>
            <a:ext cx="5464175" cy="43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CONNECTION TERMINATION</a:t>
            </a:r>
            <a:endParaRPr sz="36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74" name="Google Shape;674;p92"/>
          <p:cNvSpPr/>
          <p:nvPr/>
        </p:nvSpPr>
        <p:spPr>
          <a:xfrm>
            <a:off x="685800" y="1543050"/>
            <a:ext cx="7772400" cy="2457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5" name="Google Shape;675;p92"/>
          <p:cNvSpPr txBox="1"/>
          <p:nvPr/>
        </p:nvSpPr>
        <p:spPr>
          <a:xfrm>
            <a:off x="2898394" y="4420514"/>
            <a:ext cx="1889125" cy="4767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TCP Connection  Termination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92"/>
          <p:cNvSpPr/>
          <p:nvPr/>
        </p:nvSpPr>
        <p:spPr>
          <a:xfrm>
            <a:off x="1600200" y="3886200"/>
            <a:ext cx="1146810" cy="632936"/>
          </a:xfrm>
          <a:custGeom>
            <a:rect b="b" l="l" r="r" t="t"/>
            <a:pathLst>
              <a:path extrusionOk="0" h="843914" w="1146810">
                <a:moveTo>
                  <a:pt x="65218" y="39885"/>
                </a:moveTo>
                <a:lnTo>
                  <a:pt x="57691" y="50147"/>
                </a:lnTo>
                <a:lnTo>
                  <a:pt x="1139189" y="843318"/>
                </a:lnTo>
                <a:lnTo>
                  <a:pt x="1146810" y="833081"/>
                </a:lnTo>
                <a:lnTo>
                  <a:pt x="65218" y="39885"/>
                </a:lnTo>
                <a:close/>
              </a:path>
              <a:path extrusionOk="0" h="843914" w="1146810">
                <a:moveTo>
                  <a:pt x="0" y="0"/>
                </a:moveTo>
                <a:lnTo>
                  <a:pt x="38862" y="75818"/>
                </a:lnTo>
                <a:lnTo>
                  <a:pt x="57691" y="50147"/>
                </a:lnTo>
                <a:lnTo>
                  <a:pt x="47498" y="42672"/>
                </a:lnTo>
                <a:lnTo>
                  <a:pt x="54991" y="32385"/>
                </a:lnTo>
                <a:lnTo>
                  <a:pt x="70719" y="32385"/>
                </a:lnTo>
                <a:lnTo>
                  <a:pt x="83947" y="14350"/>
                </a:lnTo>
                <a:lnTo>
                  <a:pt x="0" y="0"/>
                </a:lnTo>
                <a:close/>
              </a:path>
              <a:path extrusionOk="0" h="843914" w="1146810">
                <a:moveTo>
                  <a:pt x="54991" y="32385"/>
                </a:moveTo>
                <a:lnTo>
                  <a:pt x="47498" y="42672"/>
                </a:lnTo>
                <a:lnTo>
                  <a:pt x="57691" y="50147"/>
                </a:lnTo>
                <a:lnTo>
                  <a:pt x="65218" y="39885"/>
                </a:lnTo>
                <a:lnTo>
                  <a:pt x="54991" y="32385"/>
                </a:lnTo>
                <a:close/>
              </a:path>
              <a:path extrusionOk="0" h="843914" w="1146810">
                <a:moveTo>
                  <a:pt x="70719" y="32385"/>
                </a:moveTo>
                <a:lnTo>
                  <a:pt x="54991" y="32385"/>
                </a:lnTo>
                <a:lnTo>
                  <a:pt x="65218" y="39885"/>
                </a:lnTo>
                <a:lnTo>
                  <a:pt x="70719" y="323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7" name="Google Shape;677;p92"/>
          <p:cNvSpPr/>
          <p:nvPr/>
        </p:nvSpPr>
        <p:spPr>
          <a:xfrm>
            <a:off x="6092697" y="3886200"/>
            <a:ext cx="1375410" cy="632936"/>
          </a:xfrm>
          <a:custGeom>
            <a:rect b="b" l="l" r="r" t="t"/>
            <a:pathLst>
              <a:path extrusionOk="0" h="843914" w="1375409">
                <a:moveTo>
                  <a:pt x="1306554" y="34296"/>
                </a:moveTo>
                <a:lnTo>
                  <a:pt x="0" y="832777"/>
                </a:lnTo>
                <a:lnTo>
                  <a:pt x="6603" y="843610"/>
                </a:lnTo>
                <a:lnTo>
                  <a:pt x="1313139" y="45103"/>
                </a:lnTo>
                <a:lnTo>
                  <a:pt x="1306554" y="34296"/>
                </a:lnTo>
                <a:close/>
              </a:path>
              <a:path extrusionOk="0" h="843914" w="1375409">
                <a:moveTo>
                  <a:pt x="1357580" y="27686"/>
                </a:moveTo>
                <a:lnTo>
                  <a:pt x="1317371" y="27686"/>
                </a:lnTo>
                <a:lnTo>
                  <a:pt x="1323975" y="38481"/>
                </a:lnTo>
                <a:lnTo>
                  <a:pt x="1313139" y="45103"/>
                </a:lnTo>
                <a:lnTo>
                  <a:pt x="1329690" y="72262"/>
                </a:lnTo>
                <a:lnTo>
                  <a:pt x="1357580" y="27686"/>
                </a:lnTo>
                <a:close/>
              </a:path>
              <a:path extrusionOk="0" h="843914" w="1375409">
                <a:moveTo>
                  <a:pt x="1317371" y="27686"/>
                </a:moveTo>
                <a:lnTo>
                  <a:pt x="1306554" y="34296"/>
                </a:lnTo>
                <a:lnTo>
                  <a:pt x="1313139" y="45103"/>
                </a:lnTo>
                <a:lnTo>
                  <a:pt x="1323975" y="38481"/>
                </a:lnTo>
                <a:lnTo>
                  <a:pt x="1317371" y="27686"/>
                </a:lnTo>
                <a:close/>
              </a:path>
              <a:path extrusionOk="0" h="843914" w="1375409">
                <a:moveTo>
                  <a:pt x="1374902" y="0"/>
                </a:moveTo>
                <a:lnTo>
                  <a:pt x="1290066" y="7238"/>
                </a:lnTo>
                <a:lnTo>
                  <a:pt x="1306554" y="34296"/>
                </a:lnTo>
                <a:lnTo>
                  <a:pt x="1317371" y="27686"/>
                </a:lnTo>
                <a:lnTo>
                  <a:pt x="1357580" y="27686"/>
                </a:lnTo>
                <a:lnTo>
                  <a:pt x="13749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3"/>
          <p:cNvSpPr/>
          <p:nvPr/>
        </p:nvSpPr>
        <p:spPr>
          <a:xfrm>
            <a:off x="112776" y="341757"/>
            <a:ext cx="4411980" cy="5554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3" name="Google Shape;683;p93"/>
          <p:cNvSpPr txBox="1"/>
          <p:nvPr>
            <p:ph type="title"/>
          </p:nvPr>
        </p:nvSpPr>
        <p:spPr>
          <a:xfrm>
            <a:off x="383540" y="431635"/>
            <a:ext cx="3832860" cy="43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3600"/>
              <a:buFont typeface="Libre Franklin Medium"/>
              <a:buNone/>
            </a:pPr>
            <a:r>
              <a:rPr lang="en" sz="3600">
                <a:solidFill>
                  <a:srgbClr val="A4634E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SPECIAL FEATURES</a:t>
            </a:r>
            <a:endParaRPr sz="36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84" name="Google Shape;684;p93"/>
          <p:cNvSpPr/>
          <p:nvPr/>
        </p:nvSpPr>
        <p:spPr>
          <a:xfrm>
            <a:off x="288036" y="1147572"/>
            <a:ext cx="417576" cy="2263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5" name="Google Shape;685;p93"/>
          <p:cNvSpPr/>
          <p:nvPr/>
        </p:nvSpPr>
        <p:spPr>
          <a:xfrm>
            <a:off x="563880" y="1040129"/>
            <a:ext cx="7383780" cy="33718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6" name="Google Shape;686;p93"/>
          <p:cNvSpPr/>
          <p:nvPr/>
        </p:nvSpPr>
        <p:spPr>
          <a:xfrm>
            <a:off x="7569707" y="1040129"/>
            <a:ext cx="470916" cy="3371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7" name="Google Shape;687;p93"/>
          <p:cNvSpPr/>
          <p:nvPr/>
        </p:nvSpPr>
        <p:spPr>
          <a:xfrm>
            <a:off x="7662671" y="1040129"/>
            <a:ext cx="1466087" cy="3371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8" name="Google Shape;688;p93"/>
          <p:cNvSpPr/>
          <p:nvPr/>
        </p:nvSpPr>
        <p:spPr>
          <a:xfrm>
            <a:off x="563880" y="1191006"/>
            <a:ext cx="890015" cy="33718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9" name="Google Shape;689;p93"/>
          <p:cNvSpPr/>
          <p:nvPr/>
        </p:nvSpPr>
        <p:spPr>
          <a:xfrm>
            <a:off x="1075944" y="1191006"/>
            <a:ext cx="470916" cy="3371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0" name="Google Shape;690;p93"/>
          <p:cNvSpPr/>
          <p:nvPr/>
        </p:nvSpPr>
        <p:spPr>
          <a:xfrm>
            <a:off x="1168908" y="1191006"/>
            <a:ext cx="6618732" cy="33718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1" name="Google Shape;691;p93"/>
          <p:cNvSpPr/>
          <p:nvPr/>
        </p:nvSpPr>
        <p:spPr>
          <a:xfrm>
            <a:off x="563880" y="1341882"/>
            <a:ext cx="1946148" cy="33718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93"/>
          <p:cNvSpPr/>
          <p:nvPr/>
        </p:nvSpPr>
        <p:spPr>
          <a:xfrm>
            <a:off x="288036" y="1851659"/>
            <a:ext cx="417576" cy="2263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93"/>
          <p:cNvSpPr/>
          <p:nvPr/>
        </p:nvSpPr>
        <p:spPr>
          <a:xfrm>
            <a:off x="563880" y="1744217"/>
            <a:ext cx="998219" cy="33718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93"/>
          <p:cNvSpPr/>
          <p:nvPr/>
        </p:nvSpPr>
        <p:spPr>
          <a:xfrm>
            <a:off x="1184147" y="1744217"/>
            <a:ext cx="1944624" cy="33718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5" name="Google Shape;695;p93"/>
          <p:cNvSpPr/>
          <p:nvPr/>
        </p:nvSpPr>
        <p:spPr>
          <a:xfrm>
            <a:off x="2750820" y="1744217"/>
            <a:ext cx="5788152" cy="3371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6" name="Google Shape;696;p93"/>
          <p:cNvSpPr/>
          <p:nvPr/>
        </p:nvSpPr>
        <p:spPr>
          <a:xfrm>
            <a:off x="8161019" y="1744217"/>
            <a:ext cx="470916" cy="3371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7" name="Google Shape;697;p93"/>
          <p:cNvSpPr/>
          <p:nvPr/>
        </p:nvSpPr>
        <p:spPr>
          <a:xfrm>
            <a:off x="563880" y="1895094"/>
            <a:ext cx="8490204" cy="33718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93"/>
          <p:cNvSpPr/>
          <p:nvPr/>
        </p:nvSpPr>
        <p:spPr>
          <a:xfrm>
            <a:off x="563880" y="2045970"/>
            <a:ext cx="3593591" cy="33718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p93"/>
          <p:cNvSpPr/>
          <p:nvPr/>
        </p:nvSpPr>
        <p:spPr>
          <a:xfrm>
            <a:off x="3779520" y="2045970"/>
            <a:ext cx="470915" cy="3371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93"/>
          <p:cNvSpPr/>
          <p:nvPr/>
        </p:nvSpPr>
        <p:spPr>
          <a:xfrm>
            <a:off x="3872484" y="2045970"/>
            <a:ext cx="3177540" cy="33718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p93"/>
          <p:cNvSpPr/>
          <p:nvPr/>
        </p:nvSpPr>
        <p:spPr>
          <a:xfrm>
            <a:off x="6672071" y="2045970"/>
            <a:ext cx="470916" cy="3371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2" name="Google Shape;702;p93"/>
          <p:cNvSpPr/>
          <p:nvPr/>
        </p:nvSpPr>
        <p:spPr>
          <a:xfrm>
            <a:off x="6765035" y="2045970"/>
            <a:ext cx="1185672" cy="33718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3" name="Google Shape;703;p93"/>
          <p:cNvSpPr/>
          <p:nvPr/>
        </p:nvSpPr>
        <p:spPr>
          <a:xfrm>
            <a:off x="288036" y="2555748"/>
            <a:ext cx="417576" cy="2263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4" name="Google Shape;704;p93"/>
          <p:cNvSpPr/>
          <p:nvPr/>
        </p:nvSpPr>
        <p:spPr>
          <a:xfrm>
            <a:off x="563880" y="2448306"/>
            <a:ext cx="8194548" cy="33718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5" name="Google Shape;705;p93"/>
          <p:cNvSpPr/>
          <p:nvPr/>
        </p:nvSpPr>
        <p:spPr>
          <a:xfrm>
            <a:off x="563880" y="2599182"/>
            <a:ext cx="8371332" cy="337185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6" name="Google Shape;706;p93"/>
          <p:cNvSpPr/>
          <p:nvPr/>
        </p:nvSpPr>
        <p:spPr>
          <a:xfrm>
            <a:off x="563880" y="2750058"/>
            <a:ext cx="2942844" cy="33718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7" name="Google Shape;707;p93"/>
          <p:cNvSpPr/>
          <p:nvPr/>
        </p:nvSpPr>
        <p:spPr>
          <a:xfrm>
            <a:off x="288036" y="3259835"/>
            <a:ext cx="417576" cy="2263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8" name="Google Shape;708;p93"/>
          <p:cNvSpPr/>
          <p:nvPr/>
        </p:nvSpPr>
        <p:spPr>
          <a:xfrm>
            <a:off x="563880" y="3152393"/>
            <a:ext cx="8552688" cy="337185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9" name="Google Shape;709;p93"/>
          <p:cNvSpPr/>
          <p:nvPr/>
        </p:nvSpPr>
        <p:spPr>
          <a:xfrm>
            <a:off x="563880" y="3303269"/>
            <a:ext cx="8157972" cy="337185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0" name="Google Shape;710;p93"/>
          <p:cNvSpPr/>
          <p:nvPr/>
        </p:nvSpPr>
        <p:spPr>
          <a:xfrm>
            <a:off x="563880" y="3454146"/>
            <a:ext cx="2598420" cy="337185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1" name="Google Shape;711;p93"/>
          <p:cNvSpPr/>
          <p:nvPr/>
        </p:nvSpPr>
        <p:spPr>
          <a:xfrm>
            <a:off x="288036" y="3963924"/>
            <a:ext cx="417576" cy="2263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p93"/>
          <p:cNvSpPr/>
          <p:nvPr/>
        </p:nvSpPr>
        <p:spPr>
          <a:xfrm>
            <a:off x="563880" y="3856482"/>
            <a:ext cx="8231124" cy="337185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93"/>
          <p:cNvSpPr/>
          <p:nvPr/>
        </p:nvSpPr>
        <p:spPr>
          <a:xfrm>
            <a:off x="563880" y="4007358"/>
            <a:ext cx="1915668" cy="337185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p93"/>
          <p:cNvSpPr txBox="1"/>
          <p:nvPr/>
        </p:nvSpPr>
        <p:spPr>
          <a:xfrm>
            <a:off x="383540" y="1094613"/>
            <a:ext cx="847725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634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500">
                <a:solidFill>
                  <a:srgbClr val="A463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Mail Forwarding: SMTP server may agree to accept e-mail for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93"/>
          <p:cNvSpPr txBox="1"/>
          <p:nvPr/>
        </p:nvSpPr>
        <p:spPr>
          <a:xfrm>
            <a:off x="726440" y="1245488"/>
            <a:ext cx="678434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non-local mailbox and forward it to the appropriate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93"/>
          <p:cNvSpPr txBox="1"/>
          <p:nvPr/>
        </p:nvSpPr>
        <p:spPr>
          <a:xfrm>
            <a:off x="726440" y="1396364"/>
            <a:ext cx="15925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destination.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93"/>
          <p:cNvSpPr txBox="1"/>
          <p:nvPr/>
        </p:nvSpPr>
        <p:spPr>
          <a:xfrm>
            <a:off x="383540" y="1798892"/>
            <a:ext cx="8060055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634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500">
                <a:solidFill>
                  <a:srgbClr val="A463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Mail Gatewaying: SMTP servers can be implemented as e-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93"/>
          <p:cNvSpPr txBox="1"/>
          <p:nvPr/>
        </p:nvSpPr>
        <p:spPr>
          <a:xfrm>
            <a:off x="726440" y="1949767"/>
            <a:ext cx="805180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mail gateways which can translate TCP/IP email in a suitable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3"/>
          <p:cNvSpPr txBox="1"/>
          <p:nvPr/>
        </p:nvSpPr>
        <p:spPr>
          <a:xfrm>
            <a:off x="726440" y="2100643"/>
            <a:ext cx="703453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form for some another e-mail system and vice-versa.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3"/>
          <p:cNvSpPr txBox="1"/>
          <p:nvPr/>
        </p:nvSpPr>
        <p:spPr>
          <a:xfrm>
            <a:off x="383540" y="2502979"/>
            <a:ext cx="810260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634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500">
                <a:solidFill>
                  <a:srgbClr val="A463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Mail Relaying: SMTP includes the ability to relay mail from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93"/>
          <p:cNvSpPr txBox="1"/>
          <p:nvPr/>
        </p:nvSpPr>
        <p:spPr>
          <a:xfrm flipH="1" rot="10800000">
            <a:off x="726447" y="2478139"/>
            <a:ext cx="57006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one server to another, as explained earlier, provided certain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93"/>
          <p:cNvSpPr txBox="1"/>
          <p:nvPr/>
        </p:nvSpPr>
        <p:spPr>
          <a:xfrm>
            <a:off x="726440" y="2804788"/>
            <a:ext cx="2588895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conditions are met.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93"/>
          <p:cNvSpPr txBox="1"/>
          <p:nvPr/>
        </p:nvSpPr>
        <p:spPr>
          <a:xfrm>
            <a:off x="383540" y="3207353"/>
            <a:ext cx="8460105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634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500">
                <a:solidFill>
                  <a:srgbClr val="A463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Address Debugging: VRFY command allows the client to ask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93"/>
          <p:cNvSpPr txBox="1"/>
          <p:nvPr/>
        </p:nvSpPr>
        <p:spPr>
          <a:xfrm>
            <a:off x="726440" y="3358229"/>
            <a:ext cx="7719059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the sender	to verify address of recipient	without sending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93"/>
          <p:cNvSpPr txBox="1"/>
          <p:nvPr/>
        </p:nvSpPr>
        <p:spPr>
          <a:xfrm>
            <a:off x="726440" y="3509105"/>
            <a:ext cx="2244725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4634E"/>
                </a:solidFill>
                <a:latin typeface="Arial"/>
                <a:ea typeface="Arial"/>
                <a:cs typeface="Arial"/>
                <a:sym typeface="Arial"/>
              </a:rPr>
              <a:t>mail to recipient.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3"/>
          <p:cNvSpPr txBox="1"/>
          <p:nvPr/>
        </p:nvSpPr>
        <p:spPr>
          <a:xfrm>
            <a:off x="401447" y="3926599"/>
            <a:ext cx="8137525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634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Mailing List Expansion: EXPN	command allows to expand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93"/>
          <p:cNvSpPr txBox="1"/>
          <p:nvPr/>
        </p:nvSpPr>
        <p:spPr>
          <a:xfrm>
            <a:off x="756221" y="4081381"/>
            <a:ext cx="1561465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mailing list.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4"/>
          <p:cNvSpPr/>
          <p:nvPr/>
        </p:nvSpPr>
        <p:spPr>
          <a:xfrm>
            <a:off x="112776" y="341757"/>
            <a:ext cx="3084576" cy="5554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3" name="Google Shape;733;p94"/>
          <p:cNvSpPr txBox="1"/>
          <p:nvPr>
            <p:ph type="title"/>
          </p:nvPr>
        </p:nvSpPr>
        <p:spPr>
          <a:xfrm>
            <a:off x="383540" y="431635"/>
            <a:ext cx="2508250" cy="43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LIMITATIONS</a:t>
            </a:r>
            <a:endParaRPr sz="36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34" name="Google Shape;734;p94"/>
          <p:cNvSpPr/>
          <p:nvPr/>
        </p:nvSpPr>
        <p:spPr>
          <a:xfrm>
            <a:off x="757427" y="1180718"/>
            <a:ext cx="268224" cy="2045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94"/>
          <p:cNvSpPr/>
          <p:nvPr/>
        </p:nvSpPr>
        <p:spPr>
          <a:xfrm>
            <a:off x="995172" y="1102995"/>
            <a:ext cx="4364736" cy="2857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6" name="Google Shape;736;p94"/>
          <p:cNvSpPr/>
          <p:nvPr/>
        </p:nvSpPr>
        <p:spPr>
          <a:xfrm>
            <a:off x="757427" y="1592199"/>
            <a:ext cx="268224" cy="2045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7" name="Google Shape;737;p94"/>
          <p:cNvSpPr/>
          <p:nvPr/>
        </p:nvSpPr>
        <p:spPr>
          <a:xfrm>
            <a:off x="995172" y="1514475"/>
            <a:ext cx="4715256" cy="2857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8" name="Google Shape;738;p94"/>
          <p:cNvSpPr/>
          <p:nvPr/>
        </p:nvSpPr>
        <p:spPr>
          <a:xfrm>
            <a:off x="757427" y="2003679"/>
            <a:ext cx="268224" cy="2045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9" name="Google Shape;739;p94"/>
          <p:cNvSpPr/>
          <p:nvPr/>
        </p:nvSpPr>
        <p:spPr>
          <a:xfrm>
            <a:off x="995172" y="1925954"/>
            <a:ext cx="7674864" cy="2857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0" name="Google Shape;740;p94"/>
          <p:cNvSpPr/>
          <p:nvPr/>
        </p:nvSpPr>
        <p:spPr>
          <a:xfrm>
            <a:off x="995172" y="2090546"/>
            <a:ext cx="4884420" cy="28575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1" name="Google Shape;741;p94"/>
          <p:cNvSpPr/>
          <p:nvPr/>
        </p:nvSpPr>
        <p:spPr>
          <a:xfrm>
            <a:off x="5629655" y="2090546"/>
            <a:ext cx="3119628" cy="28575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2" name="Google Shape;742;p94"/>
          <p:cNvSpPr/>
          <p:nvPr/>
        </p:nvSpPr>
        <p:spPr>
          <a:xfrm>
            <a:off x="995172" y="2255138"/>
            <a:ext cx="1722119" cy="2857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3" name="Google Shape;743;p94"/>
          <p:cNvSpPr/>
          <p:nvPr/>
        </p:nvSpPr>
        <p:spPr>
          <a:xfrm>
            <a:off x="757427" y="2744342"/>
            <a:ext cx="268224" cy="2045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4" name="Google Shape;744;p94"/>
          <p:cNvSpPr/>
          <p:nvPr/>
        </p:nvSpPr>
        <p:spPr>
          <a:xfrm>
            <a:off x="995172" y="2666618"/>
            <a:ext cx="8072628" cy="28574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5" name="Google Shape;745;p94"/>
          <p:cNvSpPr/>
          <p:nvPr/>
        </p:nvSpPr>
        <p:spPr>
          <a:xfrm>
            <a:off x="995172" y="2831210"/>
            <a:ext cx="4846320" cy="28575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6" name="Google Shape;746;p94"/>
          <p:cNvSpPr/>
          <p:nvPr/>
        </p:nvSpPr>
        <p:spPr>
          <a:xfrm>
            <a:off x="5527547" y="2831210"/>
            <a:ext cx="390144" cy="2857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7" name="Google Shape;747;p94"/>
          <p:cNvSpPr/>
          <p:nvPr/>
        </p:nvSpPr>
        <p:spPr>
          <a:xfrm>
            <a:off x="5603747" y="2831210"/>
            <a:ext cx="3400044" cy="28575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8" name="Google Shape;748;p94"/>
          <p:cNvSpPr/>
          <p:nvPr/>
        </p:nvSpPr>
        <p:spPr>
          <a:xfrm>
            <a:off x="995172" y="2995802"/>
            <a:ext cx="2141219" cy="28575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9" name="Google Shape;749;p94"/>
          <p:cNvSpPr/>
          <p:nvPr/>
        </p:nvSpPr>
        <p:spPr>
          <a:xfrm>
            <a:off x="757427" y="3485007"/>
            <a:ext cx="268224" cy="2045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0" name="Google Shape;750;p94"/>
          <p:cNvSpPr/>
          <p:nvPr/>
        </p:nvSpPr>
        <p:spPr>
          <a:xfrm>
            <a:off x="995172" y="3407283"/>
            <a:ext cx="1975103" cy="28575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1" name="Google Shape;751;p94"/>
          <p:cNvSpPr/>
          <p:nvPr/>
        </p:nvSpPr>
        <p:spPr>
          <a:xfrm>
            <a:off x="2656332" y="3407283"/>
            <a:ext cx="390144" cy="2857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2" name="Google Shape;752;p94"/>
          <p:cNvSpPr/>
          <p:nvPr/>
        </p:nvSpPr>
        <p:spPr>
          <a:xfrm>
            <a:off x="2732532" y="3407283"/>
            <a:ext cx="3121151" cy="28575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3" name="Google Shape;753;p94"/>
          <p:cNvSpPr/>
          <p:nvPr/>
        </p:nvSpPr>
        <p:spPr>
          <a:xfrm>
            <a:off x="757427" y="3896486"/>
            <a:ext cx="268224" cy="2045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94"/>
          <p:cNvSpPr/>
          <p:nvPr/>
        </p:nvSpPr>
        <p:spPr>
          <a:xfrm>
            <a:off x="995172" y="3818763"/>
            <a:ext cx="7968996" cy="28574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94"/>
          <p:cNvSpPr txBox="1"/>
          <p:nvPr/>
        </p:nvSpPr>
        <p:spPr>
          <a:xfrm>
            <a:off x="840739" y="1144905"/>
            <a:ext cx="8002905" cy="2997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matters for SMTP are worse.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A4634E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Its usefulness is limited by its simplicity.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A4634E"/>
              </a:buClr>
              <a:buSzPts val="2250"/>
              <a:buFont typeface="Arial"/>
              <a:buNone/>
            </a:pPr>
            <a:r>
              <a:t/>
            </a:r>
            <a:endParaRPr sz="22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318770" rtl="0" algn="l">
              <a:lnSpc>
                <a:spcPct val="800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Transmission of executable files and binary files using SMTP is not  possible without converting into text files. Use MIME to send mail in  other format.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2250"/>
              <a:buFont typeface="Arial"/>
              <a:buNone/>
            </a:pPr>
            <a:r>
              <a:t/>
            </a:r>
            <a:endParaRPr sz="22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5080" rtl="0" algn="just">
              <a:lnSpc>
                <a:spcPct val="80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cannot transmit text data that contains national language characters.  These national language characters use 8-bit codes with values of 128  decimal or more.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A4634E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limited to 7-bit ASCII characters only.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A4634E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servers may reject mail messages beyond some specific length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0" y="14859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4320" lvl="0" marL="287020" rtl="0" algn="ctr"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DNS Hierarchy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t/>
            </a:r>
            <a:endParaRPr sz="3000">
              <a:solidFill>
                <a:srgbClr val="565F6C"/>
              </a:solidFill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535940" y="1219391"/>
            <a:ext cx="2082164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703322" y="2499608"/>
            <a:ext cx="2958465" cy="956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5886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	com	org	jp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rpi albany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3505200" y="1828800"/>
            <a:ext cx="685800" cy="685800"/>
          </a:xfrm>
          <a:custGeom>
            <a:rect b="b" l="l" r="r" t="t"/>
            <a:pathLst>
              <a:path extrusionOk="0" h="914400" w="685800">
                <a:moveTo>
                  <a:pt x="685800" y="0"/>
                </a:moveTo>
                <a:lnTo>
                  <a:pt x="0" y="9144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4267200" y="1828800"/>
            <a:ext cx="1905" cy="742950"/>
          </a:xfrm>
          <a:custGeom>
            <a:rect b="b" l="l" r="r" t="t"/>
            <a:pathLst>
              <a:path extrusionOk="0" h="990600" w="1904">
                <a:moveTo>
                  <a:pt x="1650" y="0"/>
                </a:moveTo>
                <a:lnTo>
                  <a:pt x="0" y="9906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3" name="Google Shape;233;p38"/>
          <p:cNvGrpSpPr/>
          <p:nvPr/>
        </p:nvGrpSpPr>
        <p:grpSpPr>
          <a:xfrm>
            <a:off x="4343399" y="1828800"/>
            <a:ext cx="1066800" cy="742950"/>
            <a:chOff x="4343399" y="2438400"/>
            <a:chExt cx="1066800" cy="990600"/>
          </a:xfrm>
        </p:grpSpPr>
        <p:sp>
          <p:nvSpPr>
            <p:cNvPr id="234" name="Google Shape;234;p38"/>
            <p:cNvSpPr/>
            <p:nvPr/>
          </p:nvSpPr>
          <p:spPr>
            <a:xfrm>
              <a:off x="4343399" y="2438400"/>
              <a:ext cx="533400" cy="990600"/>
            </a:xfrm>
            <a:custGeom>
              <a:rect b="b" l="l" r="r" t="t"/>
              <a:pathLst>
                <a:path extrusionOk="0" h="990600" w="533400">
                  <a:moveTo>
                    <a:pt x="0" y="0"/>
                  </a:moveTo>
                  <a:lnTo>
                    <a:pt x="533400" y="990600"/>
                  </a:lnTo>
                </a:path>
              </a:pathLst>
            </a:custGeom>
            <a:noFill/>
            <a:ln cap="flat" cmpd="sng" w="12175">
              <a:solidFill>
                <a:srgbClr val="FF690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4419599" y="2438400"/>
              <a:ext cx="990600" cy="914400"/>
            </a:xfrm>
            <a:custGeom>
              <a:rect b="b" l="l" r="r" t="t"/>
              <a:pathLst>
                <a:path extrusionOk="0" h="914400" w="990600">
                  <a:moveTo>
                    <a:pt x="0" y="0"/>
                  </a:moveTo>
                  <a:lnTo>
                    <a:pt x="990600" y="914400"/>
                  </a:lnTo>
                </a:path>
              </a:pathLst>
            </a:custGeom>
            <a:noFill/>
            <a:ln cap="flat" cmpd="sng" w="12175">
              <a:solidFill>
                <a:srgbClr val="FF690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6" name="Google Shape;236;p38"/>
          <p:cNvSpPr/>
          <p:nvPr/>
        </p:nvSpPr>
        <p:spPr>
          <a:xfrm>
            <a:off x="2971800" y="2800350"/>
            <a:ext cx="457200" cy="400050"/>
          </a:xfrm>
          <a:custGeom>
            <a:rect b="b" l="l" r="r" t="t"/>
            <a:pathLst>
              <a:path extrusionOk="0" h="533400" w="457200">
                <a:moveTo>
                  <a:pt x="457200" y="0"/>
                </a:moveTo>
                <a:lnTo>
                  <a:pt x="0" y="5334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3581400" y="2800350"/>
            <a:ext cx="152400" cy="400050"/>
          </a:xfrm>
          <a:custGeom>
            <a:rect b="b" l="l" r="r" t="t"/>
            <a:pathLst>
              <a:path extrusionOk="0" h="533400" w="152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4114800" y="2800350"/>
            <a:ext cx="76200" cy="342900"/>
          </a:xfrm>
          <a:custGeom>
            <a:rect b="b" l="l" r="r" t="t"/>
            <a:pathLst>
              <a:path extrusionOk="0" h="457200" w="76200">
                <a:moveTo>
                  <a:pt x="76200" y="0"/>
                </a:moveTo>
                <a:lnTo>
                  <a:pt x="0" y="4572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4343400" y="2800350"/>
            <a:ext cx="152400" cy="400050"/>
          </a:xfrm>
          <a:custGeom>
            <a:rect b="b" l="l" r="r" t="t"/>
            <a:pathLst>
              <a:path extrusionOk="0" h="533400" w="152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4648200" y="2800350"/>
            <a:ext cx="152400" cy="400050"/>
          </a:xfrm>
          <a:custGeom>
            <a:rect b="b" l="l" r="r" t="t"/>
            <a:pathLst>
              <a:path extrusionOk="0" h="533400" w="152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4953000" y="2800350"/>
            <a:ext cx="152400" cy="400050"/>
          </a:xfrm>
          <a:custGeom>
            <a:rect b="b" l="l" r="r" t="t"/>
            <a:pathLst>
              <a:path extrusionOk="0" h="533400" w="152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3429000" y="3486150"/>
            <a:ext cx="228600" cy="457200"/>
          </a:xfrm>
          <a:custGeom>
            <a:rect b="b" l="l" r="r" t="t"/>
            <a:pathLst>
              <a:path extrusionOk="0" h="609600" w="228600">
                <a:moveTo>
                  <a:pt x="228600" y="0"/>
                </a:moveTo>
                <a:lnTo>
                  <a:pt x="0" y="6096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733800" y="3486150"/>
            <a:ext cx="228600" cy="457200"/>
          </a:xfrm>
          <a:custGeom>
            <a:rect b="b" l="l" r="r" t="t"/>
            <a:pathLst>
              <a:path extrusionOk="0" h="609600" w="228600">
                <a:moveTo>
                  <a:pt x="0" y="0"/>
                </a:moveTo>
                <a:lnTo>
                  <a:pt x="228600" y="6096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2514600" y="3486150"/>
            <a:ext cx="304800" cy="457200"/>
          </a:xfrm>
          <a:custGeom>
            <a:rect b="b" l="l" r="r" t="t"/>
            <a:pathLst>
              <a:path extrusionOk="0" h="609600" w="304800">
                <a:moveTo>
                  <a:pt x="304800" y="0"/>
                </a:moveTo>
                <a:lnTo>
                  <a:pt x="0" y="6096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38"/>
          <p:cNvSpPr/>
          <p:nvPr/>
        </p:nvSpPr>
        <p:spPr>
          <a:xfrm>
            <a:off x="2971800" y="3486150"/>
            <a:ext cx="152400" cy="457200"/>
          </a:xfrm>
          <a:custGeom>
            <a:rect b="b" l="l" r="r" t="t"/>
            <a:pathLst>
              <a:path extrusionOk="0" h="609600" w="152400">
                <a:moveTo>
                  <a:pt x="0" y="0"/>
                </a:moveTo>
                <a:lnTo>
                  <a:pt x="152400" y="6096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5257800" y="2800350"/>
            <a:ext cx="228600" cy="457200"/>
          </a:xfrm>
          <a:custGeom>
            <a:rect b="b" l="l" r="r" t="t"/>
            <a:pathLst>
              <a:path extrusionOk="0" h="609600" w="228600">
                <a:moveTo>
                  <a:pt x="228600" y="0"/>
                </a:moveTo>
                <a:lnTo>
                  <a:pt x="0" y="6096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5562600" y="2800350"/>
            <a:ext cx="228600" cy="457200"/>
          </a:xfrm>
          <a:custGeom>
            <a:rect b="b" l="l" r="r" t="t"/>
            <a:pathLst>
              <a:path extrusionOk="0" h="609600" w="228600">
                <a:moveTo>
                  <a:pt x="0" y="0"/>
                </a:moveTo>
                <a:lnTo>
                  <a:pt x="228600" y="609600"/>
                </a:lnTo>
              </a:path>
            </a:pathLst>
          </a:custGeom>
          <a:noFill/>
          <a:ln cap="flat" cmpd="sng" w="12175">
            <a:solidFill>
              <a:srgbClr val="FF69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584825" y="629025"/>
            <a:ext cx="177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Idk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434100" y="668750"/>
            <a:ext cx="871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535940" y="1197781"/>
            <a:ext cx="7310755" cy="3540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noAutofit/>
          </a:bodyPr>
          <a:lstStyle/>
          <a:p>
            <a:pPr indent="-274320" lvl="0" marL="2870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name structure: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21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host name is made up of a sequence of labels</a:t>
            </a:r>
            <a:r>
              <a:rPr i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separated by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63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periods.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769" lvl="1" marL="47751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label can be up to 63 characters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1" marL="473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total name can be of at most 255 characters.</a:t>
            </a:r>
            <a:endParaRPr sz="1800">
              <a:solidFill>
                <a:schemeClr val="lt1"/>
              </a:solidFill>
            </a:endParaRPr>
          </a:p>
          <a:p>
            <a:pPr indent="-187325" lvl="1" marL="4730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lang="en" sz="1800">
                <a:solidFill>
                  <a:schemeClr val="lt1"/>
                </a:solidFill>
              </a:rPr>
              <a:t>w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hitehouse.gov, monica.cs.rpi.edu etc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just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Name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286385" marR="508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domain name for a host is the sequence of labels that lead from  the host (leaf node in the naming tree) to the top of the worldwide   naming tree.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domain is a subtree of the world wide naming tree.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535986" y="668750"/>
            <a:ext cx="8608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b="0" lang="en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535940" y="1155339"/>
            <a:ext cx="80100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level domains: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28702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edu, gov, com, net, org, mil, …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</a:rPr>
              <a:t>All c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ountries have a top level domain (2 letter domain name)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top level domains include: .aero, .biz, .coop, .info, .name, .pro etc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Organization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805" lvl="0" marL="35687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Database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286385" marR="702945" rtl="0" algn="just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organization that owns a domain name is responsible for  running a DNS server that can provide the mapping between  hostnames within the domain to IP addresses.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-114300" lvl="1" marL="286385" marR="702945" rtl="0" algn="just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some machine run by RPI is responsible for everything within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638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rpi.edu domain.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