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DF7"/>
    <a:srgbClr val="A7CF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B6D5C-0E53-4151-B5CC-1636693AAEF3}" type="datetimeFigureOut">
              <a:rPr lang="en-IN" smtClean="0"/>
              <a:t>30-06-2020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A3582-1C8E-450B-BB33-D3802D09AA12}" type="slidenum">
              <a:rPr lang="en-IN" smtClean="0"/>
              <a:t>‹#›</a:t>
            </a:fld>
            <a:endParaRPr lang="en-IN"/>
          </a:p>
        </p:txBody>
      </p:sp>
    </p:spTree>
    <p:extLst>
      <p:ext uri="{BB962C8B-B14F-4D97-AF65-F5344CB8AC3E}">
        <p14:creationId xmlns:p14="http://schemas.microsoft.com/office/powerpoint/2010/main" val="3586509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E68A-4346-4B1B-B5E5-2E2F98CF63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A36448-299A-44D6-9E0D-7BB5D88AF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8E2CB26-10C7-40F4-9A09-74405AFF5C6B}"/>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51F25D4B-6CE9-4984-9F39-54859E284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F442CAC-F244-4572-8B74-F57EFF9BF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EFA4D-35F4-4CEE-AAEA-8B476AA055A4}"/>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8" name="Footer Placeholder 7">
            <a:extLst>
              <a:ext uri="{FF2B5EF4-FFF2-40B4-BE49-F238E27FC236}">
                <a16:creationId xmlns:a16="http://schemas.microsoft.com/office/drawing/2014/main" id="{6F0C7AA3-B684-4488-8877-E5F9514255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73F592-32C2-4AD9-973A-B4F0D162F1DF}"/>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202465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D503-9AB0-4536-8992-34E47CC4C6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0740CD-72A3-44F5-9592-D408C1745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AD9A3-5E05-4F10-B895-DBDEDF702E7A}"/>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5" name="Footer Placeholder 4">
            <a:extLst>
              <a:ext uri="{FF2B5EF4-FFF2-40B4-BE49-F238E27FC236}">
                <a16:creationId xmlns:a16="http://schemas.microsoft.com/office/drawing/2014/main" id="{2F486BF2-9A45-488A-8424-5D55123A4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D4E61-3BEF-49ED-96B8-124055EAD544}"/>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177456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CF5DA-6284-4B97-87C6-E29D3B4E1F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505C65-0805-46D9-AA68-344B77692A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50222-E284-4258-B4FF-86C2C50E9FE2}"/>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5" name="Footer Placeholder 4">
            <a:extLst>
              <a:ext uri="{FF2B5EF4-FFF2-40B4-BE49-F238E27FC236}">
                <a16:creationId xmlns:a16="http://schemas.microsoft.com/office/drawing/2014/main" id="{12D4593C-ACD9-46AB-991F-A70271CFF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EC851-C000-4EAF-874B-F2EB09E79659}"/>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4558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F774-7EC5-4FE2-9432-6682BE4D3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7E80A8-B735-4618-B96F-4931D02814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921FC6-950C-46B6-BC0F-689A6576F284}"/>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5" name="Footer Placeholder 4">
            <a:extLst>
              <a:ext uri="{FF2B5EF4-FFF2-40B4-BE49-F238E27FC236}">
                <a16:creationId xmlns:a16="http://schemas.microsoft.com/office/drawing/2014/main" id="{C005477E-962F-4864-A56F-D5868CE5C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CE6B3-3368-48BD-B718-C48DFEBE9403}"/>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386064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F75F-8B54-421C-BACD-755F2D9061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BF1AA-5EC0-4CCB-9130-A8DA49D7D95B}"/>
              </a:ext>
            </a:extLst>
          </p:cNvPr>
          <p:cNvSpPr>
            <a:spLocks noGrp="1"/>
          </p:cNvSpPr>
          <p:nvPr>
            <p:ph idx="1"/>
          </p:nvPr>
        </p:nvSpPr>
        <p:spPr>
          <a:xfrm>
            <a:off x="838200" y="1825625"/>
            <a:ext cx="10515600" cy="1031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08BA860-9B00-47A3-B806-24CDE9A1F1B8}"/>
              </a:ext>
            </a:extLst>
          </p:cNvPr>
          <p:cNvSpPr>
            <a:spLocks noGrp="1"/>
          </p:cNvSpPr>
          <p:nvPr>
            <p:ph type="dt" sz="half" idx="10"/>
          </p:nvPr>
        </p:nvSpPr>
        <p:spPr/>
        <p:txBody>
          <a:bodyPr/>
          <a:lstStyle/>
          <a:p>
            <a:fld id="{CE74E6DC-3CED-42E9-BFF9-783019E27D92}" type="datetimeFigureOut">
              <a:rPr lang="en-IN" smtClean="0"/>
              <a:t>30-06-2020</a:t>
            </a:fld>
            <a:endParaRPr lang="en-IN" dirty="0"/>
          </a:p>
        </p:txBody>
      </p:sp>
      <p:sp>
        <p:nvSpPr>
          <p:cNvPr id="5" name="Footer Placeholder 4">
            <a:extLst>
              <a:ext uri="{FF2B5EF4-FFF2-40B4-BE49-F238E27FC236}">
                <a16:creationId xmlns:a16="http://schemas.microsoft.com/office/drawing/2014/main" id="{A2B0A575-1C85-4175-B374-96B8A2475FE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19D7EC-DC36-4ACB-A004-B61E587FBC85}"/>
              </a:ext>
            </a:extLst>
          </p:cNvPr>
          <p:cNvSpPr>
            <a:spLocks noGrp="1"/>
          </p:cNvSpPr>
          <p:nvPr>
            <p:ph type="sldNum" sz="quarter" idx="12"/>
          </p:nvPr>
        </p:nvSpPr>
        <p:spPr/>
        <p:txBody>
          <a:bodyPr/>
          <a:lstStyle/>
          <a:p>
            <a:fld id="{C4D9B7D2-1F7C-453F-A608-3B5C4B93FC60}" type="slidenum">
              <a:rPr lang="en-IN" smtClean="0"/>
              <a:t>‹#›</a:t>
            </a:fld>
            <a:endParaRPr lang="en-IN" dirty="0"/>
          </a:p>
        </p:txBody>
      </p:sp>
      <p:sp>
        <p:nvSpPr>
          <p:cNvPr id="8" name="Text Placeholder 7">
            <a:extLst>
              <a:ext uri="{FF2B5EF4-FFF2-40B4-BE49-F238E27FC236}">
                <a16:creationId xmlns:a16="http://schemas.microsoft.com/office/drawing/2014/main" id="{ACC14842-D274-46D6-B5F3-77166177A1F6}"/>
              </a:ext>
            </a:extLst>
          </p:cNvPr>
          <p:cNvSpPr>
            <a:spLocks noGrp="1"/>
          </p:cNvSpPr>
          <p:nvPr>
            <p:ph type="body" sz="quarter" idx="13"/>
          </p:nvPr>
        </p:nvSpPr>
        <p:spPr>
          <a:xfrm>
            <a:off x="5011615" y="2992437"/>
            <a:ext cx="6342185" cy="32149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E79B4CCD-ADD6-47B2-BABE-7AF7420D3354}"/>
              </a:ext>
            </a:extLst>
          </p:cNvPr>
          <p:cNvSpPr>
            <a:spLocks noGrp="1"/>
          </p:cNvSpPr>
          <p:nvPr>
            <p:ph sz="quarter" idx="14"/>
          </p:nvPr>
        </p:nvSpPr>
        <p:spPr>
          <a:xfrm>
            <a:off x="838200" y="3016005"/>
            <a:ext cx="3971925" cy="319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8200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CA35-AE2B-4B81-A9C1-37AFFC644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3A7C99-8B66-4944-A3CB-B8358D431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CE1882-95B9-48B8-8795-85A848653D18}"/>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5" name="Footer Placeholder 4">
            <a:extLst>
              <a:ext uri="{FF2B5EF4-FFF2-40B4-BE49-F238E27FC236}">
                <a16:creationId xmlns:a16="http://schemas.microsoft.com/office/drawing/2014/main" id="{100E6953-8708-40D2-B402-985060C8D8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E52C4-728A-44C1-8B31-96351184386B}"/>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419964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F9B3-413D-4010-B64C-0D3B823CA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0141B4-1F1B-4D53-8601-987949A45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A21C4C-22DA-46F9-A186-8737A4E71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ADD7A6-14C7-44CB-81DA-44C17E61D121}"/>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6" name="Footer Placeholder 5">
            <a:extLst>
              <a:ext uri="{FF2B5EF4-FFF2-40B4-BE49-F238E27FC236}">
                <a16:creationId xmlns:a16="http://schemas.microsoft.com/office/drawing/2014/main" id="{6FC6C8C8-3591-4797-806F-DD9BB4B99B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BFCC97-49B6-4383-B412-0E31450E78EA}"/>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21153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E9C6-D6A8-4F1A-8C80-33BC6187AA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CCFD18-0548-49C3-9FE0-176B5136775B}"/>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4" name="Footer Placeholder 3">
            <a:extLst>
              <a:ext uri="{FF2B5EF4-FFF2-40B4-BE49-F238E27FC236}">
                <a16:creationId xmlns:a16="http://schemas.microsoft.com/office/drawing/2014/main" id="{D3186212-AFA8-4259-9FB5-D50C14FE00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EEE64F-5478-4541-B08B-B1C00D85F896}"/>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314932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D963A-BED5-4C80-B9A0-FFAA977B9E27}"/>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3" name="Footer Placeholder 2">
            <a:extLst>
              <a:ext uri="{FF2B5EF4-FFF2-40B4-BE49-F238E27FC236}">
                <a16:creationId xmlns:a16="http://schemas.microsoft.com/office/drawing/2014/main" id="{9FC1CE48-76B3-421B-8830-0E4C2AD519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97F8C5-DD3E-43B3-9964-DA6348C03470}"/>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76318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D1F2-B486-4DBD-8D24-B5B2FBE2B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3F588E-CDC5-4F84-AFE2-27C5205F2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CB6560-4F36-4402-98CA-5BC1879F7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49F12-852B-4AC8-8641-9F53D1775C0A}"/>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6" name="Footer Placeholder 5">
            <a:extLst>
              <a:ext uri="{FF2B5EF4-FFF2-40B4-BE49-F238E27FC236}">
                <a16:creationId xmlns:a16="http://schemas.microsoft.com/office/drawing/2014/main" id="{A6877EE3-0251-4A11-92FA-F5BC1F100A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05E38-9520-4C90-B714-272C66762C33}"/>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81981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3A2B-0FFA-49F2-8771-CACE0BE68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FC2555-299F-45CE-89E9-796623E6B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402ADB-549D-4607-B6EE-829ED8981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D403-B412-4D11-9359-FBE0A79C2017}"/>
              </a:ext>
            </a:extLst>
          </p:cNvPr>
          <p:cNvSpPr>
            <a:spLocks noGrp="1"/>
          </p:cNvSpPr>
          <p:nvPr>
            <p:ph type="dt" sz="half" idx="10"/>
          </p:nvPr>
        </p:nvSpPr>
        <p:spPr/>
        <p:txBody>
          <a:bodyPr/>
          <a:lstStyle/>
          <a:p>
            <a:fld id="{CE74E6DC-3CED-42E9-BFF9-783019E27D92}" type="datetimeFigureOut">
              <a:rPr lang="en-IN" smtClean="0"/>
              <a:t>30-06-2020</a:t>
            </a:fld>
            <a:endParaRPr lang="en-IN"/>
          </a:p>
        </p:txBody>
      </p:sp>
      <p:sp>
        <p:nvSpPr>
          <p:cNvPr id="6" name="Footer Placeholder 5">
            <a:extLst>
              <a:ext uri="{FF2B5EF4-FFF2-40B4-BE49-F238E27FC236}">
                <a16:creationId xmlns:a16="http://schemas.microsoft.com/office/drawing/2014/main" id="{E04D0158-1BE1-4018-A48C-5A428FC4C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A9248-DDFB-429C-8AED-580723701726}"/>
              </a:ext>
            </a:extLst>
          </p:cNvPr>
          <p:cNvSpPr>
            <a:spLocks noGrp="1"/>
          </p:cNvSpPr>
          <p:nvPr>
            <p:ph type="sldNum" sz="quarter" idx="12"/>
          </p:nvPr>
        </p:nvSpPr>
        <p:spPr/>
        <p:txBody>
          <a:bodyPr/>
          <a:lstStyle/>
          <a:p>
            <a:fld id="{C4D9B7D2-1F7C-453F-A608-3B5C4B93FC60}" type="slidenum">
              <a:rPr lang="en-IN" smtClean="0"/>
              <a:t>‹#›</a:t>
            </a:fld>
            <a:endParaRPr lang="en-IN"/>
          </a:p>
        </p:txBody>
      </p:sp>
    </p:spTree>
    <p:extLst>
      <p:ext uri="{BB962C8B-B14F-4D97-AF65-F5344CB8AC3E}">
        <p14:creationId xmlns:p14="http://schemas.microsoft.com/office/powerpoint/2010/main" val="16498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7CFF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D34F9D-94F2-4741-9D6A-CA20027F6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043E40-31B5-4173-AE12-C52AC115D674}"/>
              </a:ext>
            </a:extLst>
          </p:cNvPr>
          <p:cNvSpPr>
            <a:spLocks noGrp="1"/>
          </p:cNvSpPr>
          <p:nvPr>
            <p:ph type="body" idx="1"/>
          </p:nvPr>
        </p:nvSpPr>
        <p:spPr>
          <a:xfrm>
            <a:off x="838200" y="1825625"/>
            <a:ext cx="10515600" cy="10223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4526D5B-E0F0-4CAC-8EF3-67525E352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4E6DC-3CED-42E9-BFF9-783019E27D92}" type="datetimeFigureOut">
              <a:rPr lang="en-IN" smtClean="0"/>
              <a:t>30-06-2020</a:t>
            </a:fld>
            <a:endParaRPr lang="en-IN"/>
          </a:p>
        </p:txBody>
      </p:sp>
      <p:sp>
        <p:nvSpPr>
          <p:cNvPr id="5" name="Footer Placeholder 4">
            <a:extLst>
              <a:ext uri="{FF2B5EF4-FFF2-40B4-BE49-F238E27FC236}">
                <a16:creationId xmlns:a16="http://schemas.microsoft.com/office/drawing/2014/main" id="{DA7CFC0F-E031-4BCA-9B9D-1E5F501C9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1A3391-1933-4E15-B1B4-F3C936E03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9B7D2-1F7C-453F-A608-3B5C4B93FC60}" type="slidenum">
              <a:rPr lang="en-IN" smtClean="0"/>
              <a:t>‹#›</a:t>
            </a:fld>
            <a:endParaRPr lang="en-IN"/>
          </a:p>
        </p:txBody>
      </p:sp>
    </p:spTree>
    <p:extLst>
      <p:ext uri="{BB962C8B-B14F-4D97-AF65-F5344CB8AC3E}">
        <p14:creationId xmlns:p14="http://schemas.microsoft.com/office/powerpoint/2010/main" val="3050052334"/>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electronics-notes.com/articles/electronic_components/diode/impatt-microwave-diode-how-does-impatt-work-theory-operation.php" TargetMode="External"/><Relationship Id="rId2" Type="http://schemas.openxmlformats.org/officeDocument/2006/relationships/hyperlink" Target="https://www.electronics-notes.com/articles/electronic_components/diode/impatt-microwave-diode-structure-fabrication-construction.php" TargetMode="External"/><Relationship Id="rId1" Type="http://schemas.openxmlformats.org/officeDocument/2006/relationships/slideLayout" Target="../slideLayouts/slideLayout3.xml"/><Relationship Id="rId4" Type="http://schemas.openxmlformats.org/officeDocument/2006/relationships/hyperlink" Target="https://www.electronics-notes.com/articles/electronic_components/diode/trapatt-diode-fundamentals.ph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9D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C218-2DBD-4C24-9B80-97EB5B6DD522}"/>
              </a:ext>
            </a:extLst>
          </p:cNvPr>
          <p:cNvSpPr>
            <a:spLocks noGrp="1"/>
          </p:cNvSpPr>
          <p:nvPr>
            <p:ph type="title"/>
          </p:nvPr>
        </p:nvSpPr>
        <p:spPr>
          <a:xfrm>
            <a:off x="1534727" y="462780"/>
            <a:ext cx="9122546" cy="3230331"/>
          </a:xfrm>
        </p:spPr>
        <p:txBody>
          <a:bodyPr>
            <a:normAutofit/>
          </a:bodyPr>
          <a:lstStyle/>
          <a:p>
            <a:r>
              <a:rPr lang="sv-SE" sz="2000" dirty="0">
                <a:latin typeface="Bahnschrift SemiBold Condensed" panose="020B0502040204020203" pitchFamily="34" charset="0"/>
              </a:rPr>
              <a:t>EC 1308 - </a:t>
            </a:r>
            <a:r>
              <a:rPr lang="en-IN" sz="2000" dirty="0"/>
              <a:t>RF &amp; Microwave Engineering </a:t>
            </a:r>
            <a:br>
              <a:rPr lang="sv-SE" sz="6600" dirty="0">
                <a:latin typeface="Bahnschrift SemiBold Condensed" panose="020B0502040204020203" pitchFamily="34" charset="0"/>
              </a:rPr>
            </a:br>
            <a:r>
              <a:rPr lang="sv-SE" sz="6600" dirty="0">
                <a:latin typeface="Bahnschrift SemiBold Condensed" panose="020B0502040204020203" pitchFamily="34" charset="0"/>
              </a:rPr>
              <a:t>IMPATT Diode and TRAPATT Diode</a:t>
            </a:r>
            <a:endParaRPr lang="en-IN" sz="6600" dirty="0">
              <a:latin typeface="Bahnschrift SemiBold Condensed" panose="020B0502040204020203" pitchFamily="34" charset="0"/>
            </a:endParaRPr>
          </a:p>
        </p:txBody>
      </p:sp>
      <p:sp>
        <p:nvSpPr>
          <p:cNvPr id="4" name="Content Placeholder 3">
            <a:extLst>
              <a:ext uri="{FF2B5EF4-FFF2-40B4-BE49-F238E27FC236}">
                <a16:creationId xmlns:a16="http://schemas.microsoft.com/office/drawing/2014/main" id="{43744DA8-EA98-428D-87AA-7EA519A9EBE4}"/>
              </a:ext>
            </a:extLst>
          </p:cNvPr>
          <p:cNvSpPr>
            <a:spLocks noGrp="1"/>
          </p:cNvSpPr>
          <p:nvPr>
            <p:ph sz="half" idx="1"/>
          </p:nvPr>
        </p:nvSpPr>
        <p:spPr>
          <a:xfrm>
            <a:off x="838200" y="4438835"/>
            <a:ext cx="5181600" cy="1738128"/>
          </a:xfrm>
        </p:spPr>
        <p:txBody>
          <a:bodyPr/>
          <a:lstStyle/>
          <a:p>
            <a:pPr marL="0" indent="0">
              <a:buNone/>
            </a:pPr>
            <a:r>
              <a:rPr lang="en-IN" dirty="0"/>
              <a:t>Submitted To:-</a:t>
            </a:r>
          </a:p>
          <a:p>
            <a:pPr marL="0" indent="0">
              <a:buNone/>
            </a:pPr>
            <a:r>
              <a:rPr lang="en-IN" sz="2400" b="1" dirty="0"/>
              <a:t>Dr . Taimoor Khan</a:t>
            </a:r>
          </a:p>
          <a:p>
            <a:pPr marL="0" indent="0">
              <a:buNone/>
            </a:pPr>
            <a:r>
              <a:rPr lang="en-IN" sz="2400" dirty="0"/>
              <a:t>ECE</a:t>
            </a:r>
          </a:p>
        </p:txBody>
      </p:sp>
      <p:sp>
        <p:nvSpPr>
          <p:cNvPr id="5" name="Content Placeholder 4">
            <a:extLst>
              <a:ext uri="{FF2B5EF4-FFF2-40B4-BE49-F238E27FC236}">
                <a16:creationId xmlns:a16="http://schemas.microsoft.com/office/drawing/2014/main" id="{84B4E8CC-E5B8-4488-8859-FDAD8E8CC7BA}"/>
              </a:ext>
            </a:extLst>
          </p:cNvPr>
          <p:cNvSpPr>
            <a:spLocks noGrp="1"/>
          </p:cNvSpPr>
          <p:nvPr>
            <p:ph sz="half" idx="2"/>
          </p:nvPr>
        </p:nvSpPr>
        <p:spPr>
          <a:xfrm>
            <a:off x="6172200" y="4438833"/>
            <a:ext cx="5181600" cy="1738129"/>
          </a:xfrm>
        </p:spPr>
        <p:txBody>
          <a:bodyPr/>
          <a:lstStyle/>
          <a:p>
            <a:pPr marL="0" indent="0" algn="r">
              <a:buNone/>
            </a:pPr>
            <a:r>
              <a:rPr lang="en-IN" dirty="0"/>
              <a:t>Submitted By:-</a:t>
            </a:r>
          </a:p>
          <a:p>
            <a:pPr marL="0" indent="0" algn="r">
              <a:buNone/>
            </a:pPr>
            <a:r>
              <a:rPr lang="en-IN" dirty="0"/>
              <a:t>	</a:t>
            </a:r>
            <a:r>
              <a:rPr lang="en-IN" sz="2400" dirty="0"/>
              <a:t>Prashant Jha</a:t>
            </a:r>
          </a:p>
          <a:p>
            <a:pPr marL="0" indent="0" algn="r">
              <a:buNone/>
            </a:pPr>
            <a:r>
              <a:rPr lang="en-IN" sz="2400" dirty="0"/>
              <a:t>	17-14-119</a:t>
            </a:r>
          </a:p>
        </p:txBody>
      </p:sp>
    </p:spTree>
    <p:extLst>
      <p:ext uri="{BB962C8B-B14F-4D97-AF65-F5344CB8AC3E}">
        <p14:creationId xmlns:p14="http://schemas.microsoft.com/office/powerpoint/2010/main" val="194082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E62-6ADC-45F7-9385-A9F6F54A9320}"/>
              </a:ext>
            </a:extLst>
          </p:cNvPr>
          <p:cNvSpPr>
            <a:spLocks noGrp="1"/>
          </p:cNvSpPr>
          <p:nvPr>
            <p:ph type="title"/>
          </p:nvPr>
        </p:nvSpPr>
        <p:spPr>
          <a:xfrm>
            <a:off x="838200" y="365126"/>
            <a:ext cx="10515600" cy="1031876"/>
          </a:xfrm>
        </p:spPr>
        <p:txBody>
          <a:bodyPr>
            <a:normAutofit/>
          </a:bodyPr>
          <a:lstStyle/>
          <a:p>
            <a:r>
              <a:rPr lang="en-IN" sz="3600" dirty="0">
                <a:latin typeface="Bahnschrift SemiBold" panose="020B0502040204020203" pitchFamily="34" charset="0"/>
              </a:rPr>
              <a:t>Negative</a:t>
            </a:r>
            <a:r>
              <a:rPr lang="en-IN" sz="3600" dirty="0">
                <a:latin typeface="Bahnschrift Condensed" panose="020B0502040204020203" pitchFamily="34" charset="0"/>
              </a:rPr>
              <a:t> </a:t>
            </a:r>
            <a:r>
              <a:rPr lang="en-IN" sz="3600" dirty="0">
                <a:latin typeface="Bahnschrift SemiBold" panose="020B0502040204020203" pitchFamily="34" charset="0"/>
              </a:rPr>
              <a:t>Resistance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5964B-99E0-41E3-8E9E-CDFB98A7F991}"/>
                  </a:ext>
                </a:extLst>
              </p:cNvPr>
              <p:cNvSpPr>
                <a:spLocks noGrp="1"/>
              </p:cNvSpPr>
              <p:nvPr>
                <p:ph idx="1"/>
              </p:nvPr>
            </p:nvSpPr>
            <p:spPr>
              <a:xfrm>
                <a:off x="6096000" y="4462462"/>
                <a:ext cx="5743575" cy="2143124"/>
              </a:xfrm>
            </p:spPr>
            <p:txBody>
              <a:bodyPr>
                <a:normAutofit/>
              </a:bodyPr>
              <a:lstStyle/>
              <a:p>
                <a:pPr marL="0" indent="0">
                  <a:buNone/>
                </a:pPr>
                <a:r>
                  <a:rPr lang="en-IN" sz="1800" dirty="0"/>
                  <a:t>Moreover</a:t>
                </a:r>
                <a:r>
                  <a:rPr lang="en-IN" sz="2200" dirty="0"/>
                  <a:t>, </a:t>
                </a:r>
                <a14:m>
                  <m:oMath xmlns:m="http://schemas.openxmlformats.org/officeDocument/2006/math">
                    <m:r>
                      <a:rPr lang="en-US" sz="1600" i="1" dirty="0">
                        <a:latin typeface="Cambria Math" panose="02040503050406030204" pitchFamily="18" charset="0"/>
                      </a:rPr>
                      <m:t>𝜃</m:t>
                    </m:r>
                  </m:oMath>
                </a14:m>
                <a:r>
                  <a:rPr lang="en-IN" sz="1600" dirty="0"/>
                  <a:t> is the transit angle , given by </a:t>
                </a:r>
              </a:p>
              <a:p>
                <a:pPr marL="0" indent="0">
                  <a:buNone/>
                </a:pPr>
                <a:r>
                  <a:rPr lang="en-IN" sz="1600" dirty="0"/>
                  <a:t>	</a:t>
                </a:r>
                <a14:m>
                  <m:oMath xmlns:m="http://schemas.openxmlformats.org/officeDocument/2006/math">
                    <m:r>
                      <a:rPr lang="en-IN" sz="1600" i="1" smtClean="0">
                        <a:latin typeface="Cambria Math" panose="02040503050406030204" pitchFamily="18" charset="0"/>
                      </a:rPr>
                      <m:t>𝜃</m:t>
                    </m:r>
                    <m:r>
                      <a:rPr lang="en-IN" sz="1600" i="0" smtClean="0">
                        <a:latin typeface="Cambria Math" panose="02040503050406030204" pitchFamily="18" charset="0"/>
                      </a:rPr>
                      <m:t>=</m:t>
                    </m:r>
                    <m:r>
                      <a:rPr lang="en-IN" sz="1600" i="1" smtClean="0">
                        <a:latin typeface="Cambria Math" panose="02040503050406030204" pitchFamily="18" charset="0"/>
                      </a:rPr>
                      <m:t>𝜔𝜏</m:t>
                    </m:r>
                    <m:r>
                      <a:rPr lang="en-IN" sz="1600" i="0" smtClean="0">
                        <a:latin typeface="Cambria Math" panose="02040503050406030204" pitchFamily="18" charset="0"/>
                      </a:rPr>
                      <m:t>=</m:t>
                    </m:r>
                    <m:r>
                      <a:rPr lang="en-IN" sz="1600" i="1" smtClean="0">
                        <a:latin typeface="Cambria Math" panose="02040503050406030204" pitchFamily="18" charset="0"/>
                      </a:rPr>
                      <m:t>𝜔</m:t>
                    </m:r>
                    <m:f>
                      <m:fPr>
                        <m:ctrlPr>
                          <a:rPr lang="en-IN" sz="1600" i="1" smtClean="0">
                            <a:latin typeface="Cambria Math" panose="02040503050406030204" pitchFamily="18" charset="0"/>
                          </a:rPr>
                        </m:ctrlPr>
                      </m:fPr>
                      <m:num>
                        <m:r>
                          <a:rPr lang="en-IN" sz="1600" i="1" smtClean="0">
                            <a:latin typeface="Cambria Math" panose="02040503050406030204" pitchFamily="18" charset="0"/>
                          </a:rPr>
                          <m:t>𝐿</m:t>
                        </m:r>
                      </m:num>
                      <m:den>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𝜈</m:t>
                            </m:r>
                          </m:e>
                          <m:sub>
                            <m:r>
                              <a:rPr lang="en-IN" sz="1600" i="1" smtClean="0">
                                <a:latin typeface="Cambria Math" panose="02040503050406030204" pitchFamily="18" charset="0"/>
                              </a:rPr>
                              <m:t>𝑑</m:t>
                            </m:r>
                          </m:sub>
                        </m:sSub>
                      </m:den>
                    </m:f>
                  </m:oMath>
                </a14:m>
                <a:r>
                  <a:rPr lang="en-IN" sz="1600" dirty="0"/>
                  <a:t> </a:t>
                </a:r>
              </a:p>
              <a:p>
                <a:pPr marL="0" indent="0">
                  <a:buNone/>
                </a:pPr>
                <a:r>
                  <a:rPr lang="en-IN" sz="1600" dirty="0"/>
                  <a:t>and </a:t>
                </a:r>
                <a14:m>
                  <m:oMath xmlns:m="http://schemas.openxmlformats.org/officeDocument/2006/math">
                    <m:sSub>
                      <m:sSubPr>
                        <m:ctrlPr>
                          <a:rPr lang="en-IN" sz="1600" i="1" dirty="0" smtClean="0">
                            <a:latin typeface="Cambria Math" panose="02040503050406030204" pitchFamily="18" charset="0"/>
                          </a:rPr>
                        </m:ctrlPr>
                      </m:sSubPr>
                      <m:e>
                        <m:r>
                          <a:rPr lang="en-IN" sz="1600" i="1" dirty="0">
                            <a:latin typeface="Cambria Math" panose="02040503050406030204" pitchFamily="18" charset="0"/>
                          </a:rPr>
                          <m:t>𝜔</m:t>
                        </m:r>
                      </m:e>
                      <m:sub>
                        <m:r>
                          <a:rPr lang="en-IN" sz="1600" i="1" dirty="0">
                            <a:latin typeface="Cambria Math" panose="02040503050406030204" pitchFamily="18" charset="0"/>
                          </a:rPr>
                          <m:t>𝑟</m:t>
                        </m:r>
                      </m:sub>
                    </m:sSub>
                  </m:oMath>
                </a14:m>
                <a:r>
                  <a:rPr lang="en-IN" sz="1600" dirty="0"/>
                  <a:t> is the avalanche resonant frequency, defined by</a:t>
                </a:r>
              </a:p>
              <a:p>
                <a:pPr marL="0" indent="0">
                  <a:buNone/>
                </a:pPr>
                <a:r>
                  <a:rPr lang="en-IN" sz="1600" dirty="0"/>
                  <a:t>	 </a:t>
                </a:r>
                <a14:m>
                  <m:oMath xmlns:m="http://schemas.openxmlformats.org/officeDocument/2006/math">
                    <m:sSub>
                      <m:sSubPr>
                        <m:ctrlPr>
                          <a:rPr lang="en-IN" sz="1600" i="1" dirty="0" smtClean="0">
                            <a:latin typeface="Cambria Math" panose="02040503050406030204" pitchFamily="18" charset="0"/>
                          </a:rPr>
                        </m:ctrlPr>
                      </m:sSubPr>
                      <m:e>
                        <m:r>
                          <a:rPr lang="en-IN" sz="1600" i="1" dirty="0">
                            <a:latin typeface="Cambria Math" panose="02040503050406030204" pitchFamily="18" charset="0"/>
                          </a:rPr>
                          <m:t>𝜔</m:t>
                        </m:r>
                      </m:e>
                      <m:sub>
                        <m:r>
                          <a:rPr lang="en-IN" sz="1600" i="1" dirty="0">
                            <a:latin typeface="Cambria Math" panose="02040503050406030204" pitchFamily="18" charset="0"/>
                          </a:rPr>
                          <m:t>𝑟</m:t>
                        </m:r>
                      </m:sub>
                    </m:sSub>
                    <m:r>
                      <a:rPr lang="en-IN" sz="1600" i="0" dirty="0">
                        <a:latin typeface="Cambria Math" panose="02040503050406030204" pitchFamily="18" charset="0"/>
                      </a:rPr>
                      <m:t>=</m:t>
                    </m:r>
                    <m:sSup>
                      <m:sSupPr>
                        <m:ctrlPr>
                          <a:rPr lang="en-IN" sz="1600" i="1" dirty="0">
                            <a:latin typeface="Cambria Math" panose="02040503050406030204" pitchFamily="18" charset="0"/>
                          </a:rPr>
                        </m:ctrlPr>
                      </m:sSupPr>
                      <m:e>
                        <m:d>
                          <m:dPr>
                            <m:ctrlPr>
                              <a:rPr lang="en-IN" sz="1600" i="1" dirty="0">
                                <a:latin typeface="Cambria Math" panose="02040503050406030204" pitchFamily="18" charset="0"/>
                              </a:rPr>
                            </m:ctrlPr>
                          </m:dPr>
                          <m:e>
                            <m:f>
                              <m:fPr>
                                <m:ctrlPr>
                                  <a:rPr lang="en-IN" sz="1600" i="1" dirty="0">
                                    <a:latin typeface="Cambria Math" panose="02040503050406030204" pitchFamily="18" charset="0"/>
                                  </a:rPr>
                                </m:ctrlPr>
                              </m:fPr>
                              <m:num>
                                <m:r>
                                  <a:rPr lang="en-IN" sz="1600" i="0" dirty="0">
                                    <a:latin typeface="Cambria Math" panose="02040503050406030204" pitchFamily="18" charset="0"/>
                                  </a:rPr>
                                  <m:t>2</m:t>
                                </m:r>
                                <m:sSup>
                                  <m:sSupPr>
                                    <m:ctrlPr>
                                      <a:rPr lang="en-IN" sz="1600" i="1" dirty="0">
                                        <a:latin typeface="Cambria Math" panose="02040503050406030204" pitchFamily="18" charset="0"/>
                                      </a:rPr>
                                    </m:ctrlPr>
                                  </m:sSupPr>
                                  <m:e>
                                    <m:r>
                                      <a:rPr lang="en-IN" sz="1600" i="1" dirty="0">
                                        <a:latin typeface="Cambria Math" panose="02040503050406030204" pitchFamily="18" charset="0"/>
                                      </a:rPr>
                                      <m:t>𝛼</m:t>
                                    </m:r>
                                  </m:e>
                                  <m:sup>
                                    <m:r>
                                      <a:rPr lang="en-IN" sz="1600" i="0" dirty="0">
                                        <a:latin typeface="Cambria Math" panose="02040503050406030204" pitchFamily="18" charset="0"/>
                                      </a:rPr>
                                      <m:t>′</m:t>
                                    </m:r>
                                  </m:sup>
                                </m:sSup>
                                <m:sSub>
                                  <m:sSubPr>
                                    <m:ctrlPr>
                                      <a:rPr lang="en-IN" sz="1600" i="1" dirty="0">
                                        <a:latin typeface="Cambria Math" panose="02040503050406030204" pitchFamily="18" charset="0"/>
                                      </a:rPr>
                                    </m:ctrlPr>
                                  </m:sSubPr>
                                  <m:e>
                                    <m:r>
                                      <a:rPr lang="en-IN" sz="1600" i="1" dirty="0">
                                        <a:latin typeface="Cambria Math" panose="02040503050406030204" pitchFamily="18" charset="0"/>
                                      </a:rPr>
                                      <m:t>𝜈</m:t>
                                    </m:r>
                                  </m:e>
                                  <m:sub>
                                    <m:r>
                                      <a:rPr lang="en-IN" sz="1600" i="1" dirty="0">
                                        <a:latin typeface="Cambria Math" panose="02040503050406030204" pitchFamily="18" charset="0"/>
                                      </a:rPr>
                                      <m:t>𝑑</m:t>
                                    </m:r>
                                  </m:sub>
                                </m:sSub>
                                <m:sSub>
                                  <m:sSubPr>
                                    <m:ctrlPr>
                                      <a:rPr lang="en-IN" sz="1600" i="1" dirty="0">
                                        <a:latin typeface="Cambria Math" panose="02040503050406030204" pitchFamily="18" charset="0"/>
                                      </a:rPr>
                                    </m:ctrlPr>
                                  </m:sSubPr>
                                  <m:e>
                                    <m:r>
                                      <a:rPr lang="en-IN" sz="1600" i="1" dirty="0">
                                        <a:latin typeface="Cambria Math" panose="02040503050406030204" pitchFamily="18" charset="0"/>
                                      </a:rPr>
                                      <m:t>𝐼</m:t>
                                    </m:r>
                                  </m:e>
                                  <m:sub>
                                    <m:r>
                                      <a:rPr lang="en-IN" sz="1600" i="0" dirty="0">
                                        <a:latin typeface="Cambria Math" panose="02040503050406030204" pitchFamily="18" charset="0"/>
                                      </a:rPr>
                                      <m:t>0</m:t>
                                    </m:r>
                                  </m:sub>
                                </m:sSub>
                              </m:num>
                              <m:den>
                                <m:sSub>
                                  <m:sSubPr>
                                    <m:ctrlPr>
                                      <a:rPr lang="en-IN" sz="1600" i="1" dirty="0">
                                        <a:latin typeface="Cambria Math" panose="02040503050406030204" pitchFamily="18" charset="0"/>
                                      </a:rPr>
                                    </m:ctrlPr>
                                  </m:sSubPr>
                                  <m:e>
                                    <m:r>
                                      <a:rPr lang="en-IN" sz="1600" i="1" dirty="0">
                                        <a:latin typeface="Cambria Math" panose="02040503050406030204" pitchFamily="18" charset="0"/>
                                      </a:rPr>
                                      <m:t>𝜖</m:t>
                                    </m:r>
                                  </m:e>
                                  <m:sub>
                                    <m:r>
                                      <a:rPr lang="en-IN" sz="1600" i="1" dirty="0">
                                        <a:latin typeface="Cambria Math" panose="02040503050406030204" pitchFamily="18" charset="0"/>
                                      </a:rPr>
                                      <m:t>𝑠</m:t>
                                    </m:r>
                                  </m:sub>
                                </m:sSub>
                                <m:r>
                                  <a:rPr lang="en-IN" sz="1600" i="1" dirty="0">
                                    <a:latin typeface="Cambria Math" panose="02040503050406030204" pitchFamily="18" charset="0"/>
                                  </a:rPr>
                                  <m:t>𝐴</m:t>
                                </m:r>
                              </m:den>
                            </m:f>
                          </m:e>
                        </m:d>
                      </m:e>
                      <m:sup>
                        <m:f>
                          <m:fPr>
                            <m:type m:val="skw"/>
                            <m:ctrlPr>
                              <a:rPr lang="en-IN" sz="1600" i="1" dirty="0">
                                <a:latin typeface="Cambria Math" panose="02040503050406030204" pitchFamily="18" charset="0"/>
                              </a:rPr>
                            </m:ctrlPr>
                          </m:fPr>
                          <m:num>
                            <m:r>
                              <a:rPr lang="en-IN" sz="1600" i="0" dirty="0">
                                <a:latin typeface="Cambria Math" panose="02040503050406030204" pitchFamily="18" charset="0"/>
                              </a:rPr>
                              <m:t>1</m:t>
                            </m:r>
                          </m:num>
                          <m:den>
                            <m:r>
                              <a:rPr lang="en-IN" sz="1600" i="0" dirty="0">
                                <a:latin typeface="Cambria Math" panose="02040503050406030204" pitchFamily="18" charset="0"/>
                              </a:rPr>
                              <m:t>2</m:t>
                            </m:r>
                          </m:den>
                        </m:f>
                      </m:sup>
                    </m:sSup>
                  </m:oMath>
                </a14:m>
                <a:endParaRPr lang="en-IN" sz="1600" dirty="0"/>
              </a:p>
              <a:p>
                <a:pPr marL="0" indent="0">
                  <a:buNone/>
                </a:pPr>
                <a:r>
                  <a:rPr lang="en-IN" sz="1600" dirty="0"/>
                  <a:t>	</a:t>
                </a:r>
                <a:r>
                  <a:rPr lang="en-IN" sz="1200" dirty="0"/>
                  <a:t>where </a:t>
                </a:r>
                <a14:m>
                  <m:oMath xmlns:m="http://schemas.openxmlformats.org/officeDocument/2006/math">
                    <m:sSup>
                      <m:sSupPr>
                        <m:ctrlPr>
                          <a:rPr lang="en-IN" sz="1200" i="1" dirty="0">
                            <a:latin typeface="Cambria Math" panose="02040503050406030204" pitchFamily="18" charset="0"/>
                          </a:rPr>
                        </m:ctrlPr>
                      </m:sSupPr>
                      <m:e>
                        <m:r>
                          <a:rPr lang="en-IN" sz="1200" i="1" dirty="0">
                            <a:latin typeface="Cambria Math" panose="02040503050406030204" pitchFamily="18" charset="0"/>
                          </a:rPr>
                          <m:t>𝛼</m:t>
                        </m:r>
                      </m:e>
                      <m:sup>
                        <m:r>
                          <a:rPr lang="en-IN" sz="1200" dirty="0">
                            <a:latin typeface="Cambria Math" panose="02040503050406030204" pitchFamily="18" charset="0"/>
                          </a:rPr>
                          <m:t>′</m:t>
                        </m:r>
                      </m:sup>
                    </m:sSup>
                    <m:r>
                      <a:rPr lang="en-IN" sz="1200" b="0" i="1" dirty="0" smtClean="0">
                        <a:latin typeface="Cambria Math" panose="02040503050406030204" pitchFamily="18" charset="0"/>
                      </a:rPr>
                      <m:t> </m:t>
                    </m:r>
                  </m:oMath>
                </a14:m>
                <a:r>
                  <a:rPr lang="en-IN" sz="1200" dirty="0"/>
                  <a:t>is the derivative of ionization coefficient w.r.t  the electric field</a:t>
                </a:r>
              </a:p>
            </p:txBody>
          </p:sp>
        </mc:Choice>
        <mc:Fallback xmlns="">
          <p:sp>
            <p:nvSpPr>
              <p:cNvPr id="3" name="Content Placeholder 2">
                <a:extLst>
                  <a:ext uri="{FF2B5EF4-FFF2-40B4-BE49-F238E27FC236}">
                    <a16:creationId xmlns:a16="http://schemas.microsoft.com/office/drawing/2014/main" id="{D175964B-99E0-41E3-8E9E-CDFB98A7F991}"/>
                  </a:ext>
                </a:extLst>
              </p:cNvPr>
              <p:cNvSpPr>
                <a:spLocks noGrp="1" noRot="1" noChangeAspect="1" noMove="1" noResize="1" noEditPoints="1" noAdjustHandles="1" noChangeArrowheads="1" noChangeShapeType="1" noTextEdit="1"/>
              </p:cNvSpPr>
              <p:nvPr>
                <p:ph idx="1"/>
              </p:nvPr>
            </p:nvSpPr>
            <p:spPr>
              <a:xfrm>
                <a:off x="6096000" y="4462462"/>
                <a:ext cx="5743575" cy="2143124"/>
              </a:xfrm>
              <a:blipFill>
                <a:blip r:embed="rId2"/>
                <a:stretch>
                  <a:fillRect l="-849" t="-3693" b="-2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3563577-258A-4593-9A75-15348FB37C76}"/>
                  </a:ext>
                </a:extLst>
              </p:cNvPr>
              <p:cNvSpPr>
                <a:spLocks noGrp="1"/>
              </p:cNvSpPr>
              <p:nvPr>
                <p:ph type="body" sz="quarter" idx="13"/>
              </p:nvPr>
            </p:nvSpPr>
            <p:spPr>
              <a:xfrm>
                <a:off x="953965" y="1323976"/>
                <a:ext cx="7751885" cy="5534024"/>
              </a:xfrm>
            </p:spPr>
            <p:txBody>
              <a:bodyPr>
                <a:normAutofit/>
              </a:bodyPr>
              <a:lstStyle/>
              <a:p>
                <a:r>
                  <a:rPr lang="en-US" sz="2000" dirty="0"/>
                  <a:t>The IMPATT microwave diode relies upon a negative resistance effect caused by the transit time of the carriers. </a:t>
                </a:r>
              </a:p>
              <a:p>
                <a:r>
                  <a:rPr lang="en-US" sz="2000" dirty="0"/>
                  <a:t>When a negative resistance occurs, reducing the voltage increases the current and vice versa</a:t>
                </a:r>
              </a:p>
              <a:p>
                <a:r>
                  <a:rPr lang="en-US" sz="2000" dirty="0"/>
                  <a:t>Small Signal analysis of a Read diode results in the following expression for the real part of the diode terminal impedance .</a:t>
                </a:r>
              </a:p>
              <a:p>
                <a:pPr marL="0" indent="0">
                  <a:buNone/>
                </a:pPr>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𝑅</m:t>
                      </m:r>
                      <m:r>
                        <a:rPr lang="en-US" sz="1800" i="0" dirty="0" smtClean="0">
                          <a:latin typeface="Cambria Math" panose="02040503050406030204" pitchFamily="18" charset="0"/>
                        </a:rPr>
                        <m:t>=</m:t>
                      </m:r>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𝑅</m:t>
                          </m:r>
                        </m:e>
                        <m:sub>
                          <m:r>
                            <a:rPr lang="en-US" sz="1800" i="1" dirty="0" smtClean="0">
                              <a:latin typeface="Cambria Math" panose="02040503050406030204" pitchFamily="18" charset="0"/>
                            </a:rPr>
                            <m:t>𝑠</m:t>
                          </m:r>
                        </m:sub>
                      </m:sSub>
                      <m:r>
                        <a:rPr lang="en-US" sz="1800" i="0" dirty="0" smtClean="0">
                          <a:latin typeface="Cambria Math" panose="02040503050406030204" pitchFamily="18" charset="0"/>
                        </a:rPr>
                        <m:t>+</m:t>
                      </m:r>
                      <m:f>
                        <m:fPr>
                          <m:ctrlPr>
                            <a:rPr lang="en-US" sz="1800" i="1" dirty="0" smtClean="0">
                              <a:latin typeface="Cambria Math" panose="02040503050406030204" pitchFamily="18" charset="0"/>
                            </a:rPr>
                          </m:ctrlPr>
                        </m:fPr>
                        <m:num>
                          <m:r>
                            <a:rPr lang="en-US" sz="1800" i="0" dirty="0" smtClean="0">
                              <a:latin typeface="Cambria Math" panose="02040503050406030204" pitchFamily="18" charset="0"/>
                            </a:rPr>
                            <m:t>2</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𝐿</m:t>
                              </m:r>
                            </m:e>
                            <m:sup>
                              <m:r>
                                <a:rPr lang="en-US" sz="1800" i="0" dirty="0" smtClean="0">
                                  <a:latin typeface="Cambria Math" panose="02040503050406030204" pitchFamily="18" charset="0"/>
                                </a:rPr>
                                <m:t>2</m:t>
                              </m:r>
                            </m:sup>
                          </m:sSup>
                        </m:num>
                        <m:den>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𝜈</m:t>
                              </m:r>
                            </m:e>
                            <m:sub>
                              <m:r>
                                <a:rPr lang="en-US" sz="1800" i="1" dirty="0" smtClean="0">
                                  <a:latin typeface="Cambria Math" panose="02040503050406030204" pitchFamily="18" charset="0"/>
                                </a:rPr>
                                <m:t>𝑑</m:t>
                              </m:r>
                            </m:sub>
                          </m:sSub>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𝜖</m:t>
                              </m:r>
                            </m:e>
                            <m:sub>
                              <m:r>
                                <a:rPr lang="en-US" sz="1800" i="1" dirty="0" smtClean="0">
                                  <a:latin typeface="Cambria Math" panose="02040503050406030204" pitchFamily="18" charset="0"/>
                                </a:rPr>
                                <m:t>𝑠</m:t>
                              </m:r>
                            </m:sub>
                          </m:sSub>
                          <m:r>
                            <a:rPr lang="en-US" sz="1800" i="1" dirty="0" smtClean="0">
                              <a:latin typeface="Cambria Math" panose="02040503050406030204" pitchFamily="18" charset="0"/>
                            </a:rPr>
                            <m:t>𝐴</m:t>
                          </m:r>
                        </m:den>
                      </m:f>
                      <m:r>
                        <a:rPr lang="en-US" sz="1800" i="0" dirty="0" smtClean="0">
                          <a:latin typeface="Cambria Math" panose="02040503050406030204" pitchFamily="18" charset="0"/>
                        </a:rPr>
                        <m:t>∗</m:t>
                      </m:r>
                      <m:f>
                        <m:fPr>
                          <m:ctrlPr>
                            <a:rPr lang="en-US" sz="1800" i="1" dirty="0" smtClean="0">
                              <a:latin typeface="Cambria Math" panose="02040503050406030204" pitchFamily="18" charset="0"/>
                            </a:rPr>
                          </m:ctrlPr>
                        </m:fPr>
                        <m:num>
                          <m:r>
                            <a:rPr lang="en-US" sz="1800" i="0" dirty="0" smtClean="0">
                              <a:latin typeface="Cambria Math" panose="02040503050406030204" pitchFamily="18" charset="0"/>
                            </a:rPr>
                            <m:t>1</m:t>
                          </m:r>
                        </m:num>
                        <m:den>
                          <m:r>
                            <a:rPr lang="en-US" sz="1800" i="0" dirty="0" smtClean="0">
                              <a:latin typeface="Cambria Math" panose="02040503050406030204" pitchFamily="18" charset="0"/>
                            </a:rPr>
                            <m:t>1−</m:t>
                          </m:r>
                          <m:f>
                            <m:fPr>
                              <m:ctrlPr>
                                <a:rPr lang="en-US" sz="1800" i="1" dirty="0" smtClean="0">
                                  <a:latin typeface="Cambria Math" panose="02040503050406030204" pitchFamily="18" charset="0"/>
                                </a:rPr>
                              </m:ctrlPr>
                            </m:fPr>
                            <m:num>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𝜔</m:t>
                                  </m:r>
                                </m:e>
                                <m:sup>
                                  <m:r>
                                    <a:rPr lang="en-US" sz="1800" i="0" dirty="0" smtClean="0">
                                      <a:latin typeface="Cambria Math" panose="02040503050406030204" pitchFamily="18" charset="0"/>
                                    </a:rPr>
                                    <m:t>2</m:t>
                                  </m:r>
                                </m:sup>
                              </m:sSup>
                            </m:num>
                            <m:den>
                              <m:sSubSup>
                                <m:sSubSupPr>
                                  <m:ctrlPr>
                                    <a:rPr lang="en-US" sz="1800" i="1" dirty="0" smtClean="0">
                                      <a:latin typeface="Cambria Math" panose="02040503050406030204" pitchFamily="18" charset="0"/>
                                    </a:rPr>
                                  </m:ctrlPr>
                                </m:sSubSupPr>
                                <m:e>
                                  <m:r>
                                    <a:rPr lang="en-US" sz="1800" i="1" dirty="0" smtClean="0">
                                      <a:latin typeface="Cambria Math" panose="02040503050406030204" pitchFamily="18" charset="0"/>
                                    </a:rPr>
                                    <m:t>𝜔</m:t>
                                  </m:r>
                                </m:e>
                                <m:sub>
                                  <m:r>
                                    <a:rPr lang="en-US" sz="1800" i="1" dirty="0" smtClean="0">
                                      <a:latin typeface="Cambria Math" panose="02040503050406030204" pitchFamily="18" charset="0"/>
                                    </a:rPr>
                                    <m:t>𝑟</m:t>
                                  </m:r>
                                </m:sub>
                                <m:sup>
                                  <m:r>
                                    <a:rPr lang="en-US" sz="1800" i="0" dirty="0" smtClean="0">
                                      <a:latin typeface="Cambria Math" panose="02040503050406030204" pitchFamily="18" charset="0"/>
                                    </a:rPr>
                                    <m:t>2</m:t>
                                  </m:r>
                                </m:sup>
                              </m:sSubSup>
                            </m:den>
                          </m:f>
                        </m:den>
                      </m:f>
                      <m:r>
                        <a:rPr lang="en-US" sz="1800" i="0" dirty="0" smtClean="0">
                          <a:latin typeface="Cambria Math" panose="02040503050406030204" pitchFamily="18" charset="0"/>
                        </a:rPr>
                        <m:t>∗</m:t>
                      </m:r>
                      <m:f>
                        <m:fPr>
                          <m:ctrlPr>
                            <a:rPr lang="en-US" sz="1800" i="1" dirty="0" smtClean="0">
                              <a:latin typeface="Cambria Math" panose="02040503050406030204" pitchFamily="18" charset="0"/>
                            </a:rPr>
                          </m:ctrlPr>
                        </m:fPr>
                        <m:num>
                          <m:r>
                            <a:rPr lang="en-US" sz="1800" i="0" dirty="0" smtClean="0">
                              <a:latin typeface="Cambria Math" panose="02040503050406030204" pitchFamily="18" charset="0"/>
                            </a:rPr>
                            <m:t>1−</m:t>
                          </m:r>
                          <m:func>
                            <m:funcPr>
                              <m:ctrlPr>
                                <a:rPr lang="en-US" sz="1800" i="1" dirty="0" smtClean="0">
                                  <a:latin typeface="Cambria Math" panose="02040503050406030204" pitchFamily="18" charset="0"/>
                                </a:rPr>
                              </m:ctrlPr>
                            </m:funcPr>
                            <m:fName>
                              <m:r>
                                <m:rPr>
                                  <m:sty m:val="p"/>
                                </m:rPr>
                                <a:rPr lang="en-US" sz="1800" i="0" dirty="0" smtClean="0">
                                  <a:latin typeface="Cambria Math" panose="02040503050406030204" pitchFamily="18" charset="0"/>
                                </a:rPr>
                                <m:t>cos</m:t>
                              </m:r>
                            </m:fName>
                            <m:e>
                              <m:r>
                                <a:rPr lang="en-US" sz="1800" i="1" dirty="0" smtClean="0">
                                  <a:latin typeface="Cambria Math" panose="02040503050406030204" pitchFamily="18" charset="0"/>
                                </a:rPr>
                                <m:t>𝜃</m:t>
                              </m:r>
                            </m:e>
                          </m:func>
                        </m:num>
                        <m:den>
                          <m:r>
                            <a:rPr lang="en-US" sz="1800" i="1" dirty="0" smtClean="0">
                              <a:latin typeface="Cambria Math" panose="02040503050406030204" pitchFamily="18" charset="0"/>
                            </a:rPr>
                            <m:t>𝜃</m:t>
                          </m:r>
                        </m:den>
                      </m:f>
                    </m:oMath>
                  </m:oMathPara>
                </a14:m>
                <a:endParaRPr lang="en-US" sz="1800" dirty="0"/>
              </a:p>
              <a:p>
                <a:pPr marL="0" indent="0">
                  <a:buNone/>
                </a:pPr>
                <a:r>
                  <a:rPr lang="en-US" sz="2000" dirty="0"/>
                  <a:t>    where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𝑅</m:t>
                        </m:r>
                      </m:e>
                      <m:sub>
                        <m:r>
                          <a:rPr lang="en-US" sz="1600" i="1" dirty="0">
                            <a:latin typeface="Cambria Math" panose="02040503050406030204" pitchFamily="18" charset="0"/>
                          </a:rPr>
                          <m:t>𝑠</m:t>
                        </m:r>
                      </m:sub>
                    </m:sSub>
                  </m:oMath>
                </a14:m>
                <a:r>
                  <a:rPr lang="en-US" sz="1600" dirty="0"/>
                  <a:t> = passive resistance of the inactive region</a:t>
                </a:r>
              </a:p>
              <a:p>
                <a:pPr marL="0" indent="0">
                  <a:buNone/>
                </a:pPr>
                <a:r>
                  <a:rPr lang="en-US" sz="1600" dirty="0"/>
                  <a:t>	 </a:t>
                </a:r>
                <a14:m>
                  <m:oMath xmlns:m="http://schemas.openxmlformats.org/officeDocument/2006/math">
                    <m:sSub>
                      <m:sSubPr>
                        <m:ctrlPr>
                          <a:rPr lang="en-US" sz="1600" i="1" dirty="0">
                            <a:latin typeface="Cambria Math" panose="02040503050406030204" pitchFamily="18" charset="0"/>
                          </a:rPr>
                        </m:ctrlPr>
                      </m:sSubPr>
                      <m:e>
                        <m:r>
                          <a:rPr lang="en-IN" sz="1600" b="0" i="1" dirty="0" smtClean="0">
                            <a:latin typeface="Cambria Math" panose="02040503050406030204" pitchFamily="18" charset="0"/>
                          </a:rPr>
                          <m:t>  </m:t>
                        </m:r>
                        <m:r>
                          <a:rPr lang="en-US" sz="1600" i="1" dirty="0">
                            <a:latin typeface="Cambria Math" panose="02040503050406030204" pitchFamily="18" charset="0"/>
                          </a:rPr>
                          <m:t>𝜈</m:t>
                        </m:r>
                      </m:e>
                      <m:sub>
                        <m:r>
                          <a:rPr lang="en-US" sz="1600" i="1" dirty="0">
                            <a:latin typeface="Cambria Math" panose="02040503050406030204" pitchFamily="18" charset="0"/>
                          </a:rPr>
                          <m:t>𝑑</m:t>
                        </m:r>
                      </m:sub>
                    </m:sSub>
                  </m:oMath>
                </a14:m>
                <a:r>
                  <a:rPr lang="en-US" sz="1600" dirty="0"/>
                  <a:t> = carrier drift velocity</a:t>
                </a:r>
              </a:p>
              <a:p>
                <a:pPr marL="0" indent="0">
                  <a:buNone/>
                </a:pPr>
                <a:r>
                  <a:rPr lang="en-US" sz="1600" i="1" dirty="0">
                    <a:latin typeface="Cambria Math" panose="02040503050406030204" pitchFamily="18" charset="0"/>
                    <a:ea typeface="Cambria Math" panose="02040503050406030204" pitchFamily="18" charset="0"/>
                  </a:rPr>
                  <a:t>`	   L </a:t>
                </a:r>
                <a:r>
                  <a:rPr lang="en-US" sz="1600" dirty="0">
                    <a:ea typeface="Cambria Math" panose="02040503050406030204" pitchFamily="18" charset="0"/>
                  </a:rPr>
                  <a:t>= length of the drift space-charge region</a:t>
                </a:r>
                <a:endParaRPr lang="en-US" sz="1600" dirty="0">
                  <a:latin typeface="Cambria Math" panose="02040503050406030204" pitchFamily="18" charset="0"/>
                  <a:ea typeface="Cambria Math" panose="02040503050406030204" pitchFamily="18" charset="0"/>
                </a:endParaRPr>
              </a:p>
              <a:p>
                <a:pPr marL="0" indent="0">
                  <a:buNone/>
                </a:pPr>
                <a:r>
                  <a:rPr lang="en-US" sz="1600" dirty="0"/>
                  <a:t>	   </a:t>
                </a:r>
                <a:r>
                  <a:rPr lang="en-US" sz="1600" i="1" dirty="0">
                    <a:latin typeface="Cambria Math" panose="02040503050406030204" pitchFamily="18" charset="0"/>
                    <a:ea typeface="Cambria Math" panose="02040503050406030204" pitchFamily="18" charset="0"/>
                  </a:rPr>
                  <a:t>A </a:t>
                </a:r>
                <a:r>
                  <a:rPr lang="en-US" sz="1600" dirty="0">
                    <a:ea typeface="Cambria Math" panose="02040503050406030204" pitchFamily="18" charset="0"/>
                  </a:rPr>
                  <a:t>= diode cross section</a:t>
                </a:r>
                <a:endParaRPr lang="en-US" sz="1600" i="1" dirty="0">
                  <a:latin typeface="Cambria Math" panose="02040503050406030204" pitchFamily="18" charset="0"/>
                  <a:ea typeface="Cambria Math" panose="02040503050406030204" pitchFamily="18" charset="0"/>
                </a:endParaRPr>
              </a:p>
              <a:p>
                <a:pPr marL="0" indent="0">
                  <a:buNone/>
                </a:pPr>
                <a:r>
                  <a:rPr lang="en-US" sz="1600" dirty="0"/>
                  <a:t>	 </a:t>
                </a:r>
                <a14:m>
                  <m:oMath xmlns:m="http://schemas.openxmlformats.org/officeDocument/2006/math">
                    <m:sSub>
                      <m:sSubPr>
                        <m:ctrlPr>
                          <a:rPr lang="en-US" sz="1600" i="1" dirty="0">
                            <a:latin typeface="Cambria Math" panose="02040503050406030204" pitchFamily="18" charset="0"/>
                          </a:rPr>
                        </m:ctrlPr>
                      </m:sSubPr>
                      <m:e>
                        <m:r>
                          <a:rPr lang="en-IN" sz="1600" b="0" i="1" dirty="0" smtClean="0">
                            <a:latin typeface="Cambria Math" panose="02040503050406030204" pitchFamily="18" charset="0"/>
                          </a:rPr>
                          <m:t>  </m:t>
                        </m:r>
                        <m:r>
                          <a:rPr lang="en-US" sz="1600" i="1" dirty="0">
                            <a:latin typeface="Cambria Math" panose="02040503050406030204" pitchFamily="18" charset="0"/>
                          </a:rPr>
                          <m:t>𝜖</m:t>
                        </m:r>
                      </m:e>
                      <m:sub>
                        <m:r>
                          <a:rPr lang="en-US" sz="1600" i="1" dirty="0">
                            <a:latin typeface="Cambria Math" panose="02040503050406030204" pitchFamily="18" charset="0"/>
                          </a:rPr>
                          <m:t>𝑠</m:t>
                        </m:r>
                      </m:sub>
                    </m:sSub>
                  </m:oMath>
                </a14:m>
                <a:r>
                  <a:rPr lang="en-US" sz="1600" dirty="0"/>
                  <a:t> = semiconductor dielectric permittivity  </a:t>
                </a:r>
              </a:p>
            </p:txBody>
          </p:sp>
        </mc:Choice>
        <mc:Fallback xmlns="">
          <p:sp>
            <p:nvSpPr>
              <p:cNvPr id="4" name="Text Placeholder 3">
                <a:extLst>
                  <a:ext uri="{FF2B5EF4-FFF2-40B4-BE49-F238E27FC236}">
                    <a16:creationId xmlns:a16="http://schemas.microsoft.com/office/drawing/2014/main" id="{23563577-258A-4593-9A75-15348FB37C76}"/>
                  </a:ext>
                </a:extLst>
              </p:cNvPr>
              <p:cNvSpPr>
                <a:spLocks noGrp="1" noRot="1" noChangeAspect="1" noMove="1" noResize="1" noEditPoints="1" noAdjustHandles="1" noChangeArrowheads="1" noChangeShapeType="1" noTextEdit="1"/>
              </p:cNvSpPr>
              <p:nvPr>
                <p:ph type="body" sz="quarter" idx="13"/>
              </p:nvPr>
            </p:nvSpPr>
            <p:spPr>
              <a:xfrm>
                <a:off x="953965" y="1323976"/>
                <a:ext cx="7751885" cy="5534024"/>
              </a:xfrm>
              <a:blipFill>
                <a:blip r:embed="rId3"/>
                <a:stretch>
                  <a:fillRect l="-708" t="-1101" r="-1336"/>
                </a:stretch>
              </a:blipFill>
            </p:spPr>
            <p:txBody>
              <a:bodyPr/>
              <a:lstStyle/>
              <a:p>
                <a:r>
                  <a:rPr lang="en-IN">
                    <a:noFill/>
                  </a:rPr>
                  <a:t> </a:t>
                </a:r>
              </a:p>
            </p:txBody>
          </p:sp>
        </mc:Fallback>
      </mc:AlternateContent>
    </p:spTree>
    <p:extLst>
      <p:ext uri="{BB962C8B-B14F-4D97-AF65-F5344CB8AC3E}">
        <p14:creationId xmlns:p14="http://schemas.microsoft.com/office/powerpoint/2010/main" val="345170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ACE0-563A-49B4-AF38-852A0C31CA47}"/>
              </a:ext>
            </a:extLst>
          </p:cNvPr>
          <p:cNvSpPr>
            <a:spLocks noGrp="1"/>
          </p:cNvSpPr>
          <p:nvPr>
            <p:ph type="title"/>
          </p:nvPr>
        </p:nvSpPr>
        <p:spPr>
          <a:xfrm>
            <a:off x="838200" y="346075"/>
            <a:ext cx="10515600" cy="1031875"/>
          </a:xfrm>
        </p:spPr>
        <p:txBody>
          <a:bodyPr>
            <a:normAutofit/>
          </a:bodyPr>
          <a:lstStyle/>
          <a:p>
            <a:r>
              <a:rPr lang="en-IN" sz="3000" dirty="0">
                <a:latin typeface="Bahnschrift SemiBold" panose="020B0502040204020203" pitchFamily="34" charset="0"/>
              </a:rPr>
              <a:t>Cont</a:t>
            </a:r>
            <a:r>
              <a:rPr lang="en-IN" sz="3000" dirty="0">
                <a:latin typeface="Bahnschrift Condensed" panose="020B0502040204020203" pitchFamily="34"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56C8FB-3311-48BF-BFDD-A4F31ED6EC2B}"/>
                  </a:ext>
                </a:extLst>
              </p:cNvPr>
              <p:cNvSpPr>
                <a:spLocks noGrp="1"/>
              </p:cNvSpPr>
              <p:nvPr>
                <p:ph idx="1"/>
              </p:nvPr>
            </p:nvSpPr>
            <p:spPr>
              <a:xfrm>
                <a:off x="838200" y="1165102"/>
                <a:ext cx="10515600" cy="1244723"/>
              </a:xfrm>
            </p:spPr>
            <p:txBody>
              <a:bodyPr>
                <a:normAutofit/>
              </a:bodyPr>
              <a:lstStyle/>
              <a:p>
                <a:r>
                  <a:rPr lang="en-IN" sz="2200" dirty="0"/>
                  <a:t>The number of ionization per centimetre produced by a single carrier is a sharply increasing function of the electric field</a:t>
                </a:r>
              </a:p>
              <a:p>
                <a:r>
                  <a:rPr lang="en-IN" sz="2200" dirty="0"/>
                  <a:t>When </a:t>
                </a:r>
                <a14:m>
                  <m:oMath xmlns:m="http://schemas.openxmlformats.org/officeDocument/2006/math">
                    <m:r>
                      <a:rPr lang="en-IN" sz="2200" i="1" dirty="0" smtClean="0">
                        <a:latin typeface="Cambria Math" panose="02040503050406030204" pitchFamily="18" charset="0"/>
                      </a:rPr>
                      <m:t>𝜔</m:t>
                    </m:r>
                    <m:r>
                      <a:rPr lang="en-IN" sz="2200" i="0" dirty="0">
                        <a:latin typeface="Cambria Math" panose="02040503050406030204" pitchFamily="18" charset="0"/>
                      </a:rPr>
                      <m:t>&gt;</m:t>
                    </m:r>
                    <m:sSub>
                      <m:sSubPr>
                        <m:ctrlPr>
                          <a:rPr lang="en-IN" sz="2200" i="1" dirty="0">
                            <a:latin typeface="Cambria Math" panose="02040503050406030204" pitchFamily="18" charset="0"/>
                          </a:rPr>
                        </m:ctrlPr>
                      </m:sSubPr>
                      <m:e>
                        <m:r>
                          <a:rPr lang="en-IN" sz="2200" i="1" dirty="0">
                            <a:latin typeface="Cambria Math" panose="02040503050406030204" pitchFamily="18" charset="0"/>
                          </a:rPr>
                          <m:t>𝜔</m:t>
                        </m:r>
                      </m:e>
                      <m:sub>
                        <m:r>
                          <a:rPr lang="en-IN" sz="2200" i="1" dirty="0">
                            <a:latin typeface="Cambria Math" panose="02040503050406030204" pitchFamily="18" charset="0"/>
                          </a:rPr>
                          <m:t>𝑟</m:t>
                        </m:r>
                      </m:sub>
                    </m:sSub>
                    <m:r>
                      <a:rPr lang="en-IN" sz="2200" b="0" i="1" dirty="0" smtClean="0">
                        <a:latin typeface="Cambria Math" panose="02040503050406030204" pitchFamily="18" charset="0"/>
                      </a:rPr>
                      <m:t> </m:t>
                    </m:r>
                  </m:oMath>
                </a14:m>
                <a:r>
                  <a:rPr lang="en-IN" sz="2200" dirty="0"/>
                  <a:t>we have the following plot</a:t>
                </a:r>
              </a:p>
            </p:txBody>
          </p:sp>
        </mc:Choice>
        <mc:Fallback xmlns="">
          <p:sp>
            <p:nvSpPr>
              <p:cNvPr id="3" name="Content Placeholder 2">
                <a:extLst>
                  <a:ext uri="{FF2B5EF4-FFF2-40B4-BE49-F238E27FC236}">
                    <a16:creationId xmlns:a16="http://schemas.microsoft.com/office/drawing/2014/main" id="{2056C8FB-3311-48BF-BFDD-A4F31ED6EC2B}"/>
                  </a:ext>
                </a:extLst>
              </p:cNvPr>
              <p:cNvSpPr>
                <a:spLocks noGrp="1" noRot="1" noChangeAspect="1" noMove="1" noResize="1" noEditPoints="1" noAdjustHandles="1" noChangeArrowheads="1" noChangeShapeType="1" noTextEdit="1"/>
              </p:cNvSpPr>
              <p:nvPr>
                <p:ph idx="1"/>
              </p:nvPr>
            </p:nvSpPr>
            <p:spPr>
              <a:xfrm>
                <a:off x="838200" y="1165102"/>
                <a:ext cx="10515600" cy="1244723"/>
              </a:xfrm>
              <a:blipFill>
                <a:blip r:embed="rId2"/>
                <a:stretch>
                  <a:fillRect l="-696" t="-6373" b="-4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F9A9E8F-FA88-4AD3-B461-4919B8C516E1}"/>
                  </a:ext>
                </a:extLst>
              </p:cNvPr>
              <p:cNvSpPr>
                <a:spLocks noGrp="1"/>
              </p:cNvSpPr>
              <p:nvPr>
                <p:ph type="body" sz="quarter" idx="13"/>
              </p:nvPr>
            </p:nvSpPr>
            <p:spPr>
              <a:xfrm>
                <a:off x="4878265" y="2409825"/>
                <a:ext cx="6342185" cy="3214932"/>
              </a:xfrm>
            </p:spPr>
            <p:txBody>
              <a:bodyPr>
                <a:normAutofit lnSpcReduction="10000"/>
              </a:bodyPr>
              <a:lstStyle/>
              <a:p>
                <a:r>
                  <a:rPr lang="en-IN" sz="2200" dirty="0"/>
                  <a:t>The peak value of the negative resistance occurs near </a:t>
                </a:r>
                <a14:m>
                  <m:oMath xmlns:m="http://schemas.openxmlformats.org/officeDocument/2006/math">
                    <m:r>
                      <a:rPr lang="en-IN" sz="2200" i="1" dirty="0" smtClean="0">
                        <a:latin typeface="Cambria Math" panose="02040503050406030204" pitchFamily="18" charset="0"/>
                      </a:rPr>
                      <m:t>𝜃</m:t>
                    </m:r>
                    <m:r>
                      <a:rPr lang="en-IN" sz="2200" i="0" dirty="0">
                        <a:latin typeface="Cambria Math" panose="02040503050406030204" pitchFamily="18" charset="0"/>
                      </a:rPr>
                      <m:t>=</m:t>
                    </m:r>
                    <m:r>
                      <a:rPr lang="en-IN" sz="2200" i="1" dirty="0">
                        <a:latin typeface="Cambria Math" panose="02040503050406030204" pitchFamily="18" charset="0"/>
                      </a:rPr>
                      <m:t>𝜋</m:t>
                    </m:r>
                  </m:oMath>
                </a14:m>
                <a:endParaRPr lang="en-IN" sz="2200" dirty="0"/>
              </a:p>
              <a:p>
                <a:r>
                  <a:rPr lang="en-IN" sz="2200" dirty="0"/>
                  <a:t>For transit angles larger than </a:t>
                </a:r>
                <a14:m>
                  <m:oMath xmlns:m="http://schemas.openxmlformats.org/officeDocument/2006/math">
                    <m:r>
                      <a:rPr lang="en-IN" sz="2200" i="1" dirty="0" smtClean="0">
                        <a:latin typeface="Cambria Math" panose="02040503050406030204" pitchFamily="18" charset="0"/>
                      </a:rPr>
                      <m:t>𝜋</m:t>
                    </m:r>
                  </m:oMath>
                </a14:m>
                <a:r>
                  <a:rPr lang="en-IN" sz="2200" dirty="0"/>
                  <a:t> and approaching </a:t>
                </a:r>
                <a14:m>
                  <m:oMath xmlns:m="http://schemas.openxmlformats.org/officeDocument/2006/math">
                    <m:r>
                      <a:rPr lang="en-IN" sz="2200" dirty="0" smtClean="0">
                        <a:latin typeface="Cambria Math" panose="02040503050406030204" pitchFamily="18" charset="0"/>
                      </a:rPr>
                      <m:t>3</m:t>
                    </m:r>
                    <m:f>
                      <m:fPr>
                        <m:type m:val="lin"/>
                        <m:ctrlPr>
                          <a:rPr lang="en-IN" sz="2200" i="1" dirty="0">
                            <a:latin typeface="Cambria Math" panose="02040503050406030204" pitchFamily="18" charset="0"/>
                          </a:rPr>
                        </m:ctrlPr>
                      </m:fPr>
                      <m:num>
                        <m:r>
                          <a:rPr lang="en-IN" sz="2200" i="1" dirty="0">
                            <a:latin typeface="Cambria Math" panose="02040503050406030204" pitchFamily="18" charset="0"/>
                          </a:rPr>
                          <m:t>𝜋</m:t>
                        </m:r>
                      </m:num>
                      <m:den>
                        <m:r>
                          <a:rPr lang="en-IN" sz="2200" i="0" dirty="0">
                            <a:latin typeface="Cambria Math" panose="02040503050406030204" pitchFamily="18" charset="0"/>
                          </a:rPr>
                          <m:t>2</m:t>
                        </m:r>
                      </m:den>
                    </m:f>
                  </m:oMath>
                </a14:m>
                <a:r>
                  <a:rPr lang="en-IN" sz="2200" dirty="0"/>
                  <a:t> the negative resistance of the diode decreases rapidly</a:t>
                </a:r>
              </a:p>
              <a:p>
                <a:r>
                  <a:rPr lang="en-IN" sz="2200" dirty="0"/>
                  <a:t>It works well only in frequency range around the </a:t>
                </a:r>
                <a14:m>
                  <m:oMath xmlns:m="http://schemas.openxmlformats.org/officeDocument/2006/math">
                    <m:r>
                      <a:rPr lang="en-IN" sz="2200" i="1" dirty="0" smtClean="0">
                        <a:latin typeface="Cambria Math" panose="02040503050406030204" pitchFamily="18" charset="0"/>
                      </a:rPr>
                      <m:t>𝜋</m:t>
                    </m:r>
                  </m:oMath>
                </a14:m>
                <a:r>
                  <a:rPr lang="en-IN" sz="2200" dirty="0"/>
                  <a:t> transit angle. That is </a:t>
                </a:r>
                <a:endParaRPr lang="en-IN" sz="2200" i="1" dirty="0">
                  <a:latin typeface="Cambria Math" panose="02040503050406030204" pitchFamily="18" charset="0"/>
                </a:endParaRPr>
              </a:p>
              <a:p>
                <a:pPr marL="0" indent="0">
                  <a:buNone/>
                </a:pPr>
                <a:r>
                  <a:rPr lang="en-IN" sz="2200" dirty="0"/>
                  <a:t>			</a:t>
                </a:r>
                <a14:m>
                  <m:oMath xmlns:m="http://schemas.openxmlformats.org/officeDocument/2006/math">
                    <m:r>
                      <a:rPr lang="en-IN" sz="2200" i="1" smtClean="0">
                        <a:latin typeface="Cambria Math" panose="02040503050406030204" pitchFamily="18" charset="0"/>
                      </a:rPr>
                      <m:t>𝑓</m:t>
                    </m:r>
                    <m:r>
                      <a:rPr lang="en-IN" sz="220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i="0" smtClean="0">
                            <a:latin typeface="Cambria Math" panose="02040503050406030204" pitchFamily="18" charset="0"/>
                          </a:rPr>
                          <m:t>1</m:t>
                        </m:r>
                      </m:num>
                      <m:den>
                        <m:r>
                          <a:rPr lang="en-IN" sz="2200" i="0" smtClean="0">
                            <a:latin typeface="Cambria Math" panose="02040503050406030204" pitchFamily="18" charset="0"/>
                          </a:rPr>
                          <m:t>2</m:t>
                        </m:r>
                        <m:r>
                          <a:rPr lang="en-IN" sz="2200" i="1" smtClean="0">
                            <a:latin typeface="Cambria Math" panose="02040503050406030204" pitchFamily="18" charset="0"/>
                          </a:rPr>
                          <m:t>𝜏</m:t>
                        </m:r>
                      </m:den>
                    </m:f>
                    <m:r>
                      <a:rPr lang="en-IN" sz="2200" i="0" smtClean="0">
                        <a:latin typeface="Cambria Math" panose="02040503050406030204" pitchFamily="18" charset="0"/>
                      </a:rPr>
                      <m:t>=</m:t>
                    </m:r>
                    <m:f>
                      <m:fPr>
                        <m:ctrlPr>
                          <a:rPr lang="en-IN" sz="2200" i="1" smtClean="0">
                            <a:latin typeface="Cambria Math" panose="02040503050406030204" pitchFamily="18" charset="0"/>
                          </a:rPr>
                        </m:ctrlPr>
                      </m:fPr>
                      <m:num>
                        <m:sSub>
                          <m:sSubPr>
                            <m:ctrlPr>
                              <a:rPr lang="en-IN" sz="2200" i="1" smtClean="0">
                                <a:latin typeface="Cambria Math" panose="02040503050406030204" pitchFamily="18" charset="0"/>
                              </a:rPr>
                            </m:ctrlPr>
                          </m:sSubPr>
                          <m:e>
                            <m:r>
                              <a:rPr lang="en-IN" sz="2200" i="1" smtClean="0">
                                <a:latin typeface="Cambria Math" panose="02040503050406030204" pitchFamily="18" charset="0"/>
                              </a:rPr>
                              <m:t>𝜈</m:t>
                            </m:r>
                          </m:e>
                          <m:sub>
                            <m:r>
                              <a:rPr lang="en-IN" sz="2200" i="1" smtClean="0">
                                <a:latin typeface="Cambria Math" panose="02040503050406030204" pitchFamily="18" charset="0"/>
                              </a:rPr>
                              <m:t>𝑑</m:t>
                            </m:r>
                          </m:sub>
                        </m:sSub>
                      </m:num>
                      <m:den>
                        <m:r>
                          <a:rPr lang="en-IN" sz="2200" i="0" smtClean="0">
                            <a:latin typeface="Cambria Math" panose="02040503050406030204" pitchFamily="18" charset="0"/>
                          </a:rPr>
                          <m:t>2</m:t>
                        </m:r>
                        <m:r>
                          <a:rPr lang="en-IN" sz="2200" i="1" smtClean="0">
                            <a:latin typeface="Cambria Math" panose="02040503050406030204" pitchFamily="18" charset="0"/>
                          </a:rPr>
                          <m:t>𝐿</m:t>
                        </m:r>
                      </m:den>
                    </m:f>
                  </m:oMath>
                </a14:m>
                <a:r>
                  <a:rPr lang="en-IN" sz="2200" dirty="0"/>
                  <a:t> </a:t>
                </a:r>
              </a:p>
              <a:p>
                <a:pPr marL="0" indent="0">
                  <a:buNone/>
                </a:pPr>
                <a:r>
                  <a:rPr lang="en-IN" sz="2200" dirty="0"/>
                  <a:t>	</a:t>
                </a:r>
              </a:p>
            </p:txBody>
          </p:sp>
        </mc:Choice>
        <mc:Fallback xmlns="">
          <p:sp>
            <p:nvSpPr>
              <p:cNvPr id="4" name="Text Placeholder 3">
                <a:extLst>
                  <a:ext uri="{FF2B5EF4-FFF2-40B4-BE49-F238E27FC236}">
                    <a16:creationId xmlns:a16="http://schemas.microsoft.com/office/drawing/2014/main" id="{DF9A9E8F-FA88-4AD3-B461-4919B8C516E1}"/>
                  </a:ext>
                </a:extLst>
              </p:cNvPr>
              <p:cNvSpPr>
                <a:spLocks noGrp="1" noRot="1" noChangeAspect="1" noMove="1" noResize="1" noEditPoints="1" noAdjustHandles="1" noChangeArrowheads="1" noChangeShapeType="1" noTextEdit="1"/>
              </p:cNvSpPr>
              <p:nvPr>
                <p:ph type="body" sz="quarter" idx="13"/>
              </p:nvPr>
            </p:nvSpPr>
            <p:spPr>
              <a:xfrm>
                <a:off x="4878265" y="2409825"/>
                <a:ext cx="6342185" cy="3214932"/>
              </a:xfrm>
              <a:blipFill>
                <a:blip r:embed="rId3"/>
                <a:stretch>
                  <a:fillRect l="-1057" t="-3030"/>
                </a:stretch>
              </a:blipFill>
            </p:spPr>
            <p:txBody>
              <a:bodyPr/>
              <a:lstStyle/>
              <a:p>
                <a:r>
                  <a:rPr lang="en-IN">
                    <a:noFill/>
                  </a:rPr>
                  <a:t> </a:t>
                </a:r>
              </a:p>
            </p:txBody>
          </p:sp>
        </mc:Fallback>
      </mc:AlternateContent>
      <p:pic>
        <p:nvPicPr>
          <p:cNvPr id="7" name="Content Placeholder 6">
            <a:extLst>
              <a:ext uri="{FF2B5EF4-FFF2-40B4-BE49-F238E27FC236}">
                <a16:creationId xmlns:a16="http://schemas.microsoft.com/office/drawing/2014/main" id="{BB97C282-6586-4AAC-866E-37DB51150A21}"/>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040606" y="2474791"/>
            <a:ext cx="3509962" cy="3190875"/>
          </a:xfrm>
        </p:spPr>
      </p:pic>
      <p:sp>
        <p:nvSpPr>
          <p:cNvPr id="5" name="Footer Placeholder 4">
            <a:extLst>
              <a:ext uri="{FF2B5EF4-FFF2-40B4-BE49-F238E27FC236}">
                <a16:creationId xmlns:a16="http://schemas.microsoft.com/office/drawing/2014/main" id="{B8FC1627-7F30-4525-823F-C0A7ABC585FC}"/>
              </a:ext>
            </a:extLst>
          </p:cNvPr>
          <p:cNvSpPr>
            <a:spLocks noGrp="1"/>
          </p:cNvSpPr>
          <p:nvPr>
            <p:ph type="ftr" sz="quarter" idx="11"/>
          </p:nvPr>
        </p:nvSpPr>
        <p:spPr>
          <a:xfrm>
            <a:off x="838200" y="5629764"/>
            <a:ext cx="4114800" cy="365125"/>
          </a:xfrm>
        </p:spPr>
        <p:txBody>
          <a:bodyPr/>
          <a:lstStyle/>
          <a:p>
            <a:r>
              <a:rPr lang="en-IN" b="1" dirty="0"/>
              <a:t>Negative resistance vs transit angle</a:t>
            </a:r>
          </a:p>
        </p:txBody>
      </p:sp>
    </p:spTree>
    <p:extLst>
      <p:ext uri="{BB962C8B-B14F-4D97-AF65-F5344CB8AC3E}">
        <p14:creationId xmlns:p14="http://schemas.microsoft.com/office/powerpoint/2010/main" val="216380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AF62-FB25-4047-8798-1B5677D75621}"/>
              </a:ext>
            </a:extLst>
          </p:cNvPr>
          <p:cNvSpPr>
            <a:spLocks noGrp="1"/>
          </p:cNvSpPr>
          <p:nvPr>
            <p:ph type="title"/>
          </p:nvPr>
        </p:nvSpPr>
        <p:spPr>
          <a:xfrm>
            <a:off x="838200" y="365125"/>
            <a:ext cx="10515600" cy="1031875"/>
          </a:xfrm>
        </p:spPr>
        <p:txBody>
          <a:bodyPr>
            <a:normAutofit/>
          </a:bodyPr>
          <a:lstStyle/>
          <a:p>
            <a:r>
              <a:rPr lang="en-IN" sz="3600" dirty="0">
                <a:latin typeface="Bahnschrift SemiBold" panose="020B0502040204020203" pitchFamily="34" charset="0"/>
              </a:rPr>
              <a:t>Power Output and Efficiency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DF537-BCE6-4454-8082-9188FA832011}"/>
                  </a:ext>
                </a:extLst>
              </p:cNvPr>
              <p:cNvSpPr>
                <a:spLocks noGrp="1"/>
              </p:cNvSpPr>
              <p:nvPr>
                <p:ph idx="1"/>
              </p:nvPr>
            </p:nvSpPr>
            <p:spPr>
              <a:xfrm>
                <a:off x="838200" y="1263648"/>
                <a:ext cx="10515600" cy="5229227"/>
              </a:xfrm>
            </p:spPr>
            <p:txBody>
              <a:bodyPr>
                <a:normAutofit/>
              </a:bodyPr>
              <a:lstStyle/>
              <a:p>
                <a:r>
                  <a:rPr lang="en-IN" sz="2200" dirty="0"/>
                  <a:t>For a uniform Avalanche, the maximum voltage that can be applied across the diode is give by,  </a:t>
                </a:r>
                <a14:m>
                  <m:oMath xmlns:m="http://schemas.openxmlformats.org/officeDocument/2006/math">
                    <m:sSub>
                      <m:sSubPr>
                        <m:ctrlPr>
                          <a:rPr lang="en-IN" sz="2200" b="1" i="1" dirty="0" smtClean="0">
                            <a:latin typeface="Cambria Math" panose="02040503050406030204" pitchFamily="18" charset="0"/>
                          </a:rPr>
                        </m:ctrlPr>
                      </m:sSubPr>
                      <m:e>
                        <m:r>
                          <a:rPr lang="en-IN" sz="2200" b="1" i="1" dirty="0">
                            <a:latin typeface="Cambria Math" panose="02040503050406030204" pitchFamily="18" charset="0"/>
                          </a:rPr>
                          <m:t>𝑽</m:t>
                        </m:r>
                      </m:e>
                      <m:sub>
                        <m:r>
                          <a:rPr lang="en-IN" sz="2200" b="1" i="1" dirty="0">
                            <a:latin typeface="Cambria Math" panose="02040503050406030204" pitchFamily="18" charset="0"/>
                          </a:rPr>
                          <m:t>𝒎</m:t>
                        </m:r>
                      </m:sub>
                    </m:sSub>
                    <m:r>
                      <a:rPr lang="en-IN" sz="2200" b="1" i="0" dirty="0">
                        <a:latin typeface="Cambria Math" panose="02040503050406030204" pitchFamily="18" charset="0"/>
                      </a:rPr>
                      <m:t>=</m:t>
                    </m:r>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𝑬</m:t>
                        </m:r>
                      </m:e>
                      <m:sub>
                        <m:r>
                          <a:rPr lang="en-IN" sz="2200" b="1" i="1" dirty="0">
                            <a:latin typeface="Cambria Math" panose="02040503050406030204" pitchFamily="18" charset="0"/>
                          </a:rPr>
                          <m:t>𝒎</m:t>
                        </m:r>
                      </m:sub>
                    </m:sSub>
                    <m:r>
                      <a:rPr lang="en-IN" sz="2200" b="1" i="1" dirty="0">
                        <a:latin typeface="Cambria Math" panose="02040503050406030204" pitchFamily="18" charset="0"/>
                      </a:rPr>
                      <m:t>𝑳</m:t>
                    </m:r>
                  </m:oMath>
                </a14:m>
                <a:r>
                  <a:rPr lang="en-IN" sz="2200" dirty="0"/>
                  <a:t>  </a:t>
                </a:r>
                <a:r>
                  <a:rPr lang="en-IN" sz="1600" dirty="0"/>
                  <a:t>(where </a:t>
                </a:r>
                <a14:m>
                  <m:oMath xmlns:m="http://schemas.openxmlformats.org/officeDocument/2006/math">
                    <m:sSub>
                      <m:sSubPr>
                        <m:ctrlPr>
                          <a:rPr lang="en-IN" sz="1600" i="1" dirty="0">
                            <a:latin typeface="Cambria Math" panose="02040503050406030204" pitchFamily="18" charset="0"/>
                          </a:rPr>
                        </m:ctrlPr>
                      </m:sSubPr>
                      <m:e>
                        <m:r>
                          <a:rPr lang="en-IN" sz="1600" i="1" dirty="0">
                            <a:latin typeface="Cambria Math" panose="02040503050406030204" pitchFamily="18" charset="0"/>
                          </a:rPr>
                          <m:t>𝐸</m:t>
                        </m:r>
                      </m:e>
                      <m:sub>
                        <m:r>
                          <a:rPr lang="en-IN" sz="1600" i="1" dirty="0">
                            <a:latin typeface="Cambria Math" panose="02040503050406030204" pitchFamily="18" charset="0"/>
                          </a:rPr>
                          <m:t>𝑚</m:t>
                        </m:r>
                      </m:sub>
                    </m:sSub>
                  </m:oMath>
                </a14:m>
                <a:r>
                  <a:rPr lang="en-IN" sz="1600" dirty="0"/>
                  <a:t> = maximum electric field and </a:t>
                </a:r>
                <a14:m>
                  <m:oMath xmlns:m="http://schemas.openxmlformats.org/officeDocument/2006/math">
                    <m:r>
                      <a:rPr lang="en-IN" sz="1600" i="1" dirty="0">
                        <a:latin typeface="Cambria Math" panose="02040503050406030204" pitchFamily="18" charset="0"/>
                      </a:rPr>
                      <m:t>𝐿</m:t>
                    </m:r>
                  </m:oMath>
                </a14:m>
                <a:r>
                  <a:rPr lang="en-IN" sz="1600" dirty="0"/>
                  <a:t> = depletion length)</a:t>
                </a:r>
              </a:p>
              <a:p>
                <a:r>
                  <a:rPr lang="en-IN" sz="2200" dirty="0"/>
                  <a:t>The maximum applied voltage is limited by breakdown voltage, and maximum current that can be carried by the diode is limited by Avalanche breakdown.</a:t>
                </a:r>
              </a:p>
              <a:p>
                <a:r>
                  <a:rPr lang="en-IN" sz="2200" dirty="0"/>
                  <a:t>The maximum current is given by,</a:t>
                </a:r>
                <a:r>
                  <a:rPr lang="en-IN" sz="2200" b="1" dirty="0"/>
                  <a:t> </a:t>
                </a:r>
                <a14:m>
                  <m:oMath xmlns:m="http://schemas.openxmlformats.org/officeDocument/2006/math">
                    <m:sSub>
                      <m:sSubPr>
                        <m:ctrlPr>
                          <a:rPr lang="en-IN" sz="2200" b="1" i="1" dirty="0" smtClean="0">
                            <a:latin typeface="Cambria Math" panose="02040503050406030204" pitchFamily="18" charset="0"/>
                          </a:rPr>
                        </m:ctrlPr>
                      </m:sSubPr>
                      <m:e>
                        <m:r>
                          <a:rPr lang="en-IN" sz="2200" b="1" i="1" dirty="0">
                            <a:latin typeface="Cambria Math" panose="02040503050406030204" pitchFamily="18" charset="0"/>
                          </a:rPr>
                          <m:t>𝑰</m:t>
                        </m:r>
                      </m:e>
                      <m:sub>
                        <m:r>
                          <a:rPr lang="en-IN" sz="2200" b="1" i="1" dirty="0">
                            <a:latin typeface="Cambria Math" panose="02040503050406030204" pitchFamily="18" charset="0"/>
                          </a:rPr>
                          <m:t>𝒎</m:t>
                        </m:r>
                      </m:sub>
                    </m:sSub>
                    <m:r>
                      <a:rPr lang="en-IN" sz="2200" b="1" i="0" dirty="0">
                        <a:latin typeface="Cambria Math" panose="02040503050406030204" pitchFamily="18" charset="0"/>
                      </a:rPr>
                      <m:t>=</m:t>
                    </m:r>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𝑱</m:t>
                        </m:r>
                      </m:e>
                      <m:sub>
                        <m:r>
                          <a:rPr lang="en-IN" sz="2200" b="1" i="1" dirty="0">
                            <a:latin typeface="Cambria Math" panose="02040503050406030204" pitchFamily="18" charset="0"/>
                          </a:rPr>
                          <m:t>𝒎</m:t>
                        </m:r>
                      </m:sub>
                    </m:sSub>
                    <m:r>
                      <a:rPr lang="en-IN" sz="2200" b="1" i="1" dirty="0">
                        <a:latin typeface="Cambria Math" panose="02040503050406030204" pitchFamily="18" charset="0"/>
                      </a:rPr>
                      <m:t>𝑨</m:t>
                    </m:r>
                    <m:r>
                      <a:rPr lang="en-IN" sz="2200" b="1" i="0" dirty="0">
                        <a:latin typeface="Cambria Math" panose="02040503050406030204" pitchFamily="18" charset="0"/>
                      </a:rPr>
                      <m:t>=</m:t>
                    </m:r>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𝝈</m:t>
                        </m:r>
                      </m:e>
                      <m:sub>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𝑬</m:t>
                            </m:r>
                          </m:e>
                          <m:sub>
                            <m:r>
                              <a:rPr lang="en-IN" sz="2200" b="1" i="1" dirty="0">
                                <a:latin typeface="Cambria Math" panose="02040503050406030204" pitchFamily="18" charset="0"/>
                              </a:rPr>
                              <m:t>𝒎</m:t>
                            </m:r>
                          </m:sub>
                        </m:sSub>
                      </m:sub>
                    </m:sSub>
                    <m:r>
                      <a:rPr lang="en-IN" sz="2200" b="1" i="1" dirty="0">
                        <a:latin typeface="Cambria Math" panose="02040503050406030204" pitchFamily="18" charset="0"/>
                      </a:rPr>
                      <m:t>𝑨</m:t>
                    </m:r>
                    <m:r>
                      <a:rPr lang="en-IN" sz="2200" b="1" i="0" dirty="0">
                        <a:latin typeface="Cambria Math" panose="02040503050406030204" pitchFamily="18" charset="0"/>
                      </a:rPr>
                      <m:t>=</m:t>
                    </m:r>
                    <m:f>
                      <m:fPr>
                        <m:ctrlPr>
                          <a:rPr lang="en-IN" sz="2200" b="1" i="1" dirty="0">
                            <a:latin typeface="Cambria Math" panose="02040503050406030204" pitchFamily="18" charset="0"/>
                          </a:rPr>
                        </m:ctrlPr>
                      </m:fPr>
                      <m:num>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𝝐</m:t>
                            </m:r>
                          </m:e>
                          <m:sub>
                            <m:r>
                              <a:rPr lang="en-IN" sz="2200" b="1" i="1" dirty="0">
                                <a:latin typeface="Cambria Math" panose="02040503050406030204" pitchFamily="18" charset="0"/>
                              </a:rPr>
                              <m:t>𝑺</m:t>
                            </m:r>
                          </m:sub>
                        </m:sSub>
                      </m:num>
                      <m:den>
                        <m:r>
                          <a:rPr lang="en-IN" sz="2200" b="1" i="1" dirty="0">
                            <a:latin typeface="Cambria Math" panose="02040503050406030204" pitchFamily="18" charset="0"/>
                          </a:rPr>
                          <m:t>𝝉</m:t>
                        </m:r>
                      </m:den>
                    </m:f>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𝑬</m:t>
                        </m:r>
                      </m:e>
                      <m:sub>
                        <m:r>
                          <a:rPr lang="en-IN" sz="2200" b="1" i="1" dirty="0">
                            <a:latin typeface="Cambria Math" panose="02040503050406030204" pitchFamily="18" charset="0"/>
                          </a:rPr>
                          <m:t>𝒎</m:t>
                        </m:r>
                      </m:sub>
                    </m:sSub>
                    <m:r>
                      <a:rPr lang="en-IN" sz="2200" b="1" i="1" dirty="0">
                        <a:latin typeface="Cambria Math" panose="02040503050406030204" pitchFamily="18" charset="0"/>
                      </a:rPr>
                      <m:t>𝑨</m:t>
                    </m:r>
                    <m:r>
                      <a:rPr lang="en-IN" sz="2200" b="1" i="0" dirty="0">
                        <a:latin typeface="Cambria Math" panose="02040503050406030204" pitchFamily="18" charset="0"/>
                      </a:rPr>
                      <m:t>=</m:t>
                    </m:r>
                    <m:f>
                      <m:fPr>
                        <m:ctrlPr>
                          <a:rPr lang="en-IN" sz="2200" b="1" i="1" dirty="0">
                            <a:latin typeface="Cambria Math" panose="02040503050406030204" pitchFamily="18" charset="0"/>
                          </a:rPr>
                        </m:ctrlPr>
                      </m:fPr>
                      <m:num>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𝝂</m:t>
                            </m:r>
                          </m:e>
                          <m:sub>
                            <m:r>
                              <a:rPr lang="en-IN" sz="2200" b="1" i="1" dirty="0">
                                <a:latin typeface="Cambria Math" panose="02040503050406030204" pitchFamily="18" charset="0"/>
                              </a:rPr>
                              <m:t>𝒅</m:t>
                            </m:r>
                          </m:sub>
                        </m:sSub>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𝝐</m:t>
                            </m:r>
                          </m:e>
                          <m:sub>
                            <m:r>
                              <a:rPr lang="en-IN" sz="2200" b="1" i="1" dirty="0">
                                <a:latin typeface="Cambria Math" panose="02040503050406030204" pitchFamily="18" charset="0"/>
                              </a:rPr>
                              <m:t>𝒔</m:t>
                            </m:r>
                          </m:sub>
                        </m:sSub>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𝑬</m:t>
                            </m:r>
                          </m:e>
                          <m:sub>
                            <m:r>
                              <a:rPr lang="en-IN" sz="2200" b="1" i="1" dirty="0">
                                <a:latin typeface="Cambria Math" panose="02040503050406030204" pitchFamily="18" charset="0"/>
                              </a:rPr>
                              <m:t>𝒎</m:t>
                            </m:r>
                          </m:sub>
                        </m:sSub>
                        <m:r>
                          <a:rPr lang="en-IN" sz="2200" b="1" i="1" dirty="0">
                            <a:latin typeface="Cambria Math" panose="02040503050406030204" pitchFamily="18" charset="0"/>
                          </a:rPr>
                          <m:t>𝑨</m:t>
                        </m:r>
                      </m:num>
                      <m:den>
                        <m:r>
                          <a:rPr lang="en-IN" sz="2200" b="1" i="1" dirty="0">
                            <a:latin typeface="Cambria Math" panose="02040503050406030204" pitchFamily="18" charset="0"/>
                          </a:rPr>
                          <m:t>𝑳</m:t>
                        </m:r>
                      </m:den>
                    </m:f>
                  </m:oMath>
                </a14:m>
                <a:endParaRPr lang="en-IN" sz="2200" b="1" dirty="0"/>
              </a:p>
              <a:p>
                <a:r>
                  <a:rPr lang="en-IN" sz="2200" dirty="0"/>
                  <a:t>The upper limit of power input is given by, </a:t>
                </a:r>
                <a14:m>
                  <m:oMath xmlns:m="http://schemas.openxmlformats.org/officeDocument/2006/math">
                    <m:sSub>
                      <m:sSubPr>
                        <m:ctrlPr>
                          <a:rPr lang="en-IN" sz="2200" b="1" i="1" dirty="0" smtClean="0">
                            <a:latin typeface="Cambria Math" panose="02040503050406030204" pitchFamily="18" charset="0"/>
                          </a:rPr>
                        </m:ctrlPr>
                      </m:sSubPr>
                      <m:e>
                        <m:r>
                          <a:rPr lang="en-IN" sz="2200" b="1" i="1" dirty="0">
                            <a:latin typeface="Cambria Math" panose="02040503050406030204" pitchFamily="18" charset="0"/>
                          </a:rPr>
                          <m:t>𝑷</m:t>
                        </m:r>
                      </m:e>
                      <m:sub>
                        <m:r>
                          <a:rPr lang="en-IN" sz="2200" b="1" i="1" dirty="0">
                            <a:latin typeface="Cambria Math" panose="02040503050406030204" pitchFamily="18" charset="0"/>
                          </a:rPr>
                          <m:t>𝒎</m:t>
                        </m:r>
                      </m:sub>
                    </m:sSub>
                    <m:r>
                      <a:rPr lang="en-IN" sz="2200" b="1" i="0" dirty="0">
                        <a:latin typeface="Cambria Math" panose="02040503050406030204" pitchFamily="18" charset="0"/>
                      </a:rPr>
                      <m:t>=</m:t>
                    </m:r>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𝑰</m:t>
                        </m:r>
                      </m:e>
                      <m:sub>
                        <m:r>
                          <a:rPr lang="en-IN" sz="2200" b="1" i="1" dirty="0">
                            <a:latin typeface="Cambria Math" panose="02040503050406030204" pitchFamily="18" charset="0"/>
                          </a:rPr>
                          <m:t>𝒎</m:t>
                        </m:r>
                      </m:sub>
                    </m:sSub>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𝑽</m:t>
                        </m:r>
                      </m:e>
                      <m:sub>
                        <m:r>
                          <a:rPr lang="en-IN" sz="2200" b="1" i="1" dirty="0">
                            <a:latin typeface="Cambria Math" panose="02040503050406030204" pitchFamily="18" charset="0"/>
                          </a:rPr>
                          <m:t>𝒎</m:t>
                        </m:r>
                      </m:sub>
                    </m:sSub>
                    <m:r>
                      <a:rPr lang="en-IN" sz="2200" b="1" i="0" dirty="0">
                        <a:latin typeface="Cambria Math" panose="02040503050406030204" pitchFamily="18" charset="0"/>
                      </a:rPr>
                      <m:t>=</m:t>
                    </m:r>
                    <m:sSubSup>
                      <m:sSubSupPr>
                        <m:ctrlPr>
                          <a:rPr lang="en-IN" sz="2200" b="1" i="1" dirty="0">
                            <a:latin typeface="Cambria Math" panose="02040503050406030204" pitchFamily="18" charset="0"/>
                          </a:rPr>
                        </m:ctrlPr>
                      </m:sSubSupPr>
                      <m:e>
                        <m:r>
                          <a:rPr lang="en-IN" sz="2200" b="1" i="1" dirty="0">
                            <a:latin typeface="Cambria Math" panose="02040503050406030204" pitchFamily="18" charset="0"/>
                          </a:rPr>
                          <m:t>𝑬</m:t>
                        </m:r>
                      </m:e>
                      <m:sub>
                        <m:r>
                          <a:rPr lang="en-IN" sz="2200" b="1" i="1" dirty="0">
                            <a:latin typeface="Cambria Math" panose="02040503050406030204" pitchFamily="18" charset="0"/>
                          </a:rPr>
                          <m:t>𝒎</m:t>
                        </m:r>
                      </m:sub>
                      <m:sup>
                        <m:r>
                          <a:rPr lang="en-IN" sz="2200" b="1" i="0" dirty="0">
                            <a:latin typeface="Cambria Math" panose="02040503050406030204" pitchFamily="18" charset="0"/>
                          </a:rPr>
                          <m:t>𝟐</m:t>
                        </m:r>
                      </m:sup>
                    </m:sSubSup>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𝝐</m:t>
                        </m:r>
                      </m:e>
                      <m:sub>
                        <m:r>
                          <a:rPr lang="en-IN" sz="2200" b="1" i="1" dirty="0">
                            <a:latin typeface="Cambria Math" panose="02040503050406030204" pitchFamily="18" charset="0"/>
                          </a:rPr>
                          <m:t>𝒔</m:t>
                        </m:r>
                      </m:sub>
                    </m:sSub>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𝝂</m:t>
                        </m:r>
                      </m:e>
                      <m:sub>
                        <m:r>
                          <a:rPr lang="en-IN" sz="2200" b="1" i="1" dirty="0">
                            <a:latin typeface="Cambria Math" panose="02040503050406030204" pitchFamily="18" charset="0"/>
                          </a:rPr>
                          <m:t>𝒅</m:t>
                        </m:r>
                      </m:sub>
                    </m:sSub>
                    <m:r>
                      <a:rPr lang="en-IN" sz="2200" b="1" i="1" dirty="0">
                        <a:latin typeface="Cambria Math" panose="02040503050406030204" pitchFamily="18" charset="0"/>
                      </a:rPr>
                      <m:t>𝑨</m:t>
                    </m:r>
                  </m:oMath>
                </a14:m>
                <a:endParaRPr lang="en-IN" sz="2200" b="1" dirty="0"/>
              </a:p>
              <a:p>
                <a:r>
                  <a:rPr lang="en-IN" sz="2200" dirty="0"/>
                  <a:t>The capacitance across the space charge region is defined as </a:t>
                </a:r>
                <a14:m>
                  <m:oMath xmlns:m="http://schemas.openxmlformats.org/officeDocument/2006/math">
                    <m:r>
                      <a:rPr lang="en-IN" sz="2200" b="1" i="1" dirty="0" smtClean="0">
                        <a:latin typeface="Cambria Math" panose="02040503050406030204" pitchFamily="18" charset="0"/>
                      </a:rPr>
                      <m:t>𝑪</m:t>
                    </m:r>
                    <m:r>
                      <a:rPr lang="en-IN" sz="2200" b="1" i="0" dirty="0">
                        <a:latin typeface="Cambria Math" panose="02040503050406030204" pitchFamily="18" charset="0"/>
                      </a:rPr>
                      <m:t>=</m:t>
                    </m:r>
                    <m:f>
                      <m:fPr>
                        <m:ctrlPr>
                          <a:rPr lang="en-IN" sz="2200" b="1" i="1" dirty="0">
                            <a:latin typeface="Cambria Math" panose="02040503050406030204" pitchFamily="18" charset="0"/>
                          </a:rPr>
                        </m:ctrlPr>
                      </m:fPr>
                      <m:num>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𝝐</m:t>
                            </m:r>
                          </m:e>
                          <m:sub>
                            <m:r>
                              <a:rPr lang="en-IN" sz="2200" b="1" i="1" dirty="0">
                                <a:latin typeface="Cambria Math" panose="02040503050406030204" pitchFamily="18" charset="0"/>
                              </a:rPr>
                              <m:t>𝒔</m:t>
                            </m:r>
                          </m:sub>
                        </m:sSub>
                        <m:r>
                          <a:rPr lang="en-IN" sz="2200" b="1" i="1" dirty="0">
                            <a:latin typeface="Cambria Math" panose="02040503050406030204" pitchFamily="18" charset="0"/>
                          </a:rPr>
                          <m:t>𝑨</m:t>
                        </m:r>
                      </m:num>
                      <m:den>
                        <m:r>
                          <a:rPr lang="en-IN" sz="2200" b="1" i="1" dirty="0">
                            <a:latin typeface="Cambria Math" panose="02040503050406030204" pitchFamily="18" charset="0"/>
                          </a:rPr>
                          <m:t>𝑳</m:t>
                        </m:r>
                      </m:den>
                    </m:f>
                  </m:oMath>
                </a14:m>
                <a:endParaRPr lang="en-IN" sz="2200" b="1" dirty="0"/>
              </a:p>
              <a:p>
                <a:r>
                  <a:rPr lang="en-IN" sz="2200" dirty="0"/>
                  <a:t>Considering </a:t>
                </a:r>
                <a14:m>
                  <m:oMath xmlns:m="http://schemas.openxmlformats.org/officeDocument/2006/math">
                    <m:r>
                      <a:rPr lang="en-IN" sz="2200" b="1" i="1" dirty="0" smtClean="0">
                        <a:latin typeface="Cambria Math" panose="02040503050406030204" pitchFamily="18" charset="0"/>
                      </a:rPr>
                      <m:t>𝟐</m:t>
                    </m:r>
                    <m:r>
                      <a:rPr lang="en-IN" sz="2200" b="1" i="1" dirty="0">
                        <a:latin typeface="Cambria Math" panose="02040503050406030204" pitchFamily="18" charset="0"/>
                      </a:rPr>
                      <m:t>𝝅</m:t>
                    </m:r>
                    <m:r>
                      <a:rPr lang="en-IN" sz="2200" b="1" i="1" dirty="0">
                        <a:latin typeface="Cambria Math" panose="02040503050406030204" pitchFamily="18" charset="0"/>
                      </a:rPr>
                      <m:t>𝒇</m:t>
                    </m:r>
                    <m:r>
                      <a:rPr lang="en-IN" sz="2200" b="1" i="1" dirty="0">
                        <a:latin typeface="Cambria Math" panose="02040503050406030204" pitchFamily="18" charset="0"/>
                      </a:rPr>
                      <m:t>𝝉</m:t>
                    </m:r>
                    <m:r>
                      <a:rPr lang="en-IN" sz="2200" b="1" i="0" dirty="0">
                        <a:latin typeface="Cambria Math" panose="02040503050406030204" pitchFamily="18" charset="0"/>
                      </a:rPr>
                      <m:t>=</m:t>
                    </m:r>
                    <m:r>
                      <a:rPr lang="en-IN" sz="2200" b="1" i="0" dirty="0">
                        <a:latin typeface="Cambria Math" panose="02040503050406030204" pitchFamily="18" charset="0"/>
                      </a:rPr>
                      <m:t>𝟏</m:t>
                    </m:r>
                  </m:oMath>
                </a14:m>
                <a:r>
                  <a:rPr lang="en-IN" sz="2200" b="1" dirty="0"/>
                  <a:t> </a:t>
                </a:r>
                <a:r>
                  <a:rPr lang="en-IN" sz="2200" dirty="0"/>
                  <a:t>, we have, </a:t>
                </a:r>
                <a14:m>
                  <m:oMath xmlns:m="http://schemas.openxmlformats.org/officeDocument/2006/math">
                    <m:sSub>
                      <m:sSubPr>
                        <m:ctrlPr>
                          <a:rPr lang="en-IN" sz="2200" b="1" i="1" dirty="0" smtClean="0">
                            <a:latin typeface="Cambria Math" panose="02040503050406030204" pitchFamily="18" charset="0"/>
                          </a:rPr>
                        </m:ctrlPr>
                      </m:sSubPr>
                      <m:e>
                        <m:r>
                          <a:rPr lang="en-IN" sz="2200" b="1" i="1" dirty="0">
                            <a:latin typeface="Cambria Math" panose="02040503050406030204" pitchFamily="18" charset="0"/>
                          </a:rPr>
                          <m:t>𝑷</m:t>
                        </m:r>
                      </m:e>
                      <m:sub>
                        <m:r>
                          <a:rPr lang="en-IN" sz="2200" b="1" i="1" dirty="0">
                            <a:latin typeface="Cambria Math" panose="02040503050406030204" pitchFamily="18" charset="0"/>
                          </a:rPr>
                          <m:t>𝒎</m:t>
                        </m:r>
                      </m:sub>
                    </m:sSub>
                    <m:sSup>
                      <m:sSupPr>
                        <m:ctrlPr>
                          <a:rPr lang="en-IN" sz="2200" b="1" i="1" dirty="0">
                            <a:latin typeface="Cambria Math" panose="02040503050406030204" pitchFamily="18" charset="0"/>
                          </a:rPr>
                        </m:ctrlPr>
                      </m:sSupPr>
                      <m:e>
                        <m:r>
                          <a:rPr lang="en-IN" sz="2200" b="1" i="1" dirty="0">
                            <a:latin typeface="Cambria Math" panose="02040503050406030204" pitchFamily="18" charset="0"/>
                          </a:rPr>
                          <m:t>𝒇</m:t>
                        </m:r>
                      </m:e>
                      <m:sup>
                        <m:r>
                          <a:rPr lang="en-IN" sz="2200" b="1" i="0" dirty="0">
                            <a:latin typeface="Cambria Math" panose="02040503050406030204" pitchFamily="18" charset="0"/>
                          </a:rPr>
                          <m:t>𝟐</m:t>
                        </m:r>
                      </m:sup>
                    </m:sSup>
                    <m:r>
                      <a:rPr lang="en-IN" sz="2200" b="1" i="0" dirty="0">
                        <a:latin typeface="Cambria Math" panose="02040503050406030204" pitchFamily="18" charset="0"/>
                      </a:rPr>
                      <m:t>=</m:t>
                    </m:r>
                    <m:f>
                      <m:fPr>
                        <m:ctrlPr>
                          <a:rPr lang="en-IN" sz="2200" b="1" i="1" dirty="0">
                            <a:latin typeface="Cambria Math" panose="02040503050406030204" pitchFamily="18" charset="0"/>
                          </a:rPr>
                        </m:ctrlPr>
                      </m:fPr>
                      <m:num>
                        <m:sSubSup>
                          <m:sSubSupPr>
                            <m:ctrlPr>
                              <a:rPr lang="en-IN" sz="2200" b="1" i="1" dirty="0">
                                <a:latin typeface="Cambria Math" panose="02040503050406030204" pitchFamily="18" charset="0"/>
                              </a:rPr>
                            </m:ctrlPr>
                          </m:sSubSupPr>
                          <m:e>
                            <m:r>
                              <a:rPr lang="en-IN" sz="2200" b="1" i="1" dirty="0">
                                <a:latin typeface="Cambria Math" panose="02040503050406030204" pitchFamily="18" charset="0"/>
                              </a:rPr>
                              <m:t>𝑬</m:t>
                            </m:r>
                          </m:e>
                          <m:sub>
                            <m:r>
                              <a:rPr lang="en-IN" sz="2200" b="1" i="1" dirty="0">
                                <a:latin typeface="Cambria Math" panose="02040503050406030204" pitchFamily="18" charset="0"/>
                              </a:rPr>
                              <m:t>𝒎</m:t>
                            </m:r>
                          </m:sub>
                          <m:sup>
                            <m:r>
                              <a:rPr lang="en-IN" sz="2200" b="1" i="0" dirty="0">
                                <a:latin typeface="Cambria Math" panose="02040503050406030204" pitchFamily="18" charset="0"/>
                              </a:rPr>
                              <m:t>𝟐</m:t>
                            </m:r>
                          </m:sup>
                        </m:sSubSup>
                        <m:sSubSup>
                          <m:sSubSupPr>
                            <m:ctrlPr>
                              <a:rPr lang="en-IN" sz="2200" b="1" i="1" dirty="0">
                                <a:latin typeface="Cambria Math" panose="02040503050406030204" pitchFamily="18" charset="0"/>
                              </a:rPr>
                            </m:ctrlPr>
                          </m:sSubSupPr>
                          <m:e>
                            <m:r>
                              <a:rPr lang="en-IN" sz="2200" b="1" i="1" dirty="0">
                                <a:latin typeface="Cambria Math" panose="02040503050406030204" pitchFamily="18" charset="0"/>
                              </a:rPr>
                              <m:t>𝝂</m:t>
                            </m:r>
                          </m:e>
                          <m:sub>
                            <m:r>
                              <a:rPr lang="en-IN" sz="2200" b="1" i="0" dirty="0">
                                <a:latin typeface="Cambria Math" panose="02040503050406030204" pitchFamily="18" charset="0"/>
                              </a:rPr>
                              <m:t>ⅆ</m:t>
                            </m:r>
                          </m:sub>
                          <m:sup>
                            <m:r>
                              <a:rPr lang="en-IN" sz="2200" b="1" i="0" dirty="0">
                                <a:latin typeface="Cambria Math" panose="02040503050406030204" pitchFamily="18" charset="0"/>
                              </a:rPr>
                              <m:t>𝟐</m:t>
                            </m:r>
                          </m:sup>
                        </m:sSubSup>
                      </m:num>
                      <m:den>
                        <m:r>
                          <a:rPr lang="en-IN" sz="2200" b="1" i="0" dirty="0">
                            <a:latin typeface="Cambria Math" panose="02040503050406030204" pitchFamily="18" charset="0"/>
                          </a:rPr>
                          <m:t>𝟒</m:t>
                        </m:r>
                        <m:sSup>
                          <m:sSupPr>
                            <m:ctrlPr>
                              <a:rPr lang="en-IN" sz="2200" b="1" i="1" dirty="0">
                                <a:latin typeface="Cambria Math" panose="02040503050406030204" pitchFamily="18" charset="0"/>
                              </a:rPr>
                            </m:ctrlPr>
                          </m:sSupPr>
                          <m:e>
                            <m:r>
                              <a:rPr lang="en-IN" sz="2200" b="1" i="1" dirty="0">
                                <a:latin typeface="Cambria Math" panose="02040503050406030204" pitchFamily="18" charset="0"/>
                              </a:rPr>
                              <m:t>𝝅</m:t>
                            </m:r>
                          </m:e>
                          <m:sup>
                            <m:r>
                              <a:rPr lang="en-IN" sz="2200" b="1" i="0" dirty="0">
                                <a:latin typeface="Cambria Math" panose="02040503050406030204" pitchFamily="18" charset="0"/>
                              </a:rPr>
                              <m:t>𝟐</m:t>
                            </m:r>
                          </m:sup>
                        </m:sSup>
                        <m:sSub>
                          <m:sSubPr>
                            <m:ctrlPr>
                              <a:rPr lang="en-IN" sz="2200" b="1" i="1" dirty="0">
                                <a:latin typeface="Cambria Math" panose="02040503050406030204" pitchFamily="18" charset="0"/>
                              </a:rPr>
                            </m:ctrlPr>
                          </m:sSubPr>
                          <m:e>
                            <m:r>
                              <a:rPr lang="en-IN" sz="2200" b="1" i="1" dirty="0">
                                <a:latin typeface="Cambria Math" panose="02040503050406030204" pitchFamily="18" charset="0"/>
                              </a:rPr>
                              <m:t>𝑿</m:t>
                            </m:r>
                          </m:e>
                          <m:sub>
                            <m:r>
                              <a:rPr lang="en-IN" sz="2200" b="1" i="1" dirty="0">
                                <a:latin typeface="Cambria Math" panose="02040503050406030204" pitchFamily="18" charset="0"/>
                              </a:rPr>
                              <m:t>𝒄</m:t>
                            </m:r>
                          </m:sub>
                        </m:sSub>
                      </m:den>
                    </m:f>
                  </m:oMath>
                </a14:m>
                <a:endParaRPr lang="en-IN" sz="2200" b="1" dirty="0"/>
              </a:p>
              <a:p>
                <a:r>
                  <a:rPr lang="en-IN" sz="2200" dirty="0"/>
                  <a:t>The maximum power that can be given to the mobile carrier decreases as </a:t>
                </a:r>
                <a14:m>
                  <m:oMath xmlns:m="http://schemas.openxmlformats.org/officeDocument/2006/math">
                    <m:f>
                      <m:fPr>
                        <m:type m:val="lin"/>
                        <m:ctrlPr>
                          <a:rPr lang="en-IN" sz="2200" b="1" i="1" dirty="0" smtClean="0">
                            <a:latin typeface="Cambria Math" panose="02040503050406030204" pitchFamily="18" charset="0"/>
                          </a:rPr>
                        </m:ctrlPr>
                      </m:fPr>
                      <m:num>
                        <m:r>
                          <a:rPr lang="en-IN" sz="2200" b="1" i="1" dirty="0" smtClean="0">
                            <a:latin typeface="Cambria Math" panose="02040503050406030204" pitchFamily="18" charset="0"/>
                          </a:rPr>
                          <m:t>𝟏</m:t>
                        </m:r>
                      </m:num>
                      <m:den>
                        <m:sSup>
                          <m:sSupPr>
                            <m:ctrlPr>
                              <a:rPr lang="en-IN" sz="2200" b="1" i="1" dirty="0" smtClean="0">
                                <a:latin typeface="Cambria Math" panose="02040503050406030204" pitchFamily="18" charset="0"/>
                              </a:rPr>
                            </m:ctrlPr>
                          </m:sSupPr>
                          <m:e>
                            <m:r>
                              <a:rPr lang="en-IN" sz="2200" b="1" i="1" dirty="0" smtClean="0">
                                <a:latin typeface="Cambria Math" panose="02040503050406030204" pitchFamily="18" charset="0"/>
                              </a:rPr>
                              <m:t>𝒇</m:t>
                            </m:r>
                          </m:e>
                          <m:sup>
                            <m:r>
                              <a:rPr lang="en-IN" sz="2200" b="1" i="0" dirty="0" smtClean="0">
                                <a:latin typeface="Cambria Math" panose="02040503050406030204" pitchFamily="18" charset="0"/>
                              </a:rPr>
                              <m:t>𝟐</m:t>
                            </m:r>
                          </m:sup>
                        </m:sSup>
                      </m:den>
                    </m:f>
                  </m:oMath>
                </a14:m>
                <a:r>
                  <a:rPr lang="en-IN" sz="2200" b="1" dirty="0"/>
                  <a:t> </a:t>
                </a:r>
                <a:endParaRPr lang="en-IN" sz="2200" dirty="0"/>
              </a:p>
              <a:p>
                <a:r>
                  <a:rPr lang="en-IN" sz="2200" dirty="0"/>
                  <a:t>For silicon this electronic limit is dominant at frequencies as high as 100GHz</a:t>
                </a:r>
              </a:p>
              <a:p>
                <a:r>
                  <a:rPr lang="en-IN" sz="2200" dirty="0"/>
                  <a:t>The efficiency of the IMPATT diode is given by </a:t>
                </a:r>
                <a14:m>
                  <m:oMath xmlns:m="http://schemas.openxmlformats.org/officeDocument/2006/math">
                    <m:r>
                      <a:rPr lang="en-IN" sz="2200" b="1" i="1" dirty="0" smtClean="0">
                        <a:latin typeface="Cambria Math" panose="02040503050406030204" pitchFamily="18" charset="0"/>
                      </a:rPr>
                      <m:t>𝜼</m:t>
                    </m:r>
                    <m:r>
                      <a:rPr lang="en-IN" sz="2200" b="1" i="0" dirty="0" smtClean="0">
                        <a:latin typeface="Cambria Math" panose="02040503050406030204" pitchFamily="18" charset="0"/>
                      </a:rPr>
                      <m:t>=</m:t>
                    </m:r>
                    <m:f>
                      <m:fPr>
                        <m:ctrlPr>
                          <a:rPr lang="en-IN" sz="2200" b="1" i="1" dirty="0" smtClean="0">
                            <a:latin typeface="Cambria Math" panose="02040503050406030204" pitchFamily="18" charset="0"/>
                          </a:rPr>
                        </m:ctrlPr>
                      </m:fPr>
                      <m:num>
                        <m:sSub>
                          <m:sSubPr>
                            <m:ctrlPr>
                              <a:rPr lang="en-IN" sz="2200" b="1" i="1" dirty="0" smtClean="0">
                                <a:latin typeface="Cambria Math" panose="02040503050406030204" pitchFamily="18" charset="0"/>
                              </a:rPr>
                            </m:ctrlPr>
                          </m:sSubPr>
                          <m:e>
                            <m:r>
                              <a:rPr lang="en-IN" sz="2200" b="1" i="1" dirty="0" smtClean="0">
                                <a:latin typeface="Cambria Math" panose="02040503050406030204" pitchFamily="18" charset="0"/>
                              </a:rPr>
                              <m:t>𝑷</m:t>
                            </m:r>
                          </m:e>
                          <m:sub>
                            <m:r>
                              <a:rPr lang="en-IN" sz="2200" b="1" i="1" dirty="0" smtClean="0">
                                <a:latin typeface="Cambria Math" panose="02040503050406030204" pitchFamily="18" charset="0"/>
                              </a:rPr>
                              <m:t>𝒂𝒄</m:t>
                            </m:r>
                          </m:sub>
                        </m:sSub>
                      </m:num>
                      <m:den>
                        <m:sSub>
                          <m:sSubPr>
                            <m:ctrlPr>
                              <a:rPr lang="en-IN" sz="2200" b="1" i="1" dirty="0" smtClean="0">
                                <a:latin typeface="Cambria Math" panose="02040503050406030204" pitchFamily="18" charset="0"/>
                              </a:rPr>
                            </m:ctrlPr>
                          </m:sSubPr>
                          <m:e>
                            <m:r>
                              <a:rPr lang="en-IN" sz="2200" b="1" i="1" dirty="0" smtClean="0">
                                <a:latin typeface="Cambria Math" panose="02040503050406030204" pitchFamily="18" charset="0"/>
                              </a:rPr>
                              <m:t>𝑷</m:t>
                            </m:r>
                          </m:e>
                          <m:sub>
                            <m:r>
                              <a:rPr lang="en-IN" sz="2200" b="1" i="0" dirty="0" smtClean="0">
                                <a:latin typeface="Cambria Math" panose="02040503050406030204" pitchFamily="18" charset="0"/>
                              </a:rPr>
                              <m:t>ⅆ</m:t>
                            </m:r>
                            <m:r>
                              <a:rPr lang="en-IN" sz="2200" b="1" i="1" dirty="0" smtClean="0">
                                <a:latin typeface="Cambria Math" panose="02040503050406030204" pitchFamily="18" charset="0"/>
                              </a:rPr>
                              <m:t>𝒄</m:t>
                            </m:r>
                          </m:sub>
                        </m:sSub>
                      </m:den>
                    </m:f>
                    <m:r>
                      <a:rPr lang="en-IN" sz="2200" b="1" i="0" dirty="0" smtClean="0">
                        <a:latin typeface="Cambria Math" panose="02040503050406030204" pitchFamily="18" charset="0"/>
                      </a:rPr>
                      <m:t>=</m:t>
                    </m:r>
                    <m:d>
                      <m:dPr>
                        <m:ctrlPr>
                          <a:rPr lang="en-IN" sz="2200" b="1" i="1" dirty="0" smtClean="0">
                            <a:latin typeface="Cambria Math" panose="02040503050406030204" pitchFamily="18" charset="0"/>
                          </a:rPr>
                        </m:ctrlPr>
                      </m:dPr>
                      <m:e>
                        <m:f>
                          <m:fPr>
                            <m:ctrlPr>
                              <a:rPr lang="en-IN" sz="2200" b="1" i="1" dirty="0" smtClean="0">
                                <a:latin typeface="Cambria Math" panose="02040503050406030204" pitchFamily="18" charset="0"/>
                              </a:rPr>
                            </m:ctrlPr>
                          </m:fPr>
                          <m:num>
                            <m:sSub>
                              <m:sSubPr>
                                <m:ctrlPr>
                                  <a:rPr lang="en-IN" sz="2200" b="1" i="1" dirty="0" smtClean="0">
                                    <a:latin typeface="Cambria Math" panose="02040503050406030204" pitchFamily="18" charset="0"/>
                                  </a:rPr>
                                </m:ctrlPr>
                              </m:sSubPr>
                              <m:e>
                                <m:r>
                                  <a:rPr lang="en-IN" sz="2200" b="1" i="1" dirty="0" smtClean="0">
                                    <a:latin typeface="Cambria Math" panose="02040503050406030204" pitchFamily="18" charset="0"/>
                                  </a:rPr>
                                  <m:t>𝑽</m:t>
                                </m:r>
                              </m:e>
                              <m:sub>
                                <m:r>
                                  <a:rPr lang="en-IN" sz="2200" b="1" i="1" dirty="0" smtClean="0">
                                    <a:latin typeface="Cambria Math" panose="02040503050406030204" pitchFamily="18" charset="0"/>
                                  </a:rPr>
                                  <m:t>𝒂</m:t>
                                </m:r>
                              </m:sub>
                            </m:sSub>
                          </m:num>
                          <m:den>
                            <m:sSub>
                              <m:sSubPr>
                                <m:ctrlPr>
                                  <a:rPr lang="en-IN" sz="2200" b="1" i="1" dirty="0" smtClean="0">
                                    <a:latin typeface="Cambria Math" panose="02040503050406030204" pitchFamily="18" charset="0"/>
                                  </a:rPr>
                                </m:ctrlPr>
                              </m:sSubPr>
                              <m:e>
                                <m:r>
                                  <a:rPr lang="en-IN" sz="2200" b="1" i="1" dirty="0" smtClean="0">
                                    <a:latin typeface="Cambria Math" panose="02040503050406030204" pitchFamily="18" charset="0"/>
                                  </a:rPr>
                                  <m:t>𝑽</m:t>
                                </m:r>
                              </m:e>
                              <m:sub>
                                <m:r>
                                  <a:rPr lang="en-IN" sz="2200" b="1" i="1" dirty="0" smtClean="0">
                                    <a:latin typeface="Cambria Math" panose="02040503050406030204" pitchFamily="18" charset="0"/>
                                  </a:rPr>
                                  <m:t>𝒅</m:t>
                                </m:r>
                              </m:sub>
                            </m:sSub>
                          </m:den>
                        </m:f>
                      </m:e>
                    </m:d>
                    <m:d>
                      <m:dPr>
                        <m:ctrlPr>
                          <a:rPr lang="en-IN" sz="2200" b="1" i="1" dirty="0" smtClean="0">
                            <a:latin typeface="Cambria Math" panose="02040503050406030204" pitchFamily="18" charset="0"/>
                          </a:rPr>
                        </m:ctrlPr>
                      </m:dPr>
                      <m:e>
                        <m:f>
                          <m:fPr>
                            <m:ctrlPr>
                              <a:rPr lang="en-IN" sz="2200" b="1" i="1" dirty="0" smtClean="0">
                                <a:latin typeface="Cambria Math" panose="02040503050406030204" pitchFamily="18" charset="0"/>
                              </a:rPr>
                            </m:ctrlPr>
                          </m:fPr>
                          <m:num>
                            <m:sSub>
                              <m:sSubPr>
                                <m:ctrlPr>
                                  <a:rPr lang="en-IN" sz="2200" b="1" i="1" dirty="0" smtClean="0">
                                    <a:latin typeface="Cambria Math" panose="02040503050406030204" pitchFamily="18" charset="0"/>
                                  </a:rPr>
                                </m:ctrlPr>
                              </m:sSubPr>
                              <m:e>
                                <m:r>
                                  <a:rPr lang="en-IN" sz="2200" b="1" i="1" dirty="0" smtClean="0">
                                    <a:latin typeface="Cambria Math" panose="02040503050406030204" pitchFamily="18" charset="0"/>
                                  </a:rPr>
                                  <m:t>𝑰</m:t>
                                </m:r>
                              </m:e>
                              <m:sub>
                                <m:r>
                                  <a:rPr lang="en-IN" sz="2200" b="1" i="1" dirty="0" smtClean="0">
                                    <a:latin typeface="Cambria Math" panose="02040503050406030204" pitchFamily="18" charset="0"/>
                                  </a:rPr>
                                  <m:t>𝒂</m:t>
                                </m:r>
                              </m:sub>
                            </m:sSub>
                          </m:num>
                          <m:den>
                            <m:sSub>
                              <m:sSubPr>
                                <m:ctrlPr>
                                  <a:rPr lang="en-IN" sz="2200" b="1" i="1" dirty="0" smtClean="0">
                                    <a:latin typeface="Cambria Math" panose="02040503050406030204" pitchFamily="18" charset="0"/>
                                  </a:rPr>
                                </m:ctrlPr>
                              </m:sSubPr>
                              <m:e>
                                <m:r>
                                  <a:rPr lang="en-IN" sz="2200" b="1" i="1" dirty="0" smtClean="0">
                                    <a:latin typeface="Cambria Math" panose="02040503050406030204" pitchFamily="18" charset="0"/>
                                  </a:rPr>
                                  <m:t>𝑰</m:t>
                                </m:r>
                              </m:e>
                              <m:sub>
                                <m:r>
                                  <a:rPr lang="en-IN" sz="2200" b="1" i="1" dirty="0" smtClean="0">
                                    <a:latin typeface="Cambria Math" panose="02040503050406030204" pitchFamily="18" charset="0"/>
                                  </a:rPr>
                                  <m:t>𝒅</m:t>
                                </m:r>
                              </m:sub>
                            </m:sSub>
                          </m:den>
                        </m:f>
                      </m:e>
                    </m:d>
                  </m:oMath>
                </a14:m>
                <a:endParaRPr lang="en-IN" sz="2200" b="1" dirty="0"/>
              </a:p>
              <a:p>
                <a:endParaRPr lang="en-IN" sz="2200" b="1" dirty="0"/>
              </a:p>
            </p:txBody>
          </p:sp>
        </mc:Choice>
        <mc:Fallback xmlns="">
          <p:sp>
            <p:nvSpPr>
              <p:cNvPr id="3" name="Content Placeholder 2">
                <a:extLst>
                  <a:ext uri="{FF2B5EF4-FFF2-40B4-BE49-F238E27FC236}">
                    <a16:creationId xmlns:a16="http://schemas.microsoft.com/office/drawing/2014/main" id="{713DF537-BCE6-4454-8082-9188FA832011}"/>
                  </a:ext>
                </a:extLst>
              </p:cNvPr>
              <p:cNvSpPr>
                <a:spLocks noGrp="1" noRot="1" noChangeAspect="1" noMove="1" noResize="1" noEditPoints="1" noAdjustHandles="1" noChangeArrowheads="1" noChangeShapeType="1" noTextEdit="1"/>
              </p:cNvSpPr>
              <p:nvPr>
                <p:ph idx="1"/>
              </p:nvPr>
            </p:nvSpPr>
            <p:spPr>
              <a:xfrm>
                <a:off x="838200" y="1263648"/>
                <a:ext cx="10515600" cy="5229227"/>
              </a:xfrm>
              <a:blipFill>
                <a:blip r:embed="rId2"/>
                <a:stretch>
                  <a:fillRect l="-696" t="-1399"/>
                </a:stretch>
              </a:blipFill>
            </p:spPr>
            <p:txBody>
              <a:bodyPr/>
              <a:lstStyle/>
              <a:p>
                <a:r>
                  <a:rPr lang="en-IN">
                    <a:noFill/>
                  </a:rPr>
                  <a:t> </a:t>
                </a:r>
              </a:p>
            </p:txBody>
          </p:sp>
        </mc:Fallback>
      </mc:AlternateContent>
    </p:spTree>
    <p:extLst>
      <p:ext uri="{BB962C8B-B14F-4D97-AF65-F5344CB8AC3E}">
        <p14:creationId xmlns:p14="http://schemas.microsoft.com/office/powerpoint/2010/main" val="60207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CFAB-B14D-40A3-A383-EF891DBAAE46}"/>
              </a:ext>
            </a:extLst>
          </p:cNvPr>
          <p:cNvSpPr>
            <a:spLocks noGrp="1"/>
          </p:cNvSpPr>
          <p:nvPr>
            <p:ph type="title"/>
          </p:nvPr>
        </p:nvSpPr>
        <p:spPr>
          <a:xfrm>
            <a:off x="838200" y="365126"/>
            <a:ext cx="10515600" cy="1031876"/>
          </a:xfrm>
        </p:spPr>
        <p:txBody>
          <a:bodyPr>
            <a:normAutofit/>
          </a:bodyPr>
          <a:lstStyle/>
          <a:p>
            <a:r>
              <a:rPr lang="en-IN" sz="3000" dirty="0">
                <a:latin typeface="Bahnschrift SemiBold" panose="020B0502040204020203" pitchFamily="34" charset="0"/>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A5D31-1CDB-4D70-A15F-B5DC2FF9CEA1}"/>
                  </a:ext>
                </a:extLst>
              </p:cNvPr>
              <p:cNvSpPr>
                <a:spLocks noGrp="1"/>
              </p:cNvSpPr>
              <p:nvPr>
                <p:ph idx="1"/>
              </p:nvPr>
            </p:nvSpPr>
            <p:spPr>
              <a:xfrm>
                <a:off x="838200" y="1282700"/>
                <a:ext cx="10515600" cy="1031875"/>
              </a:xfrm>
            </p:spPr>
            <p:txBody>
              <a:bodyPr>
                <a:normAutofit/>
              </a:bodyPr>
              <a:lstStyle/>
              <a:p>
                <a:r>
                  <a:rPr lang="en-IN" sz="2200" dirty="0"/>
                  <a:t>An Ideal read type IMPATT diode has the ratio of the ac voltage to the applied voltage is about 0.5 and the ratio of the ac current to the dc current is about </a:t>
                </a:r>
                <a14:m>
                  <m:oMath xmlns:m="http://schemas.openxmlformats.org/officeDocument/2006/math">
                    <m:f>
                      <m:fPr>
                        <m:type m:val="lin"/>
                        <m:ctrlPr>
                          <a:rPr lang="en-IN" sz="2200" i="1" dirty="0" smtClean="0">
                            <a:latin typeface="Cambria Math" panose="02040503050406030204" pitchFamily="18" charset="0"/>
                          </a:rPr>
                        </m:ctrlPr>
                      </m:fPr>
                      <m:num>
                        <m:r>
                          <a:rPr lang="en-IN" sz="2200" dirty="0">
                            <a:latin typeface="Cambria Math" panose="02040503050406030204" pitchFamily="18" charset="0"/>
                          </a:rPr>
                          <m:t>2</m:t>
                        </m:r>
                      </m:num>
                      <m:den>
                        <m:r>
                          <a:rPr lang="en-IN" sz="2200" i="1" dirty="0">
                            <a:latin typeface="Cambria Math" panose="02040503050406030204" pitchFamily="18" charset="0"/>
                          </a:rPr>
                          <m:t>𝜋</m:t>
                        </m:r>
                      </m:den>
                    </m:f>
                  </m:oMath>
                </a14:m>
                <a:r>
                  <a:rPr lang="en-IN" sz="2200" dirty="0"/>
                  <a:t> , so the efficiency would be about </a:t>
                </a:r>
                <a14:m>
                  <m:oMath xmlns:m="http://schemas.openxmlformats.org/officeDocument/2006/math">
                    <m:f>
                      <m:fPr>
                        <m:type m:val="lin"/>
                        <m:ctrlPr>
                          <a:rPr lang="en-IN" sz="2200" i="1" dirty="0" smtClean="0">
                            <a:latin typeface="Cambria Math" panose="02040503050406030204" pitchFamily="18" charset="0"/>
                          </a:rPr>
                        </m:ctrlPr>
                      </m:fPr>
                      <m:num>
                        <m:r>
                          <a:rPr lang="en-IN" sz="2200" dirty="0">
                            <a:latin typeface="Cambria Math" panose="02040503050406030204" pitchFamily="18" charset="0"/>
                          </a:rPr>
                          <m:t>1</m:t>
                        </m:r>
                      </m:num>
                      <m:den>
                        <m:r>
                          <a:rPr lang="en-IN" sz="2200" i="1" dirty="0">
                            <a:latin typeface="Cambria Math" panose="02040503050406030204" pitchFamily="18" charset="0"/>
                          </a:rPr>
                          <m:t>𝜋</m:t>
                        </m:r>
                      </m:den>
                    </m:f>
                  </m:oMath>
                </a14:m>
                <a:r>
                  <a:rPr lang="en-IN" sz="2200" dirty="0"/>
                  <a:t> or more than 30%.</a:t>
                </a:r>
              </a:p>
              <a:p>
                <a:endParaRPr lang="en-IN" sz="2200" dirty="0"/>
              </a:p>
            </p:txBody>
          </p:sp>
        </mc:Choice>
        <mc:Fallback xmlns="">
          <p:sp>
            <p:nvSpPr>
              <p:cNvPr id="3" name="Content Placeholder 2">
                <a:extLst>
                  <a:ext uri="{FF2B5EF4-FFF2-40B4-BE49-F238E27FC236}">
                    <a16:creationId xmlns:a16="http://schemas.microsoft.com/office/drawing/2014/main" id="{D66A5D31-1CDB-4D70-A15F-B5DC2FF9CEA1}"/>
                  </a:ext>
                </a:extLst>
              </p:cNvPr>
              <p:cNvSpPr>
                <a:spLocks noGrp="1" noRot="1" noChangeAspect="1" noMove="1" noResize="1" noEditPoints="1" noAdjustHandles="1" noChangeArrowheads="1" noChangeShapeType="1" noTextEdit="1"/>
              </p:cNvSpPr>
              <p:nvPr>
                <p:ph idx="1"/>
              </p:nvPr>
            </p:nvSpPr>
            <p:spPr>
              <a:xfrm>
                <a:off x="838200" y="1282700"/>
                <a:ext cx="10515600" cy="1031875"/>
              </a:xfrm>
              <a:blipFill>
                <a:blip r:embed="rId2"/>
                <a:stretch>
                  <a:fillRect l="-696" t="-24706" r="-1043" b="-74118"/>
                </a:stretch>
              </a:blipFill>
            </p:spPr>
            <p:txBody>
              <a:bodyPr/>
              <a:lstStyle/>
              <a:p>
                <a:r>
                  <a:rPr lang="en-IN">
                    <a:noFill/>
                  </a:rPr>
                  <a:t> </a:t>
                </a:r>
              </a:p>
            </p:txBody>
          </p:sp>
        </mc:Fallback>
      </mc:AlternateContent>
      <p:sp>
        <p:nvSpPr>
          <p:cNvPr id="4" name="Text Placeholder 3">
            <a:extLst>
              <a:ext uri="{FF2B5EF4-FFF2-40B4-BE49-F238E27FC236}">
                <a16:creationId xmlns:a16="http://schemas.microsoft.com/office/drawing/2014/main" id="{2D00FAE5-7C6B-4B73-8DC6-0CB9ADF087C2}"/>
              </a:ext>
            </a:extLst>
          </p:cNvPr>
          <p:cNvSpPr>
            <a:spLocks noGrp="1"/>
          </p:cNvSpPr>
          <p:nvPr>
            <p:ph type="body" sz="quarter" idx="13"/>
          </p:nvPr>
        </p:nvSpPr>
        <p:spPr>
          <a:xfrm>
            <a:off x="4476751" y="2314575"/>
            <a:ext cx="6877050" cy="3892794"/>
          </a:xfrm>
        </p:spPr>
        <p:txBody>
          <a:bodyPr>
            <a:normAutofit/>
          </a:bodyPr>
          <a:lstStyle/>
          <a:p>
            <a:r>
              <a:rPr lang="en-IN" sz="2200" dirty="0"/>
              <a:t>For Practical IMPATT, the efficiency is less than 30%, because of the space-charge effect , the reverse-saturation-current effect, high frequency skin effect and the ionization-saturation effect </a:t>
            </a:r>
          </a:p>
          <a:p>
            <a:r>
              <a:rPr lang="en-IN" sz="2200" dirty="0"/>
              <a:t>GaAs IMPATT performs better and has high power and efficiency in between frequency range of 40-60GHz</a:t>
            </a:r>
          </a:p>
          <a:p>
            <a:r>
              <a:rPr lang="en-IN" sz="2200" dirty="0"/>
              <a:t>Si IMPATT performs better and has high power and efficiency above frequency of 60GHz</a:t>
            </a:r>
          </a:p>
        </p:txBody>
      </p:sp>
      <p:pic>
        <p:nvPicPr>
          <p:cNvPr id="7" name="Content Placeholder 6">
            <a:extLst>
              <a:ext uri="{FF2B5EF4-FFF2-40B4-BE49-F238E27FC236}">
                <a16:creationId xmlns:a16="http://schemas.microsoft.com/office/drawing/2014/main" id="{45BECB32-0CEC-45D1-BF35-A7A95321E094}"/>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52451" y="2314332"/>
            <a:ext cx="4000500" cy="3892793"/>
          </a:xfrm>
        </p:spPr>
      </p:pic>
      <p:sp>
        <p:nvSpPr>
          <p:cNvPr id="8" name="Footer Placeholder 7">
            <a:extLst>
              <a:ext uri="{FF2B5EF4-FFF2-40B4-BE49-F238E27FC236}">
                <a16:creationId xmlns:a16="http://schemas.microsoft.com/office/drawing/2014/main" id="{603BEF09-F64B-4FC9-8452-07233783C9C4}"/>
              </a:ext>
            </a:extLst>
          </p:cNvPr>
          <p:cNvSpPr>
            <a:spLocks noGrp="1"/>
          </p:cNvSpPr>
          <p:nvPr>
            <p:ph type="ftr" sz="quarter" idx="11"/>
          </p:nvPr>
        </p:nvSpPr>
        <p:spPr>
          <a:xfrm>
            <a:off x="590552" y="6207125"/>
            <a:ext cx="4114800" cy="365125"/>
          </a:xfrm>
        </p:spPr>
        <p:txBody>
          <a:bodyPr/>
          <a:lstStyle/>
          <a:p>
            <a:r>
              <a:rPr lang="en-IN" b="1" dirty="0"/>
              <a:t>State-of-the-art performance for GaAs and Si IMPATTs</a:t>
            </a:r>
          </a:p>
        </p:txBody>
      </p:sp>
    </p:spTree>
    <p:extLst>
      <p:ext uri="{BB962C8B-B14F-4D97-AF65-F5344CB8AC3E}">
        <p14:creationId xmlns:p14="http://schemas.microsoft.com/office/powerpoint/2010/main" val="288481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AA239-CA25-42DA-A612-B79AFB574485}"/>
              </a:ext>
            </a:extLst>
          </p:cNvPr>
          <p:cNvSpPr>
            <a:spLocks noGrp="1"/>
          </p:cNvSpPr>
          <p:nvPr>
            <p:ph idx="1"/>
          </p:nvPr>
        </p:nvSpPr>
        <p:spPr>
          <a:xfrm>
            <a:off x="838200" y="650631"/>
            <a:ext cx="10515600" cy="3413125"/>
          </a:xfrm>
        </p:spPr>
        <p:txBody>
          <a:bodyPr>
            <a:normAutofit/>
          </a:bodyPr>
          <a:lstStyle/>
          <a:p>
            <a:pPr marL="0" indent="0" fontAlgn="base">
              <a:buNone/>
            </a:pPr>
            <a:r>
              <a:rPr lang="en-US" sz="3000" dirty="0">
                <a:latin typeface="Bahnschrift SemiBold" panose="020B0502040204020203" pitchFamily="34" charset="0"/>
              </a:rPr>
              <a:t>Advantages</a:t>
            </a:r>
          </a:p>
          <a:p>
            <a:pPr fontAlgn="base"/>
            <a:r>
              <a:rPr lang="en-US" dirty="0"/>
              <a:t>It provides high operating range.</a:t>
            </a:r>
          </a:p>
          <a:p>
            <a:pPr fontAlgn="base"/>
            <a:r>
              <a:rPr lang="en-US" dirty="0"/>
              <a:t>It shows compactness in size.</a:t>
            </a:r>
          </a:p>
          <a:p>
            <a:pPr fontAlgn="base"/>
            <a:r>
              <a:rPr lang="en-US" dirty="0"/>
              <a:t>IMPATT diodes are economical.</a:t>
            </a:r>
          </a:p>
          <a:p>
            <a:pPr fontAlgn="base"/>
            <a:r>
              <a:rPr lang="en-US" dirty="0"/>
              <a:t>It provides reliable operation at high temperature.</a:t>
            </a:r>
          </a:p>
          <a:p>
            <a:endParaRPr lang="en-IN" dirty="0"/>
          </a:p>
        </p:txBody>
      </p:sp>
      <p:sp>
        <p:nvSpPr>
          <p:cNvPr id="4" name="Text Placeholder 3">
            <a:extLst>
              <a:ext uri="{FF2B5EF4-FFF2-40B4-BE49-F238E27FC236}">
                <a16:creationId xmlns:a16="http://schemas.microsoft.com/office/drawing/2014/main" id="{DB430A08-9D47-4F9F-861E-562D583ADA9B}"/>
              </a:ext>
            </a:extLst>
          </p:cNvPr>
          <p:cNvSpPr>
            <a:spLocks noGrp="1"/>
          </p:cNvSpPr>
          <p:nvPr>
            <p:ph type="body" sz="quarter" idx="13"/>
          </p:nvPr>
        </p:nvSpPr>
        <p:spPr>
          <a:xfrm>
            <a:off x="838200" y="3629024"/>
            <a:ext cx="10515600" cy="2505075"/>
          </a:xfrm>
        </p:spPr>
        <p:txBody>
          <a:bodyPr/>
          <a:lstStyle/>
          <a:p>
            <a:pPr marL="0" indent="0" fontAlgn="base">
              <a:buNone/>
            </a:pPr>
            <a:r>
              <a:rPr lang="en-US" dirty="0">
                <a:latin typeface="Bahnschrift SemiBold" panose="020B0502040204020203" pitchFamily="34" charset="0"/>
              </a:rPr>
              <a:t>Disadvantages</a:t>
            </a:r>
          </a:p>
          <a:p>
            <a:pPr fontAlgn="base"/>
            <a:r>
              <a:rPr lang="en-US" dirty="0"/>
              <a:t>The rate of generation of electron-hole pair in the avalanche region causes the generation of high noise. Thus makes the system noisy.</a:t>
            </a:r>
          </a:p>
          <a:p>
            <a:pPr fontAlgn="base"/>
            <a:r>
              <a:rPr lang="en-US" dirty="0"/>
              <a:t>It offers a low tuning range.</a:t>
            </a:r>
          </a:p>
          <a:p>
            <a:pPr fontAlgn="base"/>
            <a:r>
              <a:rPr lang="en-US" dirty="0"/>
              <a:t>It offers high sensitivity to different operating conditions.</a:t>
            </a:r>
          </a:p>
          <a:p>
            <a:endParaRPr lang="en-IN" dirty="0"/>
          </a:p>
        </p:txBody>
      </p:sp>
    </p:spTree>
    <p:extLst>
      <p:ext uri="{BB962C8B-B14F-4D97-AF65-F5344CB8AC3E}">
        <p14:creationId xmlns:p14="http://schemas.microsoft.com/office/powerpoint/2010/main" val="248597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14D1-85E6-42A8-B427-2DE0886B2E0F}"/>
              </a:ext>
            </a:extLst>
          </p:cNvPr>
          <p:cNvSpPr>
            <a:spLocks noGrp="1"/>
          </p:cNvSpPr>
          <p:nvPr>
            <p:ph type="title"/>
          </p:nvPr>
        </p:nvSpPr>
        <p:spPr>
          <a:xfrm>
            <a:off x="962025" y="2766218"/>
            <a:ext cx="10515600" cy="1325563"/>
          </a:xfrm>
        </p:spPr>
        <p:txBody>
          <a:bodyPr/>
          <a:lstStyle/>
          <a:p>
            <a:pPr algn="ctr"/>
            <a:r>
              <a:rPr lang="en-IN" dirty="0">
                <a:latin typeface="Bahnschrift SemiBold" panose="020B0502040204020203" pitchFamily="34" charset="0"/>
              </a:rPr>
              <a:t>TRAPATT Diode</a:t>
            </a:r>
          </a:p>
        </p:txBody>
      </p:sp>
    </p:spTree>
    <p:extLst>
      <p:ext uri="{BB962C8B-B14F-4D97-AF65-F5344CB8AC3E}">
        <p14:creationId xmlns:p14="http://schemas.microsoft.com/office/powerpoint/2010/main" val="9498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A4C8-019E-4AB7-BB3A-D7B155BFBEE8}"/>
              </a:ext>
            </a:extLst>
          </p:cNvPr>
          <p:cNvSpPr>
            <a:spLocks noGrp="1"/>
          </p:cNvSpPr>
          <p:nvPr>
            <p:ph type="title"/>
          </p:nvPr>
        </p:nvSpPr>
        <p:spPr/>
        <p:txBody>
          <a:bodyPr>
            <a:normAutofit/>
          </a:bodyPr>
          <a:lstStyle/>
          <a:p>
            <a:r>
              <a:rPr lang="en-IN" sz="3600" dirty="0">
                <a:latin typeface="Bahnschrift SemiBold" panose="020B0502040204020203" pitchFamily="34" charset="0"/>
              </a:rPr>
              <a:t>TRAPATT Diode</a:t>
            </a:r>
          </a:p>
        </p:txBody>
      </p:sp>
      <p:sp>
        <p:nvSpPr>
          <p:cNvPr id="3" name="Content Placeholder 2">
            <a:extLst>
              <a:ext uri="{FF2B5EF4-FFF2-40B4-BE49-F238E27FC236}">
                <a16:creationId xmlns:a16="http://schemas.microsoft.com/office/drawing/2014/main" id="{A05E6C01-34A0-479A-BB9D-40F01FB0F9DA}"/>
              </a:ext>
            </a:extLst>
          </p:cNvPr>
          <p:cNvSpPr>
            <a:spLocks noGrp="1"/>
          </p:cNvSpPr>
          <p:nvPr>
            <p:ph idx="1"/>
          </p:nvPr>
        </p:nvSpPr>
        <p:spPr>
          <a:xfrm>
            <a:off x="838200" y="1447060"/>
            <a:ext cx="10515600" cy="4811697"/>
          </a:xfrm>
        </p:spPr>
        <p:txBody>
          <a:bodyPr>
            <a:noAutofit/>
          </a:bodyPr>
          <a:lstStyle/>
          <a:p>
            <a:pPr>
              <a:buFont typeface="Wingdings" panose="05000000000000000000" pitchFamily="2" charset="2"/>
              <a:buChar char="§"/>
            </a:pPr>
            <a:r>
              <a:rPr lang="en-IN" sz="2200" b="1" dirty="0"/>
              <a:t>TRA</a:t>
            </a:r>
            <a:r>
              <a:rPr lang="en-IN" sz="2200" dirty="0"/>
              <a:t>pped, </a:t>
            </a:r>
            <a:r>
              <a:rPr lang="en-IN" sz="2200" b="1" dirty="0"/>
              <a:t>P</a:t>
            </a:r>
            <a:r>
              <a:rPr lang="en-IN" sz="2200" dirty="0"/>
              <a:t>lasma </a:t>
            </a:r>
            <a:r>
              <a:rPr lang="en-IN" sz="2200" b="1" dirty="0"/>
              <a:t>A</a:t>
            </a:r>
            <a:r>
              <a:rPr lang="en-IN" sz="2200" dirty="0"/>
              <a:t>valanche </a:t>
            </a:r>
            <a:r>
              <a:rPr lang="en-IN" sz="2200" b="1" dirty="0"/>
              <a:t>T</a:t>
            </a:r>
            <a:r>
              <a:rPr lang="en-IN" sz="2200" dirty="0"/>
              <a:t>riggered </a:t>
            </a:r>
            <a:r>
              <a:rPr lang="en-IN" sz="2200" b="1" dirty="0"/>
              <a:t>T</a:t>
            </a:r>
            <a:r>
              <a:rPr lang="en-IN" sz="2200" dirty="0"/>
              <a:t>ransit Diode</a:t>
            </a:r>
          </a:p>
          <a:p>
            <a:pPr>
              <a:buFont typeface="Wingdings" panose="05000000000000000000" pitchFamily="2" charset="2"/>
              <a:buChar char="§"/>
            </a:pPr>
            <a:r>
              <a:rPr lang="en-US" sz="2200" dirty="0"/>
              <a:t>The TRAPATT diode is normally used as a microwave oscillator</a:t>
            </a:r>
          </a:p>
          <a:p>
            <a:pPr>
              <a:buFont typeface="Wingdings" panose="05000000000000000000" pitchFamily="2" charset="2"/>
              <a:buChar char="§"/>
            </a:pPr>
            <a:r>
              <a:rPr lang="en-US" sz="2200" dirty="0"/>
              <a:t>It is a p-n junction diode characterized by the formation of a trapped space charge plasma within the junction region</a:t>
            </a:r>
          </a:p>
          <a:p>
            <a:pPr>
              <a:buFont typeface="Wingdings" panose="05000000000000000000" pitchFamily="2" charset="2"/>
              <a:buChar char="§"/>
            </a:pPr>
            <a:r>
              <a:rPr lang="en-US" sz="2200" dirty="0"/>
              <a:t>It has the advantage of a greater level of efficiency when compared to an IMPATT microwave diode</a:t>
            </a:r>
          </a:p>
          <a:p>
            <a:pPr>
              <a:buFont typeface="Wingdings" panose="05000000000000000000" pitchFamily="2" charset="2"/>
              <a:buChar char="§"/>
            </a:pPr>
            <a:r>
              <a:rPr lang="en-US" sz="2200" dirty="0"/>
              <a:t> Typically the DC to RF signal conversion efficiency may be in the region of 20% to 60% which is particularly high.</a:t>
            </a:r>
          </a:p>
          <a:p>
            <a:pPr>
              <a:buFont typeface="Wingdings" panose="05000000000000000000" pitchFamily="2" charset="2"/>
              <a:buChar char="§"/>
            </a:pPr>
            <a:r>
              <a:rPr lang="en-US" sz="2200" dirty="0"/>
              <a:t>Frequency of operation is typically below about 10 GHz.</a:t>
            </a:r>
          </a:p>
          <a:p>
            <a:pPr>
              <a:buFont typeface="Wingdings" panose="05000000000000000000" pitchFamily="2" charset="2"/>
              <a:buChar char="§"/>
            </a:pPr>
            <a:r>
              <a:rPr lang="en-US" sz="2200" b="1" dirty="0"/>
              <a:t>Advantage</a:t>
            </a:r>
            <a:r>
              <a:rPr lang="en-US" sz="2200" dirty="0"/>
              <a:t>:- Higher efficiency</a:t>
            </a:r>
          </a:p>
          <a:p>
            <a:pPr>
              <a:buFont typeface="Wingdings" panose="05000000000000000000" pitchFamily="2" charset="2"/>
              <a:buChar char="§"/>
            </a:pPr>
            <a:r>
              <a:rPr lang="en-US" sz="2200" b="1" dirty="0"/>
              <a:t>Disadvantage</a:t>
            </a:r>
            <a:r>
              <a:rPr lang="en-US" sz="2200" dirty="0"/>
              <a:t>:-  the noise levels on the signal are even higher than they are when using an IMPATT</a:t>
            </a:r>
            <a:endParaRPr lang="en-IN" sz="2200" dirty="0"/>
          </a:p>
        </p:txBody>
      </p:sp>
    </p:spTree>
    <p:extLst>
      <p:ext uri="{BB962C8B-B14F-4D97-AF65-F5344CB8AC3E}">
        <p14:creationId xmlns:p14="http://schemas.microsoft.com/office/powerpoint/2010/main" val="258028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7CF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7340-0368-4C15-A65A-4DE08D2A5C87}"/>
              </a:ext>
            </a:extLst>
          </p:cNvPr>
          <p:cNvSpPr>
            <a:spLocks noGrp="1"/>
          </p:cNvSpPr>
          <p:nvPr>
            <p:ph type="title"/>
          </p:nvPr>
        </p:nvSpPr>
        <p:spPr/>
        <p:txBody>
          <a:bodyPr>
            <a:normAutofit/>
          </a:bodyPr>
          <a:lstStyle/>
          <a:p>
            <a:r>
              <a:rPr lang="en-IN" sz="3600" dirty="0">
                <a:latin typeface="Bahnschrift SemiBold" panose="020B0502040204020203" pitchFamily="34" charset="0"/>
              </a:rPr>
              <a:t>TRAPATT Diode Structure</a:t>
            </a:r>
          </a:p>
        </p:txBody>
      </p:sp>
      <p:sp>
        <p:nvSpPr>
          <p:cNvPr id="3" name="Content Placeholder 2">
            <a:extLst>
              <a:ext uri="{FF2B5EF4-FFF2-40B4-BE49-F238E27FC236}">
                <a16:creationId xmlns:a16="http://schemas.microsoft.com/office/drawing/2014/main" id="{51B3A97F-D7E0-47EA-8E07-BD06F80E24FB}"/>
              </a:ext>
            </a:extLst>
          </p:cNvPr>
          <p:cNvSpPr>
            <a:spLocks noGrp="1"/>
          </p:cNvSpPr>
          <p:nvPr>
            <p:ph idx="1"/>
          </p:nvPr>
        </p:nvSpPr>
        <p:spPr>
          <a:xfrm>
            <a:off x="838200" y="1531937"/>
            <a:ext cx="10515600" cy="1420813"/>
          </a:xfrm>
        </p:spPr>
        <p:txBody>
          <a:bodyPr>
            <a:normAutofit/>
          </a:bodyPr>
          <a:lstStyle/>
          <a:p>
            <a:r>
              <a:rPr lang="en-US" sz="2200" dirty="0"/>
              <a:t>The TRAPATT diode is based around the initial concept of the IMPATT but it has been enhanced by increasing the doping level between the junction and the anode.</a:t>
            </a:r>
          </a:p>
          <a:p>
            <a:r>
              <a:rPr lang="en-US" sz="2200" dirty="0"/>
              <a:t>Typically the construction of the device consists of a P+   N   N+,</a:t>
            </a:r>
            <a:r>
              <a:rPr lang="en-US" sz="1600" dirty="0"/>
              <a:t>( although where for higher power levels an N+   P   </a:t>
            </a:r>
            <a:r>
              <a:rPr lang="en-US" sz="1600" dirty="0" err="1"/>
              <a:t>P</a:t>
            </a:r>
            <a:r>
              <a:rPr lang="en-US" sz="1600" dirty="0"/>
              <a:t>+ structure is better)</a:t>
            </a:r>
            <a:endParaRPr lang="en-IN" sz="1600"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F4424F41-06B0-49B9-8ADA-8C06DCB072AD}"/>
                  </a:ext>
                </a:extLst>
              </p:cNvPr>
              <p:cNvSpPr>
                <a:spLocks noGrp="1"/>
              </p:cNvSpPr>
              <p:nvPr>
                <p:ph type="body" sz="quarter" idx="13"/>
              </p:nvPr>
            </p:nvSpPr>
            <p:spPr>
              <a:xfrm>
                <a:off x="4895850" y="2857499"/>
                <a:ext cx="6915150" cy="3635376"/>
              </a:xfrm>
            </p:spPr>
            <p:txBody>
              <a:bodyPr>
                <a:noAutofit/>
              </a:bodyPr>
              <a:lstStyle/>
              <a:p>
                <a:r>
                  <a:rPr lang="en-US" sz="2200" dirty="0"/>
                  <a:t>Silicon is also typically used in the fabrication of these devices.</a:t>
                </a:r>
              </a:p>
              <a:p>
                <a:r>
                  <a:rPr lang="en-IN" sz="2200" dirty="0"/>
                  <a:t>N-type depletion region width varies from 2.5 to 12.5 </a:t>
                </a:r>
                <a14:m>
                  <m:oMath xmlns:m="http://schemas.openxmlformats.org/officeDocument/2006/math">
                    <m:r>
                      <a:rPr lang="en-IN" sz="2200" i="1" dirty="0" smtClean="0">
                        <a:latin typeface="Cambria Math" panose="02040503050406030204" pitchFamily="18" charset="0"/>
                      </a:rPr>
                      <m:t>𝜇</m:t>
                    </m:r>
                    <m:r>
                      <a:rPr lang="en-IN" sz="2200" i="1" dirty="0" smtClean="0">
                        <a:latin typeface="Cambria Math" panose="02040503050406030204" pitchFamily="18" charset="0"/>
                      </a:rPr>
                      <m:t>𝑚</m:t>
                    </m:r>
                  </m:oMath>
                </a14:m>
                <a:endParaRPr lang="en-IN" sz="2200" dirty="0"/>
              </a:p>
              <a:p>
                <a:r>
                  <a:rPr lang="en-IN" sz="2200" dirty="0"/>
                  <a:t>The doping of the depletion region is generally such that the diodes are well “Punched through” at breakdown.</a:t>
                </a:r>
              </a:p>
              <a:p>
                <a:r>
                  <a:rPr lang="en-IN" sz="2200" dirty="0"/>
                  <a:t>The device’s </a:t>
                </a:r>
                <a14:m>
                  <m:oMath xmlns:m="http://schemas.openxmlformats.org/officeDocument/2006/math">
                    <m:sSup>
                      <m:sSupPr>
                        <m:ctrlPr>
                          <a:rPr lang="en-IN" sz="2200" i="1" dirty="0" smtClean="0">
                            <a:latin typeface="Cambria Math" panose="02040503050406030204" pitchFamily="18" charset="0"/>
                          </a:rPr>
                        </m:ctrlPr>
                      </m:sSupPr>
                      <m:e>
                        <m:r>
                          <a:rPr lang="en-IN" sz="2200" i="1" dirty="0" smtClean="0">
                            <a:latin typeface="Cambria Math" panose="02040503050406030204" pitchFamily="18" charset="0"/>
                          </a:rPr>
                          <m:t>𝑃</m:t>
                        </m:r>
                      </m:e>
                      <m:sup>
                        <m:r>
                          <a:rPr lang="en-IN" sz="2200" i="0" dirty="0" smtClean="0">
                            <a:latin typeface="Cambria Math" panose="02040503050406030204" pitchFamily="18" charset="0"/>
                          </a:rPr>
                          <m:t>+</m:t>
                        </m:r>
                      </m:sup>
                    </m:sSup>
                  </m:oMath>
                </a14:m>
                <a:r>
                  <a:rPr lang="en-IN" sz="2200" dirty="0"/>
                  <a:t> region are kept as thin as possible at 2.5 to 7.5 </a:t>
                </a:r>
                <a14:m>
                  <m:oMath xmlns:m="http://schemas.openxmlformats.org/officeDocument/2006/math">
                    <m:r>
                      <a:rPr lang="en-IN" sz="2200" i="1" dirty="0">
                        <a:latin typeface="Cambria Math" panose="02040503050406030204" pitchFamily="18" charset="0"/>
                      </a:rPr>
                      <m:t>𝜇</m:t>
                    </m:r>
                    <m:r>
                      <a:rPr lang="en-IN" sz="2200" i="1" dirty="0">
                        <a:latin typeface="Cambria Math" panose="02040503050406030204" pitchFamily="18" charset="0"/>
                      </a:rPr>
                      <m:t>𝑚</m:t>
                    </m:r>
                  </m:oMath>
                </a14:m>
                <a:endParaRPr lang="en-IN" sz="2200" dirty="0"/>
              </a:p>
              <a:p>
                <a:r>
                  <a:rPr lang="en-IN" sz="2200" dirty="0"/>
                  <a:t>The TRAPATT diode’s diameter ranges from as small as 50</a:t>
                </a:r>
                <a14:m>
                  <m:oMath xmlns:m="http://schemas.openxmlformats.org/officeDocument/2006/math">
                    <m:r>
                      <a:rPr lang="en-IN" sz="2200" i="1" dirty="0">
                        <a:latin typeface="Cambria Math" panose="02040503050406030204" pitchFamily="18" charset="0"/>
                      </a:rPr>
                      <m:t>𝜇</m:t>
                    </m:r>
                    <m:r>
                      <a:rPr lang="en-IN" sz="2200" i="1" dirty="0">
                        <a:latin typeface="Cambria Math" panose="02040503050406030204" pitchFamily="18" charset="0"/>
                      </a:rPr>
                      <m:t>𝑚</m:t>
                    </m:r>
                  </m:oMath>
                </a14:m>
                <a:r>
                  <a:rPr lang="en-IN" sz="2200" dirty="0"/>
                  <a:t> for CW operation to 750</a:t>
                </a:r>
                <a14:m>
                  <m:oMath xmlns:m="http://schemas.openxmlformats.org/officeDocument/2006/math">
                    <m:r>
                      <a:rPr lang="en-IN" sz="2200" i="1" dirty="0">
                        <a:latin typeface="Cambria Math" panose="02040503050406030204" pitchFamily="18" charset="0"/>
                      </a:rPr>
                      <m:t>𝜇</m:t>
                    </m:r>
                    <m:r>
                      <a:rPr lang="en-IN" sz="2200" i="1" dirty="0">
                        <a:latin typeface="Cambria Math" panose="02040503050406030204" pitchFamily="18" charset="0"/>
                      </a:rPr>
                      <m:t>𝑚</m:t>
                    </m:r>
                  </m:oMath>
                </a14:m>
                <a:r>
                  <a:rPr lang="en-IN" sz="2200" dirty="0"/>
                  <a:t> at lower frequency for high-peak-power devices</a:t>
                </a:r>
              </a:p>
              <a:p>
                <a:endParaRPr lang="en-IN" sz="2200" dirty="0"/>
              </a:p>
              <a:p>
                <a:endParaRPr lang="en-IN" sz="2200" dirty="0"/>
              </a:p>
              <a:p>
                <a:endParaRPr lang="en-IN" sz="2200" dirty="0"/>
              </a:p>
            </p:txBody>
          </p:sp>
        </mc:Choice>
        <mc:Fallback xmlns="">
          <p:sp>
            <p:nvSpPr>
              <p:cNvPr id="4" name="Text Placeholder 3">
                <a:extLst>
                  <a:ext uri="{FF2B5EF4-FFF2-40B4-BE49-F238E27FC236}">
                    <a16:creationId xmlns:a16="http://schemas.microsoft.com/office/drawing/2014/main" id="{F4424F41-06B0-49B9-8ADA-8C06DCB072AD}"/>
                  </a:ext>
                </a:extLst>
              </p:cNvPr>
              <p:cNvSpPr>
                <a:spLocks noGrp="1" noRot="1" noChangeAspect="1" noMove="1" noResize="1" noEditPoints="1" noAdjustHandles="1" noChangeArrowheads="1" noChangeShapeType="1" noTextEdit="1"/>
              </p:cNvSpPr>
              <p:nvPr>
                <p:ph type="body" sz="quarter" idx="13"/>
              </p:nvPr>
            </p:nvSpPr>
            <p:spPr>
              <a:xfrm>
                <a:off x="4895850" y="2857499"/>
                <a:ext cx="6915150" cy="3635376"/>
              </a:xfrm>
              <a:blipFill>
                <a:blip r:embed="rId2"/>
                <a:stretch>
                  <a:fillRect l="-969" t="-2181" r="-1586" b="-2852"/>
                </a:stretch>
              </a:blipFill>
            </p:spPr>
            <p:txBody>
              <a:bodyPr/>
              <a:lstStyle/>
              <a:p>
                <a:r>
                  <a:rPr lang="en-IN">
                    <a:noFill/>
                  </a:rPr>
                  <a:t> </a:t>
                </a:r>
              </a:p>
            </p:txBody>
          </p:sp>
        </mc:Fallback>
      </mc:AlternateContent>
      <p:pic>
        <p:nvPicPr>
          <p:cNvPr id="7" name="Content Placeholder 6">
            <a:extLst>
              <a:ext uri="{FF2B5EF4-FFF2-40B4-BE49-F238E27FC236}">
                <a16:creationId xmlns:a16="http://schemas.microsoft.com/office/drawing/2014/main" id="{DEC881B7-5882-4768-AE7B-91167861306E}"/>
              </a:ext>
            </a:extLst>
          </p:cNvPr>
          <p:cNvPicPr>
            <a:picLocks noGrp="1" noChangeAspect="1"/>
          </p:cNvPicPr>
          <p:nvPr>
            <p:ph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 y="3081337"/>
            <a:ext cx="4019550" cy="2538340"/>
          </a:xfrm>
        </p:spPr>
      </p:pic>
      <p:sp>
        <p:nvSpPr>
          <p:cNvPr id="8" name="Footer Placeholder 7">
            <a:extLst>
              <a:ext uri="{FF2B5EF4-FFF2-40B4-BE49-F238E27FC236}">
                <a16:creationId xmlns:a16="http://schemas.microsoft.com/office/drawing/2014/main" id="{2CAC384D-C1AD-47AC-9E17-D8EADBC76EFB}"/>
              </a:ext>
            </a:extLst>
          </p:cNvPr>
          <p:cNvSpPr>
            <a:spLocks noGrp="1"/>
          </p:cNvSpPr>
          <p:nvPr>
            <p:ph type="ftr" sz="quarter" idx="11"/>
          </p:nvPr>
        </p:nvSpPr>
        <p:spPr>
          <a:xfrm>
            <a:off x="561975" y="5851525"/>
            <a:ext cx="4114800" cy="365125"/>
          </a:xfrm>
        </p:spPr>
        <p:txBody>
          <a:bodyPr/>
          <a:lstStyle/>
          <a:p>
            <a:r>
              <a:rPr lang="en-IN" b="1" dirty="0"/>
              <a:t>Diagrammatic TRAPATT diode structure</a:t>
            </a:r>
          </a:p>
        </p:txBody>
      </p:sp>
    </p:spTree>
    <p:extLst>
      <p:ext uri="{BB962C8B-B14F-4D97-AF65-F5344CB8AC3E}">
        <p14:creationId xmlns:p14="http://schemas.microsoft.com/office/powerpoint/2010/main" val="172541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584-D960-469C-B0D4-32DE56BAEC32}"/>
              </a:ext>
            </a:extLst>
          </p:cNvPr>
          <p:cNvSpPr>
            <a:spLocks noGrp="1"/>
          </p:cNvSpPr>
          <p:nvPr>
            <p:ph type="title"/>
          </p:nvPr>
        </p:nvSpPr>
        <p:spPr/>
        <p:txBody>
          <a:bodyPr>
            <a:normAutofit/>
          </a:bodyPr>
          <a:lstStyle/>
          <a:p>
            <a:r>
              <a:rPr lang="en-IN" sz="3600" dirty="0">
                <a:latin typeface="Bahnschrift SemiBold" panose="020B0502040204020203" pitchFamily="34" charset="0"/>
              </a:rPr>
              <a:t>TRAPATT Diode operation </a:t>
            </a:r>
          </a:p>
        </p:txBody>
      </p:sp>
      <p:sp>
        <p:nvSpPr>
          <p:cNvPr id="3" name="Content Placeholder 2">
            <a:extLst>
              <a:ext uri="{FF2B5EF4-FFF2-40B4-BE49-F238E27FC236}">
                <a16:creationId xmlns:a16="http://schemas.microsoft.com/office/drawing/2014/main" id="{0743AAC2-D73A-45EC-AD08-18233D02D038}"/>
              </a:ext>
            </a:extLst>
          </p:cNvPr>
          <p:cNvSpPr>
            <a:spLocks noGrp="1"/>
          </p:cNvSpPr>
          <p:nvPr>
            <p:ph idx="1"/>
          </p:nvPr>
        </p:nvSpPr>
        <p:spPr>
          <a:xfrm>
            <a:off x="838200" y="1444625"/>
            <a:ext cx="10515600" cy="1031875"/>
          </a:xfrm>
        </p:spPr>
        <p:txBody>
          <a:bodyPr>
            <a:normAutofit/>
          </a:bodyPr>
          <a:lstStyle/>
          <a:p>
            <a:r>
              <a:rPr lang="en-US" sz="2200" dirty="0"/>
              <a:t>A high-field avalanche zone propagates through the diode and fills the depletion layer with a dense plasma of electrons and holes that become trapped in the low field region behind the zone.</a:t>
            </a:r>
          </a:p>
          <a:p>
            <a:endParaRPr lang="en-IN" sz="2200"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0EC1C16-6B7E-4BED-B621-EAD46718B1D4}"/>
                  </a:ext>
                </a:extLst>
              </p:cNvPr>
              <p:cNvSpPr>
                <a:spLocks noGrp="1"/>
              </p:cNvSpPr>
              <p:nvPr>
                <p:ph type="body" sz="quarter" idx="13"/>
              </p:nvPr>
            </p:nvSpPr>
            <p:spPr>
              <a:xfrm>
                <a:off x="4897121" y="2476500"/>
                <a:ext cx="6456680" cy="3730869"/>
              </a:xfrm>
            </p:spPr>
            <p:txBody>
              <a:bodyPr>
                <a:normAutofit/>
              </a:bodyPr>
              <a:lstStyle/>
              <a:p>
                <a:r>
                  <a:rPr lang="en-IN" sz="2200" dirty="0"/>
                  <a:t>A typical voltage waveform for the TRAPATT mode of an avalanche </a:t>
                </a:r>
                <a14:m>
                  <m:oMath xmlns:m="http://schemas.openxmlformats.org/officeDocument/2006/math">
                    <m:sSup>
                      <m:sSupPr>
                        <m:ctrlPr>
                          <a:rPr lang="en-IN" sz="2200" i="1" dirty="0" smtClean="0">
                            <a:latin typeface="Cambria Math" panose="02040503050406030204" pitchFamily="18" charset="0"/>
                          </a:rPr>
                        </m:ctrlPr>
                      </m:sSupPr>
                      <m:e>
                        <m:r>
                          <a:rPr lang="en-IN" sz="2200" i="1" dirty="0">
                            <a:latin typeface="Cambria Math" panose="02040503050406030204" pitchFamily="18" charset="0"/>
                          </a:rPr>
                          <m:t>𝑝</m:t>
                        </m:r>
                      </m:e>
                      <m:sup>
                        <m:r>
                          <a:rPr lang="en-IN" sz="2200" i="0" dirty="0">
                            <a:latin typeface="Cambria Math" panose="02040503050406030204" pitchFamily="18" charset="0"/>
                          </a:rPr>
                          <m:t>+</m:t>
                        </m:r>
                      </m:sup>
                    </m:sSup>
                    <m:r>
                      <a:rPr lang="en-IN" sz="2200" i="0" dirty="0">
                        <a:latin typeface="Cambria Math" panose="02040503050406030204" pitchFamily="18" charset="0"/>
                      </a:rPr>
                      <m:t>−</m:t>
                    </m:r>
                    <m:r>
                      <a:rPr lang="en-IN" sz="2200" i="1" dirty="0">
                        <a:latin typeface="Cambria Math" panose="02040503050406030204" pitchFamily="18" charset="0"/>
                      </a:rPr>
                      <m:t>𝑛</m:t>
                    </m:r>
                    <m:r>
                      <a:rPr lang="en-IN" sz="2200" i="0" dirty="0">
                        <a:latin typeface="Cambria Math" panose="02040503050406030204" pitchFamily="18" charset="0"/>
                      </a:rPr>
                      <m:t>−</m:t>
                    </m:r>
                    <m:sSup>
                      <m:sSupPr>
                        <m:ctrlPr>
                          <a:rPr lang="en-IN" sz="2200" i="1" dirty="0">
                            <a:latin typeface="Cambria Math" panose="02040503050406030204" pitchFamily="18" charset="0"/>
                          </a:rPr>
                        </m:ctrlPr>
                      </m:sSupPr>
                      <m:e>
                        <m:r>
                          <a:rPr lang="en-IN" sz="2200" i="1" dirty="0">
                            <a:latin typeface="Cambria Math" panose="02040503050406030204" pitchFamily="18" charset="0"/>
                          </a:rPr>
                          <m:t>𝑛</m:t>
                        </m:r>
                      </m:e>
                      <m:sup>
                        <m:r>
                          <a:rPr lang="en-IN" sz="2200" i="0" dirty="0">
                            <a:latin typeface="Cambria Math" panose="02040503050406030204" pitchFamily="18" charset="0"/>
                          </a:rPr>
                          <m:t>+</m:t>
                        </m:r>
                      </m:sup>
                    </m:sSup>
                  </m:oMath>
                </a14:m>
                <a:r>
                  <a:rPr lang="en-IN" sz="2200" dirty="0"/>
                  <a:t> diode operating with an assumed square-wave current drive is shown </a:t>
                </a:r>
              </a:p>
              <a:p>
                <a:r>
                  <a:rPr lang="en-US" sz="2200" dirty="0"/>
                  <a:t>At point A electric field is uniformly large throughout the sample but less than avalanche breakdown. Diode charge like a linear capacitor.</a:t>
                </a:r>
              </a:p>
              <a:p>
                <a:r>
                  <a:rPr lang="en-US" sz="2200" dirty="0"/>
                  <a:t>When sufficient amount of carriers is generated, the electric field is depressed throughout the depletion region, causing the voltage to decrease. B to C a dense plasma of electron and hole is generated.</a:t>
                </a:r>
              </a:p>
              <a:p>
                <a:endParaRPr lang="en-IN" sz="2200" dirty="0"/>
              </a:p>
            </p:txBody>
          </p:sp>
        </mc:Choice>
        <mc:Fallback xmlns="">
          <p:sp>
            <p:nvSpPr>
              <p:cNvPr id="4" name="Text Placeholder 3">
                <a:extLst>
                  <a:ext uri="{FF2B5EF4-FFF2-40B4-BE49-F238E27FC236}">
                    <a16:creationId xmlns:a16="http://schemas.microsoft.com/office/drawing/2014/main" id="{D0EC1C16-6B7E-4BED-B621-EAD46718B1D4}"/>
                  </a:ext>
                </a:extLst>
              </p:cNvPr>
              <p:cNvSpPr>
                <a:spLocks noGrp="1" noRot="1" noChangeAspect="1" noMove="1" noResize="1" noEditPoints="1" noAdjustHandles="1" noChangeArrowheads="1" noChangeShapeType="1" noTextEdit="1"/>
              </p:cNvSpPr>
              <p:nvPr>
                <p:ph type="body" sz="quarter" idx="13"/>
              </p:nvPr>
            </p:nvSpPr>
            <p:spPr>
              <a:xfrm>
                <a:off x="4897121" y="2476500"/>
                <a:ext cx="6456680" cy="3730869"/>
              </a:xfrm>
              <a:blipFill>
                <a:blip r:embed="rId2"/>
                <a:stretch>
                  <a:fillRect l="-1038" t="-1961" r="-849"/>
                </a:stretch>
              </a:blipFill>
            </p:spPr>
            <p:txBody>
              <a:bodyPr/>
              <a:lstStyle/>
              <a:p>
                <a:r>
                  <a:rPr lang="en-IN">
                    <a:noFill/>
                  </a:rPr>
                  <a:t> </a:t>
                </a:r>
              </a:p>
            </p:txBody>
          </p:sp>
        </mc:Fallback>
      </mc:AlternateContent>
      <p:pic>
        <p:nvPicPr>
          <p:cNvPr id="7" name="Content Placeholder 6">
            <a:extLst>
              <a:ext uri="{FF2B5EF4-FFF2-40B4-BE49-F238E27FC236}">
                <a16:creationId xmlns:a16="http://schemas.microsoft.com/office/drawing/2014/main" id="{0691416B-6D1D-4B04-BC77-2CFE8793052E}"/>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33400" y="2560320"/>
            <a:ext cx="4363720" cy="3545352"/>
          </a:xfrm>
        </p:spPr>
      </p:pic>
      <p:sp>
        <p:nvSpPr>
          <p:cNvPr id="8" name="Footer Placeholder 7">
            <a:extLst>
              <a:ext uri="{FF2B5EF4-FFF2-40B4-BE49-F238E27FC236}">
                <a16:creationId xmlns:a16="http://schemas.microsoft.com/office/drawing/2014/main" id="{6DD53345-F530-43E6-9306-C1BE73279373}"/>
              </a:ext>
            </a:extLst>
          </p:cNvPr>
          <p:cNvSpPr>
            <a:spLocks noGrp="1"/>
          </p:cNvSpPr>
          <p:nvPr>
            <p:ph type="ftr" sz="quarter" idx="11"/>
          </p:nvPr>
        </p:nvSpPr>
        <p:spPr>
          <a:xfrm>
            <a:off x="533400" y="6105672"/>
            <a:ext cx="4114800" cy="365125"/>
          </a:xfrm>
        </p:spPr>
        <p:txBody>
          <a:bodyPr/>
          <a:lstStyle/>
          <a:p>
            <a:r>
              <a:rPr lang="en-IN" b="1" dirty="0"/>
              <a:t>Voltage and Current waveforms for TRAPATT Diode</a:t>
            </a:r>
          </a:p>
        </p:txBody>
      </p:sp>
    </p:spTree>
    <p:extLst>
      <p:ext uri="{BB962C8B-B14F-4D97-AF65-F5344CB8AC3E}">
        <p14:creationId xmlns:p14="http://schemas.microsoft.com/office/powerpoint/2010/main" val="1364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7CF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8637-309E-4D64-A9F6-0ED5CD3AEA5D}"/>
              </a:ext>
            </a:extLst>
          </p:cNvPr>
          <p:cNvSpPr>
            <a:spLocks noGrp="1"/>
          </p:cNvSpPr>
          <p:nvPr>
            <p:ph type="title"/>
          </p:nvPr>
        </p:nvSpPr>
        <p:spPr>
          <a:xfrm>
            <a:off x="838200" y="365125"/>
            <a:ext cx="10515600" cy="1031875"/>
          </a:xfrm>
        </p:spPr>
        <p:txBody>
          <a:bodyPr>
            <a:normAutofit/>
          </a:bodyPr>
          <a:lstStyle/>
          <a:p>
            <a:r>
              <a:rPr lang="en-IN" sz="3000" dirty="0">
                <a:latin typeface="Bahnschrift SemiBold" panose="020B0502040204020203" pitchFamily="34" charset="0"/>
              </a:rPr>
              <a:t>Cont.…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6669AB-01CC-413A-BC78-6D2998CC4793}"/>
                  </a:ext>
                </a:extLst>
              </p:cNvPr>
              <p:cNvSpPr>
                <a:spLocks noGrp="1"/>
              </p:cNvSpPr>
              <p:nvPr>
                <p:ph idx="1"/>
              </p:nvPr>
            </p:nvSpPr>
            <p:spPr>
              <a:xfrm>
                <a:off x="838200" y="1171074"/>
                <a:ext cx="10515600" cy="4945641"/>
              </a:xfrm>
            </p:spPr>
            <p:txBody>
              <a:bodyPr>
                <a:normAutofit lnSpcReduction="10000"/>
              </a:bodyPr>
              <a:lstStyle/>
              <a:p>
                <a:r>
                  <a:rPr lang="en-US" sz="2200" dirty="0"/>
                  <a:t>At point C to D some of the electrons and holes drift out of the ends of the depletion layer the field is further depressed and “traps” the remaining plasma.</a:t>
                </a:r>
              </a:p>
              <a:p>
                <a:r>
                  <a:rPr lang="en-US" sz="2200" dirty="0"/>
                  <a:t>A long time is required to remove the plasma as shown in graph from D to E.</a:t>
                </a:r>
              </a:p>
              <a:p>
                <a:r>
                  <a:rPr lang="en-US" sz="2200" dirty="0"/>
                  <a:t>At point E the plasma is removed, but residual charge of electron in one end of the depletion region and residual charge of holes in other ends.</a:t>
                </a:r>
              </a:p>
              <a:p>
                <a:r>
                  <a:rPr lang="en-US" sz="2200" dirty="0"/>
                  <a:t>At point F all the charges that was generated has been removed. The point F to G the diode charges like capacitor.</a:t>
                </a:r>
              </a:p>
              <a:p>
                <a:r>
                  <a:rPr lang="en-US" sz="2200" dirty="0"/>
                  <a:t>At point G diode current goes to zero for half a period and the voltage remains constant at Vs until the current comes back on and the cycle repeats.</a:t>
                </a:r>
              </a:p>
              <a:p>
                <a:r>
                  <a:rPr lang="en-US" sz="2200" dirty="0"/>
                  <a:t>The electric field can be represented as </a:t>
                </a:r>
                <a14:m>
                  <m:oMath xmlns:m="http://schemas.openxmlformats.org/officeDocument/2006/math">
                    <m:r>
                      <a:rPr lang="en-US" sz="2200" b="1" i="1" dirty="0" smtClean="0">
                        <a:latin typeface="Cambria Math" panose="02040503050406030204" pitchFamily="18" charset="0"/>
                      </a:rPr>
                      <m:t>𝑬</m:t>
                    </m:r>
                    <m:d>
                      <m:dPr>
                        <m:ctrlPr>
                          <a:rPr lang="en-US" sz="2200" b="1" i="1" dirty="0" smtClean="0">
                            <a:latin typeface="Cambria Math" panose="02040503050406030204" pitchFamily="18" charset="0"/>
                          </a:rPr>
                        </m:ctrlPr>
                      </m:dPr>
                      <m:e>
                        <m:r>
                          <a:rPr lang="en-US" sz="2200" b="1" i="1" dirty="0" smtClean="0">
                            <a:latin typeface="Cambria Math" panose="02040503050406030204" pitchFamily="18" charset="0"/>
                          </a:rPr>
                          <m:t>𝒙</m:t>
                        </m:r>
                        <m:r>
                          <a:rPr lang="en-US" sz="2200" b="1" i="0" dirty="0" smtClean="0">
                            <a:latin typeface="Cambria Math" panose="02040503050406030204" pitchFamily="18" charset="0"/>
                          </a:rPr>
                          <m:t>,</m:t>
                        </m:r>
                        <m:r>
                          <a:rPr lang="en-US" sz="2200" b="1" i="1" dirty="0" smtClean="0">
                            <a:latin typeface="Cambria Math" panose="02040503050406030204" pitchFamily="18" charset="0"/>
                          </a:rPr>
                          <m:t>𝒕</m:t>
                        </m:r>
                      </m:e>
                    </m:d>
                    <m:r>
                      <a:rPr lang="en-US" sz="2200" b="1" i="0" dirty="0" smtClean="0">
                        <a:latin typeface="Cambria Math" panose="02040503050406030204" pitchFamily="18" charset="0"/>
                      </a:rPr>
                      <m:t>=</m:t>
                    </m:r>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𝑬</m:t>
                        </m:r>
                      </m:e>
                      <m:sub>
                        <m:r>
                          <a:rPr lang="en-US" sz="2200" b="1" i="1" dirty="0" smtClean="0">
                            <a:latin typeface="Cambria Math" panose="02040503050406030204" pitchFamily="18" charset="0"/>
                          </a:rPr>
                          <m:t>𝒎</m:t>
                        </m:r>
                      </m:sub>
                    </m:sSub>
                    <m:r>
                      <a:rPr lang="en-US" sz="2200" b="1" i="0" dirty="0" smtClean="0">
                        <a:latin typeface="Cambria Math" panose="02040503050406030204" pitchFamily="18" charset="0"/>
                      </a:rPr>
                      <m:t>−</m:t>
                    </m:r>
                    <m:f>
                      <m:fPr>
                        <m:ctrlPr>
                          <a:rPr lang="en-US" sz="2200" b="1" i="1" dirty="0" smtClean="0">
                            <a:latin typeface="Cambria Math" panose="02040503050406030204" pitchFamily="18" charset="0"/>
                          </a:rPr>
                        </m:ctrlPr>
                      </m:fPr>
                      <m:num>
                        <m:r>
                          <a:rPr lang="en-US" sz="2200" b="1" i="1" dirty="0" smtClean="0">
                            <a:latin typeface="Cambria Math" panose="02040503050406030204" pitchFamily="18" charset="0"/>
                          </a:rPr>
                          <m:t>𝒒</m:t>
                        </m:r>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𝑵</m:t>
                            </m:r>
                          </m:e>
                          <m:sub>
                            <m:r>
                              <a:rPr lang="en-US" sz="2200" b="1" i="1" dirty="0" smtClean="0">
                                <a:latin typeface="Cambria Math" panose="02040503050406030204" pitchFamily="18" charset="0"/>
                              </a:rPr>
                              <m:t>𝑨</m:t>
                            </m:r>
                          </m:sub>
                        </m:sSub>
                      </m:num>
                      <m:den>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𝝐</m:t>
                            </m:r>
                          </m:e>
                          <m:sub>
                            <m:r>
                              <a:rPr lang="en-US" sz="2200" b="1" i="1" dirty="0" smtClean="0">
                                <a:latin typeface="Cambria Math" panose="02040503050406030204" pitchFamily="18" charset="0"/>
                              </a:rPr>
                              <m:t>𝒔</m:t>
                            </m:r>
                          </m:sub>
                        </m:sSub>
                      </m:den>
                    </m:f>
                    <m:r>
                      <a:rPr lang="en-US" sz="2200" b="1" i="1" dirty="0" smtClean="0">
                        <a:latin typeface="Cambria Math" panose="02040503050406030204" pitchFamily="18" charset="0"/>
                      </a:rPr>
                      <m:t>𝒙</m:t>
                    </m:r>
                    <m:r>
                      <a:rPr lang="en-US" sz="2200" b="1" i="0" dirty="0" smtClean="0">
                        <a:latin typeface="Cambria Math" panose="02040503050406030204" pitchFamily="18" charset="0"/>
                      </a:rPr>
                      <m:t>+</m:t>
                    </m:r>
                    <m:f>
                      <m:fPr>
                        <m:ctrlPr>
                          <a:rPr lang="en-US" sz="2200" b="1" i="1" dirty="0" smtClean="0">
                            <a:latin typeface="Cambria Math" panose="02040503050406030204" pitchFamily="18" charset="0"/>
                          </a:rPr>
                        </m:ctrlPr>
                      </m:fPr>
                      <m:num>
                        <m:r>
                          <a:rPr lang="en-US" sz="2200" b="1" i="1" dirty="0" smtClean="0">
                            <a:latin typeface="Cambria Math" panose="02040503050406030204" pitchFamily="18" charset="0"/>
                          </a:rPr>
                          <m:t>𝑱𝒕</m:t>
                        </m:r>
                      </m:num>
                      <m:den>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𝝐</m:t>
                            </m:r>
                          </m:e>
                          <m:sub>
                            <m:r>
                              <a:rPr lang="en-US" sz="2200" b="1" i="1" dirty="0" smtClean="0">
                                <a:latin typeface="Cambria Math" panose="02040503050406030204" pitchFamily="18" charset="0"/>
                              </a:rPr>
                              <m:t>𝒔</m:t>
                            </m:r>
                          </m:sub>
                        </m:sSub>
                      </m:den>
                    </m:f>
                  </m:oMath>
                </a14:m>
                <a:r>
                  <a:rPr lang="en-US" sz="2200" b="1" dirty="0"/>
                  <a:t> </a:t>
                </a:r>
                <a:r>
                  <a:rPr lang="en-US" sz="1200" dirty="0"/>
                  <a:t>(where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𝑁</m:t>
                        </m:r>
                      </m:e>
                      <m:sub>
                        <m:r>
                          <a:rPr lang="en-US" sz="1200" i="1" dirty="0">
                            <a:latin typeface="Cambria Math" panose="02040503050406030204" pitchFamily="18" charset="0"/>
                          </a:rPr>
                          <m:t>𝐴</m:t>
                        </m:r>
                      </m:sub>
                    </m:sSub>
                  </m:oMath>
                </a14:m>
                <a:r>
                  <a:rPr lang="en-US" sz="1200" dirty="0"/>
                  <a:t> is the doping concentration)</a:t>
                </a:r>
              </a:p>
              <a:p>
                <a:r>
                  <a:rPr lang="en-US" sz="2200" dirty="0"/>
                  <a:t>The avalanche-zone velocity(</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rPr>
                          <m:t>𝜈</m:t>
                        </m:r>
                      </m:e>
                      <m:sub>
                        <m:r>
                          <a:rPr lang="en-US" sz="2200" i="1" smtClean="0">
                            <a:latin typeface="Cambria Math" panose="02040503050406030204" pitchFamily="18" charset="0"/>
                          </a:rPr>
                          <m:t>𝑧</m:t>
                        </m:r>
                      </m:sub>
                    </m:sSub>
                  </m:oMath>
                </a14:m>
                <a:r>
                  <a:rPr lang="en-US" sz="2200" dirty="0"/>
                  <a:t>) is,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𝝂</m:t>
                        </m:r>
                      </m:e>
                      <m:sub>
                        <m:r>
                          <a:rPr lang="en-US" sz="2200" b="1" i="1" dirty="0" smtClean="0">
                            <a:latin typeface="Cambria Math" panose="02040503050406030204" pitchFamily="18" charset="0"/>
                          </a:rPr>
                          <m:t>𝒛</m:t>
                        </m:r>
                      </m:sub>
                    </m:sSub>
                    <m:r>
                      <a:rPr lang="en-US" sz="2200" b="1" i="0" dirty="0" smtClean="0">
                        <a:latin typeface="Cambria Math" panose="02040503050406030204" pitchFamily="18" charset="0"/>
                      </a:rPr>
                      <m:t>=</m:t>
                    </m:r>
                    <m:f>
                      <m:fPr>
                        <m:ctrlPr>
                          <a:rPr lang="en-US" sz="2200" b="1" i="1" dirty="0" smtClean="0">
                            <a:latin typeface="Cambria Math" panose="02040503050406030204" pitchFamily="18" charset="0"/>
                          </a:rPr>
                        </m:ctrlPr>
                      </m:fPr>
                      <m:num>
                        <m:r>
                          <a:rPr lang="en-US" sz="2200" b="1" i="0" dirty="0" smtClean="0">
                            <a:latin typeface="Cambria Math" panose="02040503050406030204" pitchFamily="18" charset="0"/>
                          </a:rPr>
                          <m:t>ⅆ</m:t>
                        </m:r>
                        <m:r>
                          <a:rPr lang="en-US" sz="2200" b="1" i="1" dirty="0" smtClean="0">
                            <a:latin typeface="Cambria Math" panose="02040503050406030204" pitchFamily="18" charset="0"/>
                          </a:rPr>
                          <m:t>𝒙</m:t>
                        </m:r>
                      </m:num>
                      <m:den>
                        <m:r>
                          <a:rPr lang="en-US" sz="2200" b="1" i="1" dirty="0" smtClean="0">
                            <a:latin typeface="Cambria Math" panose="02040503050406030204" pitchFamily="18" charset="0"/>
                          </a:rPr>
                          <m:t>𝒅𝒕</m:t>
                        </m:r>
                      </m:den>
                    </m:f>
                    <m:r>
                      <a:rPr lang="en-US" sz="2200" b="1" i="0" dirty="0" smtClean="0">
                        <a:latin typeface="Cambria Math" panose="02040503050406030204" pitchFamily="18" charset="0"/>
                      </a:rPr>
                      <m:t>=</m:t>
                    </m:r>
                    <m:f>
                      <m:fPr>
                        <m:ctrlPr>
                          <a:rPr lang="en-US" sz="2200" b="1" i="1" dirty="0" smtClean="0">
                            <a:latin typeface="Cambria Math" panose="02040503050406030204" pitchFamily="18" charset="0"/>
                          </a:rPr>
                        </m:ctrlPr>
                      </m:fPr>
                      <m:num>
                        <m:r>
                          <a:rPr lang="en-US" sz="2200" b="1" i="1" dirty="0" smtClean="0">
                            <a:latin typeface="Cambria Math" panose="02040503050406030204" pitchFamily="18" charset="0"/>
                          </a:rPr>
                          <m:t>𝑱</m:t>
                        </m:r>
                      </m:num>
                      <m:den>
                        <m:r>
                          <a:rPr lang="en-US" sz="2200" b="1" i="1" dirty="0" smtClean="0">
                            <a:latin typeface="Cambria Math" panose="02040503050406030204" pitchFamily="18" charset="0"/>
                          </a:rPr>
                          <m:t>𝒒</m:t>
                        </m:r>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𝑵</m:t>
                            </m:r>
                          </m:e>
                          <m:sub>
                            <m:r>
                              <a:rPr lang="en-US" sz="2200" b="1" i="1" dirty="0" smtClean="0">
                                <a:latin typeface="Cambria Math" panose="02040503050406030204" pitchFamily="18" charset="0"/>
                              </a:rPr>
                              <m:t>𝑨</m:t>
                            </m:r>
                          </m:sub>
                        </m:sSub>
                      </m:den>
                    </m:f>
                  </m:oMath>
                </a14:m>
                <a:endParaRPr lang="en-US" sz="2200" b="1" dirty="0"/>
              </a:p>
              <a:p>
                <a:r>
                  <a:rPr lang="en-US" sz="2200" dirty="0"/>
                  <a:t>The TRAPATT mode can operate at low frequencies since discharge time of plasma can be considerably greater than the nominal transit time of the diode at high field.</a:t>
                </a:r>
              </a:p>
              <a:p>
                <a:endParaRPr lang="en-IN" sz="2200" dirty="0"/>
              </a:p>
            </p:txBody>
          </p:sp>
        </mc:Choice>
        <mc:Fallback xmlns="">
          <p:sp>
            <p:nvSpPr>
              <p:cNvPr id="3" name="Content Placeholder 2">
                <a:extLst>
                  <a:ext uri="{FF2B5EF4-FFF2-40B4-BE49-F238E27FC236}">
                    <a16:creationId xmlns:a16="http://schemas.microsoft.com/office/drawing/2014/main" id="{7A6669AB-01CC-413A-BC78-6D2998CC4793}"/>
                  </a:ext>
                </a:extLst>
              </p:cNvPr>
              <p:cNvSpPr>
                <a:spLocks noGrp="1" noRot="1" noChangeAspect="1" noMove="1" noResize="1" noEditPoints="1" noAdjustHandles="1" noChangeArrowheads="1" noChangeShapeType="1" noTextEdit="1"/>
              </p:cNvSpPr>
              <p:nvPr>
                <p:ph idx="1"/>
              </p:nvPr>
            </p:nvSpPr>
            <p:spPr>
              <a:xfrm>
                <a:off x="838200" y="1171074"/>
                <a:ext cx="10515600" cy="4945641"/>
              </a:xfrm>
              <a:blipFill>
                <a:blip r:embed="rId2"/>
                <a:stretch>
                  <a:fillRect l="-696" t="-2096" r="-1275"/>
                </a:stretch>
              </a:blipFill>
            </p:spPr>
            <p:txBody>
              <a:bodyPr/>
              <a:lstStyle/>
              <a:p>
                <a:r>
                  <a:rPr lang="en-IN">
                    <a:noFill/>
                  </a:rPr>
                  <a:t> </a:t>
                </a:r>
              </a:p>
            </p:txBody>
          </p:sp>
        </mc:Fallback>
      </mc:AlternateContent>
    </p:spTree>
    <p:extLst>
      <p:ext uri="{BB962C8B-B14F-4D97-AF65-F5344CB8AC3E}">
        <p14:creationId xmlns:p14="http://schemas.microsoft.com/office/powerpoint/2010/main" val="122887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9159-4D26-495B-87C4-9E1B5D17470D}"/>
              </a:ext>
            </a:extLst>
          </p:cNvPr>
          <p:cNvSpPr>
            <a:spLocks noGrp="1"/>
          </p:cNvSpPr>
          <p:nvPr>
            <p:ph type="title"/>
          </p:nvPr>
        </p:nvSpPr>
        <p:spPr>
          <a:xfrm>
            <a:off x="944733" y="2766218"/>
            <a:ext cx="10515600" cy="1325563"/>
          </a:xfrm>
        </p:spPr>
        <p:txBody>
          <a:bodyPr/>
          <a:lstStyle/>
          <a:p>
            <a:pPr algn="ctr"/>
            <a:r>
              <a:rPr lang="en-IN" b="1" dirty="0">
                <a:latin typeface="Bahnschrift SemiBold" panose="020B0502040204020203" pitchFamily="34" charset="0"/>
              </a:rPr>
              <a:t>IMPATT Diode</a:t>
            </a:r>
          </a:p>
        </p:txBody>
      </p:sp>
    </p:spTree>
    <p:extLst>
      <p:ext uri="{BB962C8B-B14F-4D97-AF65-F5344CB8AC3E}">
        <p14:creationId xmlns:p14="http://schemas.microsoft.com/office/powerpoint/2010/main" val="334419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40E-6A90-4E3A-82BD-2F74D98B8BFF}"/>
              </a:ext>
            </a:extLst>
          </p:cNvPr>
          <p:cNvSpPr>
            <a:spLocks noGrp="1"/>
          </p:cNvSpPr>
          <p:nvPr>
            <p:ph type="title"/>
          </p:nvPr>
        </p:nvSpPr>
        <p:spPr>
          <a:xfrm>
            <a:off x="838200" y="365125"/>
            <a:ext cx="10515600" cy="1031875"/>
          </a:xfrm>
        </p:spPr>
        <p:txBody>
          <a:bodyPr>
            <a:normAutofit/>
          </a:bodyPr>
          <a:lstStyle/>
          <a:p>
            <a:r>
              <a:rPr lang="en-IN" sz="3600" dirty="0">
                <a:latin typeface="Bahnschrift SemiBold" panose="020B0502040204020203" pitchFamily="34" charset="0"/>
              </a:rPr>
              <a:t>Power Output and Efficiency</a:t>
            </a:r>
          </a:p>
        </p:txBody>
      </p:sp>
      <p:sp>
        <p:nvSpPr>
          <p:cNvPr id="3" name="Content Placeholder 2">
            <a:extLst>
              <a:ext uri="{FF2B5EF4-FFF2-40B4-BE49-F238E27FC236}">
                <a16:creationId xmlns:a16="http://schemas.microsoft.com/office/drawing/2014/main" id="{E2447EB1-B21C-4D8B-8A21-4BA6921BB646}"/>
              </a:ext>
            </a:extLst>
          </p:cNvPr>
          <p:cNvSpPr>
            <a:spLocks noGrp="1"/>
          </p:cNvSpPr>
          <p:nvPr>
            <p:ph idx="1"/>
          </p:nvPr>
        </p:nvSpPr>
        <p:spPr>
          <a:xfrm>
            <a:off x="838200" y="1200151"/>
            <a:ext cx="10515600" cy="828674"/>
          </a:xfrm>
        </p:spPr>
        <p:txBody>
          <a:bodyPr>
            <a:normAutofit/>
          </a:bodyPr>
          <a:lstStyle/>
          <a:p>
            <a:r>
              <a:rPr lang="en-IN" sz="2200" dirty="0"/>
              <a:t>RF power is delivered by the diode to an external load when the diode is placed in a proper circuit with a load.</a:t>
            </a:r>
          </a:p>
        </p:txBody>
      </p:sp>
      <p:sp>
        <p:nvSpPr>
          <p:cNvPr id="4" name="Text Placeholder 3">
            <a:extLst>
              <a:ext uri="{FF2B5EF4-FFF2-40B4-BE49-F238E27FC236}">
                <a16:creationId xmlns:a16="http://schemas.microsoft.com/office/drawing/2014/main" id="{F8D30B2F-A65D-4D8D-A63B-10D6214C5452}"/>
              </a:ext>
            </a:extLst>
          </p:cNvPr>
          <p:cNvSpPr>
            <a:spLocks noGrp="1"/>
          </p:cNvSpPr>
          <p:nvPr>
            <p:ph type="body" sz="quarter" idx="13"/>
          </p:nvPr>
        </p:nvSpPr>
        <p:spPr>
          <a:xfrm>
            <a:off x="7239000" y="1885950"/>
            <a:ext cx="4114800" cy="4772025"/>
          </a:xfrm>
        </p:spPr>
        <p:txBody>
          <a:bodyPr>
            <a:normAutofit/>
          </a:bodyPr>
          <a:lstStyle/>
          <a:p>
            <a:r>
              <a:rPr lang="en-IN" sz="2200" dirty="0"/>
              <a:t>The main function of this circuit is to match the diode effective negative resistance to the load at the output frequency while reactively terminating(trapping) frequency above the oscillation frequency in order to ensure TRAPATT operation.</a:t>
            </a:r>
          </a:p>
          <a:p>
            <a:r>
              <a:rPr lang="en-IN" sz="2200" dirty="0"/>
              <a:t>To date, the highest pulse power of 1.2kW has been obtained at 1.1GHz, and the highest efficiency of 75% has been achieved at 0.6GHz</a:t>
            </a:r>
          </a:p>
          <a:p>
            <a:endParaRPr lang="en-IN" sz="2200" dirty="0"/>
          </a:p>
        </p:txBody>
      </p:sp>
      <p:pic>
        <p:nvPicPr>
          <p:cNvPr id="7" name="Content Placeholder 6">
            <a:extLst>
              <a:ext uri="{FF2B5EF4-FFF2-40B4-BE49-F238E27FC236}">
                <a16:creationId xmlns:a16="http://schemas.microsoft.com/office/drawing/2014/main" id="{3A1EBE6C-5102-41F8-A281-251E759300F0}"/>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19075" y="1878134"/>
            <a:ext cx="7019925" cy="3514847"/>
          </a:xfrm>
        </p:spPr>
      </p:pic>
      <p:sp>
        <p:nvSpPr>
          <p:cNvPr id="8" name="Footer Placeholder 7">
            <a:extLst>
              <a:ext uri="{FF2B5EF4-FFF2-40B4-BE49-F238E27FC236}">
                <a16:creationId xmlns:a16="http://schemas.microsoft.com/office/drawing/2014/main" id="{12010960-4698-400B-88A4-BC5CC6033B54}"/>
              </a:ext>
            </a:extLst>
          </p:cNvPr>
          <p:cNvSpPr>
            <a:spLocks noGrp="1"/>
          </p:cNvSpPr>
          <p:nvPr>
            <p:ph type="ftr" sz="quarter" idx="11"/>
          </p:nvPr>
        </p:nvSpPr>
        <p:spPr>
          <a:xfrm>
            <a:off x="1066800" y="5392981"/>
            <a:ext cx="4114800" cy="365125"/>
          </a:xfrm>
        </p:spPr>
        <p:txBody>
          <a:bodyPr/>
          <a:lstStyle/>
          <a:p>
            <a:r>
              <a:rPr lang="en-IN" b="1" dirty="0"/>
              <a:t>TRAPATT OSCILLATOR CAPABILITIES</a:t>
            </a:r>
          </a:p>
        </p:txBody>
      </p:sp>
    </p:spTree>
    <p:extLst>
      <p:ext uri="{BB962C8B-B14F-4D97-AF65-F5344CB8AC3E}">
        <p14:creationId xmlns:p14="http://schemas.microsoft.com/office/powerpoint/2010/main" val="195000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6ACFD-099F-40A2-8B4C-CAEB8C7CF008}"/>
              </a:ext>
            </a:extLst>
          </p:cNvPr>
          <p:cNvSpPr>
            <a:spLocks noGrp="1"/>
          </p:cNvSpPr>
          <p:nvPr>
            <p:ph idx="1"/>
          </p:nvPr>
        </p:nvSpPr>
        <p:spPr>
          <a:xfrm>
            <a:off x="838200" y="523875"/>
            <a:ext cx="10515600" cy="5838825"/>
          </a:xfrm>
        </p:spPr>
        <p:txBody>
          <a:bodyPr>
            <a:normAutofit lnSpcReduction="10000"/>
          </a:bodyPr>
          <a:lstStyle/>
          <a:p>
            <a:pPr marL="0" indent="0">
              <a:buNone/>
            </a:pPr>
            <a:r>
              <a:rPr lang="en-US" dirty="0">
                <a:latin typeface="Bahnschrift SemiBold" panose="020B0502040204020203" pitchFamily="34" charset="0"/>
              </a:rPr>
              <a:t>Advantages</a:t>
            </a:r>
          </a:p>
          <a:p>
            <a:r>
              <a:rPr lang="en-US" dirty="0"/>
              <a:t>20 to 60% efficiency is obtained</a:t>
            </a:r>
          </a:p>
          <a:p>
            <a:r>
              <a:rPr lang="en-US" dirty="0"/>
              <a:t>More suitable for pulsed operation</a:t>
            </a:r>
          </a:p>
          <a:p>
            <a:r>
              <a:rPr lang="en-US" dirty="0"/>
              <a:t>It is much higher level of efficiency than the IMPATT diodes.</a:t>
            </a:r>
          </a:p>
          <a:p>
            <a:r>
              <a:rPr lang="en-US" dirty="0"/>
              <a:t>Very low power dissipation.</a:t>
            </a:r>
          </a:p>
          <a:p>
            <a:r>
              <a:rPr lang="en-US" dirty="0"/>
              <a:t>It can operate between several hundred megahertz to several gigahertz</a:t>
            </a:r>
          </a:p>
          <a:p>
            <a:pPr marL="0" indent="0">
              <a:buNone/>
            </a:pPr>
            <a:endParaRPr lang="en-US" dirty="0"/>
          </a:p>
          <a:p>
            <a:pPr marL="0" indent="0">
              <a:buNone/>
            </a:pPr>
            <a:r>
              <a:rPr lang="en-US" dirty="0">
                <a:latin typeface="Bahnschrift SemiBold" panose="020B0502040204020203" pitchFamily="34" charset="0"/>
              </a:rPr>
              <a:t>Disadvantages</a:t>
            </a:r>
          </a:p>
          <a:p>
            <a:r>
              <a:rPr lang="en-US" dirty="0"/>
              <a:t>Noise figure is greater than 30dB, it is also very noisy.</a:t>
            </a:r>
          </a:p>
          <a:p>
            <a:r>
              <a:rPr lang="en-US" dirty="0"/>
              <a:t>Not suitable for continuous operation because of its very high power densities.</a:t>
            </a:r>
          </a:p>
          <a:p>
            <a:endParaRPr lang="en-IN" dirty="0"/>
          </a:p>
        </p:txBody>
      </p:sp>
    </p:spTree>
    <p:extLst>
      <p:ext uri="{BB962C8B-B14F-4D97-AF65-F5344CB8AC3E}">
        <p14:creationId xmlns:p14="http://schemas.microsoft.com/office/powerpoint/2010/main" val="173868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8469-092C-4E1B-A1EF-F6034EE1E156}"/>
              </a:ext>
            </a:extLst>
          </p:cNvPr>
          <p:cNvSpPr>
            <a:spLocks noGrp="1"/>
          </p:cNvSpPr>
          <p:nvPr>
            <p:ph type="title"/>
          </p:nvPr>
        </p:nvSpPr>
        <p:spPr>
          <a:xfrm>
            <a:off x="838200" y="365125"/>
            <a:ext cx="10515600" cy="1031875"/>
          </a:xfrm>
        </p:spPr>
        <p:txBody>
          <a:bodyPr>
            <a:normAutofit/>
          </a:bodyPr>
          <a:lstStyle/>
          <a:p>
            <a:r>
              <a:rPr lang="en-IN" sz="3600" dirty="0">
                <a:latin typeface="Bahnschrift SemiBold Condensed" panose="020B0502040204020203" pitchFamily="34" charset="0"/>
              </a:rPr>
              <a:t>References</a:t>
            </a:r>
          </a:p>
        </p:txBody>
      </p:sp>
      <p:sp>
        <p:nvSpPr>
          <p:cNvPr id="3" name="Content Placeholder 2">
            <a:extLst>
              <a:ext uri="{FF2B5EF4-FFF2-40B4-BE49-F238E27FC236}">
                <a16:creationId xmlns:a16="http://schemas.microsoft.com/office/drawing/2014/main" id="{35E1EFAB-E10A-4A4F-8573-C18FA3EF764C}"/>
              </a:ext>
            </a:extLst>
          </p:cNvPr>
          <p:cNvSpPr>
            <a:spLocks noGrp="1"/>
          </p:cNvSpPr>
          <p:nvPr>
            <p:ph idx="1"/>
          </p:nvPr>
        </p:nvSpPr>
        <p:spPr>
          <a:xfrm>
            <a:off x="838200" y="1397000"/>
            <a:ext cx="10515600" cy="4577671"/>
          </a:xfrm>
        </p:spPr>
        <p:txBody>
          <a:bodyPr>
            <a:normAutofit/>
          </a:bodyPr>
          <a:lstStyle/>
          <a:p>
            <a:r>
              <a:rPr lang="en-US" sz="2400" dirty="0"/>
              <a:t>(BOOK) Microwave Devices and Circuits by S.M. Liao.</a:t>
            </a:r>
          </a:p>
          <a:p>
            <a:r>
              <a:rPr lang="en-US" sz="2400" dirty="0"/>
              <a:t>(BOOK) Microwave Engineering, D.M. </a:t>
            </a:r>
            <a:r>
              <a:rPr lang="en-US" sz="2400" dirty="0" err="1"/>
              <a:t>Pozar</a:t>
            </a:r>
            <a:r>
              <a:rPr lang="en-US" sz="2400" dirty="0"/>
              <a:t>.</a:t>
            </a:r>
          </a:p>
          <a:p>
            <a:r>
              <a:rPr lang="en-IN" sz="2400" dirty="0">
                <a:hlinkClick r:id="rId2"/>
              </a:rPr>
              <a:t>https://www.electronics-notes.com/articles/electronic_components/diode/impatt-microwave-diode-structure-fabrication-construction.php</a:t>
            </a:r>
            <a:endParaRPr lang="en-US" sz="2400" dirty="0"/>
          </a:p>
          <a:p>
            <a:r>
              <a:rPr lang="en-IN" sz="2400" dirty="0">
                <a:hlinkClick r:id="rId3"/>
              </a:rPr>
              <a:t>https://www.electronics-notes.com/articles/electronic_components/diode/impatt-microwave-diode-how-does-impatt-work-theory-operation.php</a:t>
            </a:r>
            <a:endParaRPr lang="en-IN" sz="2400" dirty="0"/>
          </a:p>
          <a:p>
            <a:r>
              <a:rPr lang="en-IN" sz="2400" dirty="0">
                <a:hlinkClick r:id="rId4"/>
              </a:rPr>
              <a:t>https://www.electronics-notes.com/articles/electronic_components/diode/trapatt-diode-fundamentals.php</a:t>
            </a:r>
            <a:endParaRPr lang="en-IN" sz="2400" dirty="0"/>
          </a:p>
        </p:txBody>
      </p:sp>
    </p:spTree>
    <p:extLst>
      <p:ext uri="{BB962C8B-B14F-4D97-AF65-F5344CB8AC3E}">
        <p14:creationId xmlns:p14="http://schemas.microsoft.com/office/powerpoint/2010/main" val="183149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B9D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4EEC-FA78-497F-909C-D9050C657766}"/>
              </a:ext>
            </a:extLst>
          </p:cNvPr>
          <p:cNvSpPr>
            <a:spLocks noGrp="1"/>
          </p:cNvSpPr>
          <p:nvPr>
            <p:ph type="title"/>
          </p:nvPr>
        </p:nvSpPr>
        <p:spPr>
          <a:xfrm>
            <a:off x="838200" y="2766218"/>
            <a:ext cx="10515600" cy="1325563"/>
          </a:xfrm>
        </p:spPr>
        <p:txBody>
          <a:bodyPr/>
          <a:lstStyle/>
          <a:p>
            <a:pPr algn="ctr"/>
            <a:r>
              <a:rPr lang="en-IN" dirty="0">
                <a:latin typeface="Bahnschrift SemiBold" panose="020B0502040204020203" pitchFamily="34" charset="0"/>
              </a:rPr>
              <a:t>THANKS</a:t>
            </a:r>
          </a:p>
        </p:txBody>
      </p:sp>
    </p:spTree>
    <p:extLst>
      <p:ext uri="{BB962C8B-B14F-4D97-AF65-F5344CB8AC3E}">
        <p14:creationId xmlns:p14="http://schemas.microsoft.com/office/powerpoint/2010/main" val="3262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F2B8-E1E2-432C-87C6-74DFD7658410}"/>
              </a:ext>
            </a:extLst>
          </p:cNvPr>
          <p:cNvSpPr>
            <a:spLocks noGrp="1"/>
          </p:cNvSpPr>
          <p:nvPr>
            <p:ph type="title"/>
          </p:nvPr>
        </p:nvSpPr>
        <p:spPr/>
        <p:txBody>
          <a:bodyPr>
            <a:normAutofit/>
          </a:bodyPr>
          <a:lstStyle/>
          <a:p>
            <a:r>
              <a:rPr lang="en-IN" sz="3600" b="1" dirty="0">
                <a:latin typeface="Bahnschrift SemiBold" panose="020B0502040204020203" pitchFamily="34" charset="0"/>
              </a:rPr>
              <a:t>IMPATT Diode</a:t>
            </a:r>
          </a:p>
        </p:txBody>
      </p:sp>
      <p:sp>
        <p:nvSpPr>
          <p:cNvPr id="3" name="Content Placeholder 2">
            <a:extLst>
              <a:ext uri="{FF2B5EF4-FFF2-40B4-BE49-F238E27FC236}">
                <a16:creationId xmlns:a16="http://schemas.microsoft.com/office/drawing/2014/main" id="{9E77D1BB-065A-4879-99AE-2C8F4DF50410}"/>
              </a:ext>
            </a:extLst>
          </p:cNvPr>
          <p:cNvSpPr>
            <a:spLocks noGrp="1"/>
          </p:cNvSpPr>
          <p:nvPr>
            <p:ph idx="1"/>
          </p:nvPr>
        </p:nvSpPr>
        <p:spPr>
          <a:xfrm>
            <a:off x="838200" y="1690688"/>
            <a:ext cx="10515600" cy="3984625"/>
          </a:xfrm>
        </p:spPr>
        <p:txBody>
          <a:bodyPr/>
          <a:lstStyle/>
          <a:p>
            <a:pPr>
              <a:buFont typeface="Wingdings" panose="05000000000000000000" pitchFamily="2" charset="2"/>
              <a:buChar char="§"/>
            </a:pPr>
            <a:r>
              <a:rPr lang="en-IN" sz="2400" b="1" dirty="0"/>
              <a:t>IMP</a:t>
            </a:r>
            <a:r>
              <a:rPr lang="en-IN" sz="2400" dirty="0"/>
              <a:t>act ionization </a:t>
            </a:r>
            <a:r>
              <a:rPr lang="en-IN" sz="2400" b="1" dirty="0"/>
              <a:t>A</a:t>
            </a:r>
            <a:r>
              <a:rPr lang="en-IN" sz="2400" dirty="0"/>
              <a:t>valanche </a:t>
            </a:r>
            <a:r>
              <a:rPr lang="en-IN" sz="2400" b="1" dirty="0"/>
              <a:t>T</a:t>
            </a:r>
            <a:r>
              <a:rPr lang="en-IN" sz="2400" dirty="0"/>
              <a:t>ransit </a:t>
            </a:r>
            <a:r>
              <a:rPr lang="en-IN" sz="2400" b="1" dirty="0"/>
              <a:t>T</a:t>
            </a:r>
            <a:r>
              <a:rPr lang="en-IN" sz="2400" dirty="0"/>
              <a:t>ime Diode</a:t>
            </a:r>
          </a:p>
          <a:p>
            <a:pPr>
              <a:buFont typeface="Wingdings" panose="05000000000000000000" pitchFamily="2" charset="2"/>
              <a:buChar char="§"/>
            </a:pPr>
            <a:r>
              <a:rPr lang="en-IN" sz="2400" dirty="0"/>
              <a:t>Sometimes Referred to as Read diode </a:t>
            </a:r>
            <a:r>
              <a:rPr lang="en-IN" sz="1600" dirty="0"/>
              <a:t>(Original idea proposed by </a:t>
            </a:r>
            <a:r>
              <a:rPr lang="en-US" sz="1600" dirty="0"/>
              <a:t>W. T. Read and Ralph L. Johnston in1956)</a:t>
            </a:r>
          </a:p>
          <a:p>
            <a:pPr>
              <a:buFont typeface="Wingdings" panose="05000000000000000000" pitchFamily="2" charset="2"/>
              <a:buChar char="§"/>
            </a:pPr>
            <a:r>
              <a:rPr lang="en-IN" sz="2400" dirty="0"/>
              <a:t>It is high power Semiconductor Diode used in </a:t>
            </a:r>
            <a:r>
              <a:rPr lang="en-US" sz="2400" dirty="0"/>
              <a:t>used in high-frequency microwave electronics devices.</a:t>
            </a:r>
          </a:p>
          <a:p>
            <a:pPr>
              <a:buFont typeface="Wingdings" panose="05000000000000000000" pitchFamily="2" charset="2"/>
              <a:buChar char="§"/>
            </a:pPr>
            <a:r>
              <a:rPr lang="en-US" sz="2400" dirty="0"/>
              <a:t>Operates at frequency range of 3GHz to 100GHz</a:t>
            </a:r>
          </a:p>
          <a:p>
            <a:pPr>
              <a:buFont typeface="Wingdings" panose="05000000000000000000" pitchFamily="2" charset="2"/>
              <a:buChar char="§"/>
            </a:pPr>
            <a:r>
              <a:rPr lang="en-US" sz="2400" b="1" dirty="0"/>
              <a:t>Advantage</a:t>
            </a:r>
            <a:r>
              <a:rPr lang="en-US" sz="2400" dirty="0"/>
              <a:t>:- It has high Power handling capacity </a:t>
            </a:r>
            <a:r>
              <a:rPr lang="en-US" sz="1600" dirty="0"/>
              <a:t>(</a:t>
            </a:r>
            <a:r>
              <a:rPr lang="en-IN" sz="1600" dirty="0"/>
              <a:t>up to 3 kilowatts</a:t>
            </a:r>
            <a:r>
              <a:rPr lang="en-US" sz="1600" dirty="0"/>
              <a:t>)</a:t>
            </a:r>
          </a:p>
          <a:p>
            <a:pPr>
              <a:buFont typeface="Wingdings" panose="05000000000000000000" pitchFamily="2" charset="2"/>
              <a:buChar char="§"/>
            </a:pPr>
            <a:r>
              <a:rPr lang="en-US" sz="2400" b="1" dirty="0"/>
              <a:t>Disadvantage</a:t>
            </a:r>
            <a:r>
              <a:rPr lang="en-US" sz="2400" dirty="0"/>
              <a:t>:- High level of Phase noise</a:t>
            </a:r>
          </a:p>
          <a:p>
            <a:pPr>
              <a:buFont typeface="Wingdings" panose="05000000000000000000" pitchFamily="2" charset="2"/>
              <a:buChar char="§"/>
            </a:pPr>
            <a:endParaRPr lang="en-IN" sz="2400" dirty="0"/>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88573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7CFFB"/>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E97A439-4570-45CB-9CBF-7DC9F6175267}"/>
              </a:ext>
            </a:extLst>
          </p:cNvPr>
          <p:cNvSpPr>
            <a:spLocks noGrp="1"/>
          </p:cNvSpPr>
          <p:nvPr>
            <p:ph type="title"/>
          </p:nvPr>
        </p:nvSpPr>
        <p:spPr/>
        <p:txBody>
          <a:bodyPr>
            <a:normAutofit/>
          </a:bodyPr>
          <a:lstStyle/>
          <a:p>
            <a:r>
              <a:rPr lang="en-IN" sz="3600" b="1" dirty="0">
                <a:latin typeface="Bahnschrift SemiBold" panose="020B0502040204020203" pitchFamily="34" charset="0"/>
              </a:rPr>
              <a:t>IMPATT Diode Structure</a:t>
            </a:r>
          </a:p>
        </p:txBody>
      </p:sp>
      <p:sp>
        <p:nvSpPr>
          <p:cNvPr id="10" name="Content Placeholder 9">
            <a:extLst>
              <a:ext uri="{FF2B5EF4-FFF2-40B4-BE49-F238E27FC236}">
                <a16:creationId xmlns:a16="http://schemas.microsoft.com/office/drawing/2014/main" id="{7C958261-AB48-44E0-B000-3A15A631D7DE}"/>
              </a:ext>
            </a:extLst>
          </p:cNvPr>
          <p:cNvSpPr>
            <a:spLocks noGrp="1"/>
          </p:cNvSpPr>
          <p:nvPr>
            <p:ph sz="half" idx="2"/>
          </p:nvPr>
        </p:nvSpPr>
        <p:spPr>
          <a:xfrm>
            <a:off x="5261961" y="1623000"/>
            <a:ext cx="6362700" cy="4316845"/>
          </a:xfrm>
        </p:spPr>
        <p:txBody>
          <a:bodyPr>
            <a:noAutofit/>
          </a:bodyPr>
          <a:lstStyle/>
          <a:p>
            <a:r>
              <a:rPr lang="en-US" sz="2200" dirty="0"/>
              <a:t>It consists of 4 regions namely P</a:t>
            </a:r>
            <a:r>
              <a:rPr lang="en-US" sz="2200" baseline="30000" dirty="0"/>
              <a:t>+</a:t>
            </a:r>
            <a:r>
              <a:rPr lang="en-US" sz="2200" dirty="0"/>
              <a:t>-N-I-N</a:t>
            </a:r>
            <a:r>
              <a:rPr lang="en-US" sz="2200" baseline="30000" dirty="0"/>
              <a:t>+</a:t>
            </a:r>
          </a:p>
          <a:p>
            <a:r>
              <a:rPr lang="en-US" sz="2200" dirty="0"/>
              <a:t>Materials like </a:t>
            </a:r>
            <a:r>
              <a:rPr lang="en-US" sz="2200" b="1" dirty="0"/>
              <a:t>GaAs</a:t>
            </a:r>
            <a:r>
              <a:rPr lang="en-US" sz="2200" dirty="0"/>
              <a:t>, </a:t>
            </a:r>
            <a:r>
              <a:rPr lang="en-US" sz="2200" b="1" dirty="0"/>
              <a:t>Si</a:t>
            </a:r>
            <a:r>
              <a:rPr lang="en-US" sz="2200" dirty="0"/>
              <a:t>, </a:t>
            </a:r>
            <a:r>
              <a:rPr lang="en-US" sz="2200" b="1" dirty="0"/>
              <a:t>Ge</a:t>
            </a:r>
            <a:r>
              <a:rPr lang="en-US" sz="2200" dirty="0"/>
              <a:t> or </a:t>
            </a:r>
            <a:r>
              <a:rPr lang="en-US" sz="2200" b="1" dirty="0" err="1"/>
              <a:t>InP</a:t>
            </a:r>
            <a:r>
              <a:rPr lang="en-US" sz="2200" dirty="0"/>
              <a:t> are used for its construction. </a:t>
            </a:r>
            <a:r>
              <a:rPr lang="en-US" sz="1600" dirty="0"/>
              <a:t>(However, </a:t>
            </a:r>
            <a:r>
              <a:rPr lang="en-US" sz="1600" b="1" dirty="0"/>
              <a:t>GaAs</a:t>
            </a:r>
            <a:r>
              <a:rPr lang="en-US" sz="1600" dirty="0"/>
              <a:t> is preferred because of its low noise behavior) </a:t>
            </a:r>
          </a:p>
          <a:p>
            <a:r>
              <a:rPr lang="en-US" sz="2200" dirty="0"/>
              <a:t>The structures are all basic variations of the PN junction although often an intrinsic layer is placed between the P type and N type regions</a:t>
            </a:r>
          </a:p>
          <a:p>
            <a:r>
              <a:rPr lang="en-US" sz="2200" dirty="0"/>
              <a:t>The IMPATT diode structures are designed for optimum operation in reverse bias so that avalanche multiplication occurs within the high field region</a:t>
            </a:r>
          </a:p>
          <a:p>
            <a:r>
              <a:rPr lang="en-IN" sz="2200" dirty="0"/>
              <a:t>Vertical Structure leads to high power handling capacity</a:t>
            </a:r>
            <a:endParaRPr lang="en-US" sz="2200" dirty="0"/>
          </a:p>
        </p:txBody>
      </p:sp>
      <p:pic>
        <p:nvPicPr>
          <p:cNvPr id="16" name="Content Placeholder 15">
            <a:extLst>
              <a:ext uri="{FF2B5EF4-FFF2-40B4-BE49-F238E27FC236}">
                <a16:creationId xmlns:a16="http://schemas.microsoft.com/office/drawing/2014/main" id="{63C709A4-8807-4600-8D2D-0CE039969580}"/>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25" y="2284610"/>
            <a:ext cx="3605212" cy="2993627"/>
          </a:xfrm>
        </p:spPr>
      </p:pic>
      <p:sp>
        <p:nvSpPr>
          <p:cNvPr id="3" name="Footer Placeholder 2">
            <a:extLst>
              <a:ext uri="{FF2B5EF4-FFF2-40B4-BE49-F238E27FC236}">
                <a16:creationId xmlns:a16="http://schemas.microsoft.com/office/drawing/2014/main" id="{74A3CD41-59E4-490B-B079-1C657E5CAB8F}"/>
              </a:ext>
            </a:extLst>
          </p:cNvPr>
          <p:cNvSpPr>
            <a:spLocks noGrp="1"/>
          </p:cNvSpPr>
          <p:nvPr>
            <p:ph type="ftr" sz="quarter" idx="11"/>
          </p:nvPr>
        </p:nvSpPr>
        <p:spPr>
          <a:xfrm>
            <a:off x="838200" y="5403850"/>
            <a:ext cx="4114800" cy="365125"/>
          </a:xfrm>
        </p:spPr>
        <p:txBody>
          <a:bodyPr/>
          <a:lstStyle/>
          <a:p>
            <a:r>
              <a:rPr lang="en-IN" b="1" dirty="0"/>
              <a:t>IMPATT diode vertical structure</a:t>
            </a:r>
          </a:p>
        </p:txBody>
      </p:sp>
    </p:spTree>
    <p:extLst>
      <p:ext uri="{BB962C8B-B14F-4D97-AF65-F5344CB8AC3E}">
        <p14:creationId xmlns:p14="http://schemas.microsoft.com/office/powerpoint/2010/main" val="295993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CA46-9629-401C-AE04-072225460AEA}"/>
              </a:ext>
            </a:extLst>
          </p:cNvPr>
          <p:cNvSpPr>
            <a:spLocks noGrp="1"/>
          </p:cNvSpPr>
          <p:nvPr>
            <p:ph type="title"/>
          </p:nvPr>
        </p:nvSpPr>
        <p:spPr/>
        <p:txBody>
          <a:bodyPr>
            <a:normAutofit/>
          </a:bodyPr>
          <a:lstStyle/>
          <a:p>
            <a:r>
              <a:rPr lang="en-IN" sz="3600" dirty="0">
                <a:latin typeface="Bahnschrift SemiBold" panose="020B0502040204020203" pitchFamily="34" charset="0"/>
              </a:rPr>
              <a:t>IMPATT Diode Working</a:t>
            </a:r>
            <a:endParaRPr lang="en-IN" sz="3600" dirty="0"/>
          </a:p>
        </p:txBody>
      </p:sp>
      <p:sp>
        <p:nvSpPr>
          <p:cNvPr id="3" name="Content Placeholder 2">
            <a:extLst>
              <a:ext uri="{FF2B5EF4-FFF2-40B4-BE49-F238E27FC236}">
                <a16:creationId xmlns:a16="http://schemas.microsoft.com/office/drawing/2014/main" id="{C592D341-F4FF-4057-B50A-EB3F7646CF32}"/>
              </a:ext>
            </a:extLst>
          </p:cNvPr>
          <p:cNvSpPr>
            <a:spLocks noGrp="1"/>
          </p:cNvSpPr>
          <p:nvPr>
            <p:ph idx="1"/>
          </p:nvPr>
        </p:nvSpPr>
        <p:spPr>
          <a:xfrm>
            <a:off x="838200" y="1603685"/>
            <a:ext cx="10515600" cy="882064"/>
          </a:xfrm>
        </p:spPr>
        <p:txBody>
          <a:bodyPr>
            <a:normAutofit/>
          </a:bodyPr>
          <a:lstStyle/>
          <a:p>
            <a:r>
              <a:rPr lang="en-US" sz="2200" dirty="0"/>
              <a:t>It has a very similar I-V characteristic to any other form of PN junction diode.</a:t>
            </a:r>
            <a:r>
              <a:rPr lang="en-US" sz="1600" dirty="0"/>
              <a:t>(It conducts in the forward direction once the turn on voltage has been reached. In the reverse direction it blocks current flow, until the diode breakdown voltage is reached)</a:t>
            </a:r>
          </a:p>
          <a:p>
            <a:endParaRPr lang="en-IN" dirty="0"/>
          </a:p>
        </p:txBody>
      </p:sp>
      <p:sp>
        <p:nvSpPr>
          <p:cNvPr id="4" name="Text Placeholder 3">
            <a:extLst>
              <a:ext uri="{FF2B5EF4-FFF2-40B4-BE49-F238E27FC236}">
                <a16:creationId xmlns:a16="http://schemas.microsoft.com/office/drawing/2014/main" id="{0ADE297F-E036-4EB8-9478-073E00C34C46}"/>
              </a:ext>
            </a:extLst>
          </p:cNvPr>
          <p:cNvSpPr>
            <a:spLocks noGrp="1"/>
          </p:cNvSpPr>
          <p:nvPr>
            <p:ph type="body" sz="quarter" idx="13"/>
          </p:nvPr>
        </p:nvSpPr>
        <p:spPr>
          <a:xfrm>
            <a:off x="4816306" y="2485749"/>
            <a:ext cx="6342185" cy="3867426"/>
          </a:xfrm>
        </p:spPr>
        <p:txBody>
          <a:bodyPr>
            <a:noAutofit/>
          </a:bodyPr>
          <a:lstStyle/>
          <a:p>
            <a:r>
              <a:rPr lang="en-US" sz="2200" dirty="0"/>
              <a:t>For its operation as a microwave signal generator, IMPATT diode is operated under reverse bias conditions. </a:t>
            </a:r>
            <a:r>
              <a:rPr lang="en-US" sz="1600" dirty="0"/>
              <a:t>(These are set so that avalanche breakdown occurs)</a:t>
            </a:r>
          </a:p>
          <a:p>
            <a:r>
              <a:rPr lang="en-US" sz="2200" dirty="0"/>
              <a:t>Breakdown occurs in the region very close to the P+ </a:t>
            </a:r>
            <a:r>
              <a:rPr lang="en-US" sz="1600" dirty="0"/>
              <a:t>(i.e. heavily doped P region)</a:t>
            </a:r>
          </a:p>
          <a:p>
            <a:r>
              <a:rPr lang="en-US" sz="2200" dirty="0"/>
              <a:t>The electric field at the PN junction is very high because the voltage appears across a very narrow gap creating a high potential gradient.</a:t>
            </a:r>
          </a:p>
          <a:p>
            <a:r>
              <a:rPr lang="en-US" sz="2200" dirty="0"/>
              <a:t>Under these circumstances any carriers are accelerated very quickly which causes collisions with crystal </a:t>
            </a:r>
            <a:r>
              <a:rPr lang="en-IN" sz="2200" dirty="0"/>
              <a:t>lattice</a:t>
            </a:r>
          </a:p>
        </p:txBody>
      </p:sp>
      <p:pic>
        <p:nvPicPr>
          <p:cNvPr id="9" name="Picture Placeholder 8">
            <a:extLst>
              <a:ext uri="{FF2B5EF4-FFF2-40B4-BE49-F238E27FC236}">
                <a16:creationId xmlns:a16="http://schemas.microsoft.com/office/drawing/2014/main" id="{310296FD-CED9-4BA0-AA38-18AF2480C2E4}"/>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41" r="4541"/>
          <a:stretch>
            <a:fillRect/>
          </a:stretch>
        </p:blipFill>
        <p:spPr>
          <a:xfrm>
            <a:off x="838200" y="2485749"/>
            <a:ext cx="3227773" cy="3214932"/>
          </a:xfrm>
        </p:spPr>
      </p:pic>
      <p:sp>
        <p:nvSpPr>
          <p:cNvPr id="5" name="Footer Placeholder 4">
            <a:extLst>
              <a:ext uri="{FF2B5EF4-FFF2-40B4-BE49-F238E27FC236}">
                <a16:creationId xmlns:a16="http://schemas.microsoft.com/office/drawing/2014/main" id="{C37B6BE5-7264-41D9-A91A-C6DAF27591D2}"/>
              </a:ext>
            </a:extLst>
          </p:cNvPr>
          <p:cNvSpPr>
            <a:spLocks noGrp="1"/>
          </p:cNvSpPr>
          <p:nvPr>
            <p:ph type="ftr" sz="quarter" idx="11"/>
          </p:nvPr>
        </p:nvSpPr>
        <p:spPr>
          <a:xfrm>
            <a:off x="506197" y="5988050"/>
            <a:ext cx="4114800" cy="365125"/>
          </a:xfrm>
        </p:spPr>
        <p:txBody>
          <a:bodyPr/>
          <a:lstStyle/>
          <a:p>
            <a:r>
              <a:rPr lang="en-IN" b="1" dirty="0"/>
              <a:t>IMPATT diode I-V characteristic</a:t>
            </a:r>
          </a:p>
        </p:txBody>
      </p:sp>
    </p:spTree>
    <p:extLst>
      <p:ext uri="{BB962C8B-B14F-4D97-AF65-F5344CB8AC3E}">
        <p14:creationId xmlns:p14="http://schemas.microsoft.com/office/powerpoint/2010/main" val="76080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42B5-B6DC-41E6-BC31-6ED854444768}"/>
              </a:ext>
            </a:extLst>
          </p:cNvPr>
          <p:cNvSpPr>
            <a:spLocks noGrp="1"/>
          </p:cNvSpPr>
          <p:nvPr>
            <p:ph type="title"/>
          </p:nvPr>
        </p:nvSpPr>
        <p:spPr>
          <a:xfrm>
            <a:off x="838200" y="365125"/>
            <a:ext cx="10515600" cy="701675"/>
          </a:xfrm>
        </p:spPr>
        <p:txBody>
          <a:bodyPr>
            <a:normAutofit/>
          </a:bodyPr>
          <a:lstStyle/>
          <a:p>
            <a:r>
              <a:rPr lang="en-IN" sz="3000" b="1" dirty="0">
                <a:latin typeface="Bahnschrift SemiBold" panose="020B0502040204020203" pitchFamily="34" charset="0"/>
              </a:rPr>
              <a:t>Cont.…</a:t>
            </a:r>
          </a:p>
        </p:txBody>
      </p:sp>
      <p:sp>
        <p:nvSpPr>
          <p:cNvPr id="3" name="Content Placeholder 2">
            <a:extLst>
              <a:ext uri="{FF2B5EF4-FFF2-40B4-BE49-F238E27FC236}">
                <a16:creationId xmlns:a16="http://schemas.microsoft.com/office/drawing/2014/main" id="{74DAFB57-7BA3-448A-B80A-5F99E9DB526D}"/>
              </a:ext>
            </a:extLst>
          </p:cNvPr>
          <p:cNvSpPr>
            <a:spLocks noGrp="1"/>
          </p:cNvSpPr>
          <p:nvPr>
            <p:ph idx="1"/>
          </p:nvPr>
        </p:nvSpPr>
        <p:spPr>
          <a:xfrm>
            <a:off x="838200" y="1123950"/>
            <a:ext cx="10515600" cy="1704975"/>
          </a:xfrm>
        </p:spPr>
        <p:txBody>
          <a:bodyPr>
            <a:normAutofit/>
          </a:bodyPr>
          <a:lstStyle/>
          <a:p>
            <a:r>
              <a:rPr lang="en-IN" sz="2400" dirty="0"/>
              <a:t>The subsequent collision creates  more and more carriers which causes Avalanche Breakdown.</a:t>
            </a:r>
            <a:r>
              <a:rPr lang="en-IN" sz="1600" dirty="0"/>
              <a:t>(</a:t>
            </a:r>
            <a:r>
              <a:rPr lang="en-US" sz="1600" dirty="0"/>
              <a:t>number of carriers multiplies very quickly)</a:t>
            </a:r>
          </a:p>
          <a:p>
            <a:r>
              <a:rPr lang="en-US" sz="2400" dirty="0"/>
              <a:t>This type of breakdown only occurs when a certain voltage is applied to the junction.</a:t>
            </a:r>
            <a:endParaRPr lang="en-IN" sz="2400" dirty="0"/>
          </a:p>
          <a:p>
            <a:endParaRPr lang="en-IN" dirty="0"/>
          </a:p>
        </p:txBody>
      </p:sp>
      <p:sp>
        <p:nvSpPr>
          <p:cNvPr id="4" name="Text Placeholder 3">
            <a:extLst>
              <a:ext uri="{FF2B5EF4-FFF2-40B4-BE49-F238E27FC236}">
                <a16:creationId xmlns:a16="http://schemas.microsoft.com/office/drawing/2014/main" id="{7DACEAB7-2C52-4352-8096-8422B72BE80D}"/>
              </a:ext>
            </a:extLst>
          </p:cNvPr>
          <p:cNvSpPr>
            <a:spLocks noGrp="1"/>
          </p:cNvSpPr>
          <p:nvPr>
            <p:ph type="body" sz="quarter" idx="13"/>
          </p:nvPr>
        </p:nvSpPr>
        <p:spPr>
          <a:xfrm>
            <a:off x="4953000" y="2533405"/>
            <a:ext cx="6572250" cy="3654669"/>
          </a:xfrm>
        </p:spPr>
        <p:txBody>
          <a:bodyPr>
            <a:normAutofit/>
          </a:bodyPr>
          <a:lstStyle/>
          <a:p>
            <a:r>
              <a:rPr lang="en-US" sz="2200" dirty="0"/>
              <a:t>In terms of its operation the IMPATT diode can be considered to consist of two areas, namely the avalanche region or injection region, and secondly the drift region.</a:t>
            </a:r>
          </a:p>
          <a:p>
            <a:r>
              <a:rPr lang="en-US" sz="2200" dirty="0"/>
              <a:t>The avalanche or injection region creates the carriers which may be either holes of electrons</a:t>
            </a:r>
          </a:p>
          <a:p>
            <a:r>
              <a:rPr lang="en-US" sz="2200" dirty="0"/>
              <a:t>The drift region is where the carriers move across the diode taking a certain amount of time dependent upon its thickness. </a:t>
            </a:r>
            <a:endParaRPr lang="en-IN" sz="2200" dirty="0"/>
          </a:p>
        </p:txBody>
      </p:sp>
      <p:pic>
        <p:nvPicPr>
          <p:cNvPr id="15" name="Picture Placeholder 14">
            <a:extLst>
              <a:ext uri="{FF2B5EF4-FFF2-40B4-BE49-F238E27FC236}">
                <a16:creationId xmlns:a16="http://schemas.microsoft.com/office/drawing/2014/main" id="{7ACB8068-824B-451C-A980-9FE8E1085062}"/>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447" r="-26447"/>
          <a:stretch/>
        </p:blipFill>
        <p:spPr>
          <a:xfrm>
            <a:off x="1133475" y="2533405"/>
            <a:ext cx="3171825" cy="3353046"/>
          </a:xfrm>
        </p:spPr>
      </p:pic>
      <p:sp>
        <p:nvSpPr>
          <p:cNvPr id="5" name="Footer Placeholder 4">
            <a:extLst>
              <a:ext uri="{FF2B5EF4-FFF2-40B4-BE49-F238E27FC236}">
                <a16:creationId xmlns:a16="http://schemas.microsoft.com/office/drawing/2014/main" id="{49B8B270-86B3-491B-976C-F3E6973B7967}"/>
              </a:ext>
            </a:extLst>
          </p:cNvPr>
          <p:cNvSpPr>
            <a:spLocks noGrp="1"/>
          </p:cNvSpPr>
          <p:nvPr>
            <p:ph type="ftr" sz="quarter" idx="11"/>
          </p:nvPr>
        </p:nvSpPr>
        <p:spPr>
          <a:xfrm>
            <a:off x="514350" y="5886451"/>
            <a:ext cx="4114800" cy="365125"/>
          </a:xfrm>
        </p:spPr>
        <p:txBody>
          <a:bodyPr/>
          <a:lstStyle/>
          <a:p>
            <a:r>
              <a:rPr lang="en-US" b="1" dirty="0"/>
              <a:t>Charge carrier movement within an IMPATT diode</a:t>
            </a:r>
            <a:endParaRPr lang="en-IN" b="1" dirty="0"/>
          </a:p>
        </p:txBody>
      </p:sp>
    </p:spTree>
    <p:extLst>
      <p:ext uri="{BB962C8B-B14F-4D97-AF65-F5344CB8AC3E}">
        <p14:creationId xmlns:p14="http://schemas.microsoft.com/office/powerpoint/2010/main" val="394008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BCD-39A7-404B-AD81-F7A5976A4085}"/>
              </a:ext>
            </a:extLst>
          </p:cNvPr>
          <p:cNvSpPr>
            <a:spLocks noGrp="1"/>
          </p:cNvSpPr>
          <p:nvPr>
            <p:ph type="title"/>
          </p:nvPr>
        </p:nvSpPr>
        <p:spPr/>
        <p:txBody>
          <a:bodyPr>
            <a:normAutofit/>
          </a:bodyPr>
          <a:lstStyle/>
          <a:p>
            <a:r>
              <a:rPr lang="en-IN" sz="3600" dirty="0">
                <a:latin typeface="Bahnschrift SemiBold" panose="020B0502040204020203" pitchFamily="34" charset="0"/>
              </a:rPr>
              <a:t>IMPATT Diode operation</a:t>
            </a:r>
          </a:p>
        </p:txBody>
      </p:sp>
      <p:sp>
        <p:nvSpPr>
          <p:cNvPr id="3" name="Content Placeholder 2">
            <a:extLst>
              <a:ext uri="{FF2B5EF4-FFF2-40B4-BE49-F238E27FC236}">
                <a16:creationId xmlns:a16="http://schemas.microsoft.com/office/drawing/2014/main" id="{EB2D571B-568A-418C-8528-EC5AC403C5D9}"/>
              </a:ext>
            </a:extLst>
          </p:cNvPr>
          <p:cNvSpPr>
            <a:spLocks noGrp="1"/>
          </p:cNvSpPr>
          <p:nvPr>
            <p:ph idx="1"/>
          </p:nvPr>
        </p:nvSpPr>
        <p:spPr>
          <a:xfrm>
            <a:off x="838200" y="1400175"/>
            <a:ext cx="10515600" cy="1457325"/>
          </a:xfrm>
        </p:spPr>
        <p:txBody>
          <a:bodyPr>
            <a:normAutofit/>
          </a:bodyPr>
          <a:lstStyle/>
          <a:p>
            <a:r>
              <a:rPr lang="en-US" sz="2200" dirty="0"/>
              <a:t>Once the carriers have been generated the device relies on negative resistance to generate and sustain an oscillation</a:t>
            </a:r>
          </a:p>
          <a:p>
            <a:r>
              <a:rPr lang="en-US" sz="2200" dirty="0"/>
              <a:t>The effect does not occur in the device at DC, but instead, here it is an AC effect that is brought about by phase differences that are seen at the frequency of operation</a:t>
            </a:r>
            <a:endParaRPr lang="en-IN" sz="2200" dirty="0"/>
          </a:p>
        </p:txBody>
      </p:sp>
      <p:sp>
        <p:nvSpPr>
          <p:cNvPr id="4" name="Text Placeholder 3">
            <a:extLst>
              <a:ext uri="{FF2B5EF4-FFF2-40B4-BE49-F238E27FC236}">
                <a16:creationId xmlns:a16="http://schemas.microsoft.com/office/drawing/2014/main" id="{AD929E8C-0AF6-43D3-B006-4999AFDDD73B}"/>
              </a:ext>
            </a:extLst>
          </p:cNvPr>
          <p:cNvSpPr>
            <a:spLocks noGrp="1"/>
          </p:cNvSpPr>
          <p:nvPr>
            <p:ph type="body" sz="quarter" idx="13"/>
          </p:nvPr>
        </p:nvSpPr>
        <p:spPr>
          <a:xfrm>
            <a:off x="4065973" y="2857500"/>
            <a:ext cx="7287827" cy="3339672"/>
          </a:xfrm>
        </p:spPr>
        <p:txBody>
          <a:bodyPr>
            <a:normAutofit/>
          </a:bodyPr>
          <a:lstStyle/>
          <a:p>
            <a:r>
              <a:rPr lang="en-US" sz="2200" dirty="0"/>
              <a:t>When an AC signal is applied the current peaks are found to be 180° out of phase with the voltage</a:t>
            </a:r>
          </a:p>
          <a:p>
            <a:r>
              <a:rPr lang="en-US" sz="2200" dirty="0"/>
              <a:t>This results from two delays which occur in the device.</a:t>
            </a:r>
            <a:r>
              <a:rPr lang="en-US" sz="2400" dirty="0"/>
              <a:t> </a:t>
            </a:r>
            <a:r>
              <a:rPr lang="en-US" sz="1600" dirty="0"/>
              <a:t>(injection delay, and a transit time delay) </a:t>
            </a:r>
          </a:p>
          <a:p>
            <a:r>
              <a:rPr lang="en-US" sz="2200" dirty="0"/>
              <a:t>Generation of carriers does not occur in unison with the voltage variations. </a:t>
            </a:r>
            <a:r>
              <a:rPr lang="en-US" sz="1700" dirty="0"/>
              <a:t>(generation of carriers is not only a function of the electric field but also the number of carriers already in existence)</a:t>
            </a:r>
          </a:p>
          <a:p>
            <a:r>
              <a:rPr lang="en-US" sz="2200" dirty="0"/>
              <a:t>As the electric field increases so does the number of carriers. </a:t>
            </a:r>
            <a:endParaRPr lang="en-IN" sz="2200" dirty="0"/>
          </a:p>
        </p:txBody>
      </p:sp>
      <p:pic>
        <p:nvPicPr>
          <p:cNvPr id="7" name="Picture Placeholder 6">
            <a:extLst>
              <a:ext uri="{FF2B5EF4-FFF2-40B4-BE49-F238E27FC236}">
                <a16:creationId xmlns:a16="http://schemas.microsoft.com/office/drawing/2014/main" id="{1881EA94-26EA-4BFB-9A68-E0A054028003}"/>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141" r="-17141"/>
          <a:stretch/>
        </p:blipFill>
        <p:spPr>
          <a:xfrm>
            <a:off x="285750" y="2982240"/>
            <a:ext cx="3780223" cy="3123285"/>
          </a:xfrm>
        </p:spPr>
      </p:pic>
      <p:sp>
        <p:nvSpPr>
          <p:cNvPr id="5" name="Footer Placeholder 4">
            <a:extLst>
              <a:ext uri="{FF2B5EF4-FFF2-40B4-BE49-F238E27FC236}">
                <a16:creationId xmlns:a16="http://schemas.microsoft.com/office/drawing/2014/main" id="{3C2DF37C-B292-440D-820B-2AC656B97DE5}"/>
              </a:ext>
            </a:extLst>
          </p:cNvPr>
          <p:cNvSpPr>
            <a:spLocks noGrp="1"/>
          </p:cNvSpPr>
          <p:nvPr>
            <p:ph type="ftr" sz="quarter" idx="11"/>
          </p:nvPr>
        </p:nvSpPr>
        <p:spPr>
          <a:xfrm>
            <a:off x="285750" y="6230265"/>
            <a:ext cx="4114800" cy="365125"/>
          </a:xfrm>
        </p:spPr>
        <p:txBody>
          <a:bodyPr/>
          <a:lstStyle/>
          <a:p>
            <a:r>
              <a:rPr lang="en-IN" b="1" dirty="0"/>
              <a:t>IMPATT diode voltage &amp; current waveforms</a:t>
            </a:r>
          </a:p>
        </p:txBody>
      </p:sp>
    </p:spTree>
    <p:extLst>
      <p:ext uri="{BB962C8B-B14F-4D97-AF65-F5344CB8AC3E}">
        <p14:creationId xmlns:p14="http://schemas.microsoft.com/office/powerpoint/2010/main" val="196068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AE5C-61E8-4A8F-8EF9-ABABA82737C8}"/>
              </a:ext>
            </a:extLst>
          </p:cNvPr>
          <p:cNvSpPr>
            <a:spLocks noGrp="1"/>
          </p:cNvSpPr>
          <p:nvPr>
            <p:ph type="title"/>
          </p:nvPr>
        </p:nvSpPr>
        <p:spPr>
          <a:xfrm>
            <a:off x="838200" y="365125"/>
            <a:ext cx="10515600" cy="1031875"/>
          </a:xfrm>
        </p:spPr>
        <p:txBody>
          <a:bodyPr>
            <a:normAutofit/>
          </a:bodyPr>
          <a:lstStyle/>
          <a:p>
            <a:r>
              <a:rPr lang="en-IN" sz="3000" dirty="0">
                <a:latin typeface="Bahnschrift SemiBold" panose="020B0502040204020203" pitchFamily="34" charset="0"/>
              </a:rPr>
              <a:t>Cont.…</a:t>
            </a:r>
          </a:p>
        </p:txBody>
      </p:sp>
      <p:sp>
        <p:nvSpPr>
          <p:cNvPr id="3" name="Content Placeholder 2">
            <a:extLst>
              <a:ext uri="{FF2B5EF4-FFF2-40B4-BE49-F238E27FC236}">
                <a16:creationId xmlns:a16="http://schemas.microsoft.com/office/drawing/2014/main" id="{35247C45-57D5-4E89-AFCD-8C01E7B13258}"/>
              </a:ext>
            </a:extLst>
          </p:cNvPr>
          <p:cNvSpPr>
            <a:spLocks noGrp="1"/>
          </p:cNvSpPr>
          <p:nvPr>
            <p:ph idx="1"/>
          </p:nvPr>
        </p:nvSpPr>
        <p:spPr>
          <a:xfrm>
            <a:off x="914400" y="1216025"/>
            <a:ext cx="10515600" cy="3346450"/>
          </a:xfrm>
        </p:spPr>
        <p:txBody>
          <a:bodyPr>
            <a:normAutofit/>
          </a:bodyPr>
          <a:lstStyle/>
          <a:p>
            <a:r>
              <a:rPr lang="en-US" sz="2200" dirty="0"/>
              <a:t>Even after the field has reached its peak the number of carriers still continues to grow as a result of the number of carriers already in existence.</a:t>
            </a:r>
          </a:p>
          <a:p>
            <a:r>
              <a:rPr lang="en-US" sz="2200" dirty="0"/>
              <a:t>This continues until the field falls to below a critical value when the number of carriers starts to fall.</a:t>
            </a:r>
          </a:p>
          <a:p>
            <a:r>
              <a:rPr lang="en-US" sz="2200" dirty="0"/>
              <a:t>As a result of this effect there is a phase lag so that the current is about 90° behind the voltage.</a:t>
            </a:r>
            <a:r>
              <a:rPr lang="en-US" sz="1600" dirty="0"/>
              <a:t> (This is known as the injection phase delay.)</a:t>
            </a:r>
          </a:p>
          <a:p>
            <a:r>
              <a:rPr lang="en-US" sz="2200" dirty="0"/>
              <a:t>When the electrons move across the N+ region an external current is seen, and this occurs in peaks, resulting in a repetitive waveform.</a:t>
            </a:r>
          </a:p>
          <a:p>
            <a:endParaRPr lang="en-IN" sz="2400" dirty="0"/>
          </a:p>
        </p:txBody>
      </p:sp>
    </p:spTree>
    <p:extLst>
      <p:ext uri="{BB962C8B-B14F-4D97-AF65-F5344CB8AC3E}">
        <p14:creationId xmlns:p14="http://schemas.microsoft.com/office/powerpoint/2010/main" val="260533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2947-EDA5-46C4-BA85-D76B3E8FA8C0}"/>
              </a:ext>
            </a:extLst>
          </p:cNvPr>
          <p:cNvSpPr>
            <a:spLocks noGrp="1"/>
          </p:cNvSpPr>
          <p:nvPr>
            <p:ph type="title"/>
          </p:nvPr>
        </p:nvSpPr>
        <p:spPr/>
        <p:txBody>
          <a:bodyPr>
            <a:normAutofit/>
          </a:bodyPr>
          <a:lstStyle/>
          <a:p>
            <a:r>
              <a:rPr lang="en-IN" sz="3600" dirty="0">
                <a:latin typeface="Bahnschrift SemiBold" panose="020B0502040204020203" pitchFamily="34" charset="0"/>
              </a:rPr>
              <a:t>IMPATT Diode Circuits</a:t>
            </a:r>
          </a:p>
        </p:txBody>
      </p:sp>
      <p:sp>
        <p:nvSpPr>
          <p:cNvPr id="3" name="Content Placeholder 2">
            <a:extLst>
              <a:ext uri="{FF2B5EF4-FFF2-40B4-BE49-F238E27FC236}">
                <a16:creationId xmlns:a16="http://schemas.microsoft.com/office/drawing/2014/main" id="{4173D700-3A5C-4895-B6D4-E4F4FA03549E}"/>
              </a:ext>
            </a:extLst>
          </p:cNvPr>
          <p:cNvSpPr>
            <a:spLocks noGrp="1"/>
          </p:cNvSpPr>
          <p:nvPr>
            <p:ph idx="1"/>
          </p:nvPr>
        </p:nvSpPr>
        <p:spPr>
          <a:xfrm>
            <a:off x="838200" y="1400175"/>
            <a:ext cx="10515600" cy="1325563"/>
          </a:xfrm>
        </p:spPr>
        <p:txBody>
          <a:bodyPr>
            <a:normAutofit/>
          </a:bodyPr>
          <a:lstStyle/>
          <a:p>
            <a:r>
              <a:rPr lang="en-US" sz="2200" dirty="0"/>
              <a:t>IMPATT diodes are generally used at frequencies above about 3 GHz or more. </a:t>
            </a:r>
          </a:p>
          <a:p>
            <a:r>
              <a:rPr lang="en-US" sz="2200" dirty="0"/>
              <a:t>It is found that when a tuned circuit is applied along with a voltage around the breakdown voltage to the IMPATT, and oscillation will occur.</a:t>
            </a:r>
            <a:endParaRPr lang="en-IN" sz="2200" dirty="0"/>
          </a:p>
        </p:txBody>
      </p:sp>
      <p:sp>
        <p:nvSpPr>
          <p:cNvPr id="4" name="Text Placeholder 3">
            <a:extLst>
              <a:ext uri="{FF2B5EF4-FFF2-40B4-BE49-F238E27FC236}">
                <a16:creationId xmlns:a16="http://schemas.microsoft.com/office/drawing/2014/main" id="{399E5A8E-0D8F-410E-9517-4858CDDA8C8B}"/>
              </a:ext>
            </a:extLst>
          </p:cNvPr>
          <p:cNvSpPr>
            <a:spLocks noGrp="1"/>
          </p:cNvSpPr>
          <p:nvPr>
            <p:ph type="body" sz="quarter" idx="13"/>
          </p:nvPr>
        </p:nvSpPr>
        <p:spPr>
          <a:xfrm>
            <a:off x="5011615" y="2485747"/>
            <a:ext cx="6342185" cy="4007127"/>
          </a:xfrm>
        </p:spPr>
        <p:txBody>
          <a:bodyPr>
            <a:normAutofit/>
          </a:bodyPr>
          <a:lstStyle/>
          <a:p>
            <a:r>
              <a:rPr lang="en-US" sz="2200" dirty="0"/>
              <a:t>The IMPATT diode is driven from a supply through a current limiting resistor. </a:t>
            </a:r>
            <a:r>
              <a:rPr lang="en-US" sz="1600" dirty="0"/>
              <a:t>The value of this limits the current to the value required.</a:t>
            </a:r>
          </a:p>
          <a:p>
            <a:r>
              <a:rPr lang="en-US" sz="2200" dirty="0"/>
              <a:t>The current is passed through an RF choke to isolate the DC from the radio frequency signal. </a:t>
            </a:r>
          </a:p>
          <a:p>
            <a:r>
              <a:rPr lang="en-US" sz="2200" dirty="0"/>
              <a:t>The IMPATT microwave diode is placed across the tuned circuit. </a:t>
            </a:r>
          </a:p>
          <a:p>
            <a:r>
              <a:rPr lang="en-US" sz="2200" dirty="0"/>
              <a:t>Typically the diode may be mounted in a waveguide cavity that provides the required tuned circuit. </a:t>
            </a:r>
          </a:p>
          <a:p>
            <a:r>
              <a:rPr lang="en-US" sz="2200" dirty="0"/>
              <a:t>Once the supply voltage is applied the circuit will oscillate</a:t>
            </a:r>
            <a:endParaRPr lang="en-IN" sz="2200" dirty="0"/>
          </a:p>
        </p:txBody>
      </p:sp>
      <p:pic>
        <p:nvPicPr>
          <p:cNvPr id="7" name="Content Placeholder 6">
            <a:extLst>
              <a:ext uri="{FF2B5EF4-FFF2-40B4-BE49-F238E27FC236}">
                <a16:creationId xmlns:a16="http://schemas.microsoft.com/office/drawing/2014/main" id="{896E4FE7-2765-4781-B04F-ADFA6C9BE5ED}"/>
              </a:ext>
            </a:extLst>
          </p:cNvPr>
          <p:cNvPicPr>
            <a:picLocks noGrp="1" noChangeAspect="1"/>
          </p:cNvPicPr>
          <p:nvPr>
            <p:ph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 y="2725738"/>
            <a:ext cx="3971925" cy="1963630"/>
          </a:xfrm>
        </p:spPr>
      </p:pic>
      <p:sp>
        <p:nvSpPr>
          <p:cNvPr id="8" name="Footer Placeholder 7">
            <a:extLst>
              <a:ext uri="{FF2B5EF4-FFF2-40B4-BE49-F238E27FC236}">
                <a16:creationId xmlns:a16="http://schemas.microsoft.com/office/drawing/2014/main" id="{8E93AB26-8AC4-453A-960E-3A2D490E45E0}"/>
              </a:ext>
            </a:extLst>
          </p:cNvPr>
          <p:cNvSpPr>
            <a:spLocks noGrp="1"/>
          </p:cNvSpPr>
          <p:nvPr>
            <p:ph type="ftr" sz="quarter" idx="11"/>
          </p:nvPr>
        </p:nvSpPr>
        <p:spPr>
          <a:xfrm>
            <a:off x="542925" y="4856162"/>
            <a:ext cx="4114800" cy="365125"/>
          </a:xfrm>
        </p:spPr>
        <p:txBody>
          <a:bodyPr/>
          <a:lstStyle/>
          <a:p>
            <a:r>
              <a:rPr lang="en-IN" b="1" dirty="0"/>
              <a:t>Typical IMPATT diode oscillator circuit</a:t>
            </a:r>
          </a:p>
        </p:txBody>
      </p:sp>
    </p:spTree>
    <p:extLst>
      <p:ext uri="{BB962C8B-B14F-4D97-AF65-F5344CB8AC3E}">
        <p14:creationId xmlns:p14="http://schemas.microsoft.com/office/powerpoint/2010/main" val="198585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2489</TotalTime>
  <Words>2301</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Bahnschrift Condensed</vt:lpstr>
      <vt:lpstr>Bahnschrift SemiBold</vt:lpstr>
      <vt:lpstr>Bahnschrift SemiBold Condensed</vt:lpstr>
      <vt:lpstr>Calibri</vt:lpstr>
      <vt:lpstr>Calibri Light</vt:lpstr>
      <vt:lpstr>Cambria Math</vt:lpstr>
      <vt:lpstr>Wingdings</vt:lpstr>
      <vt:lpstr>Office Theme</vt:lpstr>
      <vt:lpstr>EC 1308 - RF &amp; Microwave Engineering  IMPATT Diode and TRAPATT Diode</vt:lpstr>
      <vt:lpstr>IMPATT Diode</vt:lpstr>
      <vt:lpstr>IMPATT Diode</vt:lpstr>
      <vt:lpstr>IMPATT Diode Structure</vt:lpstr>
      <vt:lpstr>IMPATT Diode Working</vt:lpstr>
      <vt:lpstr>Cont.…</vt:lpstr>
      <vt:lpstr>IMPATT Diode operation</vt:lpstr>
      <vt:lpstr>Cont.…</vt:lpstr>
      <vt:lpstr>IMPATT Diode Circuits</vt:lpstr>
      <vt:lpstr>Negative Resistance</vt:lpstr>
      <vt:lpstr>Cont.... </vt:lpstr>
      <vt:lpstr>Power Output and Efficiency</vt:lpstr>
      <vt:lpstr>Cont.…</vt:lpstr>
      <vt:lpstr>PowerPoint Presentation</vt:lpstr>
      <vt:lpstr>TRAPATT Diode</vt:lpstr>
      <vt:lpstr>TRAPATT Diode</vt:lpstr>
      <vt:lpstr>TRAPATT Diode Structure</vt:lpstr>
      <vt:lpstr>TRAPATT Diode operation </vt:lpstr>
      <vt:lpstr>Cont.… </vt:lpstr>
      <vt:lpstr>Power Output and Efficiency</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IMPATT Diode and TRAPATT Diode</dc:title>
  <dc:creator>Prashant</dc:creator>
  <cp:lastModifiedBy>Prashant</cp:lastModifiedBy>
  <cp:revision>88</cp:revision>
  <dcterms:created xsi:type="dcterms:W3CDTF">2020-06-21T10:21:28Z</dcterms:created>
  <dcterms:modified xsi:type="dcterms:W3CDTF">2020-06-30T07:44:08Z</dcterms:modified>
</cp:coreProperties>
</file>