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Overlock"/>
      <p:regular r:id="rId22"/>
      <p:bold r:id="rId23"/>
      <p:italic r:id="rId24"/>
      <p:boldItalic r:id="rId25"/>
    </p:embeddedFont>
    <p:embeddedFont>
      <p:font typeface="Roboto"/>
      <p:regular r:id="rId26"/>
      <p:bold r:id="rId27"/>
      <p:italic r:id="rId28"/>
      <p:boldItalic r:id="rId29"/>
    </p:embeddedFont>
    <p:embeddedFont>
      <p:font typeface="Candara"/>
      <p:regular r:id="rId30"/>
      <p:bold r:id="rId31"/>
      <p:italic r:id="rId32"/>
      <p:boldItalic r:id="rId33"/>
    </p:embeddedFont>
    <p:embeddedFont>
      <p:font typeface="Comfortaa"/>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Overlock-regular.fntdata"/><Relationship Id="rId21" Type="http://schemas.openxmlformats.org/officeDocument/2006/relationships/slide" Target="slides/slide16.xml"/><Relationship Id="rId24" Type="http://schemas.openxmlformats.org/officeDocument/2006/relationships/font" Target="fonts/Overlock-italic.fntdata"/><Relationship Id="rId23" Type="http://schemas.openxmlformats.org/officeDocument/2006/relationships/font" Target="fonts/Overlock-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Overlock-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andara-bold.fntdata"/><Relationship Id="rId30" Type="http://schemas.openxmlformats.org/officeDocument/2006/relationships/font" Target="fonts/Candara-regular.fntdata"/><Relationship Id="rId11" Type="http://schemas.openxmlformats.org/officeDocument/2006/relationships/slide" Target="slides/slide6.xml"/><Relationship Id="rId33" Type="http://schemas.openxmlformats.org/officeDocument/2006/relationships/font" Target="fonts/Candara-boldItalic.fntdata"/><Relationship Id="rId10" Type="http://schemas.openxmlformats.org/officeDocument/2006/relationships/slide" Target="slides/slide5.xml"/><Relationship Id="rId32" Type="http://schemas.openxmlformats.org/officeDocument/2006/relationships/font" Target="fonts/Candara-italic.fntdata"/><Relationship Id="rId13" Type="http://schemas.openxmlformats.org/officeDocument/2006/relationships/slide" Target="slides/slide8.xml"/><Relationship Id="rId35" Type="http://schemas.openxmlformats.org/officeDocument/2006/relationships/font" Target="fonts/Comfortaa-bold.fntdata"/><Relationship Id="rId12" Type="http://schemas.openxmlformats.org/officeDocument/2006/relationships/slide" Target="slides/slide7.xml"/><Relationship Id="rId34" Type="http://schemas.openxmlformats.org/officeDocument/2006/relationships/font" Target="fonts/Comfortaa-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b7f828e6e_1_4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 name="Google Shape;83;g8b7f828e6e_1_4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b7f828e6e_1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b7f828e6e_1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b7d02406f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b7d02406f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b7f828e6e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b7f828e6e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b2996418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b2996418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8b2996418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b2996418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8b7f828e6e_1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b7f828e6e_1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ba48da7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ba48da7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b7d02406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b7d02406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b7d02413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b7d02413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b7f828e6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b7f828e6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b7f828e6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b7f828e6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b7f828e6e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b7f828e6e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b7f828e6e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b7f828e6e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b7f828e6e_1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b7f828e6e_1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gradFill>
          <a:gsLst>
            <a:gs pos="0">
              <a:srgbClr val="F5D0D0"/>
            </a:gs>
            <a:gs pos="100000">
              <a:srgbClr val="D96868"/>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www.arduino.c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pic>
        <p:nvPicPr>
          <p:cNvPr id="85" name="Google Shape;85;p13"/>
          <p:cNvPicPr preferRelativeResize="0"/>
          <p:nvPr/>
        </p:nvPicPr>
        <p:blipFill rotWithShape="1">
          <a:blip r:embed="rId3">
            <a:alphaModFix/>
          </a:blip>
          <a:srcRect b="0" l="0" r="0" t="0"/>
          <a:stretch/>
        </p:blipFill>
        <p:spPr>
          <a:xfrm>
            <a:off x="4093192" y="0"/>
            <a:ext cx="957600" cy="895500"/>
          </a:xfrm>
          <a:prstGeom prst="ellipse">
            <a:avLst/>
          </a:prstGeom>
          <a:noFill/>
          <a:ln>
            <a:noFill/>
          </a:ln>
          <a:effectLst>
            <a:reflection blurRad="0" dir="5400000" dist="38100" endA="0" endPos="22000" fadeDir="5400012" kx="0" rotWithShape="0" algn="bl" stA="86000" stPos="0" sy="-100000" ky="0"/>
          </a:effectLst>
        </p:spPr>
      </p:pic>
      <p:sp>
        <p:nvSpPr>
          <p:cNvPr id="86" name="Google Shape;86;p13"/>
          <p:cNvSpPr/>
          <p:nvPr/>
        </p:nvSpPr>
        <p:spPr>
          <a:xfrm>
            <a:off x="1330225" y="1067175"/>
            <a:ext cx="6711600" cy="3924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None/>
            </a:pPr>
            <a:r>
              <a:rPr b="0" i="0" lang="en" sz="2000" u="none" cap="none" strike="noStrike">
                <a:solidFill>
                  <a:srgbClr val="000000"/>
                </a:solidFill>
                <a:latin typeface="Times"/>
                <a:ea typeface="Times"/>
                <a:cs typeface="Times"/>
                <a:sym typeface="Times"/>
              </a:rPr>
              <a:t>B. Tech. Mini Project (6</a:t>
            </a:r>
            <a:r>
              <a:rPr b="0" baseline="30000" i="0" lang="en" sz="2000" u="none" cap="none" strike="noStrike">
                <a:solidFill>
                  <a:srgbClr val="000000"/>
                </a:solidFill>
                <a:latin typeface="Times"/>
                <a:ea typeface="Times"/>
                <a:cs typeface="Times"/>
                <a:sym typeface="Times"/>
              </a:rPr>
              <a:t>th</a:t>
            </a:r>
            <a:r>
              <a:rPr b="0" i="0" lang="en" sz="2000" u="none" cap="none" strike="noStrike">
                <a:solidFill>
                  <a:srgbClr val="000000"/>
                </a:solidFill>
                <a:latin typeface="Times"/>
                <a:ea typeface="Times"/>
                <a:cs typeface="Times"/>
                <a:sym typeface="Times"/>
              </a:rPr>
              <a:t> Semester) PRESENTATION</a:t>
            </a:r>
            <a:endParaRPr b="0" i="0" sz="2000" u="none" cap="none" strike="noStrike">
              <a:solidFill>
                <a:srgbClr val="000000"/>
              </a:solidFill>
              <a:latin typeface="Arial"/>
              <a:ea typeface="Arial"/>
              <a:cs typeface="Arial"/>
              <a:sym typeface="Arial"/>
            </a:endParaRPr>
          </a:p>
        </p:txBody>
      </p:sp>
      <p:sp>
        <p:nvSpPr>
          <p:cNvPr id="87" name="Google Shape;87;p13"/>
          <p:cNvSpPr/>
          <p:nvPr/>
        </p:nvSpPr>
        <p:spPr>
          <a:xfrm>
            <a:off x="1330300" y="1459583"/>
            <a:ext cx="6711600" cy="27237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None/>
            </a:pPr>
            <a:r>
              <a:rPr b="0" i="0" lang="en" sz="1100" u="none" cap="none" strike="noStrike">
                <a:solidFill>
                  <a:srgbClr val="000000"/>
                </a:solidFill>
                <a:latin typeface="Times"/>
                <a:ea typeface="Times"/>
                <a:cs typeface="Times"/>
                <a:sym typeface="Times"/>
              </a:rPr>
              <a:t>   </a:t>
            </a:r>
            <a:r>
              <a:rPr b="0" i="0" lang="en" sz="1300" u="none" cap="none" strike="noStrike">
                <a:solidFill>
                  <a:srgbClr val="000000"/>
                </a:solidFill>
                <a:latin typeface="Times"/>
                <a:ea typeface="Times"/>
                <a:cs typeface="Times"/>
                <a:sym typeface="Times"/>
              </a:rPr>
              <a:t>of  the mini project entitled </a:t>
            </a:r>
            <a:endParaRPr b="0" i="0" sz="1300" u="none" cap="none" strike="noStrike">
              <a:solidFill>
                <a:srgbClr val="000000"/>
              </a:solidFill>
              <a:latin typeface="Times"/>
              <a:ea typeface="Times"/>
              <a:cs typeface="Times"/>
              <a:sym typeface="Times"/>
            </a:endParaRPr>
          </a:p>
          <a:p>
            <a:pPr indent="0" lvl="0" marL="0" marR="0" rtl="0" algn="ctr">
              <a:lnSpc>
                <a:spcPct val="100000"/>
              </a:lnSpc>
              <a:spcBef>
                <a:spcPts val="0"/>
              </a:spcBef>
              <a:spcAft>
                <a:spcPts val="0"/>
              </a:spcAft>
              <a:buNone/>
            </a:pPr>
            <a:r>
              <a:rPr b="1" lang="en" sz="1500">
                <a:latin typeface="Times"/>
                <a:ea typeface="Times"/>
                <a:cs typeface="Times"/>
                <a:sym typeface="Times"/>
              </a:rPr>
              <a:t>“Semi Automated Model for calculation of g using pendulum based on IR-Sensors”</a:t>
            </a:r>
            <a:endParaRPr sz="1500"/>
          </a:p>
          <a:p>
            <a:pPr indent="0" lvl="0" marL="0" marR="0" rtl="0" algn="ctr">
              <a:lnSpc>
                <a:spcPct val="100000"/>
              </a:lnSpc>
              <a:spcBef>
                <a:spcPts val="0"/>
              </a:spcBef>
              <a:spcAft>
                <a:spcPts val="0"/>
              </a:spcAft>
              <a:buNone/>
            </a:pPr>
            <a:r>
              <a:rPr b="0" i="0" lang="en" sz="1300" u="none" cap="none" strike="noStrike">
                <a:solidFill>
                  <a:srgbClr val="000000"/>
                </a:solidFill>
                <a:latin typeface="Times"/>
                <a:ea typeface="Times"/>
                <a:cs typeface="Times"/>
                <a:sym typeface="Times"/>
              </a:rPr>
              <a:t>for the End Semester Examination in Electronics and Communication Engineering (ECE)</a:t>
            </a:r>
            <a:endParaRPr sz="1300"/>
          </a:p>
          <a:p>
            <a:pPr indent="0" lvl="0" marL="0" marR="0" rtl="0" algn="ctr">
              <a:lnSpc>
                <a:spcPct val="100000"/>
              </a:lnSpc>
              <a:spcBef>
                <a:spcPts val="0"/>
              </a:spcBef>
              <a:spcAft>
                <a:spcPts val="0"/>
              </a:spcAft>
              <a:buNone/>
            </a:pPr>
            <a:r>
              <a:rPr b="0" i="1" lang="en" sz="1300" u="none" cap="none" strike="noStrike">
                <a:solidFill>
                  <a:srgbClr val="000000"/>
                </a:solidFill>
                <a:latin typeface="Times"/>
                <a:ea typeface="Times"/>
                <a:cs typeface="Times"/>
                <a:sym typeface="Times"/>
              </a:rPr>
              <a:t>by</a:t>
            </a:r>
            <a:endParaRPr sz="1300"/>
          </a:p>
          <a:p>
            <a:pPr indent="0" lvl="0" marL="0" marR="0" rtl="0" algn="ctr">
              <a:lnSpc>
                <a:spcPct val="100000"/>
              </a:lnSpc>
              <a:spcBef>
                <a:spcPts val="0"/>
              </a:spcBef>
              <a:spcAft>
                <a:spcPts val="0"/>
              </a:spcAft>
              <a:buNone/>
            </a:pPr>
            <a:r>
              <a:rPr lang="en" sz="1600">
                <a:solidFill>
                  <a:srgbClr val="7F6000"/>
                </a:solidFill>
                <a:latin typeface="Times"/>
                <a:ea typeface="Times"/>
                <a:cs typeface="Times"/>
                <a:sym typeface="Times"/>
              </a:rPr>
              <a:t>Saransh Kumar</a:t>
            </a:r>
            <a:r>
              <a:rPr b="0" i="0" lang="en" sz="1600" u="none" cap="none" strike="noStrike">
                <a:solidFill>
                  <a:srgbClr val="7F6000"/>
                </a:solidFill>
                <a:latin typeface="Times"/>
                <a:ea typeface="Times"/>
                <a:cs typeface="Times"/>
                <a:sym typeface="Times"/>
              </a:rPr>
              <a:t>(17-14-1</a:t>
            </a:r>
            <a:r>
              <a:rPr lang="en" sz="1600">
                <a:solidFill>
                  <a:srgbClr val="7F6000"/>
                </a:solidFill>
                <a:latin typeface="Times"/>
                <a:ea typeface="Times"/>
                <a:cs typeface="Times"/>
                <a:sym typeface="Times"/>
              </a:rPr>
              <a:t>18</a:t>
            </a:r>
            <a:r>
              <a:rPr b="0" i="0" lang="en" sz="1600" u="none" cap="none" strike="noStrike">
                <a:solidFill>
                  <a:srgbClr val="7F6000"/>
                </a:solidFill>
                <a:latin typeface="Times"/>
                <a:ea typeface="Times"/>
                <a:cs typeface="Times"/>
                <a:sym typeface="Times"/>
              </a:rPr>
              <a:t>)</a:t>
            </a:r>
            <a:endParaRPr sz="1600">
              <a:solidFill>
                <a:srgbClr val="7F6000"/>
              </a:solidFill>
            </a:endParaRPr>
          </a:p>
          <a:p>
            <a:pPr indent="0" lvl="0" marL="0" marR="0" rtl="0" algn="ctr">
              <a:lnSpc>
                <a:spcPct val="100000"/>
              </a:lnSpc>
              <a:spcBef>
                <a:spcPts val="0"/>
              </a:spcBef>
              <a:spcAft>
                <a:spcPts val="0"/>
              </a:spcAft>
              <a:buNone/>
            </a:pPr>
            <a:r>
              <a:rPr lang="en" sz="1600">
                <a:solidFill>
                  <a:srgbClr val="7F6000"/>
                </a:solidFill>
                <a:latin typeface="Times"/>
                <a:ea typeface="Times"/>
                <a:cs typeface="Times"/>
                <a:sym typeface="Times"/>
              </a:rPr>
              <a:t>Prashant Jha</a:t>
            </a:r>
            <a:r>
              <a:rPr b="0" i="0" lang="en" sz="1600" u="none" cap="none" strike="noStrike">
                <a:solidFill>
                  <a:srgbClr val="7F6000"/>
                </a:solidFill>
                <a:latin typeface="Times"/>
                <a:ea typeface="Times"/>
                <a:cs typeface="Times"/>
                <a:sym typeface="Times"/>
              </a:rPr>
              <a:t>(17-14-1</a:t>
            </a:r>
            <a:r>
              <a:rPr lang="en" sz="1600">
                <a:solidFill>
                  <a:srgbClr val="7F6000"/>
                </a:solidFill>
                <a:latin typeface="Times"/>
                <a:ea typeface="Times"/>
                <a:cs typeface="Times"/>
                <a:sym typeface="Times"/>
              </a:rPr>
              <a:t>19</a:t>
            </a:r>
            <a:r>
              <a:rPr b="0" i="0" lang="en" sz="1600" u="none" cap="none" strike="noStrike">
                <a:solidFill>
                  <a:srgbClr val="7F6000"/>
                </a:solidFill>
                <a:latin typeface="Times"/>
                <a:ea typeface="Times"/>
                <a:cs typeface="Times"/>
                <a:sym typeface="Times"/>
              </a:rPr>
              <a:t>)</a:t>
            </a:r>
            <a:endParaRPr sz="1600">
              <a:solidFill>
                <a:srgbClr val="7F6000"/>
              </a:solidFill>
            </a:endParaRPr>
          </a:p>
          <a:p>
            <a:pPr indent="0" lvl="0" marL="0" marR="0" rtl="0" algn="ctr">
              <a:lnSpc>
                <a:spcPct val="100000"/>
              </a:lnSpc>
              <a:spcBef>
                <a:spcPts val="0"/>
              </a:spcBef>
              <a:spcAft>
                <a:spcPts val="0"/>
              </a:spcAft>
              <a:buNone/>
            </a:pPr>
            <a:r>
              <a:rPr lang="en" sz="1600">
                <a:solidFill>
                  <a:srgbClr val="7F6000"/>
                </a:solidFill>
                <a:latin typeface="Times"/>
                <a:ea typeface="Times"/>
                <a:cs typeface="Times"/>
                <a:sym typeface="Times"/>
              </a:rPr>
              <a:t>Pradeep Singh</a:t>
            </a:r>
            <a:r>
              <a:rPr b="0" i="0" lang="en" sz="1600" u="none" cap="none" strike="noStrike">
                <a:solidFill>
                  <a:srgbClr val="7F6000"/>
                </a:solidFill>
                <a:latin typeface="Times"/>
                <a:ea typeface="Times"/>
                <a:cs typeface="Times"/>
                <a:sym typeface="Times"/>
              </a:rPr>
              <a:t>(17-14-12</a:t>
            </a:r>
            <a:r>
              <a:rPr lang="en" sz="1600">
                <a:solidFill>
                  <a:srgbClr val="7F6000"/>
                </a:solidFill>
                <a:latin typeface="Times"/>
                <a:ea typeface="Times"/>
                <a:cs typeface="Times"/>
                <a:sym typeface="Times"/>
              </a:rPr>
              <a:t>0</a:t>
            </a:r>
            <a:r>
              <a:rPr b="0" i="0" lang="en" sz="1600" u="none" cap="none" strike="noStrike">
                <a:solidFill>
                  <a:srgbClr val="7F6000"/>
                </a:solidFill>
                <a:latin typeface="Times"/>
                <a:ea typeface="Times"/>
                <a:cs typeface="Times"/>
                <a:sym typeface="Times"/>
              </a:rPr>
              <a:t>)</a:t>
            </a:r>
            <a:endParaRPr sz="1600">
              <a:solidFill>
                <a:srgbClr val="7F6000"/>
              </a:solidFill>
            </a:endParaRPr>
          </a:p>
          <a:p>
            <a:pPr indent="0" lvl="0" marL="0" marR="0" rtl="0" algn="ctr">
              <a:lnSpc>
                <a:spcPct val="100000"/>
              </a:lnSpc>
              <a:spcBef>
                <a:spcPts val="0"/>
              </a:spcBef>
              <a:spcAft>
                <a:spcPts val="0"/>
              </a:spcAft>
              <a:buNone/>
            </a:pPr>
            <a:r>
              <a:t/>
            </a:r>
            <a:endParaRPr b="0" i="0" sz="1100" u="none" cap="none" strike="noStrike">
              <a:solidFill>
                <a:srgbClr val="000000"/>
              </a:solidFill>
              <a:latin typeface="Times"/>
              <a:ea typeface="Times"/>
              <a:cs typeface="Times"/>
              <a:sym typeface="Times"/>
            </a:endParaRPr>
          </a:p>
          <a:p>
            <a:pPr indent="0" lvl="0" marL="0" marR="0" rtl="0" algn="ctr">
              <a:lnSpc>
                <a:spcPct val="100000"/>
              </a:lnSpc>
              <a:spcBef>
                <a:spcPts val="0"/>
              </a:spcBef>
              <a:spcAft>
                <a:spcPts val="0"/>
              </a:spcAft>
              <a:buNone/>
            </a:pPr>
            <a:r>
              <a:rPr b="0" i="1" lang="en" sz="1300" u="none" cap="none" strike="noStrike">
                <a:solidFill>
                  <a:srgbClr val="000000"/>
                </a:solidFill>
                <a:latin typeface="Times"/>
                <a:ea typeface="Times"/>
                <a:cs typeface="Times"/>
                <a:sym typeface="Times"/>
              </a:rPr>
              <a:t>Under the supervision of</a:t>
            </a:r>
            <a:r>
              <a:rPr b="0" i="1" lang="en" sz="1100" u="none" cap="none" strike="noStrike">
                <a:solidFill>
                  <a:srgbClr val="000000"/>
                </a:solidFill>
                <a:latin typeface="Times"/>
                <a:ea typeface="Times"/>
                <a:cs typeface="Times"/>
                <a:sym typeface="Times"/>
              </a:rPr>
              <a:t> </a:t>
            </a:r>
            <a:endParaRPr sz="1100"/>
          </a:p>
          <a:p>
            <a:pPr indent="0" lvl="0" marL="0" marR="0" rtl="0" algn="ctr">
              <a:lnSpc>
                <a:spcPct val="100000"/>
              </a:lnSpc>
              <a:spcBef>
                <a:spcPts val="0"/>
              </a:spcBef>
              <a:spcAft>
                <a:spcPts val="0"/>
              </a:spcAft>
              <a:buNone/>
            </a:pPr>
            <a:r>
              <a:t/>
            </a:r>
            <a:endParaRPr b="0" i="1" sz="1100" u="none" cap="none" strike="noStrike">
              <a:solidFill>
                <a:srgbClr val="C00000"/>
              </a:solidFill>
              <a:latin typeface="Times"/>
              <a:ea typeface="Times"/>
              <a:cs typeface="Times"/>
              <a:sym typeface="Times"/>
            </a:endParaRPr>
          </a:p>
          <a:p>
            <a:pPr indent="0" lvl="0" marL="0" marR="0" rtl="0" algn="ctr">
              <a:lnSpc>
                <a:spcPct val="100000"/>
              </a:lnSpc>
              <a:spcBef>
                <a:spcPts val="0"/>
              </a:spcBef>
              <a:spcAft>
                <a:spcPts val="0"/>
              </a:spcAft>
              <a:buNone/>
            </a:pPr>
            <a:r>
              <a:rPr b="1" i="0" lang="en" sz="1700" u="none" cap="none" strike="noStrike">
                <a:solidFill>
                  <a:srgbClr val="990000"/>
                </a:solidFill>
                <a:latin typeface="Times"/>
                <a:ea typeface="Times"/>
                <a:cs typeface="Times"/>
                <a:sym typeface="Times"/>
              </a:rPr>
              <a:t>Dr. </a:t>
            </a:r>
            <a:r>
              <a:rPr b="1" lang="en" sz="1700">
                <a:solidFill>
                  <a:srgbClr val="990000"/>
                </a:solidFill>
                <a:latin typeface="Times"/>
                <a:ea typeface="Times"/>
                <a:cs typeface="Times"/>
                <a:sym typeface="Times"/>
              </a:rPr>
              <a:t>Chandrajit Choudhury</a:t>
            </a:r>
            <a:endParaRPr sz="1700">
              <a:solidFill>
                <a:srgbClr val="990000"/>
              </a:solidFill>
            </a:endParaRPr>
          </a:p>
          <a:p>
            <a:pPr indent="0" lvl="0" marL="0" marR="0" rtl="0" algn="ctr">
              <a:lnSpc>
                <a:spcPct val="100000"/>
              </a:lnSpc>
              <a:spcBef>
                <a:spcPts val="0"/>
              </a:spcBef>
              <a:spcAft>
                <a:spcPts val="0"/>
              </a:spcAft>
              <a:buNone/>
            </a:pPr>
            <a:r>
              <a:rPr b="1" i="0" lang="en" sz="1700" u="none" cap="none" strike="noStrike">
                <a:solidFill>
                  <a:srgbClr val="990000"/>
                </a:solidFill>
                <a:latin typeface="Times"/>
                <a:ea typeface="Times"/>
                <a:cs typeface="Times"/>
                <a:sym typeface="Times"/>
              </a:rPr>
              <a:t>Assistant Professor</a:t>
            </a:r>
            <a:endParaRPr sz="1700">
              <a:solidFill>
                <a:srgbClr val="990000"/>
              </a:solidFill>
            </a:endParaRPr>
          </a:p>
        </p:txBody>
      </p:sp>
      <p:sp>
        <p:nvSpPr>
          <p:cNvPr id="88" name="Google Shape;88;p13"/>
          <p:cNvSpPr txBox="1"/>
          <p:nvPr/>
        </p:nvSpPr>
        <p:spPr>
          <a:xfrm>
            <a:off x="390390" y="4319401"/>
            <a:ext cx="8591400" cy="602400"/>
          </a:xfrm>
          <a:prstGeom prst="rect">
            <a:avLst/>
          </a:prstGeom>
          <a:noFill/>
          <a:ln>
            <a:noFill/>
          </a:ln>
        </p:spPr>
        <p:txBody>
          <a:bodyPr anchorCtr="0" anchor="b"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600"/>
              <a:buFont typeface="Arial"/>
              <a:buNone/>
            </a:pPr>
            <a:r>
              <a:rPr b="1" i="0" lang="en" sz="1600" u="none" cap="none" strike="noStrike">
                <a:solidFill>
                  <a:srgbClr val="0C343D"/>
                </a:solidFill>
                <a:latin typeface="Candara"/>
                <a:ea typeface="Candara"/>
                <a:cs typeface="Candara"/>
                <a:sym typeface="Candara"/>
              </a:rPr>
              <a:t>Department of Electronics and Communication Engineering</a:t>
            </a:r>
            <a:endParaRPr b="1" sz="1100">
              <a:solidFill>
                <a:srgbClr val="0C343D"/>
              </a:solidFill>
              <a:latin typeface="Candara"/>
              <a:ea typeface="Candara"/>
              <a:cs typeface="Candara"/>
              <a:sym typeface="Candara"/>
            </a:endParaRPr>
          </a:p>
          <a:p>
            <a:pPr indent="0" lvl="0" marL="0" marR="0" rtl="0" algn="ctr">
              <a:lnSpc>
                <a:spcPct val="90000"/>
              </a:lnSpc>
              <a:spcBef>
                <a:spcPts val="0"/>
              </a:spcBef>
              <a:spcAft>
                <a:spcPts val="0"/>
              </a:spcAft>
              <a:buClr>
                <a:srgbClr val="000000"/>
              </a:buClr>
              <a:buSzPts val="1800"/>
              <a:buFont typeface="Arial"/>
              <a:buNone/>
            </a:pPr>
            <a:r>
              <a:rPr b="1" i="0" lang="en" sz="1800" u="none" cap="none" strike="noStrike">
                <a:solidFill>
                  <a:srgbClr val="0C343D"/>
                </a:solidFill>
                <a:latin typeface="Candara"/>
                <a:ea typeface="Candara"/>
                <a:cs typeface="Candara"/>
                <a:sym typeface="Candara"/>
              </a:rPr>
              <a:t>National Institute of Technology Silchar, Assam, India</a:t>
            </a:r>
            <a:endParaRPr b="1" sz="1100">
              <a:solidFill>
                <a:srgbClr val="0C343D"/>
              </a:solidFill>
              <a:latin typeface="Candara"/>
              <a:ea typeface="Candara"/>
              <a:cs typeface="Candara"/>
              <a:sym typeface="Canda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F6F8"/>
        </a:solidFill>
      </p:bgPr>
    </p:bg>
    <p:spTree>
      <p:nvGrpSpPr>
        <p:cNvPr id="147" name="Shape 147"/>
        <p:cNvGrpSpPr/>
        <p:nvPr/>
      </p:nvGrpSpPr>
      <p:grpSpPr>
        <a:xfrm>
          <a:off x="0" y="0"/>
          <a:ext cx="0" cy="0"/>
          <a:chOff x="0" y="0"/>
          <a:chExt cx="0" cy="0"/>
        </a:xfrm>
      </p:grpSpPr>
      <p:sp>
        <p:nvSpPr>
          <p:cNvPr id="148" name="Google Shape;148;p22"/>
          <p:cNvSpPr txBox="1"/>
          <p:nvPr>
            <p:ph type="title"/>
          </p:nvPr>
        </p:nvSpPr>
        <p:spPr>
          <a:xfrm>
            <a:off x="4889175" y="17895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000">
                <a:solidFill>
                  <a:srgbClr val="D5A6BD"/>
                </a:solidFill>
              </a:rPr>
              <a:t>Schematic Diagram</a:t>
            </a:r>
            <a:endParaRPr sz="5000">
              <a:solidFill>
                <a:srgbClr val="D5A6BD"/>
              </a:solidFill>
            </a:endParaRPr>
          </a:p>
        </p:txBody>
      </p:sp>
      <p:cxnSp>
        <p:nvCxnSpPr>
          <p:cNvPr id="149" name="Google Shape;149;p22"/>
          <p:cNvCxnSpPr/>
          <p:nvPr/>
        </p:nvCxnSpPr>
        <p:spPr>
          <a:xfrm flipH="1" rot="10800000">
            <a:off x="4193375" y="1453200"/>
            <a:ext cx="73500" cy="147300"/>
          </a:xfrm>
          <a:prstGeom prst="straightConnector1">
            <a:avLst/>
          </a:prstGeom>
          <a:noFill/>
          <a:ln cap="flat" cmpd="sng" w="19050">
            <a:solidFill>
              <a:srgbClr val="000000"/>
            </a:solidFill>
            <a:prstDash val="solid"/>
            <a:round/>
            <a:headEnd len="med" w="med" type="none"/>
            <a:tailEnd len="med" w="med" type="none"/>
          </a:ln>
        </p:spPr>
      </p:cxnSp>
      <p:pic>
        <p:nvPicPr>
          <p:cNvPr id="150" name="Google Shape;150;p22"/>
          <p:cNvPicPr preferRelativeResize="0"/>
          <p:nvPr/>
        </p:nvPicPr>
        <p:blipFill rotWithShape="1">
          <a:blip r:embed="rId3">
            <a:alphaModFix/>
          </a:blip>
          <a:srcRect b="5688" l="33136" r="13539" t="4018"/>
          <a:stretch/>
        </p:blipFill>
        <p:spPr>
          <a:xfrm>
            <a:off x="191525" y="1703538"/>
            <a:ext cx="2869775" cy="1986750"/>
          </a:xfrm>
          <a:prstGeom prst="rect">
            <a:avLst/>
          </a:prstGeom>
          <a:noFill/>
          <a:ln>
            <a:noFill/>
          </a:ln>
        </p:spPr>
      </p:pic>
      <p:sp>
        <p:nvSpPr>
          <p:cNvPr id="151" name="Google Shape;151;p22"/>
          <p:cNvSpPr/>
          <p:nvPr/>
        </p:nvSpPr>
        <p:spPr>
          <a:xfrm>
            <a:off x="3605800" y="2292113"/>
            <a:ext cx="515100" cy="485700"/>
          </a:xfrm>
          <a:prstGeom prst="ellipse">
            <a:avLst/>
          </a:pr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2" name="Google Shape;152;p22"/>
          <p:cNvCxnSpPr/>
          <p:nvPr/>
        </p:nvCxnSpPr>
        <p:spPr>
          <a:xfrm flipH="1" rot="10800000">
            <a:off x="3340900" y="1615163"/>
            <a:ext cx="1044900" cy="14700"/>
          </a:xfrm>
          <a:prstGeom prst="straightConnector1">
            <a:avLst/>
          </a:prstGeom>
          <a:noFill/>
          <a:ln cap="flat" cmpd="sng" w="38100">
            <a:solidFill>
              <a:srgbClr val="000000"/>
            </a:solidFill>
            <a:prstDash val="solid"/>
            <a:round/>
            <a:headEnd len="med" w="med" type="none"/>
            <a:tailEnd len="med" w="med" type="none"/>
          </a:ln>
        </p:spPr>
      </p:cxnSp>
      <p:cxnSp>
        <p:nvCxnSpPr>
          <p:cNvPr id="153" name="Google Shape;153;p22"/>
          <p:cNvCxnSpPr>
            <a:endCxn id="151" idx="0"/>
          </p:cNvCxnSpPr>
          <p:nvPr/>
        </p:nvCxnSpPr>
        <p:spPr>
          <a:xfrm flipH="1">
            <a:off x="3863350" y="1630013"/>
            <a:ext cx="7500" cy="662100"/>
          </a:xfrm>
          <a:prstGeom prst="straightConnector1">
            <a:avLst/>
          </a:prstGeom>
          <a:noFill/>
          <a:ln cap="flat" cmpd="sng" w="19050">
            <a:solidFill>
              <a:srgbClr val="1C4587"/>
            </a:solidFill>
            <a:prstDash val="solid"/>
            <a:round/>
            <a:headEnd len="med" w="med" type="none"/>
            <a:tailEnd len="med" w="med" type="none"/>
          </a:ln>
        </p:spPr>
      </p:cxnSp>
      <p:cxnSp>
        <p:nvCxnSpPr>
          <p:cNvPr id="154" name="Google Shape;154;p22"/>
          <p:cNvCxnSpPr/>
          <p:nvPr/>
        </p:nvCxnSpPr>
        <p:spPr>
          <a:xfrm flipH="1" rot="10800000">
            <a:off x="3385050" y="1482638"/>
            <a:ext cx="73500" cy="147300"/>
          </a:xfrm>
          <a:prstGeom prst="straightConnector1">
            <a:avLst/>
          </a:prstGeom>
          <a:noFill/>
          <a:ln cap="flat" cmpd="sng" w="19050">
            <a:solidFill>
              <a:srgbClr val="000000"/>
            </a:solidFill>
            <a:prstDash val="solid"/>
            <a:round/>
            <a:headEnd len="med" w="med" type="none"/>
            <a:tailEnd len="med" w="med" type="none"/>
          </a:ln>
        </p:spPr>
      </p:cxnSp>
      <p:cxnSp>
        <p:nvCxnSpPr>
          <p:cNvPr id="155" name="Google Shape;155;p22"/>
          <p:cNvCxnSpPr/>
          <p:nvPr/>
        </p:nvCxnSpPr>
        <p:spPr>
          <a:xfrm flipH="1" rot="10800000">
            <a:off x="3532300" y="1482638"/>
            <a:ext cx="73500" cy="147300"/>
          </a:xfrm>
          <a:prstGeom prst="straightConnector1">
            <a:avLst/>
          </a:prstGeom>
          <a:noFill/>
          <a:ln cap="flat" cmpd="sng" w="19050">
            <a:solidFill>
              <a:srgbClr val="000000"/>
            </a:solidFill>
            <a:prstDash val="solid"/>
            <a:round/>
            <a:headEnd len="med" w="med" type="none"/>
            <a:tailEnd len="med" w="med" type="none"/>
          </a:ln>
        </p:spPr>
      </p:cxnSp>
      <p:cxnSp>
        <p:nvCxnSpPr>
          <p:cNvPr id="156" name="Google Shape;156;p22"/>
          <p:cNvCxnSpPr/>
          <p:nvPr/>
        </p:nvCxnSpPr>
        <p:spPr>
          <a:xfrm flipH="1" rot="10800000">
            <a:off x="3694150" y="1482638"/>
            <a:ext cx="73500" cy="147300"/>
          </a:xfrm>
          <a:prstGeom prst="straightConnector1">
            <a:avLst/>
          </a:prstGeom>
          <a:noFill/>
          <a:ln cap="flat" cmpd="sng" w="19050">
            <a:solidFill>
              <a:srgbClr val="000000"/>
            </a:solidFill>
            <a:prstDash val="solid"/>
            <a:round/>
            <a:headEnd len="med" w="med" type="none"/>
            <a:tailEnd len="med" w="med" type="none"/>
          </a:ln>
        </p:spPr>
      </p:cxnSp>
      <p:cxnSp>
        <p:nvCxnSpPr>
          <p:cNvPr id="157" name="Google Shape;157;p22"/>
          <p:cNvCxnSpPr/>
          <p:nvPr/>
        </p:nvCxnSpPr>
        <p:spPr>
          <a:xfrm flipH="1" rot="10800000">
            <a:off x="3856000" y="1482638"/>
            <a:ext cx="73500" cy="147300"/>
          </a:xfrm>
          <a:prstGeom prst="straightConnector1">
            <a:avLst/>
          </a:prstGeom>
          <a:noFill/>
          <a:ln cap="flat" cmpd="sng" w="19050">
            <a:solidFill>
              <a:srgbClr val="000000"/>
            </a:solidFill>
            <a:prstDash val="solid"/>
            <a:round/>
            <a:headEnd len="med" w="med" type="none"/>
            <a:tailEnd len="med" w="med" type="none"/>
          </a:ln>
        </p:spPr>
      </p:cxnSp>
      <p:cxnSp>
        <p:nvCxnSpPr>
          <p:cNvPr id="158" name="Google Shape;158;p22"/>
          <p:cNvCxnSpPr/>
          <p:nvPr/>
        </p:nvCxnSpPr>
        <p:spPr>
          <a:xfrm flipH="1" rot="10800000">
            <a:off x="4017850" y="1482638"/>
            <a:ext cx="73500" cy="147300"/>
          </a:xfrm>
          <a:prstGeom prst="straightConnector1">
            <a:avLst/>
          </a:prstGeom>
          <a:noFill/>
          <a:ln cap="flat" cmpd="sng" w="19050">
            <a:solidFill>
              <a:srgbClr val="000000"/>
            </a:solidFill>
            <a:prstDash val="solid"/>
            <a:round/>
            <a:headEnd len="med" w="med" type="none"/>
            <a:tailEnd len="med" w="med" type="none"/>
          </a:ln>
        </p:spPr>
      </p:cxnSp>
      <p:cxnSp>
        <p:nvCxnSpPr>
          <p:cNvPr id="159" name="Google Shape;159;p22"/>
          <p:cNvCxnSpPr/>
          <p:nvPr/>
        </p:nvCxnSpPr>
        <p:spPr>
          <a:xfrm flipH="1" rot="10800000">
            <a:off x="4179700" y="1482638"/>
            <a:ext cx="73500" cy="147300"/>
          </a:xfrm>
          <a:prstGeom prst="straightConnector1">
            <a:avLst/>
          </a:prstGeom>
          <a:noFill/>
          <a:ln cap="flat" cmpd="sng" w="19050">
            <a:solidFill>
              <a:srgbClr val="000000"/>
            </a:solidFill>
            <a:prstDash val="solid"/>
            <a:round/>
            <a:headEnd len="med" w="med" type="none"/>
            <a:tailEnd len="med" w="med" type="none"/>
          </a:ln>
        </p:spPr>
      </p:cxnSp>
      <p:cxnSp>
        <p:nvCxnSpPr>
          <p:cNvPr id="160" name="Google Shape;160;p22"/>
          <p:cNvCxnSpPr/>
          <p:nvPr/>
        </p:nvCxnSpPr>
        <p:spPr>
          <a:xfrm>
            <a:off x="3061300" y="2534963"/>
            <a:ext cx="559200" cy="0"/>
          </a:xfrm>
          <a:prstGeom prst="straightConnector1">
            <a:avLst/>
          </a:prstGeom>
          <a:noFill/>
          <a:ln cap="flat" cmpd="sng" w="9525">
            <a:solidFill>
              <a:srgbClr val="999999"/>
            </a:solidFill>
            <a:prstDash val="dot"/>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397325" y="38871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Block Diagram</a:t>
            </a:r>
            <a:endParaRPr sz="4000"/>
          </a:p>
        </p:txBody>
      </p:sp>
      <p:pic>
        <p:nvPicPr>
          <p:cNvPr id="166" name="Google Shape;166;p23"/>
          <p:cNvPicPr preferRelativeResize="0"/>
          <p:nvPr/>
        </p:nvPicPr>
        <p:blipFill>
          <a:blip r:embed="rId3">
            <a:alphaModFix/>
          </a:blip>
          <a:stretch>
            <a:fillRect/>
          </a:stretch>
        </p:blipFill>
        <p:spPr>
          <a:xfrm>
            <a:off x="805625" y="479950"/>
            <a:ext cx="7532750" cy="2953324"/>
          </a:xfrm>
          <a:prstGeom prst="rect">
            <a:avLst/>
          </a:prstGeom>
          <a:noFill/>
          <a:ln cap="flat" cmpd="sng" w="38100">
            <a:solidFill>
              <a:schemeClr val="accent1"/>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F6F8"/>
        </a:solidFill>
      </p:bgPr>
    </p:bg>
    <p:spTree>
      <p:nvGrpSpPr>
        <p:cNvPr id="170" name="Shape 170"/>
        <p:cNvGrpSpPr/>
        <p:nvPr/>
      </p:nvGrpSpPr>
      <p:grpSpPr>
        <a:xfrm>
          <a:off x="0" y="0"/>
          <a:ext cx="0" cy="0"/>
          <a:chOff x="0" y="0"/>
          <a:chExt cx="0" cy="0"/>
        </a:xfrm>
      </p:grpSpPr>
      <p:sp>
        <p:nvSpPr>
          <p:cNvPr id="171" name="Google Shape;171;p24"/>
          <p:cNvSpPr txBox="1"/>
          <p:nvPr>
            <p:ph type="title"/>
          </p:nvPr>
        </p:nvSpPr>
        <p:spPr>
          <a:xfrm>
            <a:off x="4807100" y="1520425"/>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000">
                <a:solidFill>
                  <a:srgbClr val="D5A6BD"/>
                </a:solidFill>
              </a:rPr>
              <a:t>Flow Chart</a:t>
            </a:r>
            <a:endParaRPr sz="5000">
              <a:solidFill>
                <a:srgbClr val="D5A6BD"/>
              </a:solidFill>
            </a:endParaRPr>
          </a:p>
        </p:txBody>
      </p:sp>
      <p:pic>
        <p:nvPicPr>
          <p:cNvPr id="172" name="Google Shape;172;p24"/>
          <p:cNvPicPr preferRelativeResize="0"/>
          <p:nvPr/>
        </p:nvPicPr>
        <p:blipFill rotWithShape="1">
          <a:blip r:embed="rId3">
            <a:alphaModFix/>
          </a:blip>
          <a:srcRect b="1594" l="0" r="0" t="0"/>
          <a:stretch/>
        </p:blipFill>
        <p:spPr>
          <a:xfrm>
            <a:off x="901725" y="0"/>
            <a:ext cx="2919334"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Procedure</a:t>
            </a:r>
            <a:endParaRPr/>
          </a:p>
        </p:txBody>
      </p:sp>
      <p:sp>
        <p:nvSpPr>
          <p:cNvPr id="178" name="Google Shape;178;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First, the instrument is set up with the IR sensor being placed at the equilibrium position.</a:t>
            </a:r>
            <a:endParaRPr/>
          </a:p>
          <a:p>
            <a:pPr indent="-342900" lvl="0" marL="457200" rtl="0" algn="l">
              <a:spcBef>
                <a:spcPts val="0"/>
              </a:spcBef>
              <a:spcAft>
                <a:spcPts val="0"/>
              </a:spcAft>
              <a:buSzPts val="1800"/>
              <a:buChar char="➢"/>
            </a:pPr>
            <a:r>
              <a:rPr lang="en"/>
              <a:t>The IR sensor is connected with the right pins in the Arduino board.</a:t>
            </a:r>
            <a:endParaRPr/>
          </a:p>
          <a:p>
            <a:pPr indent="-342900" lvl="0" marL="457200" rtl="0" algn="l">
              <a:spcBef>
                <a:spcPts val="0"/>
              </a:spcBef>
              <a:spcAft>
                <a:spcPts val="0"/>
              </a:spcAft>
              <a:buSzPts val="1800"/>
              <a:buChar char="➢"/>
            </a:pPr>
            <a:r>
              <a:rPr lang="en"/>
              <a:t>The code written in the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Procedure</a:t>
            </a:r>
            <a:endParaRPr/>
          </a:p>
        </p:txBody>
      </p:sp>
      <p:sp>
        <p:nvSpPr>
          <p:cNvPr id="184" name="Google Shape;184;p26"/>
          <p:cNvSpPr txBox="1"/>
          <p:nvPr>
            <p:ph idx="1" type="body"/>
          </p:nvPr>
        </p:nvSpPr>
        <p:spPr>
          <a:xfrm>
            <a:off x="311700" y="2706225"/>
            <a:ext cx="8520600" cy="3339000"/>
          </a:xfrm>
          <a:prstGeom prst="rect">
            <a:avLst/>
          </a:prstGeom>
        </p:spPr>
        <p:txBody>
          <a:bodyPr anchorCtr="0" anchor="t" bIns="91425" lIns="91425" spcFirstLastPara="1" rIns="91425" wrap="square" tIns="91425">
            <a:noAutofit/>
          </a:bodyPr>
          <a:lstStyle/>
          <a:p>
            <a:pPr indent="0" lvl="0" marL="0" rtl="0" algn="l">
              <a:lnSpc>
                <a:spcPct val="140000"/>
              </a:lnSpc>
              <a:spcBef>
                <a:spcPts val="700"/>
              </a:spcBef>
              <a:spcAft>
                <a:spcPts val="0"/>
              </a:spcAft>
              <a:buNone/>
            </a:pPr>
            <a:r>
              <a:rPr lang="en" sz="1350">
                <a:solidFill>
                  <a:srgbClr val="879191"/>
                </a:solidFill>
                <a:highlight>
                  <a:srgbClr val="FFFFFF"/>
                </a:highlight>
                <a:latin typeface="Arial"/>
                <a:ea typeface="Arial"/>
                <a:cs typeface="Arial"/>
                <a:sym typeface="Arial"/>
              </a:rPr>
              <a:t>1. CONSTRUCT A FRAME</a:t>
            </a:r>
            <a:endParaRPr sz="1350">
              <a:solidFill>
                <a:srgbClr val="879191"/>
              </a:solidFill>
              <a:highlight>
                <a:srgbClr val="FFFFFF"/>
              </a:highlight>
              <a:latin typeface="Arial"/>
              <a:ea typeface="Arial"/>
              <a:cs typeface="Arial"/>
              <a:sym typeface="Arial"/>
            </a:endParaRPr>
          </a:p>
          <a:p>
            <a:pPr indent="0" lvl="0" marL="0" rtl="0" algn="l">
              <a:lnSpc>
                <a:spcPct val="140000"/>
              </a:lnSpc>
              <a:spcBef>
                <a:spcPts val="700"/>
              </a:spcBef>
              <a:spcAft>
                <a:spcPts val="0"/>
              </a:spcAft>
              <a:buNone/>
            </a:pPr>
            <a:r>
              <a:rPr lang="en" sz="1350">
                <a:solidFill>
                  <a:srgbClr val="879191"/>
                </a:solidFill>
                <a:highlight>
                  <a:srgbClr val="FFFFFF"/>
                </a:highlight>
                <a:latin typeface="Arial"/>
                <a:ea typeface="Arial"/>
                <a:cs typeface="Arial"/>
                <a:sym typeface="Arial"/>
              </a:rPr>
              <a:t>A good and strong frame is constructed using wood or other suitable material to hold the pendulum firm, which reduces shake and thus reduces errors.</a:t>
            </a:r>
            <a:endParaRPr sz="1350">
              <a:solidFill>
                <a:srgbClr val="879191"/>
              </a:solidFill>
              <a:highlight>
                <a:srgbClr val="FFFFFF"/>
              </a:highlight>
              <a:latin typeface="Arial"/>
              <a:ea typeface="Arial"/>
              <a:cs typeface="Arial"/>
              <a:sym typeface="Arial"/>
            </a:endParaRPr>
          </a:p>
          <a:p>
            <a:pPr indent="0" lvl="0" marL="0" rtl="0" algn="l">
              <a:lnSpc>
                <a:spcPct val="140000"/>
              </a:lnSpc>
              <a:spcBef>
                <a:spcPts val="700"/>
              </a:spcBef>
              <a:spcAft>
                <a:spcPts val="0"/>
              </a:spcAft>
              <a:buNone/>
            </a:pPr>
            <a:r>
              <a:rPr lang="en" sz="1350">
                <a:solidFill>
                  <a:srgbClr val="879191"/>
                </a:solidFill>
                <a:highlight>
                  <a:srgbClr val="FFFFFF"/>
                </a:highlight>
                <a:latin typeface="Arial"/>
                <a:ea typeface="Arial"/>
                <a:cs typeface="Arial"/>
                <a:sym typeface="Arial"/>
              </a:rPr>
              <a:t>2. SIMPLE PENDULUM</a:t>
            </a:r>
            <a:endParaRPr sz="1350">
              <a:solidFill>
                <a:srgbClr val="879191"/>
              </a:solidFill>
              <a:highlight>
                <a:srgbClr val="FFFFFF"/>
              </a:highlight>
              <a:latin typeface="Arial"/>
              <a:ea typeface="Arial"/>
              <a:cs typeface="Arial"/>
              <a:sym typeface="Arial"/>
            </a:endParaRPr>
          </a:p>
          <a:p>
            <a:pPr indent="0" lvl="0" marL="0" rtl="0" algn="l">
              <a:lnSpc>
                <a:spcPct val="140000"/>
              </a:lnSpc>
              <a:spcBef>
                <a:spcPts val="700"/>
              </a:spcBef>
              <a:spcAft>
                <a:spcPts val="0"/>
              </a:spcAft>
              <a:buNone/>
            </a:pPr>
            <a:r>
              <a:rPr lang="en" sz="1350">
                <a:solidFill>
                  <a:srgbClr val="879191"/>
                </a:solidFill>
                <a:highlight>
                  <a:srgbClr val="FFFFFF"/>
                </a:highlight>
                <a:latin typeface="Arial"/>
                <a:ea typeface="Arial"/>
                <a:cs typeface="Arial"/>
                <a:sym typeface="Arial"/>
              </a:rPr>
              <a:t>A simple pendulum of suitable length (~15 cm) is made using a bob and a massless inextensible string.</a:t>
            </a:r>
            <a:endParaRPr sz="1350">
              <a:solidFill>
                <a:srgbClr val="879191"/>
              </a:solidFill>
              <a:highlight>
                <a:srgbClr val="FFFFFF"/>
              </a:highlight>
              <a:latin typeface="Arial"/>
              <a:ea typeface="Arial"/>
              <a:cs typeface="Arial"/>
              <a:sym typeface="Arial"/>
            </a:endParaRPr>
          </a:p>
          <a:p>
            <a:pPr indent="0" lvl="0" marL="0" rtl="0" algn="l">
              <a:lnSpc>
                <a:spcPct val="140000"/>
              </a:lnSpc>
              <a:spcBef>
                <a:spcPts val="700"/>
              </a:spcBef>
              <a:spcAft>
                <a:spcPts val="0"/>
              </a:spcAft>
              <a:buNone/>
            </a:pPr>
            <a:r>
              <a:rPr lang="en" sz="1350">
                <a:solidFill>
                  <a:srgbClr val="879191"/>
                </a:solidFill>
                <a:highlight>
                  <a:srgbClr val="FFFFFF"/>
                </a:highlight>
                <a:latin typeface="Arial"/>
                <a:ea typeface="Arial"/>
                <a:cs typeface="Arial"/>
                <a:sym typeface="Arial"/>
              </a:rPr>
              <a:t>3. SENSOR</a:t>
            </a:r>
            <a:endParaRPr sz="1350">
              <a:solidFill>
                <a:srgbClr val="879191"/>
              </a:solidFill>
              <a:highlight>
                <a:srgbClr val="FFFFFF"/>
              </a:highlight>
              <a:latin typeface="Arial"/>
              <a:ea typeface="Arial"/>
              <a:cs typeface="Arial"/>
              <a:sym typeface="Arial"/>
            </a:endParaRPr>
          </a:p>
          <a:p>
            <a:pPr indent="0" lvl="0" marL="0" rtl="0" algn="l">
              <a:lnSpc>
                <a:spcPct val="140000"/>
              </a:lnSpc>
              <a:spcBef>
                <a:spcPts val="700"/>
              </a:spcBef>
              <a:spcAft>
                <a:spcPts val="0"/>
              </a:spcAft>
              <a:buNone/>
            </a:pPr>
            <a:r>
              <a:rPr lang="en" sz="1350">
                <a:solidFill>
                  <a:srgbClr val="879191"/>
                </a:solidFill>
                <a:highlight>
                  <a:srgbClr val="FFFFFF"/>
                </a:highlight>
                <a:latin typeface="Arial"/>
                <a:ea typeface="Arial"/>
                <a:cs typeface="Arial"/>
                <a:sym typeface="Arial"/>
              </a:rPr>
              <a:t>Place the IR sensor at the suitable distance below or beside the bob of simple pendulum so as to get the maximum accuracy in measurement. The accuracy is verified for various baud rates of microcontroller.</a:t>
            </a:r>
            <a:endParaRPr sz="1350">
              <a:solidFill>
                <a:srgbClr val="879191"/>
              </a:solidFill>
              <a:highlight>
                <a:srgbClr val="FFFFFF"/>
              </a:highlight>
              <a:latin typeface="Arial"/>
              <a:ea typeface="Arial"/>
              <a:cs typeface="Arial"/>
              <a:sym typeface="Arial"/>
            </a:endParaRPr>
          </a:p>
          <a:p>
            <a:pPr indent="0" lvl="0" marL="0" rtl="0" algn="l">
              <a:lnSpc>
                <a:spcPct val="140000"/>
              </a:lnSpc>
              <a:spcBef>
                <a:spcPts val="700"/>
              </a:spcBef>
              <a:spcAft>
                <a:spcPts val="0"/>
              </a:spcAft>
              <a:buNone/>
            </a:pPr>
            <a:r>
              <a:rPr lang="en" sz="1350">
                <a:solidFill>
                  <a:srgbClr val="879191"/>
                </a:solidFill>
                <a:highlight>
                  <a:srgbClr val="FFFFFF"/>
                </a:highlight>
                <a:latin typeface="Arial"/>
                <a:ea typeface="Arial"/>
                <a:cs typeface="Arial"/>
                <a:sym typeface="Arial"/>
              </a:rPr>
              <a:t>And this is how the sensor works, in an oscillation whenever the bob covers the IR sensor it will return a value 0 to the microcontroller otherwise it will return 1 to the microcontroller.</a:t>
            </a:r>
            <a:endParaRPr sz="1350">
              <a:solidFill>
                <a:srgbClr val="879191"/>
              </a:solidFill>
              <a:highlight>
                <a:srgbClr val="FFFFFF"/>
              </a:highlight>
              <a:latin typeface="Arial"/>
              <a:ea typeface="Arial"/>
              <a:cs typeface="Arial"/>
              <a:sym typeface="Arial"/>
            </a:endParaRPr>
          </a:p>
          <a:p>
            <a:pPr indent="0" lvl="0" marL="0" rtl="0" algn="l">
              <a:lnSpc>
                <a:spcPct val="140000"/>
              </a:lnSpc>
              <a:spcBef>
                <a:spcPts val="700"/>
              </a:spcBef>
              <a:spcAft>
                <a:spcPts val="0"/>
              </a:spcAft>
              <a:buNone/>
            </a:pPr>
            <a:r>
              <a:rPr lang="en" sz="1350">
                <a:solidFill>
                  <a:srgbClr val="879191"/>
                </a:solidFill>
                <a:highlight>
                  <a:srgbClr val="FFFFFF"/>
                </a:highlight>
                <a:latin typeface="Arial"/>
                <a:ea typeface="Arial"/>
                <a:cs typeface="Arial"/>
                <a:sym typeface="Arial"/>
              </a:rPr>
              <a:t>4. ARDUINO UNO</a:t>
            </a:r>
            <a:endParaRPr sz="1350">
              <a:solidFill>
                <a:srgbClr val="879191"/>
              </a:solidFill>
              <a:highlight>
                <a:srgbClr val="FFFFFF"/>
              </a:highlight>
              <a:latin typeface="Arial"/>
              <a:ea typeface="Arial"/>
              <a:cs typeface="Arial"/>
              <a:sym typeface="Arial"/>
            </a:endParaRPr>
          </a:p>
          <a:p>
            <a:pPr indent="0" lvl="0" marL="0" rtl="0" algn="l">
              <a:lnSpc>
                <a:spcPct val="140000"/>
              </a:lnSpc>
              <a:spcBef>
                <a:spcPts val="700"/>
              </a:spcBef>
              <a:spcAft>
                <a:spcPts val="0"/>
              </a:spcAft>
              <a:buNone/>
            </a:pPr>
            <a:r>
              <a:rPr lang="en" sz="1350">
                <a:solidFill>
                  <a:srgbClr val="879191"/>
                </a:solidFill>
                <a:highlight>
                  <a:srgbClr val="FFFFFF"/>
                </a:highlight>
                <a:latin typeface="Arial"/>
                <a:ea typeface="Arial"/>
                <a:cs typeface="Arial"/>
                <a:sym typeface="Arial"/>
              </a:rPr>
              <a:t>Arduino Uno is the brain of this project, it reads the value from the IR proximity sensor and the measure the time between two consecutive 0 values, is the half of time period. For each half oscillation it calculates the value of ‘g’ and by adding the consecutive ‘g’ values of two half oscillations the mean value of ‘g’ for one oscillation is found. As the oscillations proceed the amplitude of oscillations goes on decreasing. By the data collected using IR sensor a real time damping curve is drawn.</a:t>
            </a:r>
            <a:endParaRPr sz="1350">
              <a:solidFill>
                <a:srgbClr val="879191"/>
              </a:solidFill>
              <a:highlight>
                <a:srgbClr val="FFFFFF"/>
              </a:highlight>
              <a:latin typeface="Arial"/>
              <a:ea typeface="Arial"/>
              <a:cs typeface="Arial"/>
              <a:sym typeface="Arial"/>
            </a:endParaRPr>
          </a:p>
          <a:p>
            <a:pPr indent="0" lvl="0" marL="0" rtl="0" algn="l">
              <a:lnSpc>
                <a:spcPct val="140000"/>
              </a:lnSpc>
              <a:spcBef>
                <a:spcPts val="700"/>
              </a:spcBef>
              <a:spcAft>
                <a:spcPts val="0"/>
              </a:spcAft>
              <a:buNone/>
            </a:pPr>
            <a:r>
              <a:rPr lang="en" sz="1350">
                <a:solidFill>
                  <a:srgbClr val="879191"/>
                </a:solidFill>
                <a:highlight>
                  <a:srgbClr val="FFFFFF"/>
                </a:highlight>
                <a:latin typeface="Arial"/>
                <a:ea typeface="Arial"/>
                <a:cs typeface="Arial"/>
                <a:sym typeface="Arial"/>
              </a:rPr>
              <a:t>5. CODE</a:t>
            </a:r>
            <a:endParaRPr sz="1350">
              <a:solidFill>
                <a:srgbClr val="879191"/>
              </a:solidFill>
              <a:highlight>
                <a:srgbClr val="FFFFFF"/>
              </a:highlight>
              <a:latin typeface="Arial"/>
              <a:ea typeface="Arial"/>
              <a:cs typeface="Arial"/>
              <a:sym typeface="Arial"/>
            </a:endParaRPr>
          </a:p>
          <a:p>
            <a:pPr indent="0" lvl="0" marL="0" rtl="0" algn="l">
              <a:lnSpc>
                <a:spcPct val="140000"/>
              </a:lnSpc>
              <a:spcBef>
                <a:spcPts val="700"/>
              </a:spcBef>
              <a:spcAft>
                <a:spcPts val="0"/>
              </a:spcAft>
              <a:buNone/>
            </a:pPr>
            <a:r>
              <a:rPr lang="en" sz="1350">
                <a:solidFill>
                  <a:srgbClr val="879191"/>
                </a:solidFill>
                <a:highlight>
                  <a:srgbClr val="FFFFFF"/>
                </a:highlight>
                <a:latin typeface="Arial"/>
                <a:ea typeface="Arial"/>
                <a:cs typeface="Arial"/>
                <a:sym typeface="Arial"/>
              </a:rPr>
              <a:t>Arduino uses C/C++ code with its own slight modifications. Code has two parts, the major part is to analyze sensor and all determines whether the bob is in the mean position or not. digitalRead() function is used to read the sensor data. If the value is 0 the bob is in the mean position and if 1 it is not. The micros()function is used to measure the time period.</a:t>
            </a:r>
            <a:endParaRPr sz="1350">
              <a:solidFill>
                <a:srgbClr val="879191"/>
              </a:solidFill>
              <a:highlight>
                <a:srgbClr val="FFFFFF"/>
              </a:highlight>
              <a:latin typeface="Arial"/>
              <a:ea typeface="Arial"/>
              <a:cs typeface="Arial"/>
              <a:sym typeface="Arial"/>
            </a:endParaRPr>
          </a:p>
          <a:p>
            <a:pPr indent="0" lvl="0" marL="0" rtl="0" algn="l">
              <a:lnSpc>
                <a:spcPct val="140000"/>
              </a:lnSpc>
              <a:spcBef>
                <a:spcPts val="700"/>
              </a:spcBef>
              <a:spcAft>
                <a:spcPts val="0"/>
              </a:spcAft>
              <a:buNone/>
            </a:pPr>
            <a:r>
              <a:rPr lang="en" sz="1350">
                <a:solidFill>
                  <a:srgbClr val="879191"/>
                </a:solidFill>
                <a:highlight>
                  <a:srgbClr val="FFFFFF"/>
                </a:highlight>
                <a:latin typeface="Arial"/>
                <a:ea typeface="Arial"/>
                <a:cs typeface="Arial"/>
                <a:sym typeface="Arial"/>
              </a:rPr>
              <a:t>Using the Serial.println()function the value of ‘g’ is printed and a real time damping curve is drawn in the serial plotter.</a:t>
            </a:r>
            <a:endParaRPr sz="1350">
              <a:solidFill>
                <a:srgbClr val="879191"/>
              </a:solidFill>
              <a:highlight>
                <a:srgbClr val="FFFFFF"/>
              </a:highlight>
              <a:latin typeface="Arial"/>
              <a:ea typeface="Arial"/>
              <a:cs typeface="Arial"/>
              <a:sym typeface="Arial"/>
            </a:endParaRPr>
          </a:p>
          <a:p>
            <a:pPr indent="0" lvl="0" marL="0" rtl="0" algn="l">
              <a:spcBef>
                <a:spcPts val="700"/>
              </a:spcBef>
              <a:spcAft>
                <a:spcPts val="1600"/>
              </a:spcAft>
              <a:buNone/>
            </a:pPr>
            <a:r>
              <a:t/>
            </a:r>
            <a:endParaRPr/>
          </a:p>
        </p:txBody>
      </p:sp>
      <p:sp>
        <p:nvSpPr>
          <p:cNvPr id="185" name="Google Shape;185;p26"/>
          <p:cNvSpPr txBox="1"/>
          <p:nvPr/>
        </p:nvSpPr>
        <p:spPr>
          <a:xfrm>
            <a:off x="457350" y="1146250"/>
            <a:ext cx="8084100" cy="1297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Construct a frame</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7"/>
          <p:cNvSpPr txBox="1"/>
          <p:nvPr>
            <p:ph idx="4294967295" type="body"/>
          </p:nvPr>
        </p:nvSpPr>
        <p:spPr>
          <a:xfrm>
            <a:off x="861950" y="396750"/>
            <a:ext cx="6935400" cy="670200"/>
          </a:xfrm>
          <a:prstGeom prst="rect">
            <a:avLst/>
          </a:prstGeom>
        </p:spPr>
        <p:txBody>
          <a:bodyPr anchorCtr="0" anchor="t" bIns="91425" lIns="91425" spcFirstLastPara="1" rIns="91425" wrap="square" tIns="91425">
            <a:noAutofit/>
          </a:bodyPr>
          <a:lstStyle/>
          <a:p>
            <a:pPr indent="0" lvl="0" marL="457200" rtl="0" algn="ctr">
              <a:lnSpc>
                <a:spcPct val="100000"/>
              </a:lnSpc>
              <a:spcBef>
                <a:spcPts val="0"/>
              </a:spcBef>
              <a:spcAft>
                <a:spcPts val="0"/>
              </a:spcAft>
              <a:buNone/>
            </a:pPr>
            <a:r>
              <a:rPr lang="en" sz="3800">
                <a:solidFill>
                  <a:schemeClr val="lt1"/>
                </a:solidFill>
              </a:rPr>
              <a:t>Conclusion</a:t>
            </a:r>
            <a:endParaRPr/>
          </a:p>
        </p:txBody>
      </p:sp>
      <p:sp>
        <p:nvSpPr>
          <p:cNvPr id="191" name="Google Shape;191;p27"/>
          <p:cNvSpPr txBox="1"/>
          <p:nvPr/>
        </p:nvSpPr>
        <p:spPr>
          <a:xfrm>
            <a:off x="563850" y="1313225"/>
            <a:ext cx="8016300" cy="2010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The Semi-automated Model based on proximity IR sensor with Arduino Uno, leads to easier and fast way to perform the physics lab experiment “</a:t>
            </a:r>
            <a:r>
              <a:rPr b="1" lang="en" sz="1800">
                <a:solidFill>
                  <a:schemeClr val="dk2"/>
                </a:solidFill>
                <a:latin typeface="Roboto"/>
                <a:ea typeface="Roboto"/>
                <a:cs typeface="Roboto"/>
                <a:sym typeface="Roboto"/>
              </a:rPr>
              <a:t>calculating g using a pendulum</a:t>
            </a:r>
            <a:r>
              <a:rPr lang="en" sz="1800">
                <a:solidFill>
                  <a:schemeClr val="dk2"/>
                </a:solidFill>
                <a:latin typeface="Roboto"/>
                <a:ea typeface="Roboto"/>
                <a:cs typeface="Roboto"/>
                <a:sym typeface="Roboto"/>
              </a:rPr>
              <a:t>”.</a:t>
            </a:r>
            <a:endParaRPr sz="1800">
              <a:solidFill>
                <a:schemeClr val="dk2"/>
              </a:solidFill>
              <a:latin typeface="Roboto"/>
              <a:ea typeface="Roboto"/>
              <a:cs typeface="Roboto"/>
              <a:sym typeface="Roboto"/>
            </a:endParaRPr>
          </a:p>
          <a:p>
            <a:pPr indent="-342900" lvl="0" marL="457200" rtl="0" algn="l">
              <a:lnSpc>
                <a:spcPct val="115000"/>
              </a:lnSpc>
              <a:spcBef>
                <a:spcPts val="1000"/>
              </a:spcBef>
              <a:spcAft>
                <a:spcPts val="0"/>
              </a:spcAft>
              <a:buClr>
                <a:schemeClr val="dk2"/>
              </a:buClr>
              <a:buSzPts val="1800"/>
              <a:buFont typeface="Roboto"/>
              <a:buChar char="➔"/>
            </a:pPr>
            <a:r>
              <a:rPr lang="en" sz="1800">
                <a:solidFill>
                  <a:schemeClr val="dk2"/>
                </a:solidFill>
                <a:latin typeface="Roboto"/>
                <a:ea typeface="Roboto"/>
                <a:cs typeface="Roboto"/>
                <a:sym typeface="Roboto"/>
              </a:rPr>
              <a:t>With the added factor of less human interaction, the model has lesser number of human errors as compare to the manual approach.</a:t>
            </a:r>
            <a:endParaRPr sz="1800">
              <a:solidFill>
                <a:schemeClr val="dk2"/>
              </a:solidFill>
              <a:latin typeface="Roboto"/>
              <a:ea typeface="Roboto"/>
              <a:cs typeface="Roboto"/>
              <a:sym typeface="Roboto"/>
            </a:endParaRPr>
          </a:p>
          <a:p>
            <a:pPr indent="0" lvl="0" marL="0" rtl="0" algn="l">
              <a:spcBef>
                <a:spcPts val="1600"/>
              </a:spcBef>
              <a:spcAft>
                <a:spcPts val="0"/>
              </a:spcAft>
              <a:buNone/>
            </a:pPr>
            <a:r>
              <a:t/>
            </a:r>
            <a:endParaRPr sz="3800">
              <a:solidFill>
                <a:schemeClr val="lt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8"/>
          <p:cNvSpPr txBox="1"/>
          <p:nvPr>
            <p:ph type="ctrTitle"/>
          </p:nvPr>
        </p:nvSpPr>
        <p:spPr>
          <a:xfrm>
            <a:off x="598100" y="3229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97" name="Google Shape;197;p28"/>
          <p:cNvSpPr txBox="1"/>
          <p:nvPr>
            <p:ph idx="1" type="subTitle"/>
          </p:nvPr>
        </p:nvSpPr>
        <p:spPr>
          <a:xfrm>
            <a:off x="598100" y="1239482"/>
            <a:ext cx="8222100" cy="1580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chemeClr val="dk2"/>
              </a:buClr>
              <a:buSzPts val="1900"/>
              <a:buChar char="❖"/>
            </a:pPr>
            <a:r>
              <a:rPr lang="en" sz="1900">
                <a:solidFill>
                  <a:schemeClr val="dk2"/>
                </a:solidFill>
              </a:rPr>
              <a:t>Arduino Official Website - </a:t>
            </a:r>
            <a:r>
              <a:rPr lang="en" sz="1800" u="sng">
                <a:solidFill>
                  <a:schemeClr val="accent3"/>
                </a:solidFill>
                <a:hlinkClick r:id="rId3"/>
              </a:rPr>
              <a:t>www.arduino.cc</a:t>
            </a:r>
            <a:endParaRPr sz="1800" u="sng">
              <a:solidFill>
                <a:schemeClr val="accent3"/>
              </a:solidFill>
            </a:endParaRPr>
          </a:p>
          <a:p>
            <a:pPr indent="-349250" lvl="0" marL="457200" rtl="0" algn="l">
              <a:spcBef>
                <a:spcPts val="0"/>
              </a:spcBef>
              <a:spcAft>
                <a:spcPts val="0"/>
              </a:spcAft>
              <a:buClr>
                <a:schemeClr val="dk2"/>
              </a:buClr>
              <a:buSzPts val="1900"/>
              <a:buChar char="❖"/>
            </a:pPr>
            <a:r>
              <a:rPr lang="en" sz="1900">
                <a:solidFill>
                  <a:schemeClr val="dk2"/>
                </a:solidFill>
              </a:rPr>
              <a:t>Google Search</a:t>
            </a:r>
            <a:endParaRPr sz="1800" u="sng"/>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idx="1" type="subTitle"/>
          </p:nvPr>
        </p:nvSpPr>
        <p:spPr>
          <a:xfrm>
            <a:off x="940075" y="904200"/>
            <a:ext cx="6843600" cy="3713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073763"/>
              </a:buClr>
              <a:buSzPts val="3000"/>
              <a:buFont typeface="Overlock"/>
              <a:buAutoNum type="arabicPeriod"/>
            </a:pPr>
            <a:r>
              <a:rPr b="1" lang="en" sz="2500">
                <a:solidFill>
                  <a:srgbClr val="073763"/>
                </a:solidFill>
                <a:latin typeface="Overlock"/>
                <a:ea typeface="Overlock"/>
                <a:cs typeface="Overlock"/>
                <a:sym typeface="Overlock"/>
              </a:rPr>
              <a:t>Project Objective</a:t>
            </a:r>
            <a:endParaRPr b="1" sz="2500">
              <a:solidFill>
                <a:srgbClr val="073763"/>
              </a:solidFill>
              <a:latin typeface="Overlock"/>
              <a:ea typeface="Overlock"/>
              <a:cs typeface="Overlock"/>
              <a:sym typeface="Overlock"/>
            </a:endParaRPr>
          </a:p>
          <a:p>
            <a:pPr indent="-419100" lvl="0" marL="457200" rtl="0" algn="l">
              <a:spcBef>
                <a:spcPts val="0"/>
              </a:spcBef>
              <a:spcAft>
                <a:spcPts val="0"/>
              </a:spcAft>
              <a:buClr>
                <a:srgbClr val="073763"/>
              </a:buClr>
              <a:buSzPts val="3000"/>
              <a:buFont typeface="Overlock"/>
              <a:buAutoNum type="arabicPeriod"/>
            </a:pPr>
            <a:r>
              <a:rPr b="1" lang="en" sz="2500">
                <a:solidFill>
                  <a:srgbClr val="073763"/>
                </a:solidFill>
                <a:latin typeface="Overlock"/>
                <a:ea typeface="Overlock"/>
                <a:cs typeface="Overlock"/>
                <a:sym typeface="Overlock"/>
              </a:rPr>
              <a:t>Project Requirements</a:t>
            </a:r>
            <a:endParaRPr b="1" sz="2500">
              <a:solidFill>
                <a:srgbClr val="073763"/>
              </a:solidFill>
              <a:latin typeface="Overlock"/>
              <a:ea typeface="Overlock"/>
              <a:cs typeface="Overlock"/>
              <a:sym typeface="Overlock"/>
            </a:endParaRPr>
          </a:p>
          <a:p>
            <a:pPr indent="-387350" lvl="1" marL="914400" rtl="0" algn="l">
              <a:spcBef>
                <a:spcPts val="0"/>
              </a:spcBef>
              <a:spcAft>
                <a:spcPts val="0"/>
              </a:spcAft>
              <a:buClr>
                <a:srgbClr val="0B5394"/>
              </a:buClr>
              <a:buSzPts val="2500"/>
              <a:buFont typeface="Overlock"/>
              <a:buAutoNum type="arabicPeriod"/>
            </a:pPr>
            <a:r>
              <a:rPr lang="en" sz="2400">
                <a:solidFill>
                  <a:srgbClr val="0B5394"/>
                </a:solidFill>
                <a:latin typeface="Overlock"/>
                <a:ea typeface="Overlock"/>
                <a:cs typeface="Overlock"/>
                <a:sym typeface="Overlock"/>
              </a:rPr>
              <a:t>Physical Components</a:t>
            </a:r>
            <a:endParaRPr sz="2400">
              <a:solidFill>
                <a:srgbClr val="0B5394"/>
              </a:solidFill>
              <a:latin typeface="Overlock"/>
              <a:ea typeface="Overlock"/>
              <a:cs typeface="Overlock"/>
              <a:sym typeface="Overlock"/>
            </a:endParaRPr>
          </a:p>
          <a:p>
            <a:pPr indent="-387350" lvl="1" marL="914400" rtl="0" algn="l">
              <a:spcBef>
                <a:spcPts val="0"/>
              </a:spcBef>
              <a:spcAft>
                <a:spcPts val="0"/>
              </a:spcAft>
              <a:buClr>
                <a:srgbClr val="0B5394"/>
              </a:buClr>
              <a:buSzPts val="2500"/>
              <a:buFont typeface="Overlock"/>
              <a:buAutoNum type="arabicPeriod"/>
            </a:pPr>
            <a:r>
              <a:rPr lang="en" sz="2400">
                <a:solidFill>
                  <a:srgbClr val="0B5394"/>
                </a:solidFill>
                <a:latin typeface="Overlock"/>
                <a:ea typeface="Overlock"/>
                <a:cs typeface="Overlock"/>
                <a:sym typeface="Overlock"/>
              </a:rPr>
              <a:t>Softwares</a:t>
            </a:r>
            <a:endParaRPr sz="2400">
              <a:solidFill>
                <a:srgbClr val="0B5394"/>
              </a:solidFill>
              <a:latin typeface="Overlock"/>
              <a:ea typeface="Overlock"/>
              <a:cs typeface="Overlock"/>
              <a:sym typeface="Overlock"/>
            </a:endParaRPr>
          </a:p>
          <a:p>
            <a:pPr indent="-419100" lvl="0" marL="457200" rtl="0" algn="l">
              <a:spcBef>
                <a:spcPts val="0"/>
              </a:spcBef>
              <a:spcAft>
                <a:spcPts val="0"/>
              </a:spcAft>
              <a:buClr>
                <a:srgbClr val="073763"/>
              </a:buClr>
              <a:buSzPts val="3000"/>
              <a:buFont typeface="Overlock"/>
              <a:buAutoNum type="arabicPeriod"/>
            </a:pPr>
            <a:r>
              <a:rPr b="1" lang="en" sz="2500">
                <a:solidFill>
                  <a:srgbClr val="073763"/>
                </a:solidFill>
                <a:latin typeface="Overlock"/>
                <a:ea typeface="Overlock"/>
                <a:cs typeface="Overlock"/>
                <a:sym typeface="Overlock"/>
              </a:rPr>
              <a:t>Schematic Diagram</a:t>
            </a:r>
            <a:endParaRPr b="1" sz="2500">
              <a:solidFill>
                <a:srgbClr val="073763"/>
              </a:solidFill>
              <a:latin typeface="Overlock"/>
              <a:ea typeface="Overlock"/>
              <a:cs typeface="Overlock"/>
              <a:sym typeface="Overlock"/>
            </a:endParaRPr>
          </a:p>
          <a:p>
            <a:pPr indent="-419100" lvl="0" marL="457200" rtl="0" algn="l">
              <a:spcBef>
                <a:spcPts val="0"/>
              </a:spcBef>
              <a:spcAft>
                <a:spcPts val="0"/>
              </a:spcAft>
              <a:buClr>
                <a:srgbClr val="073763"/>
              </a:buClr>
              <a:buSzPts val="3000"/>
              <a:buFont typeface="Overlock"/>
              <a:buAutoNum type="arabicPeriod"/>
            </a:pPr>
            <a:r>
              <a:rPr b="1" lang="en" sz="2500">
                <a:solidFill>
                  <a:srgbClr val="073763"/>
                </a:solidFill>
                <a:latin typeface="Overlock"/>
                <a:ea typeface="Overlock"/>
                <a:cs typeface="Overlock"/>
                <a:sym typeface="Overlock"/>
              </a:rPr>
              <a:t>Block Diagram </a:t>
            </a:r>
            <a:endParaRPr b="1" sz="2500">
              <a:solidFill>
                <a:srgbClr val="073763"/>
              </a:solidFill>
              <a:latin typeface="Overlock"/>
              <a:ea typeface="Overlock"/>
              <a:cs typeface="Overlock"/>
              <a:sym typeface="Overlock"/>
            </a:endParaRPr>
          </a:p>
          <a:p>
            <a:pPr indent="-419100" lvl="0" marL="457200" rtl="0" algn="l">
              <a:spcBef>
                <a:spcPts val="0"/>
              </a:spcBef>
              <a:spcAft>
                <a:spcPts val="0"/>
              </a:spcAft>
              <a:buClr>
                <a:srgbClr val="073763"/>
              </a:buClr>
              <a:buSzPts val="3000"/>
              <a:buFont typeface="Overlock"/>
              <a:buAutoNum type="arabicPeriod"/>
            </a:pPr>
            <a:r>
              <a:rPr b="1" lang="en" sz="2500">
                <a:solidFill>
                  <a:srgbClr val="073763"/>
                </a:solidFill>
                <a:latin typeface="Overlock"/>
                <a:ea typeface="Overlock"/>
                <a:cs typeface="Overlock"/>
                <a:sym typeface="Overlock"/>
              </a:rPr>
              <a:t>Flow Chart</a:t>
            </a:r>
            <a:endParaRPr b="1" sz="2500">
              <a:solidFill>
                <a:srgbClr val="073763"/>
              </a:solidFill>
              <a:latin typeface="Overlock"/>
              <a:ea typeface="Overlock"/>
              <a:cs typeface="Overlock"/>
              <a:sym typeface="Overlock"/>
            </a:endParaRPr>
          </a:p>
          <a:p>
            <a:pPr indent="-419100" lvl="0" marL="457200" rtl="0" algn="l">
              <a:spcBef>
                <a:spcPts val="0"/>
              </a:spcBef>
              <a:spcAft>
                <a:spcPts val="0"/>
              </a:spcAft>
              <a:buClr>
                <a:srgbClr val="073763"/>
              </a:buClr>
              <a:buSzPts val="3000"/>
              <a:buFont typeface="Overlock"/>
              <a:buAutoNum type="arabicPeriod"/>
            </a:pPr>
            <a:r>
              <a:rPr b="1" lang="en" sz="2500">
                <a:solidFill>
                  <a:srgbClr val="073763"/>
                </a:solidFill>
                <a:latin typeface="Overlock"/>
                <a:ea typeface="Overlock"/>
                <a:cs typeface="Overlock"/>
                <a:sym typeface="Overlock"/>
              </a:rPr>
              <a:t>Conclusions</a:t>
            </a:r>
            <a:endParaRPr b="1" sz="2500">
              <a:solidFill>
                <a:srgbClr val="073763"/>
              </a:solidFill>
              <a:latin typeface="Overlock"/>
              <a:ea typeface="Overlock"/>
              <a:cs typeface="Overlock"/>
              <a:sym typeface="Overlock"/>
            </a:endParaRPr>
          </a:p>
          <a:p>
            <a:pPr indent="-419100" lvl="0" marL="457200" rtl="0" algn="l">
              <a:spcBef>
                <a:spcPts val="0"/>
              </a:spcBef>
              <a:spcAft>
                <a:spcPts val="0"/>
              </a:spcAft>
              <a:buClr>
                <a:srgbClr val="073763"/>
              </a:buClr>
              <a:buSzPts val="3000"/>
              <a:buFont typeface="Overlock"/>
              <a:buAutoNum type="arabicPeriod"/>
            </a:pPr>
            <a:r>
              <a:rPr b="1" lang="en" sz="2500">
                <a:solidFill>
                  <a:srgbClr val="073763"/>
                </a:solidFill>
                <a:latin typeface="Overlock"/>
                <a:ea typeface="Overlock"/>
                <a:cs typeface="Overlock"/>
                <a:sym typeface="Overlock"/>
              </a:rPr>
              <a:t>References</a:t>
            </a:r>
            <a:endParaRPr b="1" sz="2500">
              <a:solidFill>
                <a:srgbClr val="073763"/>
              </a:solidFill>
              <a:latin typeface="Overlock"/>
              <a:ea typeface="Overlock"/>
              <a:cs typeface="Overlock"/>
              <a:sym typeface="Overlock"/>
            </a:endParaRPr>
          </a:p>
        </p:txBody>
      </p:sp>
      <p:sp>
        <p:nvSpPr>
          <p:cNvPr id="94" name="Google Shape;94;p14"/>
          <p:cNvSpPr txBox="1"/>
          <p:nvPr>
            <p:ph type="ctrTitle"/>
          </p:nvPr>
        </p:nvSpPr>
        <p:spPr>
          <a:xfrm>
            <a:off x="656625" y="132500"/>
            <a:ext cx="6579900" cy="8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E75C01"/>
                </a:solidFill>
                <a:latin typeface="Comfortaa"/>
                <a:ea typeface="Comfortaa"/>
                <a:cs typeface="Comfortaa"/>
                <a:sym typeface="Comfortaa"/>
              </a:rPr>
              <a:t>Overview</a:t>
            </a:r>
            <a:endParaRPr b="1">
              <a:solidFill>
                <a:srgbClr val="E75C01"/>
              </a:solidFill>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800"/>
              <a:t>Project Objective</a:t>
            </a:r>
            <a:endParaRPr sz="3800"/>
          </a:p>
        </p:txBody>
      </p:sp>
      <p:sp>
        <p:nvSpPr>
          <p:cNvPr id="100" name="Google Shape;100;p15"/>
          <p:cNvSpPr txBox="1"/>
          <p:nvPr>
            <p:ph idx="1" type="body"/>
          </p:nvPr>
        </p:nvSpPr>
        <p:spPr>
          <a:xfrm>
            <a:off x="311700" y="902250"/>
            <a:ext cx="8520600" cy="33390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2400">
                <a:latin typeface="Candara"/>
                <a:ea typeface="Candara"/>
                <a:cs typeface="Candara"/>
                <a:sym typeface="Candara"/>
              </a:rPr>
              <a:t>To perform the experiment “calculation of gravitational acceleration constant(g) using a pendulum” with the help of Semi automatic Infrared(IR)-based motion sensors  based on Arduino Uno.</a:t>
            </a:r>
            <a:endParaRPr sz="2400">
              <a:latin typeface="Candara"/>
              <a:ea typeface="Candara"/>
              <a:cs typeface="Candara"/>
              <a:sym typeface="Candar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ctrTitle"/>
          </p:nvPr>
        </p:nvSpPr>
        <p:spPr>
          <a:xfrm>
            <a:off x="0" y="246225"/>
            <a:ext cx="7482600" cy="68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800"/>
              <a:t>Project Requirements</a:t>
            </a:r>
            <a:endParaRPr sz="3800"/>
          </a:p>
        </p:txBody>
      </p:sp>
      <p:sp>
        <p:nvSpPr>
          <p:cNvPr id="106" name="Google Shape;106;p16"/>
          <p:cNvSpPr txBox="1"/>
          <p:nvPr/>
        </p:nvSpPr>
        <p:spPr>
          <a:xfrm>
            <a:off x="721375" y="932925"/>
            <a:ext cx="7007400" cy="39213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SzPts val="2600"/>
              <a:buFont typeface="Overlock"/>
              <a:buChar char="❏"/>
            </a:pPr>
            <a:r>
              <a:rPr b="1" lang="en" sz="2600">
                <a:latin typeface="Overlock"/>
                <a:ea typeface="Overlock"/>
                <a:cs typeface="Overlock"/>
                <a:sym typeface="Overlock"/>
              </a:rPr>
              <a:t>Physical Components</a:t>
            </a:r>
            <a:endParaRPr b="1" sz="2600">
              <a:latin typeface="Overlock"/>
              <a:ea typeface="Overlock"/>
              <a:cs typeface="Overlock"/>
              <a:sym typeface="Overlock"/>
            </a:endParaRPr>
          </a:p>
          <a:p>
            <a:pPr indent="-381000" lvl="1" marL="914400" rtl="0" algn="l">
              <a:spcBef>
                <a:spcPts val="0"/>
              </a:spcBef>
              <a:spcAft>
                <a:spcPts val="0"/>
              </a:spcAft>
              <a:buClr>
                <a:srgbClr val="134F5C"/>
              </a:buClr>
              <a:buSzPts val="2400"/>
              <a:buFont typeface="Overlock"/>
              <a:buChar char="❏"/>
            </a:pPr>
            <a:r>
              <a:rPr lang="en" sz="2400">
                <a:solidFill>
                  <a:srgbClr val="134F5C"/>
                </a:solidFill>
                <a:latin typeface="Overlock"/>
                <a:ea typeface="Overlock"/>
                <a:cs typeface="Overlock"/>
                <a:sym typeface="Overlock"/>
              </a:rPr>
              <a:t>Measuring Instruments</a:t>
            </a:r>
            <a:endParaRPr sz="2400">
              <a:solidFill>
                <a:srgbClr val="134F5C"/>
              </a:solidFill>
              <a:latin typeface="Overlock"/>
              <a:ea typeface="Overlock"/>
              <a:cs typeface="Overlock"/>
              <a:sym typeface="Overlock"/>
            </a:endParaRPr>
          </a:p>
          <a:p>
            <a:pPr indent="-368300" lvl="2" marL="1371600" rtl="0" algn="l">
              <a:spcBef>
                <a:spcPts val="0"/>
              </a:spcBef>
              <a:spcAft>
                <a:spcPts val="0"/>
              </a:spcAft>
              <a:buClr>
                <a:schemeClr val="dk2"/>
              </a:buClr>
              <a:buSzPts val="2200"/>
              <a:buFont typeface="Overlock"/>
              <a:buChar char="❏"/>
            </a:pPr>
            <a:r>
              <a:rPr lang="en" sz="2200">
                <a:solidFill>
                  <a:schemeClr val="dk2"/>
                </a:solidFill>
                <a:latin typeface="Overlock"/>
                <a:ea typeface="Overlock"/>
                <a:cs typeface="Overlock"/>
                <a:sym typeface="Overlock"/>
              </a:rPr>
              <a:t>Simple Pendulum</a:t>
            </a:r>
            <a:endParaRPr sz="2000">
              <a:solidFill>
                <a:srgbClr val="45818E"/>
              </a:solidFill>
              <a:latin typeface="Overlock"/>
              <a:ea typeface="Overlock"/>
              <a:cs typeface="Overlock"/>
              <a:sym typeface="Overlock"/>
            </a:endParaRPr>
          </a:p>
          <a:p>
            <a:pPr indent="-368300" lvl="2" marL="1371600" rtl="0" algn="l">
              <a:spcBef>
                <a:spcPts val="0"/>
              </a:spcBef>
              <a:spcAft>
                <a:spcPts val="0"/>
              </a:spcAft>
              <a:buClr>
                <a:schemeClr val="dk2"/>
              </a:buClr>
              <a:buSzPts val="2200"/>
              <a:buFont typeface="Overlock"/>
              <a:buChar char="❏"/>
            </a:pPr>
            <a:r>
              <a:rPr lang="en" sz="2200">
                <a:solidFill>
                  <a:schemeClr val="dk2"/>
                </a:solidFill>
                <a:latin typeface="Overlock"/>
                <a:ea typeface="Overlock"/>
                <a:cs typeface="Overlock"/>
                <a:sym typeface="Overlock"/>
              </a:rPr>
              <a:t>Vernier Caliper</a:t>
            </a:r>
            <a:endParaRPr sz="2200">
              <a:solidFill>
                <a:schemeClr val="dk2"/>
              </a:solidFill>
              <a:latin typeface="Overlock"/>
              <a:ea typeface="Overlock"/>
              <a:cs typeface="Overlock"/>
              <a:sym typeface="Overlock"/>
            </a:endParaRPr>
          </a:p>
          <a:p>
            <a:pPr indent="-368300" lvl="2" marL="1371600" rtl="0" algn="l">
              <a:spcBef>
                <a:spcPts val="0"/>
              </a:spcBef>
              <a:spcAft>
                <a:spcPts val="0"/>
              </a:spcAft>
              <a:buClr>
                <a:schemeClr val="dk2"/>
              </a:buClr>
              <a:buSzPts val="2200"/>
              <a:buFont typeface="Overlock"/>
              <a:buChar char="❏"/>
            </a:pPr>
            <a:r>
              <a:rPr lang="en" sz="2200">
                <a:solidFill>
                  <a:schemeClr val="dk2"/>
                </a:solidFill>
                <a:latin typeface="Overlock"/>
                <a:ea typeface="Overlock"/>
                <a:cs typeface="Overlock"/>
                <a:sym typeface="Overlock"/>
              </a:rPr>
              <a:t>Digilent IR Proximity Sensor</a:t>
            </a:r>
            <a:endParaRPr sz="2200">
              <a:solidFill>
                <a:schemeClr val="dk2"/>
              </a:solidFill>
              <a:latin typeface="Overlock"/>
              <a:ea typeface="Overlock"/>
              <a:cs typeface="Overlock"/>
              <a:sym typeface="Overlock"/>
            </a:endParaRPr>
          </a:p>
          <a:p>
            <a:pPr indent="-381000" lvl="1" marL="914400" rtl="0" algn="l">
              <a:spcBef>
                <a:spcPts val="0"/>
              </a:spcBef>
              <a:spcAft>
                <a:spcPts val="0"/>
              </a:spcAft>
              <a:buClr>
                <a:srgbClr val="134F5C"/>
              </a:buClr>
              <a:buSzPts val="2400"/>
              <a:buFont typeface="Overlock"/>
              <a:buChar char="❏"/>
            </a:pPr>
            <a:r>
              <a:rPr lang="en" sz="2400">
                <a:solidFill>
                  <a:srgbClr val="134F5C"/>
                </a:solidFill>
                <a:latin typeface="Overlock"/>
                <a:ea typeface="Overlock"/>
                <a:cs typeface="Overlock"/>
                <a:sym typeface="Overlock"/>
              </a:rPr>
              <a:t>Arduino Uno</a:t>
            </a:r>
            <a:endParaRPr sz="2400">
              <a:solidFill>
                <a:srgbClr val="134F5C"/>
              </a:solidFill>
              <a:latin typeface="Overlock"/>
              <a:ea typeface="Overlock"/>
              <a:cs typeface="Overlock"/>
              <a:sym typeface="Overlock"/>
            </a:endParaRPr>
          </a:p>
          <a:p>
            <a:pPr indent="-381000" lvl="1" marL="914400" rtl="0" algn="l">
              <a:spcBef>
                <a:spcPts val="0"/>
              </a:spcBef>
              <a:spcAft>
                <a:spcPts val="0"/>
              </a:spcAft>
              <a:buClr>
                <a:srgbClr val="134F5C"/>
              </a:buClr>
              <a:buSzPts val="2400"/>
              <a:buFont typeface="Overlock"/>
              <a:buChar char="❏"/>
            </a:pPr>
            <a:r>
              <a:rPr lang="en" sz="2400">
                <a:solidFill>
                  <a:srgbClr val="134F5C"/>
                </a:solidFill>
                <a:latin typeface="Overlock"/>
                <a:ea typeface="Overlock"/>
                <a:cs typeface="Overlock"/>
                <a:sym typeface="Overlock"/>
              </a:rPr>
              <a:t>Male/Female Jumper Wires</a:t>
            </a:r>
            <a:endParaRPr sz="2400">
              <a:solidFill>
                <a:srgbClr val="134F5C"/>
              </a:solidFill>
              <a:latin typeface="Overlock"/>
              <a:ea typeface="Overlock"/>
              <a:cs typeface="Overlock"/>
              <a:sym typeface="Overlock"/>
            </a:endParaRPr>
          </a:p>
          <a:p>
            <a:pPr indent="-393700" lvl="0" marL="457200" rtl="0" algn="l">
              <a:spcBef>
                <a:spcPts val="0"/>
              </a:spcBef>
              <a:spcAft>
                <a:spcPts val="0"/>
              </a:spcAft>
              <a:buSzPts val="2600"/>
              <a:buFont typeface="Overlock"/>
              <a:buChar char="❏"/>
            </a:pPr>
            <a:r>
              <a:rPr b="1" lang="en" sz="2600">
                <a:latin typeface="Overlock"/>
                <a:ea typeface="Overlock"/>
                <a:cs typeface="Overlock"/>
                <a:sym typeface="Overlock"/>
              </a:rPr>
              <a:t>Software</a:t>
            </a:r>
            <a:endParaRPr b="1" sz="2600">
              <a:latin typeface="Overlock"/>
              <a:ea typeface="Overlock"/>
              <a:cs typeface="Overlock"/>
              <a:sym typeface="Overlock"/>
            </a:endParaRPr>
          </a:p>
          <a:p>
            <a:pPr indent="-381000" lvl="1" marL="914400" rtl="0" algn="l">
              <a:spcBef>
                <a:spcPts val="0"/>
              </a:spcBef>
              <a:spcAft>
                <a:spcPts val="0"/>
              </a:spcAft>
              <a:buClr>
                <a:srgbClr val="134F5C"/>
              </a:buClr>
              <a:buSzPts val="2400"/>
              <a:buFont typeface="Overlock"/>
              <a:buChar char="❏"/>
            </a:pPr>
            <a:r>
              <a:rPr lang="en" sz="2400">
                <a:solidFill>
                  <a:srgbClr val="134F5C"/>
                </a:solidFill>
                <a:latin typeface="Overlock"/>
                <a:ea typeface="Overlock"/>
                <a:cs typeface="Overlock"/>
                <a:sym typeface="Overlock"/>
              </a:rPr>
              <a:t>Arduino IDE</a:t>
            </a:r>
            <a:endParaRPr sz="2400">
              <a:solidFill>
                <a:srgbClr val="134F5C"/>
              </a:solidFill>
              <a:latin typeface="Overlock"/>
              <a:ea typeface="Overlock"/>
              <a:cs typeface="Overlock"/>
              <a:sym typeface="Overloc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204225"/>
            <a:ext cx="45171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Simple Pendulum</a:t>
            </a:r>
            <a:endParaRPr sz="3400"/>
          </a:p>
        </p:txBody>
      </p:sp>
      <p:sp>
        <p:nvSpPr>
          <p:cNvPr id="112" name="Google Shape;112;p17"/>
          <p:cNvSpPr txBox="1"/>
          <p:nvPr>
            <p:ph idx="1" type="body"/>
          </p:nvPr>
        </p:nvSpPr>
        <p:spPr>
          <a:xfrm>
            <a:off x="256975" y="902250"/>
            <a:ext cx="4790700" cy="38991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sz="1600"/>
              <a:t>A point mass suspended by a massless string which swings back and forth about the suspension point.</a:t>
            </a:r>
            <a:endParaRPr sz="1600"/>
          </a:p>
          <a:p>
            <a:pPr indent="-330200" lvl="0" marL="457200" rtl="0" algn="l">
              <a:lnSpc>
                <a:spcPct val="100000"/>
              </a:lnSpc>
              <a:spcBef>
                <a:spcPts val="1600"/>
              </a:spcBef>
              <a:spcAft>
                <a:spcPts val="0"/>
              </a:spcAft>
              <a:buSzPts val="1600"/>
              <a:buChar char="➢"/>
            </a:pPr>
            <a:r>
              <a:rPr lang="en" sz="1600"/>
              <a:t>A restoring force acts up due to gravity whenever the pendulum is moved away from </a:t>
            </a:r>
            <a:r>
              <a:rPr lang="en" sz="1600"/>
              <a:t>its</a:t>
            </a:r>
            <a:r>
              <a:rPr lang="en" sz="1600"/>
              <a:t> equilibrium position, which </a:t>
            </a:r>
            <a:r>
              <a:rPr lang="en" sz="1600"/>
              <a:t>in fact</a:t>
            </a:r>
            <a:r>
              <a:rPr lang="en" sz="1600"/>
              <a:t> is responsible for the simple harmonic motion performed by the bob.</a:t>
            </a:r>
            <a:endParaRPr sz="1600"/>
          </a:p>
          <a:p>
            <a:pPr indent="0" lvl="0" marL="0" rtl="0" algn="l">
              <a:lnSpc>
                <a:spcPct val="100000"/>
              </a:lnSpc>
              <a:spcBef>
                <a:spcPts val="1600"/>
              </a:spcBef>
              <a:spcAft>
                <a:spcPts val="0"/>
              </a:spcAft>
              <a:buNone/>
            </a:pPr>
            <a:r>
              <a:rPr lang="en" sz="1600"/>
              <a:t>T    Time to complete one oscillation</a:t>
            </a:r>
            <a:endParaRPr sz="1600"/>
          </a:p>
          <a:p>
            <a:pPr indent="0" lvl="0" marL="0" rtl="0" algn="l">
              <a:lnSpc>
                <a:spcPct val="100000"/>
              </a:lnSpc>
              <a:spcBef>
                <a:spcPts val="1600"/>
              </a:spcBef>
              <a:spcAft>
                <a:spcPts val="0"/>
              </a:spcAft>
              <a:buNone/>
            </a:pPr>
            <a:r>
              <a:t/>
            </a:r>
            <a:endParaRPr sz="1600"/>
          </a:p>
          <a:p>
            <a:pPr indent="0" lvl="0" marL="0" rtl="0" algn="l">
              <a:lnSpc>
                <a:spcPct val="100000"/>
              </a:lnSpc>
              <a:spcBef>
                <a:spcPts val="1600"/>
              </a:spcBef>
              <a:spcAft>
                <a:spcPts val="1600"/>
              </a:spcAft>
              <a:buNone/>
            </a:pPr>
            <a:r>
              <a:rPr lang="en" sz="1600"/>
              <a:t>.</a:t>
            </a:r>
            <a:endParaRPr sz="1600"/>
          </a:p>
        </p:txBody>
      </p:sp>
      <p:sp>
        <p:nvSpPr>
          <p:cNvPr id="113" name="Google Shape;113;p17"/>
          <p:cNvSpPr/>
          <p:nvPr/>
        </p:nvSpPr>
        <p:spPr>
          <a:xfrm>
            <a:off x="533500" y="3460900"/>
            <a:ext cx="95700" cy="68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T = 2π \sqrt{\frac{l}{g}}" id="114" name="Google Shape;114;p17" title="MathEquation,#322a2a"/>
          <p:cNvPicPr preferRelativeResize="0"/>
          <p:nvPr/>
        </p:nvPicPr>
        <p:blipFill>
          <a:blip r:embed="rId3">
            <a:alphaModFix/>
          </a:blip>
          <a:stretch>
            <a:fillRect/>
          </a:stretch>
        </p:blipFill>
        <p:spPr>
          <a:xfrm>
            <a:off x="1405861" y="3788000"/>
            <a:ext cx="1425926" cy="607800"/>
          </a:xfrm>
          <a:prstGeom prst="rect">
            <a:avLst/>
          </a:prstGeom>
          <a:noFill/>
          <a:ln>
            <a:noFill/>
          </a:ln>
        </p:spPr>
      </p:pic>
      <p:pic>
        <p:nvPicPr>
          <p:cNvPr id="115" name="Google Shape;115;p17"/>
          <p:cNvPicPr preferRelativeResize="0"/>
          <p:nvPr/>
        </p:nvPicPr>
        <p:blipFill>
          <a:blip r:embed="rId4">
            <a:alphaModFix/>
          </a:blip>
          <a:stretch>
            <a:fillRect/>
          </a:stretch>
        </p:blipFill>
        <p:spPr>
          <a:xfrm>
            <a:off x="5360175" y="204225"/>
            <a:ext cx="3490875" cy="3490875"/>
          </a:xfrm>
          <a:prstGeom prst="rect">
            <a:avLst/>
          </a:prstGeom>
          <a:noFill/>
          <a:ln cap="flat" cmpd="sng" w="38100">
            <a:solidFill>
              <a:schemeClr val="accent1"/>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2781900" y="144650"/>
            <a:ext cx="35802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t>IR Sensor</a:t>
            </a:r>
            <a:endParaRPr sz="3400"/>
          </a:p>
        </p:txBody>
      </p:sp>
      <p:pic>
        <p:nvPicPr>
          <p:cNvPr id="121" name="Google Shape;121;p18"/>
          <p:cNvPicPr preferRelativeResize="0"/>
          <p:nvPr/>
        </p:nvPicPr>
        <p:blipFill>
          <a:blip r:embed="rId3">
            <a:alphaModFix/>
          </a:blip>
          <a:stretch>
            <a:fillRect/>
          </a:stretch>
        </p:blipFill>
        <p:spPr>
          <a:xfrm>
            <a:off x="196726" y="999765"/>
            <a:ext cx="4197376" cy="2487310"/>
          </a:xfrm>
          <a:prstGeom prst="rect">
            <a:avLst/>
          </a:prstGeom>
          <a:noFill/>
          <a:ln cap="flat" cmpd="sng" w="38100">
            <a:solidFill>
              <a:schemeClr val="accent1"/>
            </a:solidFill>
            <a:prstDash val="solid"/>
            <a:round/>
            <a:headEnd len="sm" w="sm" type="none"/>
            <a:tailEnd len="sm" w="sm" type="none"/>
          </a:ln>
        </p:spPr>
      </p:pic>
      <p:sp>
        <p:nvSpPr>
          <p:cNvPr id="122" name="Google Shape;122;p18"/>
          <p:cNvSpPr txBox="1"/>
          <p:nvPr/>
        </p:nvSpPr>
        <p:spPr>
          <a:xfrm>
            <a:off x="4459525" y="816800"/>
            <a:ext cx="4640400" cy="32910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chemeClr val="dk2"/>
              </a:buClr>
              <a:buSzPts val="1600"/>
              <a:buFont typeface="Roboto"/>
              <a:buChar char="➢"/>
            </a:pPr>
            <a:r>
              <a:rPr lang="en" sz="1600">
                <a:solidFill>
                  <a:schemeClr val="dk2"/>
                </a:solidFill>
                <a:latin typeface="Roboto"/>
                <a:ea typeface="Roboto"/>
                <a:cs typeface="Roboto"/>
                <a:sym typeface="Roboto"/>
              </a:rPr>
              <a:t>It is an electronic device that measures and detects infrared radiation.</a:t>
            </a:r>
            <a:endParaRPr sz="1600">
              <a:solidFill>
                <a:schemeClr val="dk2"/>
              </a:solidFill>
              <a:latin typeface="Roboto"/>
              <a:ea typeface="Roboto"/>
              <a:cs typeface="Roboto"/>
              <a:sym typeface="Roboto"/>
            </a:endParaRPr>
          </a:p>
          <a:p>
            <a:pPr indent="-330200" lvl="0" marL="457200" rtl="0" algn="l">
              <a:lnSpc>
                <a:spcPct val="100000"/>
              </a:lnSpc>
              <a:spcBef>
                <a:spcPts val="1000"/>
              </a:spcBef>
              <a:spcAft>
                <a:spcPts val="0"/>
              </a:spcAft>
              <a:buClr>
                <a:schemeClr val="dk2"/>
              </a:buClr>
              <a:buSzPts val="1600"/>
              <a:buFont typeface="Roboto"/>
              <a:buChar char="➢"/>
            </a:pPr>
            <a:r>
              <a:rPr lang="en" sz="1600">
                <a:solidFill>
                  <a:schemeClr val="dk2"/>
                </a:solidFill>
                <a:latin typeface="Roboto"/>
                <a:ea typeface="Roboto"/>
                <a:cs typeface="Roboto"/>
                <a:sym typeface="Roboto"/>
              </a:rPr>
              <a:t>For object detection we use Active Infrared sensors.</a:t>
            </a:r>
            <a:endParaRPr sz="1600">
              <a:solidFill>
                <a:schemeClr val="dk2"/>
              </a:solidFill>
              <a:latin typeface="Roboto"/>
              <a:ea typeface="Roboto"/>
              <a:cs typeface="Roboto"/>
              <a:sym typeface="Roboto"/>
            </a:endParaRPr>
          </a:p>
          <a:p>
            <a:pPr indent="-330200" lvl="0" marL="457200" rtl="0" algn="l">
              <a:lnSpc>
                <a:spcPct val="100000"/>
              </a:lnSpc>
              <a:spcBef>
                <a:spcPts val="1000"/>
              </a:spcBef>
              <a:spcAft>
                <a:spcPts val="0"/>
              </a:spcAft>
              <a:buClr>
                <a:schemeClr val="dk2"/>
              </a:buClr>
              <a:buSzPts val="1600"/>
              <a:buFont typeface="Roboto"/>
              <a:buChar char="➢"/>
            </a:pPr>
            <a:r>
              <a:rPr lang="en" sz="1600">
                <a:solidFill>
                  <a:schemeClr val="dk2"/>
                </a:solidFill>
                <a:latin typeface="Roboto"/>
                <a:ea typeface="Roboto"/>
                <a:cs typeface="Roboto"/>
                <a:sym typeface="Roboto"/>
              </a:rPr>
              <a:t>Active Infrared sensors consists a LED(IR Transmitter) and a photodiode(IR Receiver), together they are called Photo-Coupler or Opto -Coupler. </a:t>
            </a:r>
            <a:endParaRPr sz="1600">
              <a:solidFill>
                <a:schemeClr val="dk2"/>
              </a:solidFill>
              <a:latin typeface="Roboto"/>
              <a:ea typeface="Roboto"/>
              <a:cs typeface="Roboto"/>
              <a:sym typeface="Roboto"/>
            </a:endParaRPr>
          </a:p>
          <a:p>
            <a:pPr indent="-330200" lvl="0" marL="457200" rtl="0" algn="l">
              <a:lnSpc>
                <a:spcPct val="100000"/>
              </a:lnSpc>
              <a:spcBef>
                <a:spcPts val="1000"/>
              </a:spcBef>
              <a:spcAft>
                <a:spcPts val="1000"/>
              </a:spcAft>
              <a:buClr>
                <a:schemeClr val="dk2"/>
              </a:buClr>
              <a:buSzPts val="1600"/>
              <a:buFont typeface="Roboto"/>
              <a:buChar char="➢"/>
            </a:pPr>
            <a:r>
              <a:rPr lang="en" sz="1600">
                <a:solidFill>
                  <a:schemeClr val="dk2"/>
                </a:solidFill>
                <a:latin typeface="Roboto"/>
                <a:ea typeface="Roboto"/>
                <a:cs typeface="Roboto"/>
                <a:sym typeface="Roboto"/>
              </a:rPr>
              <a:t>IR transmitter emits radiation, of which some bounces back to the IR receiver when it reaches the object.</a:t>
            </a:r>
            <a:endParaRPr sz="1600">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178575" y="0"/>
            <a:ext cx="8520600" cy="45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t>Vernier Caliper</a:t>
            </a:r>
            <a:endParaRPr sz="3400"/>
          </a:p>
        </p:txBody>
      </p:sp>
      <p:pic>
        <p:nvPicPr>
          <p:cNvPr id="128" name="Google Shape;128;p19"/>
          <p:cNvPicPr preferRelativeResize="0"/>
          <p:nvPr/>
        </p:nvPicPr>
        <p:blipFill>
          <a:blip r:embed="rId3">
            <a:alphaModFix/>
          </a:blip>
          <a:stretch>
            <a:fillRect/>
          </a:stretch>
        </p:blipFill>
        <p:spPr>
          <a:xfrm>
            <a:off x="2567750" y="752375"/>
            <a:ext cx="4137826" cy="1798625"/>
          </a:xfrm>
          <a:prstGeom prst="rect">
            <a:avLst/>
          </a:prstGeom>
          <a:noFill/>
          <a:ln cap="flat" cmpd="sng" w="38100">
            <a:solidFill>
              <a:schemeClr val="accent1"/>
            </a:solidFill>
            <a:prstDash val="solid"/>
            <a:round/>
            <a:headEnd len="sm" w="sm" type="none"/>
            <a:tailEnd len="sm" w="sm" type="none"/>
          </a:ln>
        </p:spPr>
      </p:pic>
      <p:sp>
        <p:nvSpPr>
          <p:cNvPr id="129" name="Google Shape;129;p19"/>
          <p:cNvSpPr txBox="1"/>
          <p:nvPr/>
        </p:nvSpPr>
        <p:spPr>
          <a:xfrm>
            <a:off x="650025" y="2694875"/>
            <a:ext cx="7577700" cy="15852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chemeClr val="dk2"/>
              </a:buClr>
              <a:buSzPts val="1600"/>
              <a:buFont typeface="Roboto"/>
              <a:buChar char="➢"/>
            </a:pPr>
            <a:r>
              <a:rPr lang="en" sz="1600">
                <a:solidFill>
                  <a:schemeClr val="dk2"/>
                </a:solidFill>
                <a:latin typeface="Roboto"/>
                <a:ea typeface="Roboto"/>
                <a:cs typeface="Roboto"/>
                <a:sym typeface="Roboto"/>
              </a:rPr>
              <a:t>The vernier caliper is an extremely precise measuring instrument.</a:t>
            </a:r>
            <a:endParaRPr sz="1600">
              <a:solidFill>
                <a:schemeClr val="dk2"/>
              </a:solidFill>
              <a:latin typeface="Roboto"/>
              <a:ea typeface="Roboto"/>
              <a:cs typeface="Roboto"/>
              <a:sym typeface="Roboto"/>
            </a:endParaRPr>
          </a:p>
          <a:p>
            <a:pPr indent="-330200" lvl="0" marL="457200" rtl="0" algn="l">
              <a:lnSpc>
                <a:spcPct val="100000"/>
              </a:lnSpc>
              <a:spcBef>
                <a:spcPts val="1000"/>
              </a:spcBef>
              <a:spcAft>
                <a:spcPts val="0"/>
              </a:spcAft>
              <a:buClr>
                <a:schemeClr val="dk2"/>
              </a:buClr>
              <a:buSzPts val="1600"/>
              <a:buFont typeface="Roboto"/>
              <a:buChar char="➢"/>
            </a:pPr>
            <a:r>
              <a:rPr lang="en" sz="1600">
                <a:solidFill>
                  <a:schemeClr val="dk2"/>
                </a:solidFill>
                <a:latin typeface="Roboto"/>
                <a:ea typeface="Roboto"/>
                <a:cs typeface="Roboto"/>
                <a:sym typeface="Roboto"/>
              </a:rPr>
              <a:t>It can measure internal as well as external distances with great accuracy.</a:t>
            </a:r>
            <a:endParaRPr sz="1600">
              <a:solidFill>
                <a:schemeClr val="dk2"/>
              </a:solidFill>
              <a:latin typeface="Roboto"/>
              <a:ea typeface="Roboto"/>
              <a:cs typeface="Roboto"/>
              <a:sym typeface="Roboto"/>
            </a:endParaRPr>
          </a:p>
          <a:p>
            <a:pPr indent="-330200" lvl="0" marL="457200" rtl="0" algn="l">
              <a:lnSpc>
                <a:spcPct val="100000"/>
              </a:lnSpc>
              <a:spcBef>
                <a:spcPts val="1000"/>
              </a:spcBef>
              <a:spcAft>
                <a:spcPts val="0"/>
              </a:spcAft>
              <a:buClr>
                <a:schemeClr val="dk2"/>
              </a:buClr>
              <a:buSzPts val="1600"/>
              <a:buFont typeface="Roboto"/>
              <a:buChar char="➢"/>
            </a:pPr>
            <a:r>
              <a:rPr lang="en" sz="1600">
                <a:solidFill>
                  <a:schemeClr val="dk2"/>
                </a:solidFill>
                <a:latin typeface="Roboto"/>
                <a:ea typeface="Roboto"/>
                <a:cs typeface="Roboto"/>
                <a:sym typeface="Roboto"/>
              </a:rPr>
              <a:t>It consist a small movable scale(called vernier scale)  mounted over the fixed main scale to measure the fractional parts of the main scale division.</a:t>
            </a:r>
            <a:endParaRPr sz="1600">
              <a:solidFill>
                <a:schemeClr val="dk2"/>
              </a:solidFill>
              <a:latin typeface="Roboto"/>
              <a:ea typeface="Roboto"/>
              <a:cs typeface="Roboto"/>
              <a:sym typeface="Roboto"/>
            </a:endParaRPr>
          </a:p>
          <a:p>
            <a:pPr indent="-330200" lvl="0" marL="457200" rtl="0" algn="l">
              <a:lnSpc>
                <a:spcPct val="100000"/>
              </a:lnSpc>
              <a:spcBef>
                <a:spcPts val="1000"/>
              </a:spcBef>
              <a:spcAft>
                <a:spcPts val="0"/>
              </a:spcAft>
              <a:buClr>
                <a:schemeClr val="dk2"/>
              </a:buClr>
              <a:buSzPts val="1600"/>
              <a:buFont typeface="Roboto"/>
              <a:buChar char="➢"/>
            </a:pPr>
            <a:r>
              <a:rPr lang="en" sz="1600">
                <a:solidFill>
                  <a:schemeClr val="dk2"/>
                </a:solidFill>
                <a:latin typeface="Roboto"/>
                <a:ea typeface="Roboto"/>
                <a:cs typeface="Roboto"/>
                <a:sym typeface="Roboto"/>
              </a:rPr>
              <a:t>n divisions of vernier scale corresponds to n-1 divisions of the main scale.</a:t>
            </a:r>
            <a:endParaRPr sz="1600">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311700" y="171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t>Arduino Uno</a:t>
            </a:r>
            <a:endParaRPr sz="3400"/>
          </a:p>
        </p:txBody>
      </p:sp>
      <p:sp>
        <p:nvSpPr>
          <p:cNvPr id="135" name="Google Shape;135;p20"/>
          <p:cNvSpPr txBox="1"/>
          <p:nvPr>
            <p:ph idx="1" type="body"/>
          </p:nvPr>
        </p:nvSpPr>
        <p:spPr>
          <a:xfrm>
            <a:off x="229625" y="902250"/>
            <a:ext cx="5502000" cy="3339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Arduino Uno is an open-source microcontroller board which is based on the Microchip ATmega328P microcontroller.</a:t>
            </a:r>
            <a:endParaRPr sz="1600"/>
          </a:p>
          <a:p>
            <a:pPr indent="-330200" lvl="0" marL="457200" rtl="0" algn="l">
              <a:spcBef>
                <a:spcPts val="1600"/>
              </a:spcBef>
              <a:spcAft>
                <a:spcPts val="0"/>
              </a:spcAft>
              <a:buSzPts val="1600"/>
              <a:buChar char="➢"/>
            </a:pPr>
            <a:r>
              <a:rPr lang="en" sz="1600"/>
              <a:t>It can interface with various expansion boards and other circuits by using the input/output(I/O) pins provided in the board.</a:t>
            </a:r>
            <a:endParaRPr sz="1600"/>
          </a:p>
          <a:p>
            <a:pPr indent="-330200" lvl="0" marL="457200" rtl="0" algn="l">
              <a:spcBef>
                <a:spcPts val="1000"/>
              </a:spcBef>
              <a:spcAft>
                <a:spcPts val="0"/>
              </a:spcAft>
              <a:buSzPts val="1600"/>
              <a:buChar char="➢"/>
            </a:pPr>
            <a:r>
              <a:rPr lang="en" sz="1600"/>
              <a:t>The board consists 14 Digital pins, 6 Analog pins, and programmable with Arduino IDE.</a:t>
            </a:r>
            <a:endParaRPr sz="1600"/>
          </a:p>
          <a:p>
            <a:pPr indent="-330200" lvl="0" marL="457200" rtl="0" algn="l">
              <a:spcBef>
                <a:spcPts val="1000"/>
              </a:spcBef>
              <a:spcAft>
                <a:spcPts val="1600"/>
              </a:spcAft>
              <a:buSzPts val="1600"/>
              <a:buChar char="➢"/>
            </a:pPr>
            <a:r>
              <a:rPr lang="en" sz="1600"/>
              <a:t>A USB cable or an  external 9 volt battery can be used to power the board.</a:t>
            </a:r>
            <a:endParaRPr sz="1600"/>
          </a:p>
        </p:txBody>
      </p:sp>
      <p:pic>
        <p:nvPicPr>
          <p:cNvPr id="136" name="Google Shape;136;p20"/>
          <p:cNvPicPr preferRelativeResize="0"/>
          <p:nvPr/>
        </p:nvPicPr>
        <p:blipFill>
          <a:blip r:embed="rId3">
            <a:alphaModFix/>
          </a:blip>
          <a:stretch>
            <a:fillRect/>
          </a:stretch>
        </p:blipFill>
        <p:spPr>
          <a:xfrm>
            <a:off x="5804026" y="902250"/>
            <a:ext cx="3162724" cy="2724299"/>
          </a:xfrm>
          <a:prstGeom prst="rect">
            <a:avLst/>
          </a:prstGeom>
          <a:noFill/>
          <a:ln cap="flat" cmpd="sng" w="38100">
            <a:solidFill>
              <a:schemeClr val="accent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1203900" y="218475"/>
            <a:ext cx="67362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t>Arduino IDE</a:t>
            </a:r>
            <a:endParaRPr sz="3400"/>
          </a:p>
        </p:txBody>
      </p:sp>
      <p:sp>
        <p:nvSpPr>
          <p:cNvPr id="142" name="Google Shape;142;p21"/>
          <p:cNvSpPr txBox="1"/>
          <p:nvPr/>
        </p:nvSpPr>
        <p:spPr>
          <a:xfrm>
            <a:off x="465100" y="1017800"/>
            <a:ext cx="5676900" cy="32421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chemeClr val="dk2"/>
              </a:buClr>
              <a:buSzPts val="1600"/>
              <a:buFont typeface="Roboto"/>
              <a:buChar char="➢"/>
            </a:pPr>
            <a:r>
              <a:rPr lang="en" sz="1600">
                <a:solidFill>
                  <a:schemeClr val="dk2"/>
                </a:solidFill>
                <a:latin typeface="Roboto"/>
                <a:ea typeface="Roboto"/>
                <a:cs typeface="Roboto"/>
                <a:sym typeface="Roboto"/>
              </a:rPr>
              <a:t>It is a cross-platform application.</a:t>
            </a:r>
            <a:endParaRPr sz="1600">
              <a:solidFill>
                <a:schemeClr val="dk2"/>
              </a:solidFill>
              <a:latin typeface="Roboto"/>
              <a:ea typeface="Roboto"/>
              <a:cs typeface="Roboto"/>
              <a:sym typeface="Roboto"/>
            </a:endParaRPr>
          </a:p>
          <a:p>
            <a:pPr indent="-330200" lvl="0" marL="457200" rtl="0" algn="l">
              <a:lnSpc>
                <a:spcPct val="100000"/>
              </a:lnSpc>
              <a:spcBef>
                <a:spcPts val="1000"/>
              </a:spcBef>
              <a:spcAft>
                <a:spcPts val="0"/>
              </a:spcAft>
              <a:buClr>
                <a:schemeClr val="dk2"/>
              </a:buClr>
              <a:buSzPts val="1600"/>
              <a:buFont typeface="Roboto"/>
              <a:buChar char="➢"/>
            </a:pPr>
            <a:r>
              <a:rPr lang="en" sz="1600">
                <a:solidFill>
                  <a:schemeClr val="dk2"/>
                </a:solidFill>
                <a:latin typeface="Roboto"/>
                <a:ea typeface="Roboto"/>
                <a:cs typeface="Roboto"/>
                <a:sym typeface="Roboto"/>
              </a:rPr>
              <a:t>Written in C and C++.</a:t>
            </a:r>
            <a:endParaRPr sz="1600">
              <a:solidFill>
                <a:schemeClr val="dk2"/>
              </a:solidFill>
              <a:latin typeface="Roboto"/>
              <a:ea typeface="Roboto"/>
              <a:cs typeface="Roboto"/>
              <a:sym typeface="Roboto"/>
            </a:endParaRPr>
          </a:p>
          <a:p>
            <a:pPr indent="-330200" lvl="0" marL="457200" rtl="0" algn="l">
              <a:lnSpc>
                <a:spcPct val="100000"/>
              </a:lnSpc>
              <a:spcBef>
                <a:spcPts val="1000"/>
              </a:spcBef>
              <a:spcAft>
                <a:spcPts val="0"/>
              </a:spcAft>
              <a:buClr>
                <a:schemeClr val="dk2"/>
              </a:buClr>
              <a:buSzPts val="1600"/>
              <a:buFont typeface="Roboto"/>
              <a:buChar char="➢"/>
            </a:pPr>
            <a:r>
              <a:rPr lang="en" sz="1600">
                <a:solidFill>
                  <a:schemeClr val="dk2"/>
                </a:solidFill>
                <a:latin typeface="Roboto"/>
                <a:ea typeface="Roboto"/>
                <a:cs typeface="Roboto"/>
                <a:sym typeface="Roboto"/>
              </a:rPr>
              <a:t>It is used write and upload programs to Arduino compatible boards.</a:t>
            </a:r>
            <a:endParaRPr sz="1600">
              <a:solidFill>
                <a:schemeClr val="dk2"/>
              </a:solidFill>
              <a:latin typeface="Roboto"/>
              <a:ea typeface="Roboto"/>
              <a:cs typeface="Roboto"/>
              <a:sym typeface="Roboto"/>
            </a:endParaRPr>
          </a:p>
          <a:p>
            <a:pPr indent="-330200" lvl="0" marL="457200" rtl="0" algn="l">
              <a:lnSpc>
                <a:spcPct val="100000"/>
              </a:lnSpc>
              <a:spcBef>
                <a:spcPts val="1000"/>
              </a:spcBef>
              <a:spcAft>
                <a:spcPts val="0"/>
              </a:spcAft>
              <a:buClr>
                <a:schemeClr val="dk2"/>
              </a:buClr>
              <a:buSzPts val="1600"/>
              <a:buFont typeface="Roboto"/>
              <a:buChar char="➢"/>
            </a:pPr>
            <a:r>
              <a:rPr lang="en" sz="1600">
                <a:solidFill>
                  <a:schemeClr val="dk2"/>
                </a:solidFill>
                <a:latin typeface="Roboto"/>
                <a:ea typeface="Roboto"/>
                <a:cs typeface="Roboto"/>
                <a:sym typeface="Roboto"/>
              </a:rPr>
              <a:t>It may also be extended to other vendor developement boards with the help of 3rd party cores.</a:t>
            </a:r>
            <a:endParaRPr sz="1600">
              <a:solidFill>
                <a:schemeClr val="dk2"/>
              </a:solidFill>
              <a:latin typeface="Roboto"/>
              <a:ea typeface="Roboto"/>
              <a:cs typeface="Roboto"/>
              <a:sym typeface="Roboto"/>
            </a:endParaRPr>
          </a:p>
          <a:p>
            <a:pPr indent="-330200" lvl="0" marL="457200" rtl="0" algn="l">
              <a:lnSpc>
                <a:spcPct val="100000"/>
              </a:lnSpc>
              <a:spcBef>
                <a:spcPts val="1000"/>
              </a:spcBef>
              <a:spcAft>
                <a:spcPts val="0"/>
              </a:spcAft>
              <a:buClr>
                <a:schemeClr val="dk2"/>
              </a:buClr>
              <a:buSzPts val="1600"/>
              <a:buFont typeface="Roboto"/>
              <a:buChar char="➢"/>
            </a:pPr>
            <a:r>
              <a:rPr lang="en" sz="1600">
                <a:solidFill>
                  <a:schemeClr val="dk2"/>
                </a:solidFill>
                <a:latin typeface="Roboto"/>
                <a:ea typeface="Roboto"/>
                <a:cs typeface="Roboto"/>
                <a:sym typeface="Roboto"/>
              </a:rPr>
              <a:t>The value of g was serially monitored and plotted using this software.</a:t>
            </a:r>
            <a:endParaRPr sz="1600">
              <a:solidFill>
                <a:schemeClr val="dk2"/>
              </a:solidFill>
              <a:latin typeface="Roboto"/>
              <a:ea typeface="Roboto"/>
              <a:cs typeface="Roboto"/>
              <a:sym typeface="Roboto"/>
            </a:endParaRPr>
          </a:p>
        </p:txBody>
      </p:sp>
      <p:pic>
        <p:nvPicPr>
          <p:cNvPr id="143" name="Google Shape;143;p21"/>
          <p:cNvPicPr preferRelativeResize="0"/>
          <p:nvPr/>
        </p:nvPicPr>
        <p:blipFill>
          <a:blip r:embed="rId3">
            <a:alphaModFix/>
          </a:blip>
          <a:stretch>
            <a:fillRect/>
          </a:stretch>
        </p:blipFill>
        <p:spPr>
          <a:xfrm>
            <a:off x="6253375" y="1193175"/>
            <a:ext cx="2431403" cy="1854300"/>
          </a:xfrm>
          <a:prstGeom prst="rect">
            <a:avLst/>
          </a:prstGeom>
          <a:noFill/>
          <a:ln cap="flat" cmpd="sng" w="28575">
            <a:solidFill>
              <a:schemeClr val="accent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