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76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KPL61r69TWM1NwY7X4OUeIvy9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ansh Kuma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4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2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2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2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correla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kessays.com/essays/marketing/filter-design-using-rectangular-window-and-kaiser-window-marketing-essay.php" TargetMode="External"/><Relationship Id="rId4" Type="http://schemas.openxmlformats.org/officeDocument/2006/relationships/hyperlink" Target="https://en.wikipedia.org/wiki/Finite_impulse_respons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040536" y="615821"/>
            <a:ext cx="7766936" cy="1382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US" sz="1500" b="1" dirty="0"/>
              <a:t>EC 1306- </a:t>
            </a:r>
            <a:r>
              <a:rPr lang="en-US" sz="1500" dirty="0"/>
              <a:t>DIGITAL SIGNAL PROCESSING</a:t>
            </a:r>
            <a:br>
              <a:rPr lang="en-US" sz="1500" dirty="0"/>
            </a:br>
            <a:r>
              <a:rPr lang="en-US" sz="6000" dirty="0"/>
              <a:t>MINI PROJECT</a:t>
            </a:r>
            <a:endParaRPr sz="1500" b="1"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6096000" y="4732947"/>
            <a:ext cx="5836125" cy="184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</a:pPr>
            <a:r>
              <a:rPr lang="en-US" b="1" dirty="0"/>
              <a:t>SUBMITTED BY</a:t>
            </a:r>
            <a:r>
              <a:rPr lang="en-US" dirty="0"/>
              <a:t>:-	</a:t>
            </a:r>
            <a:r>
              <a:rPr lang="en-US" b="1" dirty="0" err="1"/>
              <a:t>Snehal</a:t>
            </a:r>
            <a:r>
              <a:rPr lang="en-US" b="1" dirty="0"/>
              <a:t> Jha 		1714115</a:t>
            </a: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</a:pPr>
            <a:r>
              <a:rPr lang="en-US" b="1" dirty="0"/>
              <a:t>		Roshan Thakur		1714116</a:t>
            </a: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</a:pPr>
            <a:r>
              <a:rPr lang="en-US" b="1" dirty="0"/>
              <a:t>		</a:t>
            </a:r>
            <a:r>
              <a:rPr lang="en-US" b="1" dirty="0" err="1"/>
              <a:t>Varchasva</a:t>
            </a:r>
            <a:r>
              <a:rPr lang="en-US" b="1" dirty="0"/>
              <a:t> Bharadwaj	1714117</a:t>
            </a: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</a:pPr>
            <a:r>
              <a:rPr lang="en-US" b="1" dirty="0"/>
              <a:t>		</a:t>
            </a:r>
            <a:r>
              <a:rPr lang="en-US" b="1" dirty="0" err="1"/>
              <a:t>Saransh</a:t>
            </a:r>
            <a:r>
              <a:rPr lang="en-US" b="1" dirty="0"/>
              <a:t> Kumar		1714118</a:t>
            </a: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</a:pPr>
            <a:r>
              <a:rPr lang="en-US" b="1" dirty="0"/>
              <a:t>		Prashant Jha		1714119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4717C2-B5C1-4ECB-B47D-4892AB8E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264" y="2100312"/>
            <a:ext cx="2213914" cy="1848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71002-AAA9-416E-94A5-1389A8EE5EE7}"/>
              </a:ext>
            </a:extLst>
          </p:cNvPr>
          <p:cNvSpPr txBox="1"/>
          <p:nvPr/>
        </p:nvSpPr>
        <p:spPr>
          <a:xfrm>
            <a:off x="1040536" y="4275747"/>
            <a:ext cx="4935894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Submitted Under the supervision of</a:t>
            </a:r>
            <a:endParaRPr lang="en-IN" sz="2000" dirty="0">
              <a:solidFill>
                <a:schemeClr val="bg1"/>
              </a:solidFill>
            </a:endParaRPr>
          </a:p>
          <a:p>
            <a:pPr algn="ctr"/>
            <a:r>
              <a:rPr lang="en-US" sz="2500" b="1" dirty="0">
                <a:solidFill>
                  <a:schemeClr val="bg1"/>
                </a:solidFill>
              </a:rPr>
              <a:t>Dr. Ujjal Chakraborty</a:t>
            </a:r>
            <a:r>
              <a:rPr lang="en-US" sz="2000" b="1" dirty="0">
                <a:solidFill>
                  <a:schemeClr val="bg1"/>
                </a:solidFill>
              </a:rPr>
              <a:t>	</a:t>
            </a:r>
            <a:endParaRPr lang="en-IN" sz="20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Assistant Professor, ECE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endParaRPr lang="en-IN" sz="20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Department of Electronics and Communication Engineering</a:t>
            </a:r>
            <a:endParaRPr lang="en-IN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National Institute of Technology </a:t>
            </a:r>
            <a:r>
              <a:rPr lang="en-US" sz="1600" dirty="0" err="1">
                <a:solidFill>
                  <a:schemeClr val="bg1"/>
                </a:solidFill>
              </a:rPr>
              <a:t>Silchar</a:t>
            </a:r>
            <a:endParaRPr lang="en-IN" sz="16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STEPS INVOLVED IN THE WINDOW METHOD</a:t>
            </a:r>
            <a:endParaRPr sz="4000"/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Selecting the desired frequency response of the filter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Obtaining the impulse response of the desired filter by evaluating the inverse discrete-time Fourier transform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Selecting a window function that satisfies the passband or attenuation specifications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Determining the appropriate number of filter coefficients based on the relationship between the filter length and transition width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Multiplying the desired impulse response function with the window function to obtain the values of parameters and FIR coefficients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Shifting the filter coefficients by (N-1)/2 to obtain a causal filter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WINDOW METHOD (FLOW-DIAGRAM)</a:t>
            </a:r>
            <a:endParaRPr sz="4000"/>
          </a:p>
        </p:txBody>
      </p:sp>
      <p:pic>
        <p:nvPicPr>
          <p:cNvPr id="205" name="Google Shape;205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10426" y="1974472"/>
            <a:ext cx="5931185" cy="388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EFFECT OF WINDOW SIZE</a:t>
            </a:r>
            <a:endParaRPr sz="4000"/>
          </a:p>
        </p:txBody>
      </p:sp>
      <p:sp>
        <p:nvSpPr>
          <p:cNvPr id="211" name="Google Shape;211;p11"/>
          <p:cNvSpPr txBox="1">
            <a:spLocks noGrp="1"/>
          </p:cNvSpPr>
          <p:nvPr>
            <p:ph type="body" idx="1"/>
          </p:nvPr>
        </p:nvSpPr>
        <p:spPr>
          <a:xfrm>
            <a:off x="677334" y="186927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As we increase the width of the window, the spectrum becomes sharper and the result of convolution will be closer to ideal.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As the resulting ideal impulse response does not lead to an FIR filter, the ideal impulse response can be truncated. This introduces Gibbs’ oscillations.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Filters designed by the window method have equal passband and stopband ripples.</a:t>
            </a:r>
            <a:endParaRPr dirty="0"/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413" y="4246265"/>
            <a:ext cx="7642509" cy="1863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COMMON WINDOW FUNCTIONS</a:t>
            </a:r>
            <a:endParaRPr sz="4000"/>
          </a:p>
        </p:txBody>
      </p:sp>
      <p:sp>
        <p:nvSpPr>
          <p:cNvPr id="218" name="Google Shape;218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practical approach to design an FIR filter is to multiply the ideal impulse response with a non-rectangular finite-duration window function. This helps reduce Gibbs’ oscillations by decaying the impulse response smoothly to zero.</a:t>
            </a:r>
            <a:endParaRPr dirty="0"/>
          </a:p>
        </p:txBody>
      </p:sp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6658" y="3200425"/>
            <a:ext cx="4138019" cy="307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RECTANGULAR WINDOW</a:t>
            </a:r>
            <a:endParaRPr sz="4000"/>
          </a:p>
        </p:txBody>
      </p:sp>
      <p:pic>
        <p:nvPicPr>
          <p:cNvPr id="225" name="Google Shape;225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1746" y="1930400"/>
            <a:ext cx="5670434" cy="3304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$\displaystyle w_R(n) \isdef \left\{ \begin{array}{ll} 1, &amp; -\frac{M-1}{2} \leq n \leq \frac{M-1}{2} \\ 0, &amp; \mbox{otherwise} \\ \end{array} \right.$">
            <a:extLst>
              <a:ext uri="{FF2B5EF4-FFF2-40B4-BE49-F238E27FC236}">
                <a16:creationId xmlns:a16="http://schemas.microsoft.com/office/drawing/2014/main" id="{93C659EB-ACFA-4101-AD8E-B0B44828CD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369" y="4252163"/>
            <a:ext cx="2786380" cy="5867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B9425A-3292-4B32-B896-9CA82EE07396}"/>
              </a:ext>
            </a:extLst>
          </p:cNvPr>
          <p:cNvSpPr txBox="1"/>
          <p:nvPr/>
        </p:nvSpPr>
        <p:spPr>
          <a:xfrm>
            <a:off x="6546274" y="2174033"/>
            <a:ext cx="545545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The rectangular window (sometimes known as the </a:t>
            </a:r>
            <a:r>
              <a:rPr lang="en-IN" sz="2000" b="1" dirty="0">
                <a:solidFill>
                  <a:schemeClr val="bg1"/>
                </a:solidFill>
              </a:rPr>
              <a:t>boxcar </a:t>
            </a:r>
            <a:r>
              <a:rPr lang="en-IN" sz="2000" dirty="0">
                <a:solidFill>
                  <a:schemeClr val="bg1"/>
                </a:solidFill>
              </a:rPr>
              <a:t>or </a:t>
            </a:r>
            <a:r>
              <a:rPr lang="en-IN" sz="2000" b="1" dirty="0">
                <a:solidFill>
                  <a:schemeClr val="bg1"/>
                </a:solidFill>
              </a:rPr>
              <a:t>Dirichlet window</a:t>
            </a:r>
            <a:r>
              <a:rPr lang="en-IN" sz="2000" dirty="0">
                <a:solidFill>
                  <a:schemeClr val="bg1"/>
                </a:solidFill>
              </a:rPr>
              <a:t>) is the simplest window, equivalent to replacing all but </a:t>
            </a:r>
            <a:r>
              <a:rPr lang="en-IN" sz="2000" i="1" dirty="0">
                <a:solidFill>
                  <a:schemeClr val="bg1"/>
                </a:solidFill>
              </a:rPr>
              <a:t>N </a:t>
            </a:r>
            <a:r>
              <a:rPr lang="en-IN" sz="2000" dirty="0">
                <a:solidFill>
                  <a:schemeClr val="bg1"/>
                </a:solidFill>
              </a:rPr>
              <a:t>values of a data sequence by zeros, making it appear as though the waveform suddenly turns on and off.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F44F-8BA4-47AA-A560-E675AB6A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HANNING WINDOW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9C08-C94A-4D1F-880A-0F353D600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5928739" cy="3880773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Rectangular + scaled-cosine window </a:t>
            </a:r>
          </a:p>
          <a:p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Cosine has one period across the window 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Symmetric (zero or linear phase) 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positive (by convention on and β) 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lobe is 4ΩM radians per sample wide, where 	Ω</a:t>
            </a:r>
            <a:r>
              <a:rPr lang="en-US" altLang="en-US" baseline="-30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mbria Math" panose="02040503050406030204" pitchFamily="18" charset="0"/>
              </a:rPr>
              <a:t>≞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2*pi/M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Zero-crossings (``notches'') in window transform at intervals of Ω</a:t>
            </a:r>
            <a:r>
              <a:rPr lang="en-US" altLang="en-US" baseline="-30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outside of main lobe </a:t>
            </a:r>
            <a:endParaRPr lang="en-US" altLang="en-US" dirty="0">
              <a:solidFill>
                <a:schemeClr val="bg1"/>
              </a:solidFill>
            </a:endParaRPr>
          </a:p>
          <a:p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337B2-FFD1-4D67-9B08-3796DC1DA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013" y="2033301"/>
            <a:ext cx="5417977" cy="37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9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BCAC-8CCE-4EE8-B248-1FB11C29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BARTLETT WINDOW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06B42-4E0A-4174-A9AF-0F717B374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046" y="1530221"/>
            <a:ext cx="6750460" cy="49545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i="1" dirty="0"/>
              <a:t>Bartlett window</a:t>
            </a:r>
            <a:r>
              <a:rPr lang="en-IN" dirty="0"/>
              <a:t> (or simply </a:t>
            </a:r>
            <a:r>
              <a:rPr lang="en-IN" i="1" dirty="0"/>
              <a:t>triangular window</a:t>
            </a:r>
            <a:r>
              <a:rPr lang="en-IN" dirty="0"/>
              <a:t>) is given by 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The corresponding transform is 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Main lobe is twice as wide as that of a rectangular window of length M.</a:t>
            </a:r>
          </a:p>
          <a:p>
            <a:r>
              <a:rPr lang="en-IN" dirty="0"/>
              <a:t>First side lobe twice as far down as rectangular case (-26 dB).</a:t>
            </a:r>
          </a:p>
          <a:p>
            <a:r>
              <a:rPr lang="en-IN" dirty="0"/>
              <a:t>It is usually applied implicitly to </a:t>
            </a:r>
            <a:r>
              <a:rPr lang="en-IN" i="1" dirty="0"/>
              <a:t>sample correlations</a:t>
            </a:r>
            <a:r>
              <a:rPr lang="en-IN" dirty="0"/>
              <a:t> of finite data.</a:t>
            </a:r>
          </a:p>
          <a:p>
            <a:r>
              <a:rPr lang="en-IN" dirty="0"/>
              <a:t>It is also called the ‘tent function'</a:t>
            </a:r>
          </a:p>
          <a:p>
            <a:endParaRPr lang="en-IN" dirty="0"/>
          </a:p>
        </p:txBody>
      </p:sp>
      <p:pic>
        <p:nvPicPr>
          <p:cNvPr id="4" name="Picture 3" descr="$\displaystyle w(n) = w_R(n)\left[1 - \frac{\vert n\vert}{\frac{M-1}{2}}\right], \quad n\in\left[-\frac{M-1}{2},\frac{M-1}{2}\right]$">
            <a:extLst>
              <a:ext uri="{FF2B5EF4-FFF2-40B4-BE49-F238E27FC236}">
                <a16:creationId xmlns:a16="http://schemas.microsoft.com/office/drawing/2014/main" id="{1EBECA47-06E8-487F-9753-0BFEAF5557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80" y="2157200"/>
            <a:ext cx="4054475" cy="69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$\displaystyle W(\omega) = \left(\frac{M-1}{2}\right)^2\hbox{asinc}_{\frac{M-1}{2}}^2(\omega)$">
            <a:extLst>
              <a:ext uri="{FF2B5EF4-FFF2-40B4-BE49-F238E27FC236}">
                <a16:creationId xmlns:a16="http://schemas.microsoft.com/office/drawing/2014/main" id="{85E8E0D1-88A9-4C81-8328-87CE339534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73" y="3352179"/>
            <a:ext cx="2527300" cy="65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686745-5B02-4AC6-8408-FE23AB912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088" y="2312108"/>
            <a:ext cx="4818912" cy="28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99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KEY OBSERVATIONS</a:t>
            </a:r>
            <a:endParaRPr sz="4000"/>
          </a:p>
        </p:txBody>
      </p:sp>
      <p:sp>
        <p:nvSpPr>
          <p:cNvPr id="249" name="Google Shape;249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window method of filter design is straightforward.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requires a minimal amount of computational effort.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However, the resulting filter is not optimal.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some cases, filters with fewer coefficients can be designed using other methods.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REFERENCES</a:t>
            </a:r>
            <a:endParaRPr sz="4000"/>
          </a:p>
        </p:txBody>
      </p:sp>
      <p:sp>
        <p:nvSpPr>
          <p:cNvPr id="255" name="Google Shape;255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Digital Signal Processing by </a:t>
            </a:r>
            <a:r>
              <a:rPr lang="en-US" dirty="0" err="1"/>
              <a:t>Proakis</a:t>
            </a:r>
            <a:endParaRPr dirty="0"/>
          </a:p>
          <a:p>
            <a:pPr marL="342900" lvl="0" indent="-342900"/>
            <a:r>
              <a:rPr lang="en-IN" dirty="0">
                <a:hlinkClick r:id="rId3"/>
              </a:rPr>
              <a:t>https://en.wikipedia.org/wiki/Cross-correlation</a:t>
            </a:r>
            <a:endParaRPr lang="en-IN" dirty="0"/>
          </a:p>
          <a:p>
            <a:pPr marL="342900" lvl="0" indent="-342900"/>
            <a:r>
              <a:rPr lang="en-IN" dirty="0">
                <a:hlinkClick r:id="rId4"/>
              </a:rPr>
              <a:t>https://en.wikipedia.org/wiki/Finite_impulse_response</a:t>
            </a:r>
            <a:endParaRPr lang="en-IN" dirty="0"/>
          </a:p>
          <a:p>
            <a:pPr marL="342900" lvl="0" indent="-342900"/>
            <a:r>
              <a:rPr lang="en-IN" dirty="0">
                <a:hlinkClick r:id="rId5"/>
              </a:rPr>
              <a:t>https://www.ukessays.com/essays/marketing/filter-design-using-rectangular-window-and-kaiser-window-marketing-essay.php</a:t>
            </a:r>
            <a:endParaRPr lang="en-IN" dirty="0"/>
          </a:p>
          <a:p>
            <a:pPr marL="342900" lvl="0" indent="-342900"/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6000" dirty="0"/>
              <a:t>THANK YOU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8DEC-19A3-4A24-8974-5AC81540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Cross-Correlation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273CF9-D07D-4824-BDEC-D10A365107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7333" y="1651519"/>
                <a:ext cx="11107229" cy="505719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This is a kind of correlation, in which the signal in-hand is correlated with another signal so as to know how much resemblance exists between them.</a:t>
                </a:r>
              </a:p>
              <a:p>
                <a:r>
                  <a:rPr lang="en-IN" dirty="0"/>
                  <a:t>Mathematical expression for the cross-correlation of continuous time signals x (t) and y (t) is given by </a:t>
                </a:r>
              </a:p>
              <a:p>
                <a:pPr marL="137160" indent="0" algn="ctr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The cross-correlation of the discrete time signals x [n] and y [n] is expressed as </a:t>
                </a: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500" b="1" i="1"/>
                          </m:ctrlPr>
                        </m:sSubPr>
                        <m:e>
                          <m:r>
                            <a:rPr lang="en-IN" sz="1500" b="1" i="1"/>
                            <m:t>𝑅</m:t>
                          </m:r>
                        </m:e>
                        <m:sub>
                          <m:r>
                            <a:rPr lang="en-IN" sz="1500" b="1" i="1"/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sz="1500" b="1" i="1"/>
                          </m:ctrlPr>
                        </m:dPr>
                        <m:e>
                          <m:r>
                            <a:rPr lang="en-IN" sz="1500" b="1" i="1"/>
                            <m:t>𝑚</m:t>
                          </m:r>
                        </m:e>
                      </m:d>
                      <m:r>
                        <a:rPr lang="en-IN" sz="1500" b="1" i="1"/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1500" b="1" i="1"/>
                          </m:ctrlPr>
                        </m:naryPr>
                        <m:sub>
                          <m:r>
                            <a:rPr lang="en-IN" sz="1500" b="1" i="1"/>
                            <m:t>𝑛</m:t>
                          </m:r>
                          <m:r>
                            <a:rPr lang="en-IN" sz="1500" b="1" i="1"/>
                            <m:t>=−∞</m:t>
                          </m:r>
                        </m:sub>
                        <m:sup>
                          <m:r>
                            <a:rPr lang="en-IN" sz="1500" b="1" i="1"/>
                            <m:t>∞</m:t>
                          </m:r>
                        </m:sup>
                        <m:e>
                          <m:r>
                            <a:rPr lang="en-IN" sz="1500" b="1" i="1"/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1500" b="1" i="1"/>
                              </m:ctrlPr>
                            </m:dPr>
                            <m:e>
                              <m:r>
                                <a:rPr lang="en-IN" sz="1500" b="1" i="1"/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IN" sz="1500" b="1" i="1"/>
                              </m:ctrlPr>
                            </m:sSupPr>
                            <m:e>
                              <m:r>
                                <a:rPr lang="en-IN" sz="1500" b="1" i="1"/>
                                <m:t>𝑦</m:t>
                              </m:r>
                            </m:e>
                            <m:sup>
                              <m:r>
                                <a:rPr lang="en-IN" sz="1500" b="1" i="1"/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1500" b="1" i="1"/>
                              </m:ctrlPr>
                            </m:dPr>
                            <m:e>
                              <m:r>
                                <a:rPr lang="en-IN" sz="1500" b="1" i="1"/>
                                <m:t>𝑛</m:t>
                              </m:r>
                              <m:r>
                                <a:rPr lang="en-IN" sz="1500" b="1" i="1"/>
                                <m:t>−</m:t>
                              </m:r>
                              <m:r>
                                <a:rPr lang="en-IN" sz="1500" b="1" i="1"/>
                                <m:t>𝑚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IN" sz="1500" b="1" i="1"/>
                          </m:ctrlPr>
                        </m:sSubPr>
                        <m:e>
                          <m:r>
                            <a:rPr lang="en-IN" sz="1500" b="1" i="1"/>
                            <m:t>𝑅</m:t>
                          </m:r>
                        </m:e>
                        <m:sub>
                          <m:r>
                            <a:rPr lang="en-IN" sz="1500" b="1" i="1"/>
                            <m:t>𝑥𝑦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sz="1500" b="1" i="1"/>
                          </m:ctrlPr>
                        </m:dPr>
                        <m:e>
                          <m:r>
                            <a:rPr lang="en-IN" sz="1500" b="1" i="1"/>
                            <m:t>𝑚</m:t>
                          </m:r>
                        </m:e>
                      </m:d>
                      <m:r>
                        <a:rPr lang="en-IN" sz="1500" b="1" i="1"/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1500" b="1" i="1"/>
                          </m:ctrlPr>
                        </m:naryPr>
                        <m:sub>
                          <m:r>
                            <a:rPr lang="en-IN" sz="1500" b="1" i="1"/>
                            <m:t>𝑛</m:t>
                          </m:r>
                          <m:r>
                            <a:rPr lang="en-IN" sz="1500" b="1" i="1"/>
                            <m:t>=−∞</m:t>
                          </m:r>
                        </m:sub>
                        <m:sup>
                          <m:r>
                            <a:rPr lang="en-IN" sz="1500" b="1" i="1"/>
                            <m:t>∞</m:t>
                          </m:r>
                        </m:sup>
                        <m:e>
                          <m:r>
                            <a:rPr lang="en-IN" sz="1500" b="1" i="1"/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1500" b="1" i="1"/>
                              </m:ctrlPr>
                            </m:dPr>
                            <m:e>
                              <m:r>
                                <a:rPr lang="en-IN" sz="1500" b="1" i="1"/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IN" sz="1500" b="1" i="1"/>
                              </m:ctrlPr>
                            </m:sSupPr>
                            <m:e>
                              <m:r>
                                <a:rPr lang="en-IN" sz="1500" b="1" i="1"/>
                                <m:t>𝑦</m:t>
                              </m:r>
                            </m:e>
                            <m:sup>
                              <m:r>
                                <a:rPr lang="en-IN" sz="1500" b="1" i="1"/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1500" b="1" i="1"/>
                              </m:ctrlPr>
                            </m:dPr>
                            <m:e>
                              <m:r>
                                <a:rPr lang="en-IN" sz="1500" b="1" i="1"/>
                                <m:t>𝑛</m:t>
                              </m:r>
                              <m:r>
                                <a:rPr lang="en-IN" sz="1500" b="1" i="1"/>
                                <m:t>−</m:t>
                              </m:r>
                              <m:r>
                                <a:rPr lang="en-IN" sz="1500" b="1" i="1"/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1500" b="1" dirty="0"/>
              </a:p>
              <a:p>
                <a:r>
                  <a:rPr lang="en-IN" dirty="0"/>
                  <a:t>Cross-correlation of any two given signals can be found via graphical techniques. </a:t>
                </a:r>
              </a:p>
              <a:p>
                <a:r>
                  <a:rPr lang="en-IN" dirty="0"/>
                  <a:t>One signal is slid upon the other while computing the samples at every interval. </a:t>
                </a:r>
              </a:p>
              <a:p>
                <a:pPr marL="594360" lvl="1" indent="0">
                  <a:buNone/>
                </a:pPr>
                <a:r>
                  <a:rPr lang="en-IN" dirty="0"/>
                  <a:t>	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273CF9-D07D-4824-BDEC-D10A36510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7333" y="1651519"/>
                <a:ext cx="11107229" cy="5057192"/>
              </a:xfrm>
              <a:blipFill>
                <a:blip r:embed="rId2"/>
                <a:stretch>
                  <a:fillRect r="-8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40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AD7E-851F-434B-AE41-73F49CA7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653"/>
          </a:xfrm>
        </p:spPr>
        <p:txBody>
          <a:bodyPr/>
          <a:lstStyle/>
          <a:p>
            <a:r>
              <a:rPr lang="en-US" dirty="0"/>
              <a:t>CROSS CORRELATION 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9B53979-8C70-48FB-8A5C-E61F04A746E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7334" y="1311160"/>
                <a:ext cx="4585131" cy="5360228"/>
              </a:xfrm>
            </p:spPr>
            <p:txBody>
              <a:bodyPr/>
              <a:lstStyle/>
              <a:p>
                <a:r>
                  <a:rPr lang="en-IN" dirty="0"/>
                  <a:t>x= {1,2,1,2}  and h = {2,2,1, -1} </a:t>
                </a:r>
              </a:p>
              <a:p>
                <a:r>
                  <a:rPr lang="en-IN" dirty="0"/>
                  <a:t>The first set of samples (in the first row of every table) refers to the signal x [n] and the second set refers to the samples (in the second row of every table) of the signal h [n].</a:t>
                </a:r>
              </a:p>
              <a:p>
                <a:r>
                  <a:rPr lang="en-IN" dirty="0"/>
                  <a:t>The samples shown in blue </a:t>
                </a:r>
                <a:r>
                  <a:rPr lang="en-IN" dirty="0" err="1"/>
                  <a:t>color</a:t>
                </a:r>
                <a:r>
                  <a:rPr lang="en-IN" dirty="0"/>
                  <a:t>—those in the third row—are obtained by multiplying the corresponding samples of the first two rows</a:t>
                </a:r>
              </a:p>
              <a:p>
                <a:r>
                  <a:rPr lang="en-IN" dirty="0"/>
                  <a:t>Finally, we add the samples in the last row so as to obtain the samples of the cross-correlated signal.</a:t>
                </a:r>
              </a:p>
              <a:p>
                <a:r>
                  <a:rPr lang="en-IN" dirty="0"/>
                  <a:t>Thus, here we see that the samples of the cross-correlated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𝑅</m:t>
                        </m:r>
                      </m:e>
                      <m:sub>
                        <m:r>
                          <a:rPr lang="en-IN" i="1"/>
                          <m:t>𝑥𝑦</m:t>
                        </m:r>
                      </m:sub>
                    </m:sSub>
                  </m:oMath>
                </a14:m>
                <a:r>
                  <a:rPr lang="en-IN" dirty="0"/>
                  <a:t> are obtained as {2, 6, 7, 7, 3, 1, -2}.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9B53979-8C70-48FB-8A5C-E61F04A74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7334" y="1311160"/>
                <a:ext cx="4585131" cy="5360228"/>
              </a:xfrm>
              <a:blipFill>
                <a:blip r:embed="rId2"/>
                <a:stretch>
                  <a:fillRect r="-23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0AA92FD-5B4D-41D4-ABE6-F27C4B272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970" y="1714351"/>
            <a:ext cx="6860851" cy="42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8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4400"/>
              <a:t>FIR FILTER</a:t>
            </a:r>
            <a:endParaRPr sz="440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2160590"/>
            <a:ext cx="8596668" cy="38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basic FIR Filter is characterized by the following equations: </a:t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035" y="2779182"/>
            <a:ext cx="2560320" cy="127254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 txBox="1"/>
          <p:nvPr/>
        </p:nvSpPr>
        <p:spPr>
          <a:xfrm>
            <a:off x="677334" y="4281912"/>
            <a:ext cx="8596668" cy="125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where h(k); k = 0, 1,…, N-1 are the impulse response coefficients of the filter 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The order of the filter is N-1</a:t>
            </a:r>
            <a:endParaRPr sz="18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LINEAR PHASE RESPONSE</a:t>
            </a:r>
            <a:endParaRPr sz="4000"/>
          </a:p>
        </p:txBody>
      </p:sp>
      <p:sp>
        <p:nvSpPr>
          <p:cNvPr id="158" name="Google Shape;158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647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filter is said to have linear phase response if its phase response satisfies a relation of the type: </a:t>
            </a:r>
            <a:endParaRPr/>
          </a:p>
        </p:txBody>
      </p:sp>
      <p:pic>
        <p:nvPicPr>
          <p:cNvPr id="159" name="Google Shape;15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9724" y="2809505"/>
            <a:ext cx="2171888" cy="45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 txBox="1"/>
          <p:nvPr/>
        </p:nvSpPr>
        <p:spPr>
          <a:xfrm>
            <a:off x="5644194" y="2973823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677334" y="3431063"/>
            <a:ext cx="8596668" cy="272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b="0" u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	where α and β are constants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0" u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If β is zero, the filter will have constant group and phase delay responses and the impulse response of the filter will have even symmetry.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0" u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If β is non-zero, the filter will only have a constant group delay and the impulse response of the filter will have odd symmetry.</a:t>
            </a:r>
            <a:endParaRPr sz="1800" b="0" u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IDEAL FREQUENCY RESPONSES OF DIFFERENT TYPES OF FILTERS</a:t>
            </a:r>
            <a:endParaRPr sz="4000"/>
          </a:p>
        </p:txBody>
      </p:sp>
      <p:pic>
        <p:nvPicPr>
          <p:cNvPr id="167" name="Google Shape;167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61963" y="2432382"/>
            <a:ext cx="6828112" cy="333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FIR FILTER SPECIFICATIONS</a:t>
            </a:r>
            <a:endParaRPr sz="4000"/>
          </a:p>
        </p:txBody>
      </p:sp>
      <p:pic>
        <p:nvPicPr>
          <p:cNvPr id="173" name="Google Shape;173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2200988"/>
            <a:ext cx="5116976" cy="34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79;p6">
            <a:extLst>
              <a:ext uri="{FF2B5EF4-FFF2-40B4-BE49-F238E27FC236}">
                <a16:creationId xmlns:a16="http://schemas.microsoft.com/office/drawing/2014/main" id="{FEA815C3-7962-4265-97B9-4BD2CAF4F198}"/>
              </a:ext>
            </a:extLst>
          </p:cNvPr>
          <p:cNvSpPr txBox="1">
            <a:spLocks/>
          </p:cNvSpPr>
          <p:nvPr/>
        </p:nvSpPr>
        <p:spPr>
          <a:xfrm>
            <a:off x="6007546" y="2002551"/>
            <a:ext cx="5488671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The peak passband ripple (in decibels) is given as:</a:t>
            </a:r>
          </a:p>
          <a:p>
            <a:pPr marL="342900" indent="-251459">
              <a:buFont typeface="Noto Sans Symbols"/>
              <a:buNone/>
            </a:pPr>
            <a:endParaRPr lang="en-US" dirty="0"/>
          </a:p>
          <a:p>
            <a:pPr marL="342900" indent="-251459">
              <a:buFont typeface="Noto Sans Symbols"/>
              <a:buNone/>
            </a:pPr>
            <a:endParaRPr lang="en-US" dirty="0"/>
          </a:p>
          <a:p>
            <a:pPr marL="342900" indent="-342900"/>
            <a:r>
              <a:rPr lang="en-US" dirty="0"/>
              <a:t>The stopband attenuation (in decibels) is given as:</a:t>
            </a:r>
          </a:p>
          <a:p>
            <a:pPr marL="342900" indent="-251459">
              <a:buFont typeface="Noto Sans Symbols"/>
              <a:buNone/>
            </a:pPr>
            <a:endParaRPr lang="en-US" dirty="0"/>
          </a:p>
          <a:p>
            <a:pPr marL="342900" indent="-251459">
              <a:buFont typeface="Noto Sans Symbols"/>
              <a:buNone/>
            </a:pPr>
            <a:endParaRPr lang="en-US" dirty="0"/>
          </a:p>
          <a:p>
            <a:pPr marL="342900" indent="-342900"/>
            <a:r>
              <a:rPr lang="en-US" dirty="0"/>
              <a:t>The transition width is defined as the difference between the stopband edge frequency and the passband edge frequency.</a:t>
            </a:r>
          </a:p>
          <a:p>
            <a:pPr marL="342900" indent="-251459">
              <a:buFont typeface="Noto Sans Symbols"/>
              <a:buNone/>
            </a:pPr>
            <a:endParaRPr lang="en-US" dirty="0"/>
          </a:p>
          <a:p>
            <a:pPr marL="342900" indent="-251459">
              <a:buFont typeface="Noto Sans Symbols"/>
              <a:buNone/>
            </a:pPr>
            <a:endParaRPr lang="en-US" dirty="0"/>
          </a:p>
        </p:txBody>
      </p:sp>
      <p:pic>
        <p:nvPicPr>
          <p:cNvPr id="7" name="Google Shape;180;p6">
            <a:extLst>
              <a:ext uri="{FF2B5EF4-FFF2-40B4-BE49-F238E27FC236}">
                <a16:creationId xmlns:a16="http://schemas.microsoft.com/office/drawing/2014/main" id="{D12692EE-C4E2-4C53-BD55-D389CE23E42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0961" y="2731434"/>
            <a:ext cx="2440203" cy="34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1;p6">
            <a:extLst>
              <a:ext uri="{FF2B5EF4-FFF2-40B4-BE49-F238E27FC236}">
                <a16:creationId xmlns:a16="http://schemas.microsoft.com/office/drawing/2014/main" id="{19330251-275E-4987-8F13-99FA8CB64FD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9698" y="4303324"/>
            <a:ext cx="2262727" cy="35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FIR FILTER DESIGN</a:t>
            </a:r>
            <a:endParaRPr sz="4000"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 designing an FIR filter, the filter coefficients need to be calculated and specified.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There are several methods for this like window, optimal and frequency sampling methods.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All of the aforementioned methods can lead to linear phase FIR Filters.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window method is an important method and will be discussed in greater detail.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WINDOW METHOD</a:t>
            </a:r>
            <a:endParaRPr sz="4000"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basic idea behind the window technique is to choose a proper ideal frequency-selective filter, which always has a non-causal infinite-duration impulse response.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filter’s impulse response is then truncated to obtain a linear-phase and causal FIR filter.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is why the choice of the ideal filter and an appropriate windowing function is crucial to this design technique.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907</Words>
  <Application>Microsoft Office PowerPoint</Application>
  <PresentationFormat>Widescreen</PresentationFormat>
  <Paragraphs>98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Noto Sans Symbols</vt:lpstr>
      <vt:lpstr>Times New Roman</vt:lpstr>
      <vt:lpstr>Trebuchet MS</vt:lpstr>
      <vt:lpstr>Facet</vt:lpstr>
      <vt:lpstr>EC 1306- DIGITAL SIGNAL PROCESSING MINI PROJECT</vt:lpstr>
      <vt:lpstr>Cross-Correlation </vt:lpstr>
      <vt:lpstr>CROSS CORRELATION EXAMPLE</vt:lpstr>
      <vt:lpstr>FIR FILTER</vt:lpstr>
      <vt:lpstr>LINEAR PHASE RESPONSE</vt:lpstr>
      <vt:lpstr>IDEAL FREQUENCY RESPONSES OF DIFFERENT TYPES OF FILTERS</vt:lpstr>
      <vt:lpstr>FIR FILTER SPECIFICATIONS</vt:lpstr>
      <vt:lpstr>FIR FILTER DESIGN</vt:lpstr>
      <vt:lpstr>WINDOW METHOD</vt:lpstr>
      <vt:lpstr>STEPS INVOLVED IN THE WINDOW METHOD</vt:lpstr>
      <vt:lpstr>WINDOW METHOD (FLOW-DIAGRAM)</vt:lpstr>
      <vt:lpstr>EFFECT OF WINDOW SIZE</vt:lpstr>
      <vt:lpstr>COMMON WINDOW FUNCTIONS</vt:lpstr>
      <vt:lpstr>RECTANGULAR WINDOW</vt:lpstr>
      <vt:lpstr>HANNING WINDOW</vt:lpstr>
      <vt:lpstr>BARTLETT WINDOW</vt:lpstr>
      <vt:lpstr>KEY OBSERVATIONS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IMPULSE RESPONSE FILTERS</dc:title>
  <dc:creator>ADMIN</dc:creator>
  <cp:lastModifiedBy>Prashant</cp:lastModifiedBy>
  <cp:revision>7</cp:revision>
  <dcterms:created xsi:type="dcterms:W3CDTF">2020-07-14T20:23:52Z</dcterms:created>
  <dcterms:modified xsi:type="dcterms:W3CDTF">2020-07-15T05:48:16Z</dcterms:modified>
</cp:coreProperties>
</file>