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entury Gothic" panose="020B0502020202020204" pitchFamily="34" charset="0"/>
      <p:regular r:id="rId56"/>
      <p:bold r:id="rId57"/>
      <p:italic r:id="rId58"/>
      <p:boldItalic r:id="rId59"/>
    </p:embeddedFont>
    <p:embeddedFont>
      <p:font typeface="Lato" panose="020B0604020202020204" charset="0"/>
      <p:regular r:id="rId60"/>
      <p:bold r:id="rId61"/>
      <p:italic r:id="rId62"/>
      <p:boldItalic r:id="rId63"/>
    </p:embeddedFont>
    <p:embeddedFont>
      <p:font typeface="Montserrat" panose="020B0604020202020204" charset="0"/>
      <p:regular r:id="rId64"/>
      <p:bold r:id="rId65"/>
      <p:italic r:id="rId66"/>
      <p:boldItalic r:id="rId67"/>
    </p:embeddedFont>
    <p:embeddedFont>
      <p:font typeface="Verdana" panose="020B0604030504040204" pitchFamily="34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7" Type="http://schemas.openxmlformats.org/officeDocument/2006/relationships/slide" Target="slides/slide6.xml"/><Relationship Id="rId71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bb0f0110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bb0f0110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b92ce6ad8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8b92ce6ad8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b92ce6ad8_2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8b92ce6ad8_2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b92ce6ad8_2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8b92ce6ad8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b92ce6ad8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8b92ce6ad8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b92ce6ad8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8b92ce6ad8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92ce6ad8_2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8b92ce6ad8_2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b92ce6ad8_2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8b92ce6ad8_2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b92ce6ad8_2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8b92ce6ad8_2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b92ce6ad8_2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8b92ce6ad8_2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b92ce6ad8_2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8b92ce6ad8_2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92ce6ad8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8b92ce6ad8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b92ce6ad8_2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8b92ce6ad8_2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b92ce6ad8_2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8b92ce6ad8_2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b92ce6ad8_2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8b92ce6ad8_2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b92ce6ad8_2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8b92ce6ad8_2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b92ce6ad8_2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8b92ce6ad8_2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b92ce6ad8_2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8b92ce6ad8_2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b92ce6ad8_2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8b92ce6ad8_2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b92ce6ad8_2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8b92ce6ad8_2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b92ce6ad8_2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8b92ce6ad8_2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b92ce6ad8_2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8b92ce6ad8_2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b92ce6ad8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8b92ce6ad8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b92ce6ad8_2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8b92ce6ad8_2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b92ce6ad8_2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8b92ce6ad8_2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b92ce6ad8_2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8b92ce6ad8_2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b92ce6ad8_2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8b92ce6ad8_2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2ce6ad8_2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8b92ce6ad8_2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b92ce6ad8_2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8b92ce6ad8_2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b92ce6ad8_2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8b92ce6ad8_2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b92ce6ad8_2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8b92ce6ad8_2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b92ce6ad8_2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8b92ce6ad8_2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bb0f011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bb0f011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b92ce6ad8_2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8b92ce6ad8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bb0f011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bb0f011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bb0f011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bb0f011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bb0f0110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bb0f0110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8bb0f0110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8bb0f0110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bb0f0110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bb0f0110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bb0f0110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bb0f0110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bb0f0110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bb0f0110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bb0f0110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bb0f0110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b0f0110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b0f0110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b92ce6ad8_2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8b92ce6ad8_2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b92ce6ad8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8b92ce6ad8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b92ce6ad8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8b92ce6ad8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b92ce6ad8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8b92ce6ad8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92ce6ad8_2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8b92ce6ad8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b92ce6ad8_2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8b92ce6ad8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533400" y="3371850"/>
            <a:ext cx="6555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533400" y="400050"/>
            <a:ext cx="6555000" cy="28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dt" idx="10"/>
          </p:nvPr>
        </p:nvSpPr>
        <p:spPr>
          <a:xfrm>
            <a:off x="7430245" y="4629152"/>
            <a:ext cx="120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>
            <a:off x="533400" y="4629150"/>
            <a:ext cx="581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7774426" y="4183859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ctrTitle"/>
          </p:nvPr>
        </p:nvSpPr>
        <p:spPr>
          <a:xfrm>
            <a:off x="534669" y="675322"/>
            <a:ext cx="80748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l" rtl="0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2pPr>
            <a:lvl3pPr lvl="2" algn="l" rtl="0">
              <a:spcBef>
                <a:spcPts val="600"/>
              </a:spcBef>
              <a:spcAft>
                <a:spcPts val="0"/>
              </a:spcAft>
              <a:buSzPts val="1440"/>
              <a:buChar char="■"/>
              <a:defRPr/>
            </a:lvl3pPr>
            <a:lvl4pPr lvl="3" algn="l" rtl="0"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lvl="4" algn="l" rtl="0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5pPr>
            <a:lvl6pPr lvl="5" algn="l" rtl="0">
              <a:spcBef>
                <a:spcPts val="600"/>
              </a:spcBef>
              <a:spcAft>
                <a:spcPts val="0"/>
              </a:spcAft>
              <a:buSzPts val="1440"/>
              <a:buChar char="■"/>
              <a:defRPr/>
            </a:lvl6pPr>
            <a:lvl7pPr lvl="6" algn="l" rtl="0"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7pPr>
            <a:lvl8pPr lvl="7" algn="l" rtl="0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8pPr>
            <a:lvl9pPr lvl="8" algn="l" rtl="0">
              <a:spcBef>
                <a:spcPts val="600"/>
              </a:spcBef>
              <a:spcAft>
                <a:spcPts val="60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ftr" idx="11"/>
          </p:nvPr>
        </p:nvSpPr>
        <p:spPr>
          <a:xfrm>
            <a:off x="533400" y="4629150"/>
            <a:ext cx="581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dt" idx="10"/>
          </p:nvPr>
        </p:nvSpPr>
        <p:spPr>
          <a:xfrm>
            <a:off x="7430245" y="4629152"/>
            <a:ext cx="120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ldNum" idx="12"/>
          </p:nvPr>
        </p:nvSpPr>
        <p:spPr>
          <a:xfrm>
            <a:off x="7774426" y="4183859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800" b="0" i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533400" y="1485899"/>
            <a:ext cx="6402600" cy="17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533400" y="3365500"/>
            <a:ext cx="6402600" cy="1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dt" idx="10"/>
          </p:nvPr>
        </p:nvSpPr>
        <p:spPr>
          <a:xfrm>
            <a:off x="7430245" y="4629152"/>
            <a:ext cx="120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ftr" idx="11"/>
          </p:nvPr>
        </p:nvSpPr>
        <p:spPr>
          <a:xfrm>
            <a:off x="533400" y="4629150"/>
            <a:ext cx="581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ldNum" idx="12"/>
          </p:nvPr>
        </p:nvSpPr>
        <p:spPr>
          <a:xfrm>
            <a:off x="7774426" y="4183859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hussein@cs.uct.ac.z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qs.org/rfcs/rfc821.html" TargetMode="External"/><Relationship Id="rId7" Type="http://schemas.openxmlformats.org/officeDocument/2006/relationships/hyperlink" Target="http://computer.howstuffworks.com/email5.htm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ns.utoronto.ca/usg/technotes/smtp-intro.html" TargetMode="External"/><Relationship Id="rId5" Type="http://schemas.openxmlformats.org/officeDocument/2006/relationships/hyperlink" Target="http://www.tcpipguide.com/free/t_SMTPSpecialFeaturesCapa" TargetMode="External"/><Relationship Id="rId4" Type="http://schemas.openxmlformats.org/officeDocument/2006/relationships/hyperlink" Target="http://www.faqs.org/rfcs/rfc2821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874000" y="3255875"/>
            <a:ext cx="7233000" cy="44425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Mini Project Submitted By 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609150" y="451150"/>
            <a:ext cx="7925700" cy="2874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EC-1307</a:t>
            </a:r>
            <a:endParaRPr sz="30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 COMMUNICATION AND NETWORKING</a:t>
            </a:r>
            <a:endParaRPr sz="24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Application Layer</a:t>
            </a:r>
            <a:endParaRPr sz="4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256CE-2476-4EEA-B7C2-897F77EB41F9}"/>
              </a:ext>
            </a:extLst>
          </p:cNvPr>
          <p:cNvSpPr txBox="1"/>
          <p:nvPr/>
        </p:nvSpPr>
        <p:spPr>
          <a:xfrm>
            <a:off x="2289544" y="3738243"/>
            <a:ext cx="48484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Roshan Thakur                         (1714116)       </a:t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 err="1">
                <a:solidFill>
                  <a:schemeClr val="bg1"/>
                </a:solidFill>
              </a:rPr>
              <a:t>Varchasva</a:t>
            </a:r>
            <a:r>
              <a:rPr lang="en-IN" sz="2000" dirty="0">
                <a:solidFill>
                  <a:schemeClr val="bg1"/>
                </a:solidFill>
              </a:rPr>
              <a:t> Bhardwaj                (1714117)</a:t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" sz="2000" dirty="0">
                <a:solidFill>
                  <a:schemeClr val="bg1"/>
                </a:solidFill>
              </a:rPr>
              <a:t>Saransh Kumar                        (1714118)</a:t>
            </a:r>
            <a:br>
              <a:rPr lang="en" sz="2000" dirty="0">
                <a:solidFill>
                  <a:schemeClr val="bg1"/>
                </a:solidFill>
              </a:rPr>
            </a:br>
            <a:r>
              <a:rPr lang="en" sz="2000" dirty="0">
                <a:solidFill>
                  <a:schemeClr val="bg1"/>
                </a:solidFill>
              </a:rPr>
              <a:t>Prashant Jh</a:t>
            </a:r>
            <a:r>
              <a:rPr lang="en-IN" sz="2000" dirty="0">
                <a:solidFill>
                  <a:schemeClr val="bg1"/>
                </a:solidFill>
              </a:rPr>
              <a:t>a                            </a:t>
            </a:r>
            <a:r>
              <a:rPr lang="en" sz="2000" dirty="0">
                <a:solidFill>
                  <a:schemeClr val="bg1"/>
                </a:solidFill>
              </a:rPr>
              <a:t>(1714119)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535978" y="668750"/>
            <a:ext cx="7203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lang="en" sz="3000" b="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535950" y="1155349"/>
            <a:ext cx="7755900" cy="3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DNS Clients: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74320" algn="l" rtl="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FD8537"/>
              </a:buClr>
              <a:buSzPts val="1250"/>
              <a:buChar char="•"/>
            </a:pPr>
            <a:r>
              <a:rPr lang="en" sz="1800">
                <a:solidFill>
                  <a:schemeClr val="lt1"/>
                </a:solidFill>
              </a:rPr>
              <a:t>A DNS client is called a resolver</a:t>
            </a:r>
            <a:r>
              <a:rPr lang="en" sz="1800" i="1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  <a:p>
            <a:pPr marL="286385" marR="5715" lvl="0" indent="-2743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</a:rPr>
              <a:t>A call to getByName (host) is handled by a resolver.</a:t>
            </a:r>
            <a:endParaRPr sz="1800">
              <a:solidFill>
                <a:schemeClr val="lt1"/>
              </a:solidFill>
            </a:endParaRPr>
          </a:p>
          <a:p>
            <a:pPr marL="286385" marR="5080" lvl="0" indent="-2743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</a:rPr>
              <a:t>Most Unix workstations have the file /etc/resolv.conf that contains  the local domain and the addresses of DNS servers for that domain. </a:t>
            </a:r>
            <a:endParaRPr sz="1800">
              <a:solidFill>
                <a:schemeClr val="lt1"/>
              </a:solidFill>
            </a:endParaRPr>
          </a:p>
          <a:p>
            <a:pPr marL="0" marR="508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Nslookup: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" lvl="0" indent="-307974" algn="l" rtl="0"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Char char="•"/>
            </a:pPr>
            <a:r>
              <a:rPr lang="en" sz="1800">
                <a:solidFill>
                  <a:schemeClr val="lt1"/>
                </a:solidFill>
              </a:rPr>
              <a:t>Nslookup is an interactive resolver that allows the user to communicate directly with a DNS server.</a:t>
            </a:r>
            <a:endParaRPr sz="1800">
              <a:solidFill>
                <a:schemeClr val="lt1"/>
              </a:solidFill>
            </a:endParaRPr>
          </a:p>
          <a:p>
            <a:pPr marL="457200" lvl="0" indent="-307974" algn="l" rtl="0"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250"/>
              <a:buChar char="•"/>
            </a:pPr>
            <a:r>
              <a:rPr lang="en" sz="1800">
                <a:solidFill>
                  <a:schemeClr val="lt1"/>
                </a:solidFill>
              </a:rPr>
              <a:t>Nslookup is usually available on Unix workstations.</a:t>
            </a:r>
            <a:endParaRPr sz="2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535975" y="668750"/>
            <a:ext cx="8607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lang="en" sz="3000" b="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535950" y="1155350"/>
            <a:ext cx="8607900" cy="3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DNS Servers: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74320" algn="l" rtl="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Servers handle requests for their domain directly.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385" marR="5080" lvl="0" indent="-2743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Servers handle requests for other domains by contacting remote  DNS server(s).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Servers cache external mappings.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chemeClr val="lt1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DNS Message Format: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2278475" y="3384400"/>
            <a:ext cx="4410600" cy="160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535975" y="668750"/>
            <a:ext cx="8559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lang="en" sz="3000" b="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535940" y="1219391"/>
            <a:ext cx="2998470" cy="2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2870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🞆"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DNS Message Header: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1066800" y="1714500"/>
            <a:ext cx="5437632" cy="21259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-100" y="473925"/>
            <a:ext cx="91440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7A"/>
              </a:buClr>
              <a:buSzPts val="5000"/>
              <a:buFont typeface="Calibri"/>
              <a:buNone/>
            </a:pPr>
            <a:r>
              <a:rPr lang="en" sz="2800" i="0">
                <a:solidFill>
                  <a:srgbClr val="04607A"/>
                </a:solidFill>
              </a:rPr>
              <a:t>INTRODUCTION TO HTTP</a:t>
            </a:r>
            <a:endParaRPr sz="2800"/>
          </a:p>
        </p:txBody>
      </p:sp>
      <p:sp>
        <p:nvSpPr>
          <p:cNvPr id="228" name="Google Shape;228;p28"/>
          <p:cNvSpPr txBox="1"/>
          <p:nvPr/>
        </p:nvSpPr>
        <p:spPr>
          <a:xfrm>
            <a:off x="459740" y="1093660"/>
            <a:ext cx="7449820" cy="378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286385" marR="5080" lvl="0" indent="-2203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HTTP has been in use by the World-Wide Web  global information initiative since 1990.</a:t>
            </a:r>
            <a:endParaRPr sz="1800">
              <a:solidFill>
                <a:schemeClr val="lt1"/>
              </a:solidFill>
            </a:endParaRPr>
          </a:p>
          <a:p>
            <a:pPr marL="286385" marR="347345" lvl="0" indent="-233046" algn="l" rtl="0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AD0D9"/>
              </a:buClr>
              <a:buSzPts val="1800"/>
              <a:buFont typeface="Noto Sans Symbols"/>
              <a:buChar char="●"/>
            </a:pPr>
            <a:r>
              <a:rPr lang="en" sz="1800" b="1">
                <a:solidFill>
                  <a:schemeClr val="lt1"/>
                </a:solidFill>
              </a:rPr>
              <a:t>Protocol </a:t>
            </a:r>
            <a:r>
              <a:rPr lang="en" sz="1800">
                <a:solidFill>
                  <a:schemeClr val="lt1"/>
                </a:solidFill>
              </a:rPr>
              <a:t>used for communication between web  browsers (clients) and web servers.</a:t>
            </a:r>
            <a:endParaRPr sz="1800">
              <a:solidFill>
                <a:schemeClr val="lt1"/>
              </a:solidFill>
            </a:endParaRPr>
          </a:p>
          <a:p>
            <a:pPr marL="287020" marR="0" lvl="0" indent="-233046" algn="l" rtl="0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AD0D9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Popular Web servers:</a:t>
            </a:r>
            <a:endParaRPr sz="1800">
              <a:solidFill>
                <a:schemeClr val="lt1"/>
              </a:solidFill>
            </a:endParaRPr>
          </a:p>
          <a:p>
            <a:pPr marL="652780" marR="0" lvl="1" indent="-231776" algn="l" rtl="0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0E6EC5"/>
              </a:buClr>
              <a:buSzPts val="1800"/>
              <a:buChar char="○"/>
            </a:pPr>
            <a:r>
              <a:rPr lang="en" sz="1800" i="0" u="none" strike="noStrike" cap="none">
                <a:solidFill>
                  <a:schemeClr val="lt1"/>
                </a:solidFill>
              </a:rPr>
              <a:t>Apache HTTPD</a:t>
            </a:r>
            <a:endParaRPr sz="1800" i="0" u="none" strike="noStrike" cap="none">
              <a:solidFill>
                <a:schemeClr val="lt1"/>
              </a:solidFill>
            </a:endParaRPr>
          </a:p>
          <a:p>
            <a:pPr marL="652780" marR="0" lvl="1" indent="-231776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E6EC5"/>
              </a:buClr>
              <a:buSzPts val="1800"/>
              <a:buChar char="○"/>
            </a:pPr>
            <a:r>
              <a:rPr lang="en" sz="1800" i="0" u="none" strike="noStrike" cap="none">
                <a:solidFill>
                  <a:schemeClr val="lt1"/>
                </a:solidFill>
              </a:rPr>
              <a:t>JBoss</a:t>
            </a:r>
            <a:endParaRPr sz="1800" i="0" u="none" strike="noStrike" cap="none">
              <a:solidFill>
                <a:schemeClr val="lt1"/>
              </a:solidFill>
            </a:endParaRPr>
          </a:p>
          <a:p>
            <a:pPr marL="652780" marR="0" lvl="1" indent="-231776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E6EC5"/>
              </a:buClr>
              <a:buSzPts val="1800"/>
              <a:buChar char="○"/>
            </a:pPr>
            <a:r>
              <a:rPr lang="en" sz="1800" i="0" u="none" strike="noStrike" cap="none">
                <a:solidFill>
                  <a:schemeClr val="lt1"/>
                </a:solidFill>
              </a:rPr>
              <a:t>Tomcat</a:t>
            </a:r>
            <a:endParaRPr sz="1800" i="0" u="none" strike="noStrike" cap="none">
              <a:solidFill>
                <a:schemeClr val="lt1"/>
              </a:solidFill>
            </a:endParaRPr>
          </a:p>
          <a:p>
            <a:pPr marL="287020" marR="0" lvl="0" indent="-233046" algn="l" rtl="0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0AD0D9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Popular Web clients:</a:t>
            </a:r>
            <a:endParaRPr sz="1800">
              <a:solidFill>
                <a:schemeClr val="lt1"/>
              </a:solidFill>
            </a:endParaRPr>
          </a:p>
          <a:p>
            <a:pPr marL="652780" marR="0" lvl="1" indent="-23177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E6EC5"/>
              </a:buClr>
              <a:buSzPts val="1800"/>
              <a:buChar char="○"/>
            </a:pPr>
            <a:r>
              <a:rPr lang="en" sz="1800" i="0" u="none" strike="noStrike" cap="none">
                <a:solidFill>
                  <a:schemeClr val="lt1"/>
                </a:solidFill>
              </a:rPr>
              <a:t>Firefox</a:t>
            </a:r>
            <a:endParaRPr sz="1800" i="0" u="none" strike="noStrike" cap="none">
              <a:solidFill>
                <a:schemeClr val="lt1"/>
              </a:solidFill>
            </a:endParaRPr>
          </a:p>
          <a:p>
            <a:pPr marL="652780" marR="0" lvl="1" indent="-231776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E6EC5"/>
              </a:buClr>
              <a:buSzPts val="1800"/>
              <a:buChar char="○"/>
            </a:pPr>
            <a:r>
              <a:rPr lang="en" sz="1800" i="0" u="none" strike="noStrike" cap="none">
                <a:solidFill>
                  <a:schemeClr val="lt1"/>
                </a:solidFill>
              </a:rPr>
              <a:t>Opera</a:t>
            </a:r>
            <a:endParaRPr sz="1800" i="0" u="none" strike="noStrike" cap="non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-100" y="6075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7A"/>
              </a:buClr>
              <a:buSzPts val="4500"/>
              <a:buFont typeface="Calibri"/>
              <a:buNone/>
            </a:pPr>
            <a:r>
              <a:rPr lang="en" sz="2800">
                <a:solidFill>
                  <a:srgbClr val="04607A"/>
                </a:solidFill>
              </a:rPr>
              <a:t>IMPORTANCE OF</a:t>
            </a:r>
            <a:r>
              <a:rPr lang="en" sz="2800" i="0">
                <a:solidFill>
                  <a:srgbClr val="04607A"/>
                </a:solidFill>
              </a:rPr>
              <a:t> HTTP</a:t>
            </a:r>
            <a:endParaRPr sz="2800"/>
          </a:p>
        </p:txBody>
      </p:sp>
      <p:sp>
        <p:nvSpPr>
          <p:cNvPr id="234" name="Google Shape;234;p29"/>
          <p:cNvSpPr txBox="1"/>
          <p:nvPr/>
        </p:nvSpPr>
        <p:spPr>
          <a:xfrm>
            <a:off x="231140" y="1292542"/>
            <a:ext cx="8488045" cy="269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975" rIns="0" bIns="0" anchor="t" anchorCtr="0">
            <a:noAutofit/>
          </a:bodyPr>
          <a:lstStyle/>
          <a:p>
            <a:pPr marL="286385" marR="362585" lvl="0" indent="-245744" algn="l" rtl="0">
              <a:lnSpc>
                <a:spcPct val="96071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chemeClr val="lt1"/>
                </a:solidFill>
              </a:rPr>
              <a:t>Understand the interaction between web clients and web servers</a:t>
            </a:r>
            <a:endParaRPr sz="1800">
              <a:solidFill>
                <a:schemeClr val="lt1"/>
              </a:solidFill>
            </a:endParaRPr>
          </a:p>
          <a:p>
            <a:pPr marL="287020" marR="0" lvl="0" indent="-245745" algn="l" rtl="0">
              <a:lnSpc>
                <a:spcPct val="107916"/>
              </a:lnSpc>
              <a:spcBef>
                <a:spcPts val="40"/>
              </a:spcBef>
              <a:spcAft>
                <a:spcPts val="0"/>
              </a:spcAft>
              <a:buClr>
                <a:srgbClr val="0AD0D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chemeClr val="lt1"/>
                </a:solidFill>
              </a:rPr>
              <a:t>Manually query web servers and receive low-level</a:t>
            </a:r>
            <a:r>
              <a:rPr lang="en" sz="1800" b="1">
                <a:solidFill>
                  <a:srgbClr val="E1D600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</a:rPr>
              <a:t>information that typical web browsers hide</a:t>
            </a:r>
            <a:r>
              <a:rPr lang="en" sz="1800" b="1">
                <a:solidFill>
                  <a:srgbClr val="E1D600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</a:rPr>
              <a:t>from the user</a:t>
            </a:r>
            <a:endParaRPr sz="1800">
              <a:solidFill>
                <a:schemeClr val="lt1"/>
              </a:solidFill>
            </a:endParaRPr>
          </a:p>
          <a:p>
            <a:pPr marL="287020" marR="0" lvl="0" indent="-245745" algn="l" rtl="0">
              <a:lnSpc>
                <a:spcPct val="107916"/>
              </a:lnSpc>
              <a:spcBef>
                <a:spcPts val="40"/>
              </a:spcBef>
              <a:spcAft>
                <a:spcPts val="0"/>
              </a:spcAft>
              <a:buClr>
                <a:srgbClr val="0AD0D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chemeClr val="lt1"/>
                </a:solidFill>
              </a:rPr>
              <a:t>U</a:t>
            </a:r>
            <a:r>
              <a:rPr lang="en" sz="1800" i="0" u="none" strike="noStrike" cap="none">
                <a:solidFill>
                  <a:schemeClr val="lt1"/>
                </a:solidFill>
              </a:rPr>
              <a:t>nderstand the configuration and capabilities of a particular server</a:t>
            </a:r>
            <a:endParaRPr sz="1800">
              <a:solidFill>
                <a:schemeClr val="lt1"/>
              </a:solidFill>
            </a:endParaRPr>
          </a:p>
          <a:p>
            <a:pPr marL="287020" marR="0" lvl="0" indent="-245745" algn="l" rtl="0">
              <a:lnSpc>
                <a:spcPct val="107916"/>
              </a:lnSpc>
              <a:spcBef>
                <a:spcPts val="40"/>
              </a:spcBef>
              <a:spcAft>
                <a:spcPts val="0"/>
              </a:spcAft>
              <a:buClr>
                <a:srgbClr val="0AD0D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chemeClr val="lt1"/>
                </a:solidFill>
              </a:rPr>
              <a:t>D</a:t>
            </a:r>
            <a:r>
              <a:rPr lang="en" sz="1800" i="0" u="none" strike="noStrike" cap="none">
                <a:solidFill>
                  <a:schemeClr val="lt1"/>
                </a:solidFill>
              </a:rPr>
              <a:t>ebug</a:t>
            </a:r>
            <a:r>
              <a:rPr lang="en" sz="1800" b="1" i="0" u="none" strike="noStrike" cap="none">
                <a:solidFill>
                  <a:srgbClr val="009DD9"/>
                </a:solidFill>
              </a:rPr>
              <a:t> </a:t>
            </a:r>
            <a:r>
              <a:rPr lang="en" sz="1800" i="0" u="none" strike="noStrike" cap="none">
                <a:solidFill>
                  <a:schemeClr val="lt1"/>
                </a:solidFill>
              </a:rPr>
              <a:t>configuration errors with the server or programming errors in </a:t>
            </a:r>
            <a:r>
              <a:rPr lang="en" sz="1800">
                <a:solidFill>
                  <a:schemeClr val="lt1"/>
                </a:solidFill>
              </a:rPr>
              <a:t>programs invoked by the web server</a:t>
            </a:r>
            <a:endParaRPr sz="1800" i="0" u="none" strike="noStrike" cap="none">
              <a:solidFill>
                <a:schemeClr val="lt1"/>
              </a:solidFill>
            </a:endParaRPr>
          </a:p>
          <a:p>
            <a:pPr marL="287020" marR="0" lvl="0" indent="-2457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Streamline web services to make better use of the protocol.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-100" y="529025"/>
            <a:ext cx="9144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7A"/>
              </a:buClr>
              <a:buSzPts val="3200"/>
              <a:buFont typeface="Calibri"/>
              <a:buNone/>
            </a:pPr>
            <a:r>
              <a:rPr lang="en" sz="3000" i="0">
                <a:solidFill>
                  <a:srgbClr val="04607A"/>
                </a:solidFill>
              </a:rPr>
              <a:t>HTTP IS AN </a:t>
            </a:r>
            <a:r>
              <a:rPr lang="en" sz="3000" i="0">
                <a:solidFill>
                  <a:srgbClr val="FF0000"/>
                </a:solidFill>
              </a:rPr>
              <a:t>APPLICATION LAYER </a:t>
            </a:r>
            <a:r>
              <a:rPr lang="en" sz="3000" i="0">
                <a:solidFill>
                  <a:srgbClr val="04607A"/>
                </a:solidFill>
              </a:rPr>
              <a:t>PROTOCOL</a:t>
            </a:r>
            <a:endParaRPr sz="3000"/>
          </a:p>
        </p:txBody>
      </p:sp>
      <p:sp>
        <p:nvSpPr>
          <p:cNvPr id="240" name="Google Shape;240;p30"/>
          <p:cNvSpPr txBox="1"/>
          <p:nvPr/>
        </p:nvSpPr>
        <p:spPr>
          <a:xfrm>
            <a:off x="535950" y="2920649"/>
            <a:ext cx="7826700" cy="2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294640" marR="0" lvl="0" indent="-269239" algn="l" rtl="0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850"/>
              <a:buChar char="●"/>
            </a:pPr>
            <a:r>
              <a:rPr lang="en" sz="2000">
                <a:solidFill>
                  <a:schemeClr val="lt1"/>
                </a:solidFill>
              </a:rPr>
              <a:t>The Web client and the Web server are application programs</a:t>
            </a:r>
            <a:endParaRPr sz="2000">
              <a:solidFill>
                <a:schemeClr val="lt1"/>
              </a:solidFill>
            </a:endParaRPr>
          </a:p>
          <a:p>
            <a:pPr marL="294640" marR="118745" lvl="0" indent="-269239" algn="l" rtl="0">
              <a:lnSpc>
                <a:spcPct val="70000"/>
              </a:lnSpc>
              <a:spcBef>
                <a:spcPts val="660"/>
              </a:spcBef>
              <a:spcAft>
                <a:spcPts val="0"/>
              </a:spcAft>
              <a:buClr>
                <a:srgbClr val="0AD0D9"/>
              </a:buClr>
              <a:buSzPts val="1850"/>
              <a:buChar char="●"/>
            </a:pPr>
            <a:r>
              <a:rPr lang="en" sz="2000">
                <a:solidFill>
                  <a:schemeClr val="lt1"/>
                </a:solidFill>
              </a:rPr>
              <a:t>Application layer programs do useful work like retrieving Web pages, sending and receiving email or transferring files</a:t>
            </a:r>
            <a:endParaRPr sz="2000">
              <a:solidFill>
                <a:schemeClr val="lt1"/>
              </a:solidFill>
            </a:endParaRPr>
          </a:p>
          <a:p>
            <a:pPr marL="294640" marR="0" lvl="0" indent="-269239" algn="l" rtl="0">
              <a:lnSpc>
                <a:spcPct val="102045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850"/>
              <a:buChar char="●"/>
            </a:pPr>
            <a:r>
              <a:rPr lang="en" sz="2000">
                <a:solidFill>
                  <a:schemeClr val="lt1"/>
                </a:solidFill>
              </a:rPr>
              <a:t>Lower layers take care of the communication details</a:t>
            </a:r>
            <a:endParaRPr sz="2000">
              <a:solidFill>
                <a:schemeClr val="lt1"/>
              </a:solidFill>
            </a:endParaRPr>
          </a:p>
          <a:p>
            <a:pPr marL="294640" marR="0" lvl="0" indent="-269240" algn="l" rtl="0">
              <a:lnSpc>
                <a:spcPct val="96136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850"/>
              <a:buChar char="●"/>
            </a:pPr>
            <a:r>
              <a:rPr lang="en" sz="2000">
                <a:solidFill>
                  <a:schemeClr val="lt1"/>
                </a:solidFill>
              </a:rPr>
              <a:t>The client and server send messages and data without knowing anything about the communication network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1752600" y="1289200"/>
            <a:ext cx="5253300" cy="1301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-100" y="554925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7A"/>
              </a:buClr>
              <a:buSzPts val="4500"/>
              <a:buFont typeface="Calibri"/>
              <a:buNone/>
            </a:pPr>
            <a:r>
              <a:rPr lang="en" i="0">
                <a:solidFill>
                  <a:srgbClr val="04607A"/>
                </a:solidFill>
              </a:rPr>
              <a:t>URLS, URNS AND URIS</a:t>
            </a:r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535940" y="1204150"/>
            <a:ext cx="7531100" cy="330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625" rIns="0" bIns="0" anchor="t" anchorCtr="0">
            <a:noAutofit/>
          </a:bodyPr>
          <a:lstStyle/>
          <a:p>
            <a:pPr marL="286385" marR="5080" lvl="0" indent="-255269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1600"/>
              <a:buChar char="●"/>
            </a:pPr>
            <a:r>
              <a:rPr lang="en" sz="1700">
                <a:solidFill>
                  <a:schemeClr val="lt1"/>
                </a:solidFill>
              </a:rPr>
              <a:t>Every resource accessible through HTTP is identified by a Uniform Resource Location (URL), which is a location-specific identifier. </a:t>
            </a:r>
            <a:endParaRPr sz="1700">
              <a:solidFill>
                <a:schemeClr val="lt1"/>
              </a:solidFill>
            </a:endParaRPr>
          </a:p>
          <a:p>
            <a:pPr marL="457200" marR="5080" lvl="0" indent="4572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E</a:t>
            </a:r>
            <a:r>
              <a:rPr lang="en" sz="1500" i="0" u="none" strike="noStrike" cap="none">
                <a:solidFill>
                  <a:schemeClr val="lt1"/>
                </a:solidFill>
              </a:rPr>
              <a:t>xample</a:t>
            </a:r>
            <a:r>
              <a:rPr lang="en" sz="1500">
                <a:solidFill>
                  <a:schemeClr val="lt1"/>
                </a:solidFill>
              </a:rPr>
              <a:t>:</a:t>
            </a:r>
            <a:r>
              <a:rPr lang="en" sz="1500" i="0" u="none" strike="noStrike" cap="none">
                <a:solidFill>
                  <a:schemeClr val="lt1"/>
                </a:solidFill>
              </a:rPr>
              <a:t> </a:t>
            </a:r>
            <a:r>
              <a:rPr lang="en" sz="1300" i="0" u="none" strike="noStrike" cap="none">
                <a:solidFill>
                  <a:srgbClr val="C00000"/>
                </a:solidFill>
              </a:rPr>
              <a:t>http://www.cs.uct.ac.za:80/</a:t>
            </a:r>
            <a:endParaRPr sz="1300" i="0" u="none" strike="noStrike" cap="none">
              <a:solidFill>
                <a:schemeClr val="lt1"/>
              </a:solidFill>
            </a:endParaRPr>
          </a:p>
          <a:p>
            <a:pPr marL="287020" marR="0" lvl="0" indent="-255270" algn="l" rtl="0">
              <a:lnSpc>
                <a:spcPct val="114000"/>
              </a:lnSpc>
              <a:spcBef>
                <a:spcPts val="215"/>
              </a:spcBef>
              <a:spcAft>
                <a:spcPts val="0"/>
              </a:spcAft>
              <a:buClr>
                <a:srgbClr val="0AD0D9"/>
              </a:buClr>
              <a:buSzPts val="1600"/>
              <a:buChar char="●"/>
            </a:pPr>
            <a:r>
              <a:rPr lang="en" sz="1700">
                <a:solidFill>
                  <a:schemeClr val="lt1"/>
                </a:solidFill>
              </a:rPr>
              <a:t>A Uniform Resource Identifier (URI) is a standard format </a:t>
            </a:r>
            <a:endParaRPr sz="1700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(&lt;scheme&gt;:&lt;identifier&gt;) generic identifier.</a:t>
            </a:r>
            <a:endParaRPr sz="1700">
              <a:solidFill>
                <a:schemeClr val="lt1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E</a:t>
            </a:r>
            <a:r>
              <a:rPr lang="en" sz="1500" i="0" u="none" strike="noStrike" cap="none">
                <a:solidFill>
                  <a:schemeClr val="lt1"/>
                </a:solidFill>
              </a:rPr>
              <a:t>xample</a:t>
            </a:r>
            <a:r>
              <a:rPr lang="en" sz="1500">
                <a:solidFill>
                  <a:schemeClr val="lt1"/>
                </a:solidFill>
              </a:rPr>
              <a:t>: </a:t>
            </a:r>
            <a:r>
              <a:rPr lang="en" sz="1300" i="0" u="sng" strike="noStrike" cap="none">
                <a:solidFill>
                  <a:schemeClr val="hlink"/>
                </a:solidFill>
                <a:hlinkClick r:id="rId3"/>
              </a:rPr>
              <a:t>mailto:hussein@cs.uct.ac.za</a:t>
            </a:r>
            <a:endParaRPr sz="1300" i="0" u="none" strike="noStrike" cap="none">
              <a:solidFill>
                <a:schemeClr val="lt1"/>
              </a:solidFill>
            </a:endParaRPr>
          </a:p>
          <a:p>
            <a:pPr marL="287020" marR="0" lvl="0" indent="-255270" algn="l" rtl="0">
              <a:lnSpc>
                <a:spcPct val="114000"/>
              </a:lnSpc>
              <a:spcBef>
                <a:spcPts val="210"/>
              </a:spcBef>
              <a:spcAft>
                <a:spcPts val="0"/>
              </a:spcAft>
              <a:buClr>
                <a:srgbClr val="0AD0D9"/>
              </a:buClr>
              <a:buSzPts val="1600"/>
              <a:buChar char="●"/>
            </a:pPr>
            <a:r>
              <a:rPr lang="en" sz="1700">
                <a:solidFill>
                  <a:schemeClr val="lt1"/>
                </a:solidFill>
              </a:rPr>
              <a:t>A Uniform Resource Name (URN) is one example of a location-independent URI.</a:t>
            </a:r>
            <a:endParaRPr sz="1700">
              <a:solidFill>
                <a:schemeClr val="lt1"/>
              </a:solidFill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E</a:t>
            </a:r>
            <a:r>
              <a:rPr lang="en" sz="1500" i="0" u="none" strike="noStrike" cap="none">
                <a:solidFill>
                  <a:schemeClr val="lt1"/>
                </a:solidFill>
              </a:rPr>
              <a:t>xample</a:t>
            </a:r>
            <a:r>
              <a:rPr lang="en" sz="1500">
                <a:solidFill>
                  <a:schemeClr val="lt1"/>
                </a:solidFill>
              </a:rPr>
              <a:t>: </a:t>
            </a:r>
            <a:r>
              <a:rPr lang="en" sz="1300" i="0" u="none" strike="noStrike" cap="none">
                <a:solidFill>
                  <a:schemeClr val="lt1"/>
                </a:solidFill>
              </a:rPr>
              <a:t>urn:isbn:123-456-789</a:t>
            </a:r>
            <a:endParaRPr sz="1300" i="0" u="none" strike="noStrike" cap="none">
              <a:solidFill>
                <a:schemeClr val="lt1"/>
              </a:solidFill>
            </a:endParaRPr>
          </a:p>
          <a:p>
            <a:pPr marL="287020" marR="0" lvl="0" indent="-25527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0AD0D9"/>
              </a:buClr>
              <a:buSzPts val="1600"/>
              <a:buChar char="●"/>
            </a:pPr>
            <a:r>
              <a:rPr lang="en" sz="1700">
                <a:solidFill>
                  <a:schemeClr val="lt1"/>
                </a:solidFill>
              </a:rPr>
              <a:t>Note: Every URL and URN is also a URI!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-100" y="559025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7A"/>
              </a:buClr>
              <a:buSzPts val="4500"/>
              <a:buFont typeface="Calibri"/>
              <a:buNone/>
            </a:pPr>
            <a:r>
              <a:rPr lang="en" i="0">
                <a:solidFill>
                  <a:srgbClr val="04607A"/>
                </a:solidFill>
              </a:rPr>
              <a:t>OTHER HTTP FEATURES</a:t>
            </a:r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535960" y="1325304"/>
            <a:ext cx="75486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Autofit/>
          </a:bodyPr>
          <a:lstStyle/>
          <a:p>
            <a:pPr marL="287020" marR="0" lvl="0" indent="-2552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2150"/>
              <a:buChar char="●"/>
            </a:pPr>
            <a:r>
              <a:rPr lang="en" sz="2300">
                <a:solidFill>
                  <a:schemeClr val="lt1"/>
                </a:solidFill>
              </a:rPr>
              <a:t>Authentication</a:t>
            </a:r>
            <a:endParaRPr sz="2300">
              <a:solidFill>
                <a:schemeClr val="lt1"/>
              </a:solidFill>
            </a:endParaRPr>
          </a:p>
          <a:p>
            <a:pPr marL="287020" marR="0" lvl="0" indent="-25527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150"/>
              <a:buChar char="●"/>
            </a:pPr>
            <a:r>
              <a:rPr lang="en" sz="2300">
                <a:solidFill>
                  <a:schemeClr val="lt1"/>
                </a:solidFill>
              </a:rPr>
              <a:t>Persistent connections</a:t>
            </a:r>
            <a:endParaRPr sz="2300">
              <a:solidFill>
                <a:schemeClr val="lt1"/>
              </a:solidFill>
            </a:endParaRPr>
          </a:p>
          <a:p>
            <a:pPr marL="287020" marR="0" lvl="0" indent="-25527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150"/>
              <a:buChar char="●"/>
            </a:pPr>
            <a:r>
              <a:rPr lang="en" sz="2300">
                <a:solidFill>
                  <a:schemeClr val="lt1"/>
                </a:solidFill>
              </a:rPr>
              <a:t>GET-if-modified</a:t>
            </a:r>
            <a:endParaRPr sz="2300">
              <a:solidFill>
                <a:schemeClr val="lt1"/>
              </a:solidFill>
            </a:endParaRPr>
          </a:p>
          <a:p>
            <a:pPr marL="287020" marR="0" lvl="0" indent="-25527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150"/>
              <a:buChar char="●"/>
            </a:pPr>
            <a:r>
              <a:rPr lang="en" sz="2300">
                <a:solidFill>
                  <a:schemeClr val="lt1"/>
                </a:solidFill>
              </a:rPr>
              <a:t>Byte ranges</a:t>
            </a:r>
            <a:endParaRPr sz="2300">
              <a:solidFill>
                <a:schemeClr val="lt1"/>
              </a:solidFill>
            </a:endParaRPr>
          </a:p>
          <a:p>
            <a:pPr marL="287020" marR="0" lvl="0" indent="-25527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150"/>
              <a:buChar char="●"/>
            </a:pPr>
            <a:r>
              <a:rPr lang="en" sz="2300">
                <a:solidFill>
                  <a:schemeClr val="lt1"/>
                </a:solidFill>
              </a:rPr>
              <a:t>Content type negotiation</a:t>
            </a:r>
            <a:endParaRPr sz="2300">
              <a:solidFill>
                <a:schemeClr val="lt1"/>
              </a:solidFill>
            </a:endParaRPr>
          </a:p>
          <a:p>
            <a:pPr marL="287020" marR="0" lvl="0" indent="-25527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150"/>
              <a:buChar char="●"/>
            </a:pPr>
            <a:r>
              <a:rPr lang="en" sz="2300">
                <a:solidFill>
                  <a:schemeClr val="lt1"/>
                </a:solidFill>
              </a:rPr>
              <a:t>Cache control</a:t>
            </a:r>
            <a:endParaRPr sz="2300">
              <a:solidFill>
                <a:schemeClr val="lt1"/>
              </a:solidFill>
            </a:endParaRPr>
          </a:p>
          <a:p>
            <a:pPr marL="287020" marR="0" lvl="0" indent="-25527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150"/>
              <a:buChar char="●"/>
            </a:pPr>
            <a:r>
              <a:rPr lang="en" sz="2300">
                <a:solidFill>
                  <a:schemeClr val="lt1"/>
                </a:solidFill>
              </a:rPr>
              <a:t>Proxy support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-100" y="66875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SIMPLE MAIL TRANSFER PROTOCOL (SMTP)</a:t>
            </a:r>
            <a:endParaRPr sz="3000"/>
          </a:p>
        </p:txBody>
      </p:sp>
      <p:sp>
        <p:nvSpPr>
          <p:cNvPr id="259" name="Google Shape;259;p33"/>
          <p:cNvSpPr txBox="1"/>
          <p:nvPr/>
        </p:nvSpPr>
        <p:spPr>
          <a:xfrm>
            <a:off x="535950" y="1163700"/>
            <a:ext cx="7042200" cy="10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0" rIns="0" bIns="0" anchor="t" anchorCtr="0">
            <a:noAutofit/>
          </a:bodyPr>
          <a:lstStyle/>
          <a:p>
            <a:pPr marL="2870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●"/>
            </a:pPr>
            <a:r>
              <a:rPr lang="en" sz="1800">
                <a:solidFill>
                  <a:schemeClr val="lt1"/>
                </a:solidFill>
              </a:rPr>
              <a:t>This p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rotocol originated in 1982 (RFC821, Jon Postel)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●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 message format (RFC822,2822, D. Crocker)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7432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●"/>
            </a:pPr>
            <a:r>
              <a:rPr lang="en" sz="1800">
                <a:solidFill>
                  <a:schemeClr val="lt1"/>
                </a:solidFill>
              </a:rPr>
              <a:t>The objective was t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transfer mail reliably and efficiently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1447800" y="2343150"/>
            <a:ext cx="5334000" cy="18802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535986" y="668750"/>
            <a:ext cx="8607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lang="en" sz="3000" b="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307350" y="1287977"/>
            <a:ext cx="4411200" cy="28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287020" marR="0" lvl="0" indent="-27432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SMTP clients and servers have two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385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components: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52145" marR="5080" lvl="1" indent="-274319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FD8537"/>
              </a:buClr>
              <a:buSzPts val="145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Agents – Prepares the  message, encloses it in an envelope.  (ex. Thunderbird, Eudora)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52145" marR="5080" lvl="1" indent="-274319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FD8537"/>
              </a:buClr>
              <a:buSzPts val="145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Mail Transfer Agent – Transfers the  mail across the internet (ex.  Sendmail, Exim)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52145" marR="5715" lvl="1" indent="-274319" algn="l" rtl="0">
              <a:lnSpc>
                <a:spcPct val="80000"/>
              </a:lnSpc>
              <a:spcBef>
                <a:spcPts val="430"/>
              </a:spcBef>
              <a:spcAft>
                <a:spcPts val="0"/>
              </a:spcAft>
              <a:buClr>
                <a:srgbClr val="FD8537"/>
              </a:buClr>
              <a:buSzPts val="145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Analogous to the postal system in  many ways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4876800" y="1371600"/>
            <a:ext cx="3656076" cy="257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200" y="28775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Arial"/>
              <a:buNone/>
            </a:pPr>
            <a:r>
              <a:rPr lang="en">
                <a:solidFill>
                  <a:srgbClr val="565F6C"/>
                </a:solidFill>
              </a:rPr>
              <a:t>MAIN TOPICS COVERED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535950" y="886400"/>
            <a:ext cx="6099000" cy="41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287020" marR="0" lvl="0" indent="-274320" algn="l" rtl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>
                <a:srgbClr val="FD8537"/>
              </a:buClr>
              <a:buSzPts val="1150"/>
              <a:buFont typeface="Noto Sans Symbols"/>
              <a:buChar char="➔"/>
            </a:pPr>
            <a:r>
              <a:rPr lang="en" sz="1700" i="0" u="none" strike="noStrike" cap="none">
                <a:solidFill>
                  <a:schemeClr val="lt1"/>
                </a:solidFill>
              </a:rPr>
              <a:t>Application Protocol Design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7432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FD8537"/>
              </a:buClr>
              <a:buSzPts val="1150"/>
              <a:buFont typeface="Noto Sans Symbols"/>
              <a:buChar char="➔"/>
            </a:pPr>
            <a:r>
              <a:rPr lang="en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Layer Protocols</a:t>
            </a:r>
            <a:endParaRPr/>
          </a:p>
          <a:p>
            <a:pPr marL="1156970" marR="0" lvl="1" indent="-230503" algn="l" rtl="0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◆"/>
            </a:pPr>
            <a:r>
              <a:rPr lang="en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 (Hypertext Transfer Protocol)</a:t>
            </a: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6970" marR="0" lvl="1" indent="-230503" algn="l" rtl="0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◆"/>
            </a:pPr>
            <a:r>
              <a:rPr lang="en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DNS (Domain Name System)</a:t>
            </a: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6970" marR="0" lvl="1" indent="-230503" algn="l" rtl="0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◆"/>
            </a:pPr>
            <a:r>
              <a:rPr lang="en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FTP (File Transfer Protocol)</a:t>
            </a: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6970" marR="0" lvl="1" indent="-230503" algn="l" rtl="0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◆"/>
            </a:pPr>
            <a:r>
              <a:rPr lang="en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SMTP (Simple Mail Transfer Protocol)</a:t>
            </a: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6970" marR="0" lvl="1" indent="-230503" algn="l" rtl="0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lt1"/>
              </a:buClr>
              <a:buSzPts val="1300"/>
              <a:buChar char="◆"/>
            </a:pPr>
            <a:r>
              <a:rPr lang="en" sz="1300">
                <a:solidFill>
                  <a:schemeClr val="lt1"/>
                </a:solidFill>
              </a:rPr>
              <a:t>SNMP (Simple Network Management Protocol)</a:t>
            </a:r>
            <a:endParaRPr sz="1300">
              <a:solidFill>
                <a:schemeClr val="lt1"/>
              </a:solidFill>
            </a:endParaRPr>
          </a:p>
          <a:p>
            <a:pPr marL="1156970" marR="0" lvl="1" indent="-230503" algn="l" rtl="0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lt1"/>
              </a:buClr>
              <a:buSzPts val="1300"/>
              <a:buChar char="◆"/>
            </a:pPr>
            <a:r>
              <a:rPr lang="en" sz="1300">
                <a:solidFill>
                  <a:schemeClr val="lt1"/>
                </a:solidFill>
              </a:rPr>
              <a:t>WWW (World Wide Web)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85775" y="3960700"/>
            <a:ext cx="41703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8536"/>
              </a:buClr>
              <a:buSzPts val="1150"/>
              <a:buFont typeface="Noto Sans Symbols"/>
              <a:buChar char="➔"/>
            </a:pPr>
            <a:r>
              <a:rPr lang="en" sz="1700">
                <a:solidFill>
                  <a:schemeClr val="lt1"/>
                </a:solidFill>
              </a:rPr>
              <a:t>Summary</a:t>
            </a:r>
            <a:endParaRPr sz="1700">
              <a:solidFill>
                <a:schemeClr val="lt1"/>
              </a:solidFill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FD8536"/>
              </a:buClr>
              <a:buSzPts val="1150"/>
              <a:buFont typeface="Noto Sans Symbols"/>
              <a:buChar char="➔"/>
            </a:pPr>
            <a:r>
              <a:rPr lang="en" sz="1700">
                <a:solidFill>
                  <a:schemeClr val="lt1"/>
                </a:solidFill>
              </a:rPr>
              <a:t>References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535986" y="668750"/>
            <a:ext cx="8608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lang="en" sz="3000" b="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535951" y="1199935"/>
            <a:ext cx="3417900" cy="15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350" rIns="0" bIns="0" anchor="t" anchorCtr="0">
            <a:noAutofit/>
          </a:bodyPr>
          <a:lstStyle/>
          <a:p>
            <a:pPr marL="286385" marR="5080" lvl="0" indent="-274319" algn="just" rtl="0">
              <a:lnSpc>
                <a:spcPct val="901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SMTP also allows the use of  Relays allowing other MTAs  to relay the mail.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535951" y="3266973"/>
            <a:ext cx="36564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800" rIns="0" bIns="0" anchor="t" anchorCtr="0">
            <a:noAutofit/>
          </a:bodyPr>
          <a:lstStyle/>
          <a:p>
            <a:pPr marL="286385" marR="5080" lvl="0" indent="-274319" algn="l" rtl="0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Mail Gateways are used to relay mail prepared by a protocol other than SMTP and convert it to SMTP.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4648200" y="1028700"/>
            <a:ext cx="2514600" cy="1760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4572000" y="2971800"/>
            <a:ext cx="2907792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74" y="675325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E6C"/>
              </a:buClr>
              <a:buSzPts val="3000"/>
              <a:buFont typeface="Verdana"/>
              <a:buNone/>
            </a:pPr>
            <a:r>
              <a:rPr lang="en" sz="3100">
                <a:solidFill>
                  <a:srgbClr val="565E6C"/>
                </a:solidFill>
              </a:rPr>
              <a:t>INTRODUCTION TO SNMP</a:t>
            </a:r>
            <a:endParaRPr sz="3100"/>
          </a:p>
        </p:txBody>
      </p:sp>
      <p:sp>
        <p:nvSpPr>
          <p:cNvPr id="282" name="Google Shape;282;p36"/>
          <p:cNvSpPr txBox="1"/>
          <p:nvPr/>
        </p:nvSpPr>
        <p:spPr>
          <a:xfrm>
            <a:off x="1056650" y="1548775"/>
            <a:ext cx="4959900" cy="14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●"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SNMP?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●"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SNMP Architecture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●"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SNMP Components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54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75" y="606750"/>
            <a:ext cx="9144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E6C"/>
              </a:buClr>
              <a:buSzPts val="3600"/>
              <a:buFont typeface="Verdana"/>
              <a:buNone/>
            </a:pPr>
            <a:r>
              <a:rPr lang="en" sz="3500">
                <a:solidFill>
                  <a:srgbClr val="565E6C"/>
                </a:solidFill>
              </a:rPr>
              <a:t>WHAT IS SNMP?</a:t>
            </a:r>
            <a:endParaRPr sz="3500"/>
          </a:p>
        </p:txBody>
      </p:sp>
      <p:sp>
        <p:nvSpPr>
          <p:cNvPr id="288" name="Google Shape;288;p37"/>
          <p:cNvSpPr txBox="1"/>
          <p:nvPr/>
        </p:nvSpPr>
        <p:spPr>
          <a:xfrm>
            <a:off x="523250" y="1224950"/>
            <a:ext cx="7591200" cy="3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25400" marR="5333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Simple Network Management Protocol </a:t>
            </a: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SNMP</a:t>
            </a: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) is an Internet standard protocol.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1778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It is defined by IETF, Internet Engineering Task Force. It is an application layer protocol.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177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It manages devices on IP networks. Devices that typically  support SNMP include routers, switches, servers,  workstations, printers, modem racks and more. It is used  mostly in network management.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177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SNMP is an application program that allows manager to retrieve value of an object defined in agent, a manager to store value in an object defined in agent, an agent to send alarm information called trap event.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98450" marR="1778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535940" y="2274569"/>
            <a:ext cx="184150" cy="17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>
            <a:spLocks noGrp="1"/>
          </p:cNvSpPr>
          <p:nvPr>
            <p:ph type="title"/>
          </p:nvPr>
        </p:nvSpPr>
        <p:spPr>
          <a:xfrm>
            <a:off x="75" y="675325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E6C"/>
              </a:buClr>
              <a:buSzPts val="3000"/>
              <a:buFont typeface="Verdana"/>
              <a:buNone/>
            </a:pPr>
            <a:r>
              <a:rPr lang="en">
                <a:solidFill>
                  <a:srgbClr val="565E6C"/>
                </a:solidFill>
              </a:rPr>
              <a:t>SNMP ARCHITECTURE</a:t>
            </a:r>
            <a:endParaRPr/>
          </a:p>
        </p:txBody>
      </p:sp>
      <p:sp>
        <p:nvSpPr>
          <p:cNvPr id="295" name="Google Shape;295;p38"/>
          <p:cNvSpPr txBox="1"/>
          <p:nvPr/>
        </p:nvSpPr>
        <p:spPr>
          <a:xfrm>
            <a:off x="523250" y="1472575"/>
            <a:ext cx="7353000" cy="28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noAutofit/>
          </a:bodyPr>
          <a:lstStyle/>
          <a:p>
            <a:pPr marL="48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75" baseline="300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Manager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82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75" baseline="300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Agent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82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75" baseline="300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NMS(Network Management Systems)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>
            <a:spLocks noGrp="1"/>
          </p:cNvSpPr>
          <p:nvPr>
            <p:ph type="title"/>
          </p:nvPr>
        </p:nvSpPr>
        <p:spPr>
          <a:xfrm>
            <a:off x="75" y="675325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E6C"/>
              </a:buClr>
              <a:buSzPts val="3000"/>
              <a:buFont typeface="Verdana"/>
              <a:buNone/>
            </a:pPr>
            <a:r>
              <a:rPr lang="en">
                <a:solidFill>
                  <a:srgbClr val="565E6C"/>
                </a:solidFill>
              </a:rPr>
              <a:t>SNMP ARCHITECTURE</a:t>
            </a:r>
            <a:endParaRPr/>
          </a:p>
        </p:txBody>
      </p:sp>
      <p:sp>
        <p:nvSpPr>
          <p:cNvPr id="301" name="Google Shape;301;p39"/>
          <p:cNvSpPr txBox="1"/>
          <p:nvPr/>
        </p:nvSpPr>
        <p:spPr>
          <a:xfrm>
            <a:off x="523250" y="1453525"/>
            <a:ext cx="7571400" cy="30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298450" marR="57785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25" baseline="300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SNMP defines the </a:t>
            </a:r>
            <a:r>
              <a:rPr lang="en" sz="22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manager</a:t>
            </a:r>
            <a:r>
              <a:rPr lang="en"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 its monitored and managed devices connected to the network.</a:t>
            </a:r>
            <a:endParaRPr sz="2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98450" marR="17780" lvl="0" indent="-273050" algn="l" rtl="0">
              <a:lnSpc>
                <a:spcPct val="99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25" baseline="300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manager sends request to network device called </a:t>
            </a:r>
            <a:r>
              <a:rPr lang="en" sz="22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agent </a:t>
            </a:r>
            <a:r>
              <a:rPr lang="en"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" sz="22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agent </a:t>
            </a:r>
            <a:r>
              <a:rPr lang="en"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responds to manager request via SNMP.</a:t>
            </a:r>
            <a:endParaRPr sz="2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98450" marR="31496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25" baseline="300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Agents will respond data on managed systems as variables.</a:t>
            </a:r>
            <a:endParaRPr sz="2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/>
        </p:nvSpPr>
        <p:spPr>
          <a:xfrm>
            <a:off x="75" y="59912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65E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SNMP ARCHITECTURE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1054525" y="1852850"/>
            <a:ext cx="7093200" cy="21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25400" marR="177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NMS, network management system executes application which monitor and manage devices. Basically it runs on the  manager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/>
          <p:nvPr/>
        </p:nvSpPr>
        <p:spPr>
          <a:xfrm>
            <a:off x="914400" y="631524"/>
            <a:ext cx="7620000" cy="384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>
            <a:spLocks noGrp="1"/>
          </p:cNvSpPr>
          <p:nvPr>
            <p:ph type="title"/>
          </p:nvPr>
        </p:nvSpPr>
        <p:spPr>
          <a:xfrm>
            <a:off x="75" y="675325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E6C"/>
              </a:buClr>
              <a:buSzPts val="3000"/>
              <a:buFont typeface="Verdana"/>
              <a:buNone/>
            </a:pPr>
            <a:r>
              <a:rPr lang="en" sz="3100">
                <a:solidFill>
                  <a:srgbClr val="565E6C"/>
                </a:solidFill>
              </a:rPr>
              <a:t>SNMP COMPONENTS</a:t>
            </a:r>
            <a:endParaRPr sz="3100"/>
          </a:p>
        </p:txBody>
      </p:sp>
      <p:sp>
        <p:nvSpPr>
          <p:cNvPr id="318" name="Google Shape;318;p42"/>
          <p:cNvSpPr txBox="1"/>
          <p:nvPr/>
        </p:nvSpPr>
        <p:spPr>
          <a:xfrm>
            <a:off x="980450" y="1853600"/>
            <a:ext cx="7323000" cy="24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75" baseline="300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Management information base (MIB)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75" baseline="30000">
                <a:solidFill>
                  <a:srgbClr val="FD8536"/>
                </a:solidFill>
                <a:latin typeface="Arial"/>
                <a:ea typeface="Arial"/>
                <a:cs typeface="Arial"/>
                <a:sym typeface="Arial"/>
              </a:rPr>
              <a:t> 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Structure of management information (SMI)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/>
        </p:nvSpPr>
        <p:spPr>
          <a:xfrm>
            <a:off x="125" y="675325"/>
            <a:ext cx="91440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65E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MIB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43"/>
          <p:cNvSpPr txBox="1">
            <a:spLocks noGrp="1"/>
          </p:cNvSpPr>
          <p:nvPr>
            <p:ph type="title"/>
          </p:nvPr>
        </p:nvSpPr>
        <p:spPr>
          <a:xfrm>
            <a:off x="523250" y="1366300"/>
            <a:ext cx="7196400" cy="29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298450" marR="1778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6"/>
              </a:buClr>
              <a:buSzPts val="2925"/>
              <a:buFont typeface="Arial"/>
              <a:buNone/>
            </a:pPr>
            <a:r>
              <a:rPr lang="en" sz="2725" baseline="30000">
                <a:solidFill>
                  <a:srgbClr val="FD8536"/>
                </a:solidFill>
                <a:latin typeface="Verdana"/>
                <a:ea typeface="Verdana"/>
                <a:cs typeface="Verdana"/>
                <a:sym typeface="Verdana"/>
              </a:rPr>
              <a:t> </a:t>
            </a:r>
            <a:r>
              <a:rPr lang="en" sz="2600">
                <a:latin typeface="Verdana"/>
                <a:ea typeface="Verdana"/>
                <a:cs typeface="Verdana"/>
                <a:sym typeface="Verdana"/>
              </a:rPr>
              <a:t>SNMP provides information about devices and that variable’s information is provided by Management Information Base (MIB). It is a collection of objects and their types in hierarchical tree format.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/>
        </p:nvSpPr>
        <p:spPr>
          <a:xfrm>
            <a:off x="125" y="675325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65E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SMI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44"/>
          <p:cNvSpPr txBox="1"/>
          <p:nvPr/>
        </p:nvSpPr>
        <p:spPr>
          <a:xfrm>
            <a:off x="706975" y="1301125"/>
            <a:ext cx="7476900" cy="30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25400" marR="177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SMI defines the rule for naming objects, defining object types and showing how to encode objects and data.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3048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It manages devices on IP networks. Devices that typically  support SNMP include routers, switches, servers, workstations, printers, modem racks and more. It is used  mostly in network management.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3048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SNMP is an application program that allows the manager to retrieve value of an object defined in agent, a manager to store value in an object defined in agent, an agent to send alarm information called trap event.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5400" marR="177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-150" y="44015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APPLICATION PROTOCOL DESIGN</a:t>
            </a:r>
            <a:endParaRPr sz="3000"/>
          </a:p>
        </p:txBody>
      </p:sp>
      <p:sp>
        <p:nvSpPr>
          <p:cNvPr id="166" name="Google Shape;166;p18"/>
          <p:cNvSpPr txBox="1"/>
          <p:nvPr/>
        </p:nvSpPr>
        <p:spPr>
          <a:xfrm>
            <a:off x="535951" y="1182524"/>
            <a:ext cx="8273400" cy="3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286385" marR="5080" lvl="0" indent="-274319" algn="l" rtl="0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Think of different people/teams working on the client and server  programs.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5930" marR="0" lvl="1" indent="-170180" algn="l" rtl="0">
              <a:lnSpc>
                <a:spcPct val="100000"/>
              </a:lnSpc>
              <a:spcBef>
                <a:spcPts val="160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Different programming languages.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5930" marR="0" lvl="1" indent="-17018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Diverse hardware</a:t>
            </a:r>
            <a:r>
              <a:rPr lang="en" sz="1600">
                <a:solidFill>
                  <a:schemeClr val="lt1"/>
                </a:solidFill>
              </a:rPr>
              <a:t> and</a:t>
            </a: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operating systems.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 unambiguous, precise.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5930" marR="0" lvl="1" indent="-170180" algn="l" rtl="0">
              <a:lnSpc>
                <a:spcPct val="100000"/>
              </a:lnSpc>
              <a:spcBef>
                <a:spcPts val="160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 potential </a:t>
            </a:r>
            <a:r>
              <a:rPr lang="en" sz="1600">
                <a:solidFill>
                  <a:schemeClr val="lt1"/>
                </a:solidFill>
              </a:rPr>
              <a:t>sources of error</a:t>
            </a: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Allow for future extensions.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5930" marR="0" lvl="1" indent="-170180" algn="l" rtl="0">
              <a:lnSpc>
                <a:spcPct val="100000"/>
              </a:lnSpc>
              <a:spcBef>
                <a:spcPts val="160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Leave room for additional data, meta-data</a:t>
            </a:r>
            <a:r>
              <a:rPr lang="en" sz="1600">
                <a:solidFill>
                  <a:schemeClr val="lt1"/>
                </a:solidFill>
              </a:rPr>
              <a:t> like checksum</a:t>
            </a:r>
            <a:endParaRPr sz="1600">
              <a:solidFill>
                <a:schemeClr val="lt1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not replicate services provided by lower layer protocols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0" y="379450"/>
            <a:ext cx="91440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634E"/>
              </a:buClr>
              <a:buSzPts val="3200"/>
              <a:buFont typeface="Libre Franklin Medium"/>
              <a:buNone/>
            </a:pPr>
            <a:r>
              <a:rPr lang="en" sz="3100">
                <a:solidFill>
                  <a:srgbClr val="434343"/>
                </a:solidFill>
              </a:rPr>
              <a:t>SENDING MESSAGES TO SMTP SERVER</a:t>
            </a:r>
            <a:endParaRPr sz="3100">
              <a:solidFill>
                <a:srgbClr val="434343"/>
              </a:solidFill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459750" y="992500"/>
            <a:ext cx="73815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noAutofit/>
          </a:bodyPr>
          <a:lstStyle/>
          <a:p>
            <a:pPr marL="165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 communication using Relaying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-534035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lt1"/>
              </a:buClr>
              <a:buSzPts val="1250"/>
              <a:buFont typeface="Noto Sans Symbols"/>
              <a:buChar char="⮚"/>
            </a:pPr>
            <a:r>
              <a:rPr lang="e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Used during initial days of SMTP.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-534035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lt1"/>
              </a:buClr>
              <a:buSzPts val="1250"/>
              <a:buFont typeface="Noto Sans Symbols"/>
              <a:buChar char="⮚"/>
            </a:pPr>
            <a:r>
              <a:rPr lang="e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SMTP routing information is included along with E-mail address.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-534035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Noto Sans Symbols"/>
              <a:buChar char="⮚"/>
            </a:pPr>
            <a:r>
              <a:rPr lang="e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with this method.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459761" y="2488124"/>
            <a:ext cx="8061900" cy="20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noAutofit/>
          </a:bodyPr>
          <a:lstStyle/>
          <a:p>
            <a:pPr marL="165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DNS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-534034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lt1"/>
              </a:buClr>
              <a:buSzPts val="1250"/>
              <a:buFont typeface="Noto Sans Symbols"/>
              <a:buChar char="⮚"/>
            </a:pPr>
            <a:r>
              <a:rPr lang="e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method is used at present.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6100" marR="5080" lvl="0" indent="-534035" algn="l" rtl="0">
              <a:lnSpc>
                <a:spcPct val="107722"/>
              </a:lnSpc>
              <a:spcBef>
                <a:spcPts val="47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Noto Sans Symbols"/>
              <a:buChar char="⮚"/>
            </a:pPr>
            <a:r>
              <a:rPr lang="e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sender</a:t>
            </a:r>
            <a:r>
              <a:rPr lang="en" sz="1800" b="1">
                <a:solidFill>
                  <a:schemeClr val="lt1"/>
                </a:solidFill>
              </a:rPr>
              <a:t>’</a:t>
            </a:r>
            <a:r>
              <a:rPr lang="e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SMTP server makes the use of DNS to find MX record of  the domain to which the E-mail is to be sent.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>
            <a:spLocks noGrp="1"/>
          </p:cNvSpPr>
          <p:nvPr>
            <p:ph type="title"/>
          </p:nvPr>
        </p:nvSpPr>
        <p:spPr>
          <a:xfrm>
            <a:off x="125" y="4316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634E"/>
              </a:buClr>
              <a:buSzPts val="3600"/>
              <a:buFont typeface="Libre Franklin Medium"/>
              <a:buNone/>
            </a:pPr>
            <a:r>
              <a:rPr lang="en">
                <a:solidFill>
                  <a:srgbClr val="666666"/>
                </a:solidFill>
              </a:rPr>
              <a:t>SMTP COMMUNICATION MODEL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43" name="Google Shape;343;p46"/>
          <p:cNvSpPr/>
          <p:nvPr/>
        </p:nvSpPr>
        <p:spPr>
          <a:xfrm>
            <a:off x="601975" y="1100677"/>
            <a:ext cx="8078700" cy="3913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150" y="482300"/>
            <a:ext cx="91440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" sz="3200">
                <a:solidFill>
                  <a:srgbClr val="434343"/>
                </a:solidFill>
              </a:rPr>
              <a:t>MAIL PROCESSING MODEL</a:t>
            </a:r>
            <a:endParaRPr sz="3200">
              <a:solidFill>
                <a:srgbClr val="434343"/>
              </a:solidFill>
            </a:endParaRPr>
          </a:p>
        </p:txBody>
      </p:sp>
      <p:sp>
        <p:nvSpPr>
          <p:cNvPr id="349" name="Google Shape;349;p47"/>
          <p:cNvSpPr/>
          <p:nvPr/>
        </p:nvSpPr>
        <p:spPr>
          <a:xfrm>
            <a:off x="609600" y="1335881"/>
            <a:ext cx="7620000" cy="34075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/>
        </p:nvSpPr>
        <p:spPr>
          <a:xfrm>
            <a:off x="76200" y="591000"/>
            <a:ext cx="3517200" cy="46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175" rIns="0" bIns="0" anchor="t" anchorCtr="0">
            <a:noAutofit/>
          </a:bodyPr>
          <a:lstStyle/>
          <a:p>
            <a:pPr marL="469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🞤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700">
                <a:solidFill>
                  <a:schemeClr val="lt1"/>
                </a:solidFill>
              </a:rPr>
              <a:t>S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ender</a:t>
            </a:r>
            <a:r>
              <a:rPr lang="en" sz="1700">
                <a:solidFill>
                  <a:schemeClr val="lt1"/>
                </a:solidFill>
              </a:rPr>
              <a:t>’s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address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🞤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700">
                <a:solidFill>
                  <a:schemeClr val="lt1"/>
                </a:solidFill>
              </a:rPr>
              <a:t>R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eceiver</a:t>
            </a:r>
            <a:r>
              <a:rPr lang="en" sz="1700">
                <a:solidFill>
                  <a:schemeClr val="lt1"/>
                </a:solidFill>
              </a:rPr>
              <a:t>’s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address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🞤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700">
                <a:solidFill>
                  <a:schemeClr val="lt1"/>
                </a:solidFill>
              </a:rPr>
              <a:t>O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 information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🞭</a:t>
            </a:r>
            <a:r>
              <a:rPr lang="en" sz="13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 –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848360" lvl="0" indent="-287019" algn="l" rtl="0">
              <a:lnSpc>
                <a:spcPct val="108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🞤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Mail Header –  defines the  sender, the receiver, the subject  of the message and  other information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5080" lvl="0" indent="-287019" algn="just" rtl="0">
              <a:lnSpc>
                <a:spcPct val="108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🞤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Mail Body – Contains  the actual information  in the message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8"/>
          <p:cNvSpPr/>
          <p:nvPr/>
        </p:nvSpPr>
        <p:spPr>
          <a:xfrm>
            <a:off x="3581400" y="914399"/>
            <a:ext cx="5449800" cy="4172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>
            <a:spLocks noGrp="1"/>
          </p:cNvSpPr>
          <p:nvPr>
            <p:ph type="title"/>
          </p:nvPr>
        </p:nvSpPr>
        <p:spPr>
          <a:xfrm>
            <a:off x="51625" y="355425"/>
            <a:ext cx="909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" sz="3400">
                <a:solidFill>
                  <a:srgbClr val="434343"/>
                </a:solidFill>
              </a:rPr>
              <a:t>CONNECTION ESTABLISHMENT</a:t>
            </a:r>
            <a:endParaRPr sz="3400">
              <a:solidFill>
                <a:srgbClr val="434343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>
            <a:off x="915500" y="1107575"/>
            <a:ext cx="7685400" cy="3624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>
            <a:spLocks noGrp="1"/>
          </p:cNvSpPr>
          <p:nvPr>
            <p:ph type="title"/>
          </p:nvPr>
        </p:nvSpPr>
        <p:spPr>
          <a:xfrm>
            <a:off x="1199350" y="313075"/>
            <a:ext cx="27126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" sz="3600">
                <a:solidFill>
                  <a:srgbClr val="434343"/>
                </a:solidFill>
              </a:rPr>
              <a:t>MESSAGE PROGRESS</a:t>
            </a:r>
            <a:endParaRPr sz="3500">
              <a:solidFill>
                <a:srgbClr val="434343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>
            <a:off x="4114800" y="160685"/>
            <a:ext cx="4323900" cy="4925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>
            <a:spLocks noGrp="1"/>
          </p:cNvSpPr>
          <p:nvPr>
            <p:ph type="title"/>
          </p:nvPr>
        </p:nvSpPr>
        <p:spPr>
          <a:xfrm>
            <a:off x="383555" y="507825"/>
            <a:ext cx="8128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" sz="3600">
                <a:solidFill>
                  <a:srgbClr val="434343"/>
                </a:solidFill>
              </a:rPr>
              <a:t>CONNECTION TERMINATION</a:t>
            </a:r>
            <a:endParaRPr sz="3600">
              <a:solidFill>
                <a:srgbClr val="434343"/>
              </a:solidFill>
            </a:endParaRPr>
          </a:p>
        </p:txBody>
      </p:sp>
      <p:sp>
        <p:nvSpPr>
          <p:cNvPr id="373" name="Google Shape;373;p51"/>
          <p:cNvSpPr/>
          <p:nvPr/>
        </p:nvSpPr>
        <p:spPr>
          <a:xfrm>
            <a:off x="685800" y="1543050"/>
            <a:ext cx="7772400" cy="24574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2898394" y="4420514"/>
            <a:ext cx="1889125" cy="4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TCP Connection  Termination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1"/>
          <p:cNvSpPr/>
          <p:nvPr/>
        </p:nvSpPr>
        <p:spPr>
          <a:xfrm>
            <a:off x="1600200" y="3886200"/>
            <a:ext cx="1146810" cy="632936"/>
          </a:xfrm>
          <a:custGeom>
            <a:avLst/>
            <a:gdLst/>
            <a:ahLst/>
            <a:cxnLst/>
            <a:rect l="l" t="t" r="r" b="b"/>
            <a:pathLst>
              <a:path w="1146810" h="843914" extrusionOk="0">
                <a:moveTo>
                  <a:pt x="65218" y="39885"/>
                </a:moveTo>
                <a:lnTo>
                  <a:pt x="57691" y="50147"/>
                </a:lnTo>
                <a:lnTo>
                  <a:pt x="1139189" y="843318"/>
                </a:lnTo>
                <a:lnTo>
                  <a:pt x="1146810" y="833081"/>
                </a:lnTo>
                <a:lnTo>
                  <a:pt x="65218" y="39885"/>
                </a:lnTo>
                <a:close/>
              </a:path>
              <a:path w="1146810" h="843914" extrusionOk="0">
                <a:moveTo>
                  <a:pt x="0" y="0"/>
                </a:moveTo>
                <a:lnTo>
                  <a:pt x="38862" y="75818"/>
                </a:lnTo>
                <a:lnTo>
                  <a:pt x="57691" y="50147"/>
                </a:lnTo>
                <a:lnTo>
                  <a:pt x="47498" y="42672"/>
                </a:lnTo>
                <a:lnTo>
                  <a:pt x="54991" y="32385"/>
                </a:lnTo>
                <a:lnTo>
                  <a:pt x="70719" y="32385"/>
                </a:lnTo>
                <a:lnTo>
                  <a:pt x="83947" y="14350"/>
                </a:lnTo>
                <a:lnTo>
                  <a:pt x="0" y="0"/>
                </a:lnTo>
                <a:close/>
              </a:path>
              <a:path w="1146810" h="843914" extrusionOk="0">
                <a:moveTo>
                  <a:pt x="54991" y="32385"/>
                </a:moveTo>
                <a:lnTo>
                  <a:pt x="47498" y="42672"/>
                </a:lnTo>
                <a:lnTo>
                  <a:pt x="57691" y="50147"/>
                </a:lnTo>
                <a:lnTo>
                  <a:pt x="65218" y="39885"/>
                </a:lnTo>
                <a:lnTo>
                  <a:pt x="54991" y="32385"/>
                </a:lnTo>
                <a:close/>
              </a:path>
              <a:path w="1146810" h="843914" extrusionOk="0">
                <a:moveTo>
                  <a:pt x="70719" y="32385"/>
                </a:moveTo>
                <a:lnTo>
                  <a:pt x="54991" y="32385"/>
                </a:lnTo>
                <a:lnTo>
                  <a:pt x="65218" y="39885"/>
                </a:lnTo>
                <a:lnTo>
                  <a:pt x="70719" y="323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51"/>
          <p:cNvSpPr/>
          <p:nvPr/>
        </p:nvSpPr>
        <p:spPr>
          <a:xfrm>
            <a:off x="6092697" y="3886200"/>
            <a:ext cx="1375410" cy="632936"/>
          </a:xfrm>
          <a:custGeom>
            <a:avLst/>
            <a:gdLst/>
            <a:ahLst/>
            <a:cxnLst/>
            <a:rect l="l" t="t" r="r" b="b"/>
            <a:pathLst>
              <a:path w="1375409" h="843914" extrusionOk="0">
                <a:moveTo>
                  <a:pt x="1306554" y="34296"/>
                </a:moveTo>
                <a:lnTo>
                  <a:pt x="0" y="832777"/>
                </a:lnTo>
                <a:lnTo>
                  <a:pt x="6603" y="843610"/>
                </a:lnTo>
                <a:lnTo>
                  <a:pt x="1313139" y="45103"/>
                </a:lnTo>
                <a:lnTo>
                  <a:pt x="1306554" y="34296"/>
                </a:lnTo>
                <a:close/>
              </a:path>
              <a:path w="1375409" h="843914" extrusionOk="0">
                <a:moveTo>
                  <a:pt x="1357580" y="27686"/>
                </a:moveTo>
                <a:lnTo>
                  <a:pt x="1317371" y="27686"/>
                </a:lnTo>
                <a:lnTo>
                  <a:pt x="1323975" y="38481"/>
                </a:lnTo>
                <a:lnTo>
                  <a:pt x="1313139" y="45103"/>
                </a:lnTo>
                <a:lnTo>
                  <a:pt x="1329690" y="72262"/>
                </a:lnTo>
                <a:lnTo>
                  <a:pt x="1357580" y="27686"/>
                </a:lnTo>
                <a:close/>
              </a:path>
              <a:path w="1375409" h="843914" extrusionOk="0">
                <a:moveTo>
                  <a:pt x="1317371" y="27686"/>
                </a:moveTo>
                <a:lnTo>
                  <a:pt x="1306554" y="34296"/>
                </a:lnTo>
                <a:lnTo>
                  <a:pt x="1313139" y="45103"/>
                </a:lnTo>
                <a:lnTo>
                  <a:pt x="1323975" y="38481"/>
                </a:lnTo>
                <a:lnTo>
                  <a:pt x="1317371" y="27686"/>
                </a:lnTo>
                <a:close/>
              </a:path>
              <a:path w="1375409" h="843914" extrusionOk="0">
                <a:moveTo>
                  <a:pt x="1374902" y="0"/>
                </a:moveTo>
                <a:lnTo>
                  <a:pt x="1290066" y="7238"/>
                </a:lnTo>
                <a:lnTo>
                  <a:pt x="1306554" y="34296"/>
                </a:lnTo>
                <a:lnTo>
                  <a:pt x="1317371" y="27686"/>
                </a:lnTo>
                <a:lnTo>
                  <a:pt x="1357580" y="27686"/>
                </a:lnTo>
                <a:lnTo>
                  <a:pt x="13749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/>
        </p:nvSpPr>
        <p:spPr>
          <a:xfrm>
            <a:off x="383550" y="1094643"/>
            <a:ext cx="84774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🞭	</a:t>
            </a:r>
            <a:r>
              <a:rPr lang="en" sz="1900" b="1">
                <a:solidFill>
                  <a:schemeClr val="lt1"/>
                </a:solidFill>
              </a:rPr>
              <a:t>Mail Forwarding: SMTP server may agree to accept e-mail for non-local mailbox and forward it to the appropriate destination.</a:t>
            </a:r>
            <a:endParaRPr sz="1900" b="1">
              <a:solidFill>
                <a:schemeClr val="lt1"/>
              </a:solidFill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🞭	</a:t>
            </a:r>
            <a:r>
              <a:rPr lang="en" sz="1900" b="1">
                <a:solidFill>
                  <a:schemeClr val="lt1"/>
                </a:solidFill>
              </a:rPr>
              <a:t>Mail Gatewaying: SMTP servers can be implemented as e-mail gateways which can translate TCP/IP email in a suitable form for some another e-mail system and vice-versa.</a:t>
            </a:r>
            <a:endParaRPr sz="1900" b="1">
              <a:solidFill>
                <a:schemeClr val="lt1"/>
              </a:solidFill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🞭	</a:t>
            </a:r>
            <a:r>
              <a:rPr lang="en" sz="1900" b="1">
                <a:solidFill>
                  <a:schemeClr val="lt1"/>
                </a:solidFill>
              </a:rPr>
              <a:t>Mail Relaying: SMTP includes the ability to relay mail from one server to another, as explained earlier, provided certain conditions are met.</a:t>
            </a:r>
            <a:endParaRPr sz="1900" b="1">
              <a:solidFill>
                <a:schemeClr val="lt1"/>
              </a:solidFill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🞭	</a:t>
            </a:r>
            <a:r>
              <a:rPr lang="en" sz="1900" b="1">
                <a:solidFill>
                  <a:schemeClr val="lt1"/>
                </a:solidFill>
              </a:rPr>
              <a:t>Address Debugging: VRFY command allows the client to ask the sender to verify address of recipient without sending mail to recipient.</a:t>
            </a:r>
            <a:endParaRPr sz="1900" b="1">
              <a:solidFill>
                <a:schemeClr val="lt1"/>
              </a:solidFill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🞭	</a:t>
            </a:r>
            <a:r>
              <a:rPr lang="en" sz="1900" b="1">
                <a:solidFill>
                  <a:schemeClr val="lt1"/>
                </a:solidFill>
              </a:rPr>
              <a:t>Mailing List Expansion: EXPN command allows to expand mailing list.</a:t>
            </a:r>
            <a:endParaRPr sz="1900" b="1">
              <a:solidFill>
                <a:schemeClr val="lt1"/>
              </a:solidFill>
            </a:endParaRPr>
          </a:p>
        </p:txBody>
      </p:sp>
      <p:sp>
        <p:nvSpPr>
          <p:cNvPr id="382" name="Google Shape;382;p52"/>
          <p:cNvSpPr txBox="1">
            <a:spLocks noGrp="1"/>
          </p:cNvSpPr>
          <p:nvPr>
            <p:ph type="title"/>
          </p:nvPr>
        </p:nvSpPr>
        <p:spPr>
          <a:xfrm>
            <a:off x="176" y="4316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634E"/>
              </a:buClr>
              <a:buSzPts val="3600"/>
              <a:buFont typeface="Libre Franklin Medium"/>
              <a:buNone/>
            </a:pPr>
            <a:r>
              <a:rPr lang="en" sz="3300">
                <a:solidFill>
                  <a:srgbClr val="434343"/>
                </a:solidFill>
              </a:rPr>
              <a:t>SPECIAL FEATURES OF SMTP</a:t>
            </a:r>
            <a:endParaRPr sz="3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>
            <a:spLocks noGrp="1"/>
          </p:cNvSpPr>
          <p:nvPr>
            <p:ph type="title"/>
          </p:nvPr>
        </p:nvSpPr>
        <p:spPr>
          <a:xfrm>
            <a:off x="175" y="4316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" sz="3300">
                <a:solidFill>
                  <a:srgbClr val="434343"/>
                </a:solidFill>
              </a:rPr>
              <a:t>LIMITATIONS OF SMTP</a:t>
            </a:r>
            <a:endParaRPr sz="3300">
              <a:solidFill>
                <a:srgbClr val="434343"/>
              </a:solidFill>
            </a:endParaRPr>
          </a:p>
        </p:txBody>
      </p:sp>
      <p:sp>
        <p:nvSpPr>
          <p:cNvPr id="388" name="Google Shape;388;p53"/>
          <p:cNvSpPr txBox="1"/>
          <p:nvPr/>
        </p:nvSpPr>
        <p:spPr>
          <a:xfrm>
            <a:off x="329650" y="1144900"/>
            <a:ext cx="8514000" cy="3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299085" marR="0" lvl="0" indent="-274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lang="en" sz="1600" b="1">
                <a:solidFill>
                  <a:schemeClr val="lt1"/>
                </a:solidFill>
              </a:rPr>
              <a:t>Security matters for SMTP are worse.</a:t>
            </a:r>
            <a:endParaRPr sz="16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A4634E"/>
              </a:buClr>
              <a:buSzPts val="1850"/>
              <a:buFont typeface="Arial"/>
              <a:buNone/>
            </a:pPr>
            <a:endParaRPr sz="1650">
              <a:solidFill>
                <a:schemeClr val="lt1"/>
              </a:solidFill>
            </a:endParaRPr>
          </a:p>
          <a:p>
            <a:pPr marL="299085" marR="0" lvl="0" indent="-274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lang="en" sz="1600" b="1">
                <a:solidFill>
                  <a:schemeClr val="lt1"/>
                </a:solidFill>
              </a:rPr>
              <a:t>Its usefulness is limited by its simplicity.</a:t>
            </a:r>
            <a:endParaRPr sz="16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A4634E"/>
              </a:buClr>
              <a:buSzPts val="2250"/>
              <a:buFont typeface="Arial"/>
              <a:buNone/>
            </a:pPr>
            <a:endParaRPr sz="2050">
              <a:solidFill>
                <a:schemeClr val="lt1"/>
              </a:solidFill>
            </a:endParaRPr>
          </a:p>
          <a:p>
            <a:pPr marL="299085" marR="318770" lvl="0" indent="-274319" algn="l" rtl="0">
              <a:lnSpc>
                <a:spcPct val="80000"/>
              </a:lnSpc>
              <a:spcBef>
                <a:spcPts val="5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lang="en" sz="1600" b="1">
                <a:solidFill>
                  <a:schemeClr val="lt1"/>
                </a:solidFill>
              </a:rPr>
              <a:t>Transmission of executable files and binary files using SMTP is not  possible without converting into text files. Use MIME to send mail in  other format.</a:t>
            </a:r>
            <a:endParaRPr sz="16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634E"/>
              </a:buClr>
              <a:buSzPts val="2250"/>
              <a:buFont typeface="Arial"/>
              <a:buNone/>
            </a:pPr>
            <a:endParaRPr sz="2050">
              <a:solidFill>
                <a:schemeClr val="lt1"/>
              </a:solidFill>
            </a:endParaRPr>
          </a:p>
          <a:p>
            <a:pPr marL="299085" marR="5080" lvl="0" indent="-274319" algn="just" rtl="0">
              <a:lnSpc>
                <a:spcPct val="801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lang="en" sz="1600" b="1">
                <a:solidFill>
                  <a:schemeClr val="lt1"/>
                </a:solidFill>
              </a:rPr>
              <a:t>It cannot transmit text data that contains national language characters.  These national language characters use 8-bit codes with values of 128  decimal or more.</a:t>
            </a:r>
            <a:endParaRPr sz="16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A4634E"/>
              </a:buClr>
              <a:buSzPts val="1850"/>
              <a:buFont typeface="Arial"/>
              <a:buNone/>
            </a:pPr>
            <a:endParaRPr sz="1650">
              <a:solidFill>
                <a:schemeClr val="lt1"/>
              </a:solidFill>
            </a:endParaRPr>
          </a:p>
          <a:p>
            <a:pPr marL="299085" marR="0" lvl="0" indent="-2743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lang="en" sz="1600" b="1">
                <a:solidFill>
                  <a:schemeClr val="lt1"/>
                </a:solidFill>
              </a:rPr>
              <a:t>It is limited to 7-bit ASCII characters only.</a:t>
            </a:r>
            <a:endParaRPr sz="16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A4634E"/>
              </a:buClr>
              <a:buSzPts val="1850"/>
              <a:buFont typeface="Arial"/>
              <a:buNone/>
            </a:pPr>
            <a:endParaRPr sz="1650">
              <a:solidFill>
                <a:schemeClr val="lt1"/>
              </a:solidFill>
            </a:endParaRPr>
          </a:p>
          <a:p>
            <a:pPr marL="299085" marR="0" lvl="0" indent="-274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lang="en" sz="1600" b="1">
                <a:solidFill>
                  <a:schemeClr val="lt1"/>
                </a:solidFill>
              </a:rPr>
              <a:t>SMTP servers may reject mail messages beyond some specific length</a:t>
            </a:r>
            <a:r>
              <a:rPr lang="en" sz="1600" b="1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>
            <a:spLocks noGrp="1"/>
          </p:cNvSpPr>
          <p:nvPr>
            <p:ph type="title"/>
          </p:nvPr>
        </p:nvSpPr>
        <p:spPr>
          <a:xfrm>
            <a:off x="0" y="266700"/>
            <a:ext cx="9144000" cy="63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FILE TRANSFER PROTOCOL (FTP)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94" name="Google Shape;394;p54"/>
          <p:cNvSpPr txBox="1">
            <a:spLocks noGrp="1"/>
          </p:cNvSpPr>
          <p:nvPr>
            <p:ph type="body" idx="1"/>
          </p:nvPr>
        </p:nvSpPr>
        <p:spPr>
          <a:xfrm>
            <a:off x="533400" y="1237000"/>
            <a:ext cx="7630800" cy="335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 Transfer Protocol (FTP) is the standard mechanism provided by TCP/IP for copying a file from one host to another over internet.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FTP is a most commonly used communication protocol for transferring the files over the internet.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FTP establishes two connections between the hosts.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connection is used for data transfer  The other for control information (commands and responses).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FTP uses two well-known TCP ports: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 21 is used for the control connection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 20 is used for the data connection.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-150" y="51635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APPLICATION LAYER PROTOCOLS</a:t>
            </a:r>
            <a:endParaRPr sz="3000"/>
          </a:p>
        </p:txBody>
      </p:sp>
      <p:sp>
        <p:nvSpPr>
          <p:cNvPr id="172" name="Google Shape;172;p19"/>
          <p:cNvSpPr txBox="1"/>
          <p:nvPr/>
        </p:nvSpPr>
        <p:spPr>
          <a:xfrm>
            <a:off x="329650" y="1575150"/>
            <a:ext cx="7516500" cy="29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noAutofit/>
          </a:bodyPr>
          <a:lstStyle/>
          <a:p>
            <a:pPr marL="457200" marR="762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🞆"/>
            </a:pPr>
            <a:r>
              <a:rPr lang="en" sz="1600">
                <a:solidFill>
                  <a:schemeClr val="lt1"/>
                </a:solidFill>
              </a:rPr>
              <a:t>An application layer protocol defines how application processes (clients and servers), running on different end systems,	pass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messages to each other.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🞆"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particular, an application layer protocol defines: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5715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types of messages</a:t>
            </a:r>
            <a:r>
              <a:rPr lang="en" sz="1600">
                <a:solidFill>
                  <a:schemeClr val="lt1"/>
                </a:solidFill>
              </a:rPr>
              <a:t> like</a:t>
            </a: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request messages and response messages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syntax of the various message types, i.e. the fields in the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 and how the fields are delineated</a:t>
            </a:r>
            <a:endParaRPr sz="1600">
              <a:solidFill>
                <a:schemeClr val="lt1"/>
              </a:solidFill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semantics of the fields i.e. the meaning of the information that the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field is supposed to contain</a:t>
            </a:r>
            <a:endParaRPr sz="1600">
              <a:solidFill>
                <a:schemeClr val="lt1"/>
              </a:solidFill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Rules for determining when and how a process sends messages  and responds to messages.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5"/>
          <p:cNvSpPr txBox="1">
            <a:spLocks noGrp="1"/>
          </p:cNvSpPr>
          <p:nvPr>
            <p:ph type="title"/>
          </p:nvPr>
        </p:nvSpPr>
        <p:spPr>
          <a:xfrm>
            <a:off x="0" y="266700"/>
            <a:ext cx="9144000" cy="63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FTP COMMUNICATION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00" name="Google Shape;400;p55"/>
          <p:cNvSpPr txBox="1">
            <a:spLocks noGrp="1"/>
          </p:cNvSpPr>
          <p:nvPr>
            <p:ph type="body" idx="1"/>
          </p:nvPr>
        </p:nvSpPr>
        <p:spPr>
          <a:xfrm>
            <a:off x="533400" y="1237000"/>
            <a:ext cx="7630800" cy="335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 Connection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uses 7 bit ASCII character set.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Communication is achieved through commands and responses. It can send only one command at a time.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Each command or response is only one short line. Each line is terminated with a two-character end-of-line token.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Connection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File transfer occurs over the data connection under the control of the commands sent over the control connection.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>
            <a:spLocks noGrp="1"/>
          </p:cNvSpPr>
          <p:nvPr>
            <p:ph type="title"/>
          </p:nvPr>
        </p:nvSpPr>
        <p:spPr>
          <a:xfrm>
            <a:off x="0" y="266700"/>
            <a:ext cx="9144000" cy="63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FTP COMMANDS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06" name="Google Shape;406;p56"/>
          <p:cNvSpPr txBox="1">
            <a:spLocks noGrp="1"/>
          </p:cNvSpPr>
          <p:nvPr>
            <p:ph type="body" idx="1"/>
          </p:nvPr>
        </p:nvSpPr>
        <p:spPr>
          <a:xfrm>
            <a:off x="533400" y="1465600"/>
            <a:ext cx="7630800" cy="335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RETR command supervises copying a file from the server to the client. This is called retrieving.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STOR command supervises copying a file from the client to the server. This is called storing.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LIST command supervises sending of lists of directory or file names from the server to the client.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>
            <a:spLocks noGrp="1"/>
          </p:cNvSpPr>
          <p:nvPr>
            <p:ph type="title"/>
          </p:nvPr>
        </p:nvSpPr>
        <p:spPr>
          <a:xfrm>
            <a:off x="0" y="266700"/>
            <a:ext cx="9144000" cy="63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 FEW FEATURES OF FTP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12" name="Google Shape;412;p57"/>
          <p:cNvSpPr txBox="1">
            <a:spLocks noGrp="1"/>
          </p:cNvSpPr>
          <p:nvPr>
            <p:ph type="body" idx="1"/>
          </p:nvPr>
        </p:nvSpPr>
        <p:spPr>
          <a:xfrm>
            <a:off x="533400" y="1160800"/>
            <a:ext cx="7630800" cy="335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Interactive Access: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implementations provide an interactive interface that allows humans to easily interact with remote servers.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Format (representation) specification: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FTP allows the client to specify the type and format of stored data.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Authentication Control: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FTP requires client to authorize themselves by sending a login name and password to the server before requesting file transfers.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>
            <a:spLocks noGrp="1"/>
          </p:cNvSpPr>
          <p:nvPr>
            <p:ph type="title"/>
          </p:nvPr>
        </p:nvSpPr>
        <p:spPr>
          <a:xfrm>
            <a:off x="0" y="266700"/>
            <a:ext cx="9144000" cy="63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WORLD WIDE WEB (WWW)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18" name="Google Shape;418;p58"/>
          <p:cNvSpPr txBox="1">
            <a:spLocks noGrp="1"/>
          </p:cNvSpPr>
          <p:nvPr>
            <p:ph type="body" idx="1"/>
          </p:nvPr>
        </p:nvSpPr>
        <p:spPr>
          <a:xfrm>
            <a:off x="685800" y="1482000"/>
            <a:ext cx="7630800" cy="288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was invented by Tim Berners Lee in 1989.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World Wide Web is a medium for exchanging information between computers connected to the internet.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network of images, texts and sounds on the internet which can be viewed using a web browser application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>
            <a:spLocks noGrp="1"/>
          </p:cNvSpPr>
          <p:nvPr>
            <p:ph type="title"/>
          </p:nvPr>
        </p:nvSpPr>
        <p:spPr>
          <a:xfrm>
            <a:off x="0" y="266700"/>
            <a:ext cx="9144000" cy="63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HOW THE WWW WORKS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24" name="Google Shape;424;p59"/>
          <p:cNvSpPr txBox="1">
            <a:spLocks noGrp="1"/>
          </p:cNvSpPr>
          <p:nvPr>
            <p:ph type="body" idx="1"/>
          </p:nvPr>
        </p:nvSpPr>
        <p:spPr>
          <a:xfrm>
            <a:off x="685800" y="1482000"/>
            <a:ext cx="7630800" cy="288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Clients use browser application to send URIs via HTTP to servers requesting a Web page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Servers respond with the requested Web page (or with an error message in case the request cannot be completed)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Client’s browser renders the page returned by the server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➔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entire system runs over standard networking protocols like TCP/IP, DNS etc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>
            <a:spLocks noGrp="1"/>
          </p:cNvSpPr>
          <p:nvPr>
            <p:ph type="title"/>
          </p:nvPr>
        </p:nvSpPr>
        <p:spPr>
          <a:xfrm>
            <a:off x="0" y="266700"/>
            <a:ext cx="9144000" cy="63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STRUCTURAL COMPONENTS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30" name="Google Shape;430;p60"/>
          <p:cNvSpPr txBox="1">
            <a:spLocks noGrp="1"/>
          </p:cNvSpPr>
          <p:nvPr>
            <p:ph type="body" idx="1"/>
          </p:nvPr>
        </p:nvSpPr>
        <p:spPr>
          <a:xfrm>
            <a:off x="685800" y="1482000"/>
            <a:ext cx="7630800" cy="288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2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40"/>
              <a:buFont typeface="Arial"/>
              <a:buChar char="➔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Clients/browsers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2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40"/>
              <a:buFont typeface="Arial"/>
              <a:buChar char="➔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Servers, high-performance machines which run on sophisticated hardware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2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40"/>
              <a:buFont typeface="Arial"/>
              <a:buChar char="➔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Caches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2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40"/>
              <a:buFont typeface="Arial"/>
              <a:buChar char="➔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Internet, the global infrastructure which facilitates data transfer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1"/>
          <p:cNvSpPr txBox="1">
            <a:spLocks noGrp="1"/>
          </p:cNvSpPr>
          <p:nvPr>
            <p:ph type="title"/>
          </p:nvPr>
        </p:nvSpPr>
        <p:spPr>
          <a:xfrm>
            <a:off x="0" y="266700"/>
            <a:ext cx="9144000" cy="63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SEMANTIC COMPONENTS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36" name="Google Shape;436;p61"/>
          <p:cNvSpPr txBox="1">
            <a:spLocks noGrp="1"/>
          </p:cNvSpPr>
          <p:nvPr>
            <p:ph type="body" idx="1"/>
          </p:nvPr>
        </p:nvSpPr>
        <p:spPr>
          <a:xfrm>
            <a:off x="685800" y="1482000"/>
            <a:ext cx="7630800" cy="288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40"/>
              <a:buFont typeface="Arial"/>
              <a:buChar char="➔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Hyper Text Transfer Protocol (HTTP)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➔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Hyper Text Markup Language (HTML)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➔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eXtensible Markup Language (XML)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➔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Uniform Resource Identifiers (URIs)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2"/>
          <p:cNvSpPr txBox="1">
            <a:spLocks noGrp="1"/>
          </p:cNvSpPr>
          <p:nvPr>
            <p:ph type="title"/>
          </p:nvPr>
        </p:nvSpPr>
        <p:spPr>
          <a:xfrm>
            <a:off x="0" y="266700"/>
            <a:ext cx="9144000" cy="1147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434343"/>
                </a:solidFill>
              </a:rPr>
              <a:t>DIFFERENCE BETWEEN WWW AND THE INTERNET</a:t>
            </a:r>
            <a:endParaRPr sz="3100">
              <a:solidFill>
                <a:srgbClr val="434343"/>
              </a:solidFill>
            </a:endParaRPr>
          </a:p>
        </p:txBody>
      </p:sp>
      <p:sp>
        <p:nvSpPr>
          <p:cNvPr id="442" name="Google Shape;442;p62"/>
          <p:cNvSpPr txBox="1">
            <a:spLocks noGrp="1"/>
          </p:cNvSpPr>
          <p:nvPr>
            <p:ph type="body" idx="1"/>
          </p:nvPr>
        </p:nvSpPr>
        <p:spPr>
          <a:xfrm>
            <a:off x="685800" y="1482000"/>
            <a:ext cx="7630800" cy="288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➔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internet is a global network of networks, on which any two connected computers can communicate with each other.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➔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World Wide Web is a way of accessing information over the medium of the internet. It can be thought of as an information-sharing model that is built on top of the Internet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>
            <a:spLocks noGrp="1"/>
          </p:cNvSpPr>
          <p:nvPr>
            <p:ph type="title"/>
          </p:nvPr>
        </p:nvSpPr>
        <p:spPr>
          <a:xfrm>
            <a:off x="0" y="266700"/>
            <a:ext cx="9144000" cy="63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434343"/>
                </a:solidFill>
              </a:rPr>
              <a:t>SUMMARY</a:t>
            </a:r>
            <a:endParaRPr sz="3100">
              <a:solidFill>
                <a:srgbClr val="434343"/>
              </a:solidFill>
            </a:endParaRPr>
          </a:p>
        </p:txBody>
      </p:sp>
      <p:sp>
        <p:nvSpPr>
          <p:cNvPr id="448" name="Google Shape;448;p63"/>
          <p:cNvSpPr txBox="1">
            <a:spLocks noGrp="1"/>
          </p:cNvSpPr>
          <p:nvPr>
            <p:ph type="body" idx="1"/>
          </p:nvPr>
        </p:nvSpPr>
        <p:spPr>
          <a:xfrm>
            <a:off x="685800" y="1482000"/>
            <a:ext cx="7630800" cy="336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➔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OSI model of networks has 7 layers. One of those layers is the Application Layer. The 6 protocols of the Application Layer discussed were: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◆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◆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HTTP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◆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SMTP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◆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SNMP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◆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FTP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◆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WWW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4"/>
          <p:cNvSpPr txBox="1">
            <a:spLocks noGrp="1"/>
          </p:cNvSpPr>
          <p:nvPr>
            <p:ph type="title"/>
          </p:nvPr>
        </p:nvSpPr>
        <p:spPr>
          <a:xfrm>
            <a:off x="175" y="66875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100">
                <a:solidFill>
                  <a:srgbClr val="565F6C"/>
                </a:solidFill>
              </a:rPr>
              <a:t>R</a:t>
            </a:r>
            <a:r>
              <a:rPr lang="en" sz="2500">
                <a:solidFill>
                  <a:srgbClr val="565F6C"/>
                </a:solidFill>
              </a:rPr>
              <a:t>EFERENCES</a:t>
            </a:r>
            <a:endParaRPr sz="2500"/>
          </a:p>
        </p:txBody>
      </p:sp>
      <p:sp>
        <p:nvSpPr>
          <p:cNvPr id="454" name="Google Shape;454;p64"/>
          <p:cNvSpPr txBox="1"/>
          <p:nvPr/>
        </p:nvSpPr>
        <p:spPr>
          <a:xfrm>
            <a:off x="535950" y="1230750"/>
            <a:ext cx="79758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Sites: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6162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D5A6BD"/>
              </a:buClr>
              <a:buSzPts val="1100"/>
              <a:buFont typeface="Noto Sans Symbols"/>
              <a:buChar char="🞆"/>
            </a:pPr>
            <a:r>
              <a:rPr lang="en" sz="1700" b="1" u="sng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http://www.faqs.org/rfcs/rfc821.html </a:t>
            </a:r>
            <a:r>
              <a:rPr lang="en" sz="1700" b="1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(RFC 821).</a:t>
            </a:r>
            <a:endParaRPr sz="1700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61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5A6BD"/>
              </a:buClr>
              <a:buSzPts val="1100"/>
              <a:buFont typeface="Noto Sans Symbols"/>
              <a:buChar char="🞆"/>
            </a:pPr>
            <a:r>
              <a:rPr lang="en" sz="1700" b="1" u="sng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http://www.faqs.org/rfcs/rfc2821.html </a:t>
            </a:r>
            <a:r>
              <a:rPr lang="en" sz="1700" b="1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(RFC 2821)</a:t>
            </a:r>
            <a:endParaRPr sz="1700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385" marR="5080" lvl="0" indent="-261620" algn="l" rtl="0">
              <a:lnSpc>
                <a:spcPct val="107894"/>
              </a:lnSpc>
              <a:spcBef>
                <a:spcPts val="630"/>
              </a:spcBef>
              <a:spcAft>
                <a:spcPts val="0"/>
              </a:spcAft>
              <a:buClr>
                <a:srgbClr val="D5A6BD"/>
              </a:buClr>
              <a:buSzPts val="1100"/>
              <a:buFont typeface="Noto Sans Symbols"/>
              <a:buChar char="🞆"/>
            </a:pPr>
            <a:r>
              <a:rPr lang="en" sz="1700" b="1" u="sng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http://www.tcpipguide.com/free/t_SMTPSpecialFeaturesCapa</a:t>
            </a:r>
            <a:r>
              <a:rPr lang="en" sz="1700" b="1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bilitiesandExtensions.html</a:t>
            </a:r>
            <a:endParaRPr sz="1700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6162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5A6BD"/>
              </a:buClr>
              <a:buSzPts val="1100"/>
              <a:buFont typeface="Noto Sans Symbols"/>
              <a:buChar char="🞆"/>
            </a:pPr>
            <a:r>
              <a:rPr lang="en" sz="1700" b="1" u="sng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http://cns.utoronto.ca/usg/technotes/smtp-intro.html</a:t>
            </a:r>
            <a:endParaRPr sz="1700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61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5A6BD"/>
              </a:buClr>
              <a:buSzPts val="1100"/>
              <a:buFont typeface="Noto Sans Symbols"/>
              <a:buChar char="🞆"/>
            </a:pPr>
            <a:r>
              <a:rPr lang="en" sz="1700" b="1" u="sng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http://computer.howstuffworks.com/email5.htm</a:t>
            </a:r>
            <a:endParaRPr sz="1700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7597D9"/>
              </a:buClr>
              <a:buSzPts val="2850"/>
              <a:buFont typeface="Noto Sans Symbols"/>
              <a:buNone/>
            </a:pPr>
            <a:endParaRPr sz="2650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Books: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6162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7597D9"/>
              </a:buClr>
              <a:buSzPts val="1100"/>
              <a:buFont typeface="Noto Sans Symbols"/>
              <a:buChar char="🞆"/>
            </a:pPr>
            <a:r>
              <a:rPr lang="en" sz="1700" b="1">
                <a:solidFill>
                  <a:srgbClr val="7597D9"/>
                </a:solidFill>
                <a:latin typeface="Arial"/>
                <a:ea typeface="Arial"/>
                <a:cs typeface="Arial"/>
                <a:sym typeface="Arial"/>
              </a:rPr>
              <a:t>Programmer's Guide to Internet Mail by</a:t>
            </a:r>
            <a:r>
              <a:rPr lang="en" sz="1700" b="1">
                <a:solidFill>
                  <a:srgbClr val="7597D9"/>
                </a:solidFill>
              </a:rPr>
              <a:t> </a:t>
            </a:r>
            <a:r>
              <a:rPr lang="en" sz="1700" b="1">
                <a:solidFill>
                  <a:srgbClr val="7597D9"/>
                </a:solidFill>
                <a:latin typeface="Arial"/>
                <a:ea typeface="Arial"/>
                <a:cs typeface="Arial"/>
                <a:sym typeface="Arial"/>
              </a:rPr>
              <a:t>John Rhoton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6162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597D9"/>
              </a:buClr>
              <a:buSzPts val="1100"/>
              <a:buFont typeface="Noto Sans Symbols"/>
              <a:buChar char="🞆"/>
            </a:pPr>
            <a:r>
              <a:rPr lang="en" sz="1700" b="1">
                <a:solidFill>
                  <a:srgbClr val="7597D9"/>
                </a:solidFill>
                <a:latin typeface="Arial"/>
                <a:ea typeface="Arial"/>
                <a:cs typeface="Arial"/>
                <a:sym typeface="Arial"/>
              </a:rPr>
              <a:t>TCP/IP Illustrated Volume 1 by Richard Stevens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535979" y="668750"/>
            <a:ext cx="7250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lang="en" sz="3000">
                <a:solidFill>
                  <a:srgbClr val="565F6C"/>
                </a:solidFill>
              </a:rPr>
              <a:t>..</a:t>
            </a:r>
            <a:endParaRPr sz="3000"/>
          </a:p>
        </p:txBody>
      </p:sp>
      <p:sp>
        <p:nvSpPr>
          <p:cNvPr id="178" name="Google Shape;178;p20"/>
          <p:cNvSpPr txBox="1"/>
          <p:nvPr/>
        </p:nvSpPr>
        <p:spPr>
          <a:xfrm>
            <a:off x="535940" y="1220534"/>
            <a:ext cx="7315834" cy="256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287020" marR="0" lvl="0" indent="-2743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Many	Internet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application-layer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protocols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fully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specified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 Request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Comments documents (RFCs) and are therefore in the public domain.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marL="287020" marR="0" lvl="0" indent="-2743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example, the HTTP 1.1 specification is included in RFC 2068,  which was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finalized and made public in January 1997.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marL="287020" marR="0" lvl="0" indent="-2743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a browser (HTTP client) developer follows the rules of the HTTP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38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1.1 RFC, the browser will be able to retrieve Web pages from any Web server  that has also has followed the rules of the HTTP 1.1 RFC.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25" y="44015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Types of Application Layer Protocols</a:t>
            </a:r>
            <a:endParaRPr sz="3000"/>
          </a:p>
        </p:txBody>
      </p:sp>
      <p:sp>
        <p:nvSpPr>
          <p:cNvPr id="184" name="Google Shape;184;p21"/>
          <p:cNvSpPr txBox="1"/>
          <p:nvPr/>
        </p:nvSpPr>
        <p:spPr>
          <a:xfrm>
            <a:off x="840740" y="1304887"/>
            <a:ext cx="6552000" cy="3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layer protocols are as follows: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2039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>
                <a:solidFill>
                  <a:schemeClr val="lt1"/>
                </a:solidFill>
              </a:rPr>
              <a:t>DNS (Domain Name System)</a:t>
            </a:r>
            <a:endParaRPr sz="2000" b="1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 (Hypertext Transfer Protocol)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SMTP (Simple Mail Transfer Protocol)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>
                <a:solidFill>
                  <a:schemeClr val="lt1"/>
                </a:solidFill>
              </a:rPr>
              <a:t>SNMP (Simple Network Management Protocol)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>
                <a:solidFill>
                  <a:schemeClr val="lt1"/>
                </a:solidFill>
              </a:rPr>
              <a:t>FTP (File Transfer Protocol)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>
                <a:solidFill>
                  <a:schemeClr val="lt1"/>
                </a:solidFill>
              </a:rPr>
              <a:t>WWW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2000">
                <a:solidFill>
                  <a:schemeClr val="lt1"/>
                </a:solidFill>
              </a:rPr>
              <a:t>W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orld </a:t>
            </a:r>
            <a:r>
              <a:rPr lang="en" sz="2000">
                <a:solidFill>
                  <a:schemeClr val="lt1"/>
                </a:solidFill>
              </a:rPr>
              <a:t>W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 </a:t>
            </a:r>
            <a:r>
              <a:rPr lang="en" sz="2000">
                <a:solidFill>
                  <a:schemeClr val="lt1"/>
                </a:solidFill>
              </a:rPr>
              <a:t>W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eb)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-101" y="66875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DNS</a:t>
            </a:r>
            <a:endParaRPr sz="3000"/>
          </a:p>
        </p:txBody>
      </p:sp>
      <p:sp>
        <p:nvSpPr>
          <p:cNvPr id="190" name="Google Shape;190;p22"/>
          <p:cNvSpPr txBox="1"/>
          <p:nvPr/>
        </p:nvSpPr>
        <p:spPr>
          <a:xfrm>
            <a:off x="535940" y="1179668"/>
            <a:ext cx="7310120" cy="29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noAutofit/>
          </a:bodyPr>
          <a:lstStyle/>
          <a:p>
            <a:pPr marL="287020" marR="0" lvl="0" indent="-274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Noto Sans Symbols"/>
              <a:buChar char="🞆"/>
            </a:pPr>
            <a:r>
              <a:rPr lang="e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HOSTNAMES:</a:t>
            </a:r>
            <a:endParaRPr sz="1800">
              <a:solidFill>
                <a:schemeClr val="lt1"/>
              </a:solidFill>
            </a:endParaRPr>
          </a:p>
          <a:p>
            <a:pPr marL="652780" marR="0" lvl="1" indent="-275589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D8537"/>
              </a:buClr>
              <a:buSzPts val="1450"/>
              <a:buFont typeface="Arial"/>
              <a:buChar char=""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IP address includes information used for routing.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52780" marR="0" lvl="1" indent="-275589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D8537"/>
              </a:buClr>
              <a:buSzPts val="1450"/>
              <a:buFont typeface="Arial"/>
              <a:buChar char=""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IP addresses are tough for humans to remember</a:t>
            </a:r>
            <a:r>
              <a:rPr lang="en" sz="1800">
                <a:solidFill>
                  <a:schemeClr val="lt1"/>
                </a:solidFill>
              </a:rPr>
              <a:t> or guess.</a:t>
            </a:r>
            <a:endParaRPr sz="1800">
              <a:solidFill>
                <a:schemeClr val="lt1"/>
              </a:solidFill>
            </a:endParaRPr>
          </a:p>
          <a:p>
            <a:pPr marL="652780" marR="0" lvl="1" indent="-297815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lt1"/>
              </a:buClr>
              <a:buSzPts val="1800"/>
              <a:buChar char=""/>
            </a:pPr>
            <a:endParaRPr sz="1800">
              <a:solidFill>
                <a:schemeClr val="lt1"/>
              </a:solidFill>
            </a:endParaRPr>
          </a:p>
          <a:p>
            <a:pPr marL="2870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🞆"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Domain Name System: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52780" marR="5080" lvl="1" indent="-27495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D8537"/>
              </a:buClr>
              <a:buSzPts val="1450"/>
              <a:buFont typeface="Arial"/>
              <a:buChar char=""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8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domain name</a:t>
            </a:r>
            <a:r>
              <a:rPr lang="en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is usually </a:t>
            </a: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used to translate a host  name into an IP address.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52780" marR="0" lvl="1" indent="-27559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D8537"/>
              </a:buClr>
              <a:buSzPts val="1450"/>
              <a:buFont typeface="Arial"/>
              <a:buChar char=""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Domain names comprise a hierarchy so that names are unique,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527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yet easy to remember.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434100" y="668750"/>
            <a:ext cx="8710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lang="en" sz="3000" b="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535940" y="1197781"/>
            <a:ext cx="7310755" cy="354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0" anchor="t" anchorCtr="0">
            <a:noAutofit/>
          </a:bodyPr>
          <a:lstStyle/>
          <a:p>
            <a:pPr marL="287020" marR="0" lvl="0" indent="-2743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🞆"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Host name structure: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74320" algn="just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FD8537"/>
              </a:buClr>
              <a:buSzPts val="21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host name is made up of a sequence of labels</a:t>
            </a:r>
            <a:r>
              <a:rPr lang="en" sz="1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separated by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38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periods.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7519" marR="0" lvl="1" indent="-1917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label can be up to 63 characters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3075" marR="0" lvl="1" indent="-187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total name can be of at most 255 characters.</a:t>
            </a:r>
            <a:endParaRPr sz="1800">
              <a:solidFill>
                <a:schemeClr val="lt1"/>
              </a:solidFill>
            </a:endParaRPr>
          </a:p>
          <a:p>
            <a:pPr marL="473075" marR="0" lvl="1" indent="-187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Examples: </a:t>
            </a:r>
            <a:r>
              <a:rPr lang="en" sz="1800">
                <a:solidFill>
                  <a:schemeClr val="lt1"/>
                </a:solidFill>
              </a:rPr>
              <a:t>w</a:t>
            </a: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hitehouse.gov, monica.cs.rpi.edu etc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74320" algn="just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🞆"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Domain Name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385" marR="5080" lvl="0" indent="-274319" algn="just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domain name for a host is the sequence of labels that lead from  the host (leaf node in the naming tree) to the top of the worldwide   naming tree.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74320" algn="just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domain is a subtree of the world wide naming tree.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535986" y="516350"/>
            <a:ext cx="8608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F6C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565F6C"/>
                </a:solidFill>
              </a:rPr>
              <a:t>C</a:t>
            </a:r>
            <a:r>
              <a:rPr lang="en" sz="2400">
                <a:solidFill>
                  <a:srgbClr val="565F6C"/>
                </a:solidFill>
              </a:rPr>
              <a:t>ONTINUED</a:t>
            </a:r>
            <a:r>
              <a:rPr lang="en" sz="3000" b="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535940" y="1002939"/>
            <a:ext cx="80100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noAutofit/>
          </a:bodyPr>
          <a:lstStyle/>
          <a:p>
            <a:pPr marL="2870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🞆"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 level domains: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74319" algn="l" rtl="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edu, gov, com, net, org, mil, …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743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</a:rPr>
              <a:t>All c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ountries have a top level domain (2 letter domain name)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743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25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top level domains include: .aero, .biz, .coop, .info, .name, .pro etc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020" marR="0" lvl="0" indent="-27432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Noto Sans Symbols"/>
              <a:buChar char="🞆"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DNS Organization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6870" marR="0" lvl="0" indent="-34480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400"/>
              <a:buFont typeface="Arial"/>
              <a:buChar char="•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Distributed Database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385" marR="702945" lvl="1" indent="-114300" algn="just" rtl="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organization that owns a domain name is responsible for  running a DNS server that can provide the mapping between  hostnames within the domain to IP addresses.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marL="286385" marR="702945" lvl="1" indent="-114300" algn="just" rtl="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some machine run by RPI is responsible for everything within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38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rpi.edu domain.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2559</Words>
  <Application>Microsoft Office PowerPoint</Application>
  <PresentationFormat>On-screen Show (16:9)</PresentationFormat>
  <Paragraphs>279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Calibri</vt:lpstr>
      <vt:lpstr>Montserrat</vt:lpstr>
      <vt:lpstr>Times New Roman</vt:lpstr>
      <vt:lpstr>Libre Franklin Medium</vt:lpstr>
      <vt:lpstr>Lato</vt:lpstr>
      <vt:lpstr>Century Gothic</vt:lpstr>
      <vt:lpstr>Arial</vt:lpstr>
      <vt:lpstr>Noto Sans Symbols</vt:lpstr>
      <vt:lpstr>Verdana</vt:lpstr>
      <vt:lpstr>Focus</vt:lpstr>
      <vt:lpstr>Mini Project Submitted By </vt:lpstr>
      <vt:lpstr>MAIN TOPICS COVERED</vt:lpstr>
      <vt:lpstr>APPLICATION PROTOCOL DESIGN</vt:lpstr>
      <vt:lpstr>APPLICATION LAYER PROTOCOLS</vt:lpstr>
      <vt:lpstr>CONTINUED..</vt:lpstr>
      <vt:lpstr>Types of Application Layer Protocols</vt:lpstr>
      <vt:lpstr>DNS</vt:lpstr>
      <vt:lpstr>CONTINUED..</vt:lpstr>
      <vt:lpstr>CONTINUED..</vt:lpstr>
      <vt:lpstr>CONTINUED..</vt:lpstr>
      <vt:lpstr>CONTINUED..</vt:lpstr>
      <vt:lpstr>CONTINUED..</vt:lpstr>
      <vt:lpstr>INTRODUCTION TO HTTP</vt:lpstr>
      <vt:lpstr>IMPORTANCE OF HTTP</vt:lpstr>
      <vt:lpstr>HTTP IS AN APPLICATION LAYER PROTOCOL</vt:lpstr>
      <vt:lpstr>URLS, URNS AND URIS</vt:lpstr>
      <vt:lpstr>OTHER HTTP FEATURES</vt:lpstr>
      <vt:lpstr>SIMPLE MAIL TRANSFER PROTOCOL (SMTP)</vt:lpstr>
      <vt:lpstr>CONTINUED..</vt:lpstr>
      <vt:lpstr>CONTINUED..</vt:lpstr>
      <vt:lpstr>INTRODUCTION TO SNMP</vt:lpstr>
      <vt:lpstr>WHAT IS SNMP?</vt:lpstr>
      <vt:lpstr>SNMP ARCHITECTURE</vt:lpstr>
      <vt:lpstr>SNMP ARCHITECTURE</vt:lpstr>
      <vt:lpstr>PowerPoint Presentation</vt:lpstr>
      <vt:lpstr>PowerPoint Presentation</vt:lpstr>
      <vt:lpstr>SNMP COMPONENTS</vt:lpstr>
      <vt:lpstr> SNMP provides information about devices and that variable’s information is provided by Management Information Base (MIB). It is a collection of objects and their types in hierarchical tree format.</vt:lpstr>
      <vt:lpstr>PowerPoint Presentation</vt:lpstr>
      <vt:lpstr>SENDING MESSAGES TO SMTP SERVER</vt:lpstr>
      <vt:lpstr>SMTP COMMUNICATION MODEL</vt:lpstr>
      <vt:lpstr>MAIL PROCESSING MODEL</vt:lpstr>
      <vt:lpstr>PowerPoint Presentation</vt:lpstr>
      <vt:lpstr>CONNECTION ESTABLISHMENT</vt:lpstr>
      <vt:lpstr>MESSAGE PROGRESS</vt:lpstr>
      <vt:lpstr>CONNECTION TERMINATION</vt:lpstr>
      <vt:lpstr>SPECIAL FEATURES OF SMTP</vt:lpstr>
      <vt:lpstr>LIMITATIONS OF SMTP</vt:lpstr>
      <vt:lpstr>FILE TRANSFER PROTOCOL (FTP)</vt:lpstr>
      <vt:lpstr>FTP COMMUNICATION</vt:lpstr>
      <vt:lpstr>FTP COMMANDS</vt:lpstr>
      <vt:lpstr>A FEW FEATURES OF FTP</vt:lpstr>
      <vt:lpstr>WORLD WIDE WEB (WWW)</vt:lpstr>
      <vt:lpstr>HOW THE WWW WORKS</vt:lpstr>
      <vt:lpstr>STRUCTURAL COMPONENTS</vt:lpstr>
      <vt:lpstr>SEMANTIC COMPONENTS</vt:lpstr>
      <vt:lpstr>DIFFERENCE BETWEEN WWW AND THE INTERNET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Submitted By </dc:title>
  <cp:lastModifiedBy>Prashant</cp:lastModifiedBy>
  <cp:revision>1</cp:revision>
  <dcterms:modified xsi:type="dcterms:W3CDTF">2020-07-06T13:58:08Z</dcterms:modified>
</cp:coreProperties>
</file>