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8"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C7C3"/>
    <a:srgbClr val="0FDFDF"/>
    <a:srgbClr val="11DDCA"/>
    <a:srgbClr val="35EFDD"/>
    <a:srgbClr val="E2D91E"/>
    <a:srgbClr val="83F5EA"/>
    <a:srgbClr val="3EF0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84" y="-10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171078-4A18-437B-88BA-72D45DBB2644}"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487C-1AB7-413E-88C9-F2A518081E77}" type="slidenum">
              <a:rPr lang="en-US" smtClean="0"/>
              <a:t>‹#›</a:t>
            </a:fld>
            <a:endParaRPr lang="en-US"/>
          </a:p>
        </p:txBody>
      </p:sp>
    </p:spTree>
    <p:extLst>
      <p:ext uri="{BB962C8B-B14F-4D97-AF65-F5344CB8AC3E}">
        <p14:creationId xmlns:p14="http://schemas.microsoft.com/office/powerpoint/2010/main" val="1814796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71078-4A18-437B-88BA-72D45DBB2644}"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487C-1AB7-413E-88C9-F2A518081E77}" type="slidenum">
              <a:rPr lang="en-US" smtClean="0"/>
              <a:t>‹#›</a:t>
            </a:fld>
            <a:endParaRPr lang="en-US"/>
          </a:p>
        </p:txBody>
      </p:sp>
    </p:spTree>
    <p:extLst>
      <p:ext uri="{BB962C8B-B14F-4D97-AF65-F5344CB8AC3E}">
        <p14:creationId xmlns:p14="http://schemas.microsoft.com/office/powerpoint/2010/main" val="280598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71078-4A18-437B-88BA-72D45DBB2644}"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487C-1AB7-413E-88C9-F2A518081E77}" type="slidenum">
              <a:rPr lang="en-US" smtClean="0"/>
              <a:t>‹#›</a:t>
            </a:fld>
            <a:endParaRPr lang="en-US"/>
          </a:p>
        </p:txBody>
      </p:sp>
    </p:spTree>
    <p:extLst>
      <p:ext uri="{BB962C8B-B14F-4D97-AF65-F5344CB8AC3E}">
        <p14:creationId xmlns:p14="http://schemas.microsoft.com/office/powerpoint/2010/main" val="66471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71078-4A18-437B-88BA-72D45DBB2644}"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487C-1AB7-413E-88C9-F2A518081E77}" type="slidenum">
              <a:rPr lang="en-US" smtClean="0"/>
              <a:t>‹#›</a:t>
            </a:fld>
            <a:endParaRPr lang="en-US"/>
          </a:p>
        </p:txBody>
      </p:sp>
    </p:spTree>
    <p:extLst>
      <p:ext uri="{BB962C8B-B14F-4D97-AF65-F5344CB8AC3E}">
        <p14:creationId xmlns:p14="http://schemas.microsoft.com/office/powerpoint/2010/main" val="209307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171078-4A18-437B-88BA-72D45DBB2644}"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487C-1AB7-413E-88C9-F2A518081E77}" type="slidenum">
              <a:rPr lang="en-US" smtClean="0"/>
              <a:t>‹#›</a:t>
            </a:fld>
            <a:endParaRPr lang="en-US"/>
          </a:p>
        </p:txBody>
      </p:sp>
    </p:spTree>
    <p:extLst>
      <p:ext uri="{BB962C8B-B14F-4D97-AF65-F5344CB8AC3E}">
        <p14:creationId xmlns:p14="http://schemas.microsoft.com/office/powerpoint/2010/main" val="228499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171078-4A18-437B-88BA-72D45DBB2644}"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C487C-1AB7-413E-88C9-F2A518081E77}" type="slidenum">
              <a:rPr lang="en-US" smtClean="0"/>
              <a:t>‹#›</a:t>
            </a:fld>
            <a:endParaRPr lang="en-US"/>
          </a:p>
        </p:txBody>
      </p:sp>
    </p:spTree>
    <p:extLst>
      <p:ext uri="{BB962C8B-B14F-4D97-AF65-F5344CB8AC3E}">
        <p14:creationId xmlns:p14="http://schemas.microsoft.com/office/powerpoint/2010/main" val="3370113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171078-4A18-437B-88BA-72D45DBB2644}" type="datetimeFigureOut">
              <a:rPr lang="en-US" smtClean="0"/>
              <a:t>12/18/2017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C487C-1AB7-413E-88C9-F2A518081E77}" type="slidenum">
              <a:rPr lang="en-US" smtClean="0"/>
              <a:t>‹#›</a:t>
            </a:fld>
            <a:endParaRPr lang="en-US"/>
          </a:p>
        </p:txBody>
      </p:sp>
    </p:spTree>
    <p:extLst>
      <p:ext uri="{BB962C8B-B14F-4D97-AF65-F5344CB8AC3E}">
        <p14:creationId xmlns:p14="http://schemas.microsoft.com/office/powerpoint/2010/main" val="171885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171078-4A18-437B-88BA-72D45DBB2644}" type="datetimeFigureOut">
              <a:rPr lang="en-US" smtClean="0"/>
              <a:t>12/18/2017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C487C-1AB7-413E-88C9-F2A518081E77}" type="slidenum">
              <a:rPr lang="en-US" smtClean="0"/>
              <a:t>‹#›</a:t>
            </a:fld>
            <a:endParaRPr lang="en-US"/>
          </a:p>
        </p:txBody>
      </p:sp>
    </p:spTree>
    <p:extLst>
      <p:ext uri="{BB962C8B-B14F-4D97-AF65-F5344CB8AC3E}">
        <p14:creationId xmlns:p14="http://schemas.microsoft.com/office/powerpoint/2010/main" val="247214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71078-4A18-437B-88BA-72D45DBB2644}" type="datetimeFigureOut">
              <a:rPr lang="en-US" smtClean="0"/>
              <a:t>12/18/2017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C487C-1AB7-413E-88C9-F2A518081E77}" type="slidenum">
              <a:rPr lang="en-US" smtClean="0"/>
              <a:t>‹#›</a:t>
            </a:fld>
            <a:endParaRPr lang="en-US"/>
          </a:p>
        </p:txBody>
      </p:sp>
    </p:spTree>
    <p:extLst>
      <p:ext uri="{BB962C8B-B14F-4D97-AF65-F5344CB8AC3E}">
        <p14:creationId xmlns:p14="http://schemas.microsoft.com/office/powerpoint/2010/main" val="1610900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71078-4A18-437B-88BA-72D45DBB2644}"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C487C-1AB7-413E-88C9-F2A518081E77}" type="slidenum">
              <a:rPr lang="en-US" smtClean="0"/>
              <a:t>‹#›</a:t>
            </a:fld>
            <a:endParaRPr lang="en-US"/>
          </a:p>
        </p:txBody>
      </p:sp>
    </p:spTree>
    <p:extLst>
      <p:ext uri="{BB962C8B-B14F-4D97-AF65-F5344CB8AC3E}">
        <p14:creationId xmlns:p14="http://schemas.microsoft.com/office/powerpoint/2010/main" val="108222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71078-4A18-437B-88BA-72D45DBB2644}"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C487C-1AB7-413E-88C9-F2A518081E77}" type="slidenum">
              <a:rPr lang="en-US" smtClean="0"/>
              <a:t>‹#›</a:t>
            </a:fld>
            <a:endParaRPr lang="en-US"/>
          </a:p>
        </p:txBody>
      </p:sp>
    </p:spTree>
    <p:extLst>
      <p:ext uri="{BB962C8B-B14F-4D97-AF65-F5344CB8AC3E}">
        <p14:creationId xmlns:p14="http://schemas.microsoft.com/office/powerpoint/2010/main" val="91137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71078-4A18-437B-88BA-72D45DBB2644}" type="datetimeFigureOut">
              <a:rPr lang="en-US" smtClean="0"/>
              <a:t>12/18/2017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C487C-1AB7-413E-88C9-F2A518081E77}" type="slidenum">
              <a:rPr lang="en-US" smtClean="0"/>
              <a:t>‹#›</a:t>
            </a:fld>
            <a:endParaRPr lang="en-US"/>
          </a:p>
        </p:txBody>
      </p:sp>
    </p:spTree>
    <p:extLst>
      <p:ext uri="{BB962C8B-B14F-4D97-AF65-F5344CB8AC3E}">
        <p14:creationId xmlns:p14="http://schemas.microsoft.com/office/powerpoint/2010/main" val="1641642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733800"/>
          </a:xfrm>
          <a:prstGeom prst="rect">
            <a:avLst/>
          </a:prstGeom>
          <a:solidFill>
            <a:srgbClr val="0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downloads\Private-Blockchai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752600"/>
            <a:ext cx="9144000" cy="4000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52600" y="457200"/>
            <a:ext cx="5638800" cy="861774"/>
          </a:xfrm>
          <a:prstGeom prst="rect">
            <a:avLst/>
          </a:prstGeom>
          <a:noFill/>
        </p:spPr>
        <p:txBody>
          <a:bodyPr wrap="square" rtlCol="0">
            <a:spAutoFit/>
          </a:bodyPr>
          <a:lstStyle/>
          <a:p>
            <a:pPr algn="ctr"/>
            <a:r>
              <a:rPr lang="en-US" sz="2500" dirty="0" smtClean="0">
                <a:solidFill>
                  <a:schemeClr val="bg1"/>
                </a:solidFill>
              </a:rPr>
              <a:t>Implementation of </a:t>
            </a:r>
            <a:r>
              <a:rPr lang="en-US" sz="2500" b="1" dirty="0" err="1" smtClean="0">
                <a:solidFill>
                  <a:srgbClr val="FFFF00"/>
                </a:solidFill>
              </a:rPr>
              <a:t>Blockchain</a:t>
            </a:r>
            <a:r>
              <a:rPr lang="en-US" sz="2500" dirty="0" smtClean="0">
                <a:solidFill>
                  <a:srgbClr val="FFFF00"/>
                </a:solidFill>
              </a:rPr>
              <a:t> </a:t>
            </a:r>
            <a:r>
              <a:rPr lang="en-US" sz="2500" dirty="0" smtClean="0">
                <a:solidFill>
                  <a:schemeClr val="bg1"/>
                </a:solidFill>
              </a:rPr>
              <a:t>for Asset management &amp; information security</a:t>
            </a:r>
            <a:endParaRPr lang="en-US" sz="2500" dirty="0">
              <a:solidFill>
                <a:schemeClr val="bg1"/>
              </a:solidFill>
            </a:endParaRPr>
          </a:p>
        </p:txBody>
      </p:sp>
    </p:spTree>
    <p:extLst>
      <p:ext uri="{BB962C8B-B14F-4D97-AF65-F5344CB8AC3E}">
        <p14:creationId xmlns:p14="http://schemas.microsoft.com/office/powerpoint/2010/main" val="1156156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057400" cy="1143000"/>
          </a:xfrm>
        </p:spPr>
        <p:txBody>
          <a:bodyPr>
            <a:normAutofit/>
          </a:bodyPr>
          <a:lstStyle/>
          <a:p>
            <a:pPr algn="l"/>
            <a:r>
              <a:rPr lang="en-US" sz="2000" b="1" dirty="0" smtClean="0">
                <a:solidFill>
                  <a:schemeClr val="tx1">
                    <a:lumMod val="65000"/>
                    <a:lumOff val="35000"/>
                  </a:schemeClr>
                </a:solidFill>
              </a:rPr>
              <a:t>Shared </a:t>
            </a:r>
            <a:r>
              <a:rPr lang="en-US" sz="2000" b="1" dirty="0" smtClean="0">
                <a:solidFill>
                  <a:srgbClr val="0DC7C3"/>
                </a:solidFill>
              </a:rPr>
              <a:t>Ledger</a:t>
            </a:r>
            <a:endParaRPr lang="en-US" sz="2000" b="1" dirty="0">
              <a:solidFill>
                <a:srgbClr val="0DC7C3"/>
              </a:solidFill>
            </a:endParaRPr>
          </a:p>
        </p:txBody>
      </p:sp>
      <p:sp>
        <p:nvSpPr>
          <p:cNvPr id="4" name="Rectangle 3"/>
          <p:cNvSpPr/>
          <p:nvPr/>
        </p:nvSpPr>
        <p:spPr>
          <a:xfrm>
            <a:off x="533400" y="1676400"/>
            <a:ext cx="4572000" cy="3416320"/>
          </a:xfrm>
          <a:prstGeom prst="rect">
            <a:avLst/>
          </a:prstGeom>
        </p:spPr>
        <p:txBody>
          <a:bodyPr>
            <a:spAutoFit/>
          </a:bodyPr>
          <a:lstStyle/>
          <a:p>
            <a:r>
              <a:rPr lang="en-US" dirty="0" smtClean="0">
                <a:solidFill>
                  <a:schemeClr val="tx1">
                    <a:lumMod val="65000"/>
                    <a:lumOff val="35000"/>
                  </a:schemeClr>
                </a:solidFill>
              </a:rPr>
              <a:t>• Records all transactions across business network </a:t>
            </a:r>
          </a:p>
          <a:p>
            <a:endParaRPr lang="en-US" dirty="0" smtClean="0">
              <a:solidFill>
                <a:schemeClr val="tx1">
                  <a:lumMod val="65000"/>
                  <a:lumOff val="35000"/>
                </a:schemeClr>
              </a:solidFill>
            </a:endParaRPr>
          </a:p>
          <a:p>
            <a:r>
              <a:rPr lang="en-US" dirty="0" smtClean="0">
                <a:solidFill>
                  <a:schemeClr val="tx1">
                    <a:lumMod val="65000"/>
                    <a:lumOff val="35000"/>
                  </a:schemeClr>
                </a:solidFill>
              </a:rPr>
              <a:t>• Shared between participants </a:t>
            </a:r>
          </a:p>
          <a:p>
            <a:endParaRPr lang="en-US" dirty="0" smtClean="0">
              <a:solidFill>
                <a:schemeClr val="tx1">
                  <a:lumMod val="65000"/>
                  <a:lumOff val="35000"/>
                </a:schemeClr>
              </a:solidFill>
            </a:endParaRPr>
          </a:p>
          <a:p>
            <a:r>
              <a:rPr lang="en-US" dirty="0" smtClean="0">
                <a:solidFill>
                  <a:schemeClr val="tx1">
                    <a:lumMod val="65000"/>
                    <a:lumOff val="35000"/>
                  </a:schemeClr>
                </a:solidFill>
              </a:rPr>
              <a:t>• Participants have own copy through replication </a:t>
            </a:r>
          </a:p>
          <a:p>
            <a:endParaRPr lang="en-US" dirty="0" smtClean="0">
              <a:solidFill>
                <a:schemeClr val="tx1">
                  <a:lumMod val="65000"/>
                  <a:lumOff val="35000"/>
                </a:schemeClr>
              </a:solidFill>
            </a:endParaRPr>
          </a:p>
          <a:p>
            <a:r>
              <a:rPr lang="en-US" dirty="0" smtClean="0">
                <a:solidFill>
                  <a:schemeClr val="tx1">
                    <a:lumMod val="65000"/>
                    <a:lumOff val="35000"/>
                  </a:schemeClr>
                </a:solidFill>
              </a:rPr>
              <a:t>• Permissioned, so participants see only appropriate transactions </a:t>
            </a:r>
          </a:p>
          <a:p>
            <a:endParaRPr lang="en-US" dirty="0" smtClean="0">
              <a:solidFill>
                <a:schemeClr val="tx1">
                  <a:lumMod val="65000"/>
                  <a:lumOff val="35000"/>
                </a:schemeClr>
              </a:solidFill>
            </a:endParaRPr>
          </a:p>
          <a:p>
            <a:r>
              <a:rPr lang="en-US" dirty="0" smtClean="0">
                <a:solidFill>
                  <a:schemeClr val="tx1">
                    <a:lumMod val="65000"/>
                    <a:lumOff val="35000"/>
                  </a:schemeClr>
                </a:solidFill>
              </a:rPr>
              <a:t>• THE shared system of record</a:t>
            </a:r>
            <a:endParaRPr lang="en-US" dirty="0">
              <a:solidFill>
                <a:schemeClr val="tx1">
                  <a:lumMod val="65000"/>
                  <a:lumOff val="35000"/>
                </a:schemeClr>
              </a:solidFill>
            </a:endParaRPr>
          </a:p>
        </p:txBody>
      </p:sp>
      <p:pic>
        <p:nvPicPr>
          <p:cNvPr id="9218" name="Picture 2" descr="C:\downloads\ibm-blockchainsharedledger.jpg"/>
          <p:cNvPicPr>
            <a:picLocks noChangeAspect="1" noChangeArrowheads="1"/>
          </p:cNvPicPr>
          <p:nvPr/>
        </p:nvPicPr>
        <p:blipFill rotWithShape="1">
          <a:blip r:embed="rId2">
            <a:extLst>
              <a:ext uri="{28A0092B-C50C-407E-A947-70E740481C1C}">
                <a14:useLocalDpi xmlns:a14="http://schemas.microsoft.com/office/drawing/2010/main" val="0"/>
              </a:ext>
            </a:extLst>
          </a:blip>
          <a:srcRect l="10249" t="10135" r="9360" b="13851"/>
          <a:stretch/>
        </p:blipFill>
        <p:spPr bwMode="auto">
          <a:xfrm>
            <a:off x="4648200" y="2211746"/>
            <a:ext cx="4383791" cy="2588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52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1623393" cy="369332"/>
          </a:xfrm>
          <a:prstGeom prst="rect">
            <a:avLst/>
          </a:prstGeom>
        </p:spPr>
        <p:txBody>
          <a:bodyPr wrap="none">
            <a:spAutoFit/>
          </a:bodyPr>
          <a:lstStyle/>
          <a:p>
            <a:r>
              <a:rPr lang="en-US" b="1" dirty="0" smtClean="0">
                <a:solidFill>
                  <a:schemeClr val="tx1">
                    <a:lumMod val="65000"/>
                    <a:lumOff val="35000"/>
                  </a:schemeClr>
                </a:solidFill>
              </a:rPr>
              <a:t>Smart Contract</a:t>
            </a:r>
            <a:endParaRPr lang="en-US" b="1" dirty="0">
              <a:solidFill>
                <a:schemeClr val="tx1">
                  <a:lumMod val="65000"/>
                  <a:lumOff val="35000"/>
                </a:schemeClr>
              </a:solidFill>
            </a:endParaRPr>
          </a:p>
        </p:txBody>
      </p:sp>
      <p:sp>
        <p:nvSpPr>
          <p:cNvPr id="5" name="Rectangle 4"/>
          <p:cNvSpPr/>
          <p:nvPr/>
        </p:nvSpPr>
        <p:spPr>
          <a:xfrm>
            <a:off x="381000" y="1247775"/>
            <a:ext cx="4572000" cy="3693319"/>
          </a:xfrm>
          <a:prstGeom prst="rect">
            <a:avLst/>
          </a:prstGeom>
        </p:spPr>
        <p:txBody>
          <a:bodyPr>
            <a:spAutoFit/>
          </a:bodyPr>
          <a:lstStyle/>
          <a:p>
            <a:r>
              <a:rPr lang="en-US" dirty="0" smtClean="0">
                <a:solidFill>
                  <a:schemeClr val="tx1">
                    <a:lumMod val="65000"/>
                    <a:lumOff val="35000"/>
                  </a:schemeClr>
                </a:solidFill>
              </a:rPr>
              <a:t>• Business rules implied by the contract embedded in the </a:t>
            </a:r>
            <a:r>
              <a:rPr lang="en-US" dirty="0" err="1" smtClean="0">
                <a:solidFill>
                  <a:schemeClr val="tx1">
                    <a:lumMod val="65000"/>
                    <a:lumOff val="35000"/>
                  </a:schemeClr>
                </a:solidFill>
              </a:rPr>
              <a:t>Blockchain</a:t>
            </a:r>
            <a:r>
              <a:rPr lang="en-US" dirty="0" smtClean="0">
                <a:solidFill>
                  <a:schemeClr val="tx1">
                    <a:lumMod val="65000"/>
                    <a:lumOff val="35000"/>
                  </a:schemeClr>
                </a:solidFill>
              </a:rPr>
              <a:t> &amp; </a:t>
            </a:r>
          </a:p>
          <a:p>
            <a:endParaRPr lang="en-US" dirty="0" smtClean="0">
              <a:solidFill>
                <a:schemeClr val="tx1">
                  <a:lumMod val="65000"/>
                  <a:lumOff val="35000"/>
                </a:schemeClr>
              </a:solidFill>
            </a:endParaRPr>
          </a:p>
          <a:p>
            <a:r>
              <a:rPr lang="en-US" dirty="0" smtClean="0">
                <a:solidFill>
                  <a:schemeClr val="tx1">
                    <a:lumMod val="65000"/>
                    <a:lumOff val="35000"/>
                  </a:schemeClr>
                </a:solidFill>
              </a:rPr>
              <a:t>• executed with the transaction </a:t>
            </a:r>
          </a:p>
          <a:p>
            <a:endParaRPr lang="en-US" dirty="0" smtClean="0">
              <a:solidFill>
                <a:schemeClr val="tx1">
                  <a:lumMod val="65000"/>
                  <a:lumOff val="35000"/>
                </a:schemeClr>
              </a:solidFill>
            </a:endParaRPr>
          </a:p>
          <a:p>
            <a:r>
              <a:rPr lang="en-US" dirty="0" smtClean="0">
                <a:solidFill>
                  <a:schemeClr val="tx1">
                    <a:lumMod val="65000"/>
                    <a:lumOff val="35000"/>
                  </a:schemeClr>
                </a:solidFill>
              </a:rPr>
              <a:t>• Verifiable, signed </a:t>
            </a:r>
          </a:p>
          <a:p>
            <a:endParaRPr lang="en-US" dirty="0" smtClean="0">
              <a:solidFill>
                <a:schemeClr val="tx1">
                  <a:lumMod val="65000"/>
                  <a:lumOff val="35000"/>
                </a:schemeClr>
              </a:solidFill>
            </a:endParaRPr>
          </a:p>
          <a:p>
            <a:r>
              <a:rPr lang="en-US" dirty="0" smtClean="0">
                <a:solidFill>
                  <a:schemeClr val="tx1">
                    <a:lumMod val="65000"/>
                    <a:lumOff val="35000"/>
                  </a:schemeClr>
                </a:solidFill>
              </a:rPr>
              <a:t>• Encoded in programming language </a:t>
            </a:r>
          </a:p>
          <a:p>
            <a:endParaRPr lang="en-US" dirty="0" smtClean="0">
              <a:solidFill>
                <a:schemeClr val="tx1">
                  <a:lumMod val="65000"/>
                  <a:lumOff val="35000"/>
                </a:schemeClr>
              </a:solidFill>
            </a:endParaRPr>
          </a:p>
          <a:p>
            <a:r>
              <a:rPr lang="en-US" dirty="0" smtClean="0">
                <a:solidFill>
                  <a:schemeClr val="tx1">
                    <a:lumMod val="65000"/>
                    <a:lumOff val="35000"/>
                  </a:schemeClr>
                </a:solidFill>
              </a:rPr>
              <a:t>• Example: </a:t>
            </a:r>
          </a:p>
          <a:p>
            <a:r>
              <a:rPr lang="en-US" dirty="0" smtClean="0">
                <a:solidFill>
                  <a:schemeClr val="tx1">
                    <a:lumMod val="65000"/>
                    <a:lumOff val="35000"/>
                  </a:schemeClr>
                </a:solidFill>
              </a:rPr>
              <a:t>     </a:t>
            </a:r>
          </a:p>
          <a:p>
            <a:r>
              <a:rPr lang="en-US" dirty="0" smtClean="0">
                <a:solidFill>
                  <a:schemeClr val="tx1">
                    <a:lumMod val="65000"/>
                    <a:lumOff val="35000"/>
                  </a:schemeClr>
                </a:solidFill>
              </a:rPr>
              <a:t> – Defines contractual conditions under            which corporate Bond transfer occurs </a:t>
            </a:r>
            <a:endParaRPr lang="en-US" dirty="0">
              <a:solidFill>
                <a:schemeClr val="tx1">
                  <a:lumMod val="65000"/>
                  <a:lumOff val="35000"/>
                </a:schemeClr>
              </a:solidFill>
            </a:endParaRPr>
          </a:p>
        </p:txBody>
      </p:sp>
      <p:pic>
        <p:nvPicPr>
          <p:cNvPr id="10243" name="Picture 3" descr="C:\downloads\54111633-Handshake-of-business-people-on-the-background-of-the-contract-Signing-of-a-treaty-business-contract-Stock-Vector.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5385"/>
          <a:stretch/>
        </p:blipFill>
        <p:spPr bwMode="auto">
          <a:xfrm>
            <a:off x="4953000" y="1418034"/>
            <a:ext cx="39624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27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downloads\GettyImages-61401767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525" y="0"/>
            <a:ext cx="9144000" cy="64969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990600"/>
            <a:ext cx="948721" cy="400110"/>
          </a:xfrm>
          <a:prstGeom prst="rect">
            <a:avLst/>
          </a:prstGeom>
        </p:spPr>
        <p:txBody>
          <a:bodyPr wrap="none">
            <a:spAutoFit/>
          </a:bodyPr>
          <a:lstStyle/>
          <a:p>
            <a:r>
              <a:rPr lang="en-US" sz="2000" b="1" dirty="0" smtClean="0">
                <a:solidFill>
                  <a:schemeClr val="tx1">
                    <a:lumMod val="65000"/>
                    <a:lumOff val="35000"/>
                  </a:schemeClr>
                </a:solidFill>
              </a:rPr>
              <a:t>Privacy</a:t>
            </a:r>
            <a:endParaRPr lang="en-US" sz="2000" b="1" dirty="0">
              <a:solidFill>
                <a:schemeClr val="tx1">
                  <a:lumMod val="65000"/>
                  <a:lumOff val="35000"/>
                </a:schemeClr>
              </a:solidFill>
            </a:endParaRPr>
          </a:p>
        </p:txBody>
      </p:sp>
      <p:sp>
        <p:nvSpPr>
          <p:cNvPr id="7" name="Rectangle 6"/>
          <p:cNvSpPr/>
          <p:nvPr/>
        </p:nvSpPr>
        <p:spPr>
          <a:xfrm>
            <a:off x="-9525" y="1533525"/>
            <a:ext cx="4191000" cy="449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525" y="2209800"/>
            <a:ext cx="4572000" cy="2862322"/>
          </a:xfrm>
          <a:prstGeom prst="rect">
            <a:avLst/>
          </a:prstGeom>
        </p:spPr>
        <p:txBody>
          <a:bodyPr>
            <a:spAutoFit/>
          </a:bodyPr>
          <a:lstStyle/>
          <a:p>
            <a:r>
              <a:rPr lang="en-US" dirty="0" smtClean="0">
                <a:solidFill>
                  <a:schemeClr val="tx1">
                    <a:lumMod val="65000"/>
                    <a:lumOff val="35000"/>
                  </a:schemeClr>
                </a:solidFill>
              </a:rPr>
              <a:t>• Ledger is </a:t>
            </a:r>
            <a:r>
              <a:rPr lang="en-US" dirty="0" smtClean="0">
                <a:solidFill>
                  <a:srgbClr val="0DC7C3"/>
                </a:solidFill>
              </a:rPr>
              <a:t>shared</a:t>
            </a:r>
            <a:r>
              <a:rPr lang="en-US" dirty="0" smtClean="0">
                <a:solidFill>
                  <a:schemeClr val="tx1">
                    <a:lumMod val="65000"/>
                    <a:lumOff val="35000"/>
                  </a:schemeClr>
                </a:solidFill>
              </a:rPr>
              <a:t>, but participants </a:t>
            </a:r>
          </a:p>
          <a:p>
            <a:r>
              <a:rPr lang="en-US" dirty="0" smtClean="0">
                <a:solidFill>
                  <a:schemeClr val="tx1">
                    <a:lumMod val="65000"/>
                    <a:lumOff val="35000"/>
                  </a:schemeClr>
                </a:solidFill>
              </a:rPr>
              <a:t>require privacy </a:t>
            </a:r>
          </a:p>
          <a:p>
            <a:endParaRPr lang="en-US" dirty="0">
              <a:solidFill>
                <a:schemeClr val="tx1">
                  <a:lumMod val="65000"/>
                  <a:lumOff val="35000"/>
                </a:schemeClr>
              </a:solidFill>
            </a:endParaRPr>
          </a:p>
          <a:p>
            <a:r>
              <a:rPr lang="en-US" dirty="0" smtClean="0">
                <a:solidFill>
                  <a:schemeClr val="tx1">
                    <a:lumMod val="65000"/>
                    <a:lumOff val="35000"/>
                  </a:schemeClr>
                </a:solidFill>
              </a:rPr>
              <a:t>• Participants need: </a:t>
            </a:r>
          </a:p>
          <a:p>
            <a:r>
              <a:rPr lang="en-US" dirty="0" smtClean="0">
                <a:solidFill>
                  <a:schemeClr val="tx1">
                    <a:lumMod val="65000"/>
                    <a:lumOff val="35000"/>
                  </a:schemeClr>
                </a:solidFill>
              </a:rPr>
              <a:t>– </a:t>
            </a:r>
            <a:r>
              <a:rPr lang="en-US" dirty="0" smtClean="0">
                <a:solidFill>
                  <a:srgbClr val="0DC7C3"/>
                </a:solidFill>
              </a:rPr>
              <a:t>Transactions</a:t>
            </a:r>
            <a:r>
              <a:rPr lang="en-US" dirty="0" smtClean="0">
                <a:solidFill>
                  <a:schemeClr val="tx1">
                    <a:lumMod val="65000"/>
                    <a:lumOff val="35000"/>
                  </a:schemeClr>
                </a:solidFill>
              </a:rPr>
              <a:t> to be private </a:t>
            </a:r>
          </a:p>
          <a:p>
            <a:r>
              <a:rPr lang="en-US" dirty="0" smtClean="0">
                <a:solidFill>
                  <a:schemeClr val="tx1">
                    <a:lumMod val="65000"/>
                    <a:lumOff val="35000"/>
                  </a:schemeClr>
                </a:solidFill>
              </a:rPr>
              <a:t>– </a:t>
            </a:r>
            <a:r>
              <a:rPr lang="en-US" dirty="0" smtClean="0">
                <a:solidFill>
                  <a:srgbClr val="0DC7C3"/>
                </a:solidFill>
              </a:rPr>
              <a:t>Identity</a:t>
            </a:r>
            <a:r>
              <a:rPr lang="en-US" dirty="0" smtClean="0">
                <a:solidFill>
                  <a:schemeClr val="tx1">
                    <a:lumMod val="65000"/>
                    <a:lumOff val="35000"/>
                  </a:schemeClr>
                </a:solidFill>
              </a:rPr>
              <a:t> not linked to a transaction </a:t>
            </a:r>
          </a:p>
          <a:p>
            <a:endParaRPr lang="en-US" dirty="0">
              <a:solidFill>
                <a:schemeClr val="tx1">
                  <a:lumMod val="65000"/>
                  <a:lumOff val="35000"/>
                </a:schemeClr>
              </a:solidFill>
            </a:endParaRPr>
          </a:p>
          <a:p>
            <a:r>
              <a:rPr lang="en-US" dirty="0" smtClean="0">
                <a:solidFill>
                  <a:schemeClr val="tx1">
                    <a:lumMod val="65000"/>
                    <a:lumOff val="35000"/>
                  </a:schemeClr>
                </a:solidFill>
              </a:rPr>
              <a:t>• Transactions need to be authenticated </a:t>
            </a:r>
          </a:p>
          <a:p>
            <a:endParaRPr lang="en-US" dirty="0">
              <a:solidFill>
                <a:schemeClr val="tx1">
                  <a:lumMod val="65000"/>
                  <a:lumOff val="35000"/>
                </a:schemeClr>
              </a:solidFill>
            </a:endParaRPr>
          </a:p>
          <a:p>
            <a:r>
              <a:rPr lang="en-US" dirty="0" smtClean="0">
                <a:solidFill>
                  <a:schemeClr val="tx1">
                    <a:lumMod val="65000"/>
                    <a:lumOff val="35000"/>
                  </a:schemeClr>
                </a:solidFill>
              </a:rPr>
              <a:t>• </a:t>
            </a:r>
            <a:r>
              <a:rPr lang="en-US" dirty="0" smtClean="0">
                <a:solidFill>
                  <a:srgbClr val="0DC7C3"/>
                </a:solidFill>
              </a:rPr>
              <a:t>Cryptography</a:t>
            </a:r>
            <a:r>
              <a:rPr lang="en-US" dirty="0" smtClean="0">
                <a:solidFill>
                  <a:schemeClr val="tx1">
                    <a:lumMod val="65000"/>
                    <a:lumOff val="35000"/>
                  </a:schemeClr>
                </a:solidFill>
              </a:rPr>
              <a:t> central to these processes</a:t>
            </a:r>
            <a:endParaRPr lang="en-US" dirty="0">
              <a:solidFill>
                <a:schemeClr val="tx1">
                  <a:lumMod val="65000"/>
                  <a:lumOff val="35000"/>
                </a:schemeClr>
              </a:solidFill>
            </a:endParaRPr>
          </a:p>
        </p:txBody>
      </p:sp>
    </p:spTree>
    <p:extLst>
      <p:ext uri="{BB962C8B-B14F-4D97-AF65-F5344CB8AC3E}">
        <p14:creationId xmlns:p14="http://schemas.microsoft.com/office/powerpoint/2010/main" val="1799147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066800"/>
            <a:ext cx="4572000" cy="4278094"/>
          </a:xfrm>
          <a:prstGeom prst="rect">
            <a:avLst/>
          </a:prstGeom>
        </p:spPr>
        <p:txBody>
          <a:bodyPr>
            <a:spAutoFit/>
          </a:bodyPr>
          <a:lstStyle/>
          <a:p>
            <a:r>
              <a:rPr lang="en-US" sz="1600" dirty="0" smtClean="0">
                <a:solidFill>
                  <a:schemeClr val="tx1">
                    <a:lumMod val="65000"/>
                    <a:lumOff val="35000"/>
                  </a:schemeClr>
                </a:solidFill>
              </a:rPr>
              <a:t>• Transaction verification &amp; commitment </a:t>
            </a:r>
          </a:p>
          <a:p>
            <a:endParaRPr lang="en-US" sz="1600" dirty="0" smtClean="0">
              <a:solidFill>
                <a:schemeClr val="tx1">
                  <a:lumMod val="65000"/>
                  <a:lumOff val="35000"/>
                </a:schemeClr>
              </a:solidFill>
            </a:endParaRPr>
          </a:p>
          <a:p>
            <a:r>
              <a:rPr lang="en-US" sz="1600" dirty="0" smtClean="0">
                <a:solidFill>
                  <a:schemeClr val="tx1">
                    <a:lumMod val="65000"/>
                    <a:lumOff val="35000"/>
                  </a:schemeClr>
                </a:solidFill>
              </a:rPr>
              <a:t>• When participants are anonymous</a:t>
            </a:r>
          </a:p>
          <a:p>
            <a:r>
              <a:rPr lang="en-US" sz="1600" dirty="0" smtClean="0">
                <a:solidFill>
                  <a:schemeClr val="tx1">
                    <a:lumMod val="65000"/>
                    <a:lumOff val="35000"/>
                  </a:schemeClr>
                </a:solidFill>
              </a:rPr>
              <a:t> – Commitment is expensive </a:t>
            </a:r>
          </a:p>
          <a:p>
            <a:r>
              <a:rPr lang="en-US" sz="1600" dirty="0" smtClean="0">
                <a:solidFill>
                  <a:schemeClr val="tx1">
                    <a:lumMod val="65000"/>
                    <a:lumOff val="35000"/>
                  </a:schemeClr>
                </a:solidFill>
              </a:rPr>
              <a:t>– </a:t>
            </a:r>
            <a:r>
              <a:rPr lang="en-US" sz="1600" dirty="0" smtClean="0">
                <a:solidFill>
                  <a:srgbClr val="0DC7C3"/>
                </a:solidFill>
              </a:rPr>
              <a:t>Bitcoin</a:t>
            </a:r>
            <a:r>
              <a:rPr lang="en-US" sz="1600" dirty="0" smtClean="0">
                <a:solidFill>
                  <a:schemeClr val="tx1">
                    <a:lumMod val="65000"/>
                    <a:lumOff val="35000"/>
                  </a:schemeClr>
                </a:solidFill>
              </a:rPr>
              <a:t> cryptographic mining provides verification for anonymous participants but at significant compute cost (proof of work) </a:t>
            </a:r>
          </a:p>
          <a:p>
            <a:endParaRPr lang="en-US" sz="1600" dirty="0" smtClean="0">
              <a:solidFill>
                <a:schemeClr val="tx1">
                  <a:lumMod val="65000"/>
                  <a:lumOff val="35000"/>
                </a:schemeClr>
              </a:solidFill>
            </a:endParaRPr>
          </a:p>
          <a:p>
            <a:r>
              <a:rPr lang="en-US" sz="1600" dirty="0" smtClean="0">
                <a:solidFill>
                  <a:schemeClr val="tx1">
                    <a:lumMod val="65000"/>
                    <a:lumOff val="35000"/>
                  </a:schemeClr>
                </a:solidFill>
              </a:rPr>
              <a:t>• When participants are known &amp; trusted</a:t>
            </a:r>
          </a:p>
          <a:p>
            <a:r>
              <a:rPr lang="en-US" sz="1600" dirty="0" smtClean="0">
                <a:solidFill>
                  <a:schemeClr val="tx1">
                    <a:lumMod val="65000"/>
                    <a:lumOff val="35000"/>
                  </a:schemeClr>
                </a:solidFill>
              </a:rPr>
              <a:t> – Commitment possible at low cost </a:t>
            </a:r>
          </a:p>
          <a:p>
            <a:endParaRPr lang="en-US" sz="1600" dirty="0" smtClean="0">
              <a:solidFill>
                <a:schemeClr val="tx1">
                  <a:lumMod val="65000"/>
                  <a:lumOff val="35000"/>
                </a:schemeClr>
              </a:solidFill>
            </a:endParaRPr>
          </a:p>
          <a:p>
            <a:r>
              <a:rPr lang="en-US" sz="1600" dirty="0" smtClean="0">
                <a:solidFill>
                  <a:schemeClr val="tx1">
                    <a:lumMod val="65000"/>
                    <a:lumOff val="35000"/>
                  </a:schemeClr>
                </a:solidFill>
              </a:rPr>
              <a:t>• Multiple alternatives </a:t>
            </a:r>
          </a:p>
          <a:p>
            <a:r>
              <a:rPr lang="en-US" sz="1600" dirty="0" smtClean="0">
                <a:solidFill>
                  <a:schemeClr val="tx1">
                    <a:lumMod val="65000"/>
                    <a:lumOff val="35000"/>
                  </a:schemeClr>
                </a:solidFill>
              </a:rPr>
              <a:t>– </a:t>
            </a:r>
            <a:r>
              <a:rPr lang="en-US" sz="1600" dirty="0" smtClean="0">
                <a:solidFill>
                  <a:srgbClr val="0DC7C3"/>
                </a:solidFill>
              </a:rPr>
              <a:t>proof of stake </a:t>
            </a:r>
            <a:r>
              <a:rPr lang="en-US" sz="1600" dirty="0" smtClean="0">
                <a:solidFill>
                  <a:schemeClr val="tx1">
                    <a:lumMod val="65000"/>
                    <a:lumOff val="35000"/>
                  </a:schemeClr>
                </a:solidFill>
              </a:rPr>
              <a:t>where fraudulent transactions cost validators (e.g. transaction bond) </a:t>
            </a:r>
          </a:p>
          <a:p>
            <a:r>
              <a:rPr lang="en-US" sz="1600" dirty="0" smtClean="0">
                <a:solidFill>
                  <a:schemeClr val="tx1">
                    <a:lumMod val="65000"/>
                    <a:lumOff val="35000"/>
                  </a:schemeClr>
                </a:solidFill>
              </a:rPr>
              <a:t>– </a:t>
            </a:r>
            <a:r>
              <a:rPr lang="en-US" sz="1600" dirty="0" smtClean="0">
                <a:solidFill>
                  <a:srgbClr val="0DC7C3"/>
                </a:solidFill>
              </a:rPr>
              <a:t>multi-signature</a:t>
            </a:r>
            <a:r>
              <a:rPr lang="en-US" sz="1600" dirty="0" smtClean="0">
                <a:solidFill>
                  <a:schemeClr val="tx1">
                    <a:lumMod val="65000"/>
                    <a:lumOff val="35000"/>
                  </a:schemeClr>
                </a:solidFill>
              </a:rPr>
              <a:t> (e.g. 3 out of 5 participants agree) </a:t>
            </a:r>
          </a:p>
          <a:p>
            <a:endParaRPr lang="en-US" sz="1600" dirty="0" smtClean="0">
              <a:solidFill>
                <a:schemeClr val="tx1">
                  <a:lumMod val="65000"/>
                  <a:lumOff val="35000"/>
                </a:schemeClr>
              </a:solidFill>
            </a:endParaRPr>
          </a:p>
          <a:p>
            <a:r>
              <a:rPr lang="en-US" sz="1600" dirty="0" smtClean="0">
                <a:solidFill>
                  <a:schemeClr val="tx1">
                    <a:lumMod val="65000"/>
                    <a:lumOff val="35000"/>
                  </a:schemeClr>
                </a:solidFill>
              </a:rPr>
              <a:t>• </a:t>
            </a:r>
            <a:r>
              <a:rPr lang="en-US" sz="1600" dirty="0" smtClean="0">
                <a:solidFill>
                  <a:srgbClr val="0DC7C3"/>
                </a:solidFill>
              </a:rPr>
              <a:t>Industrial </a:t>
            </a:r>
            <a:r>
              <a:rPr lang="en-US" sz="1600" dirty="0" err="1" smtClean="0">
                <a:solidFill>
                  <a:srgbClr val="0DC7C3"/>
                </a:solidFill>
              </a:rPr>
              <a:t>Blockchain</a:t>
            </a:r>
            <a:r>
              <a:rPr lang="en-US" sz="1600" dirty="0" smtClean="0">
                <a:solidFill>
                  <a:srgbClr val="0DC7C3"/>
                </a:solidFill>
              </a:rPr>
              <a:t> needs “pluggable” consensus</a:t>
            </a:r>
            <a:endParaRPr lang="en-US" sz="1600" dirty="0">
              <a:solidFill>
                <a:srgbClr val="0DC7C3"/>
              </a:solidFill>
            </a:endParaRPr>
          </a:p>
        </p:txBody>
      </p:sp>
      <p:sp>
        <p:nvSpPr>
          <p:cNvPr id="5" name="Rectangle 4"/>
          <p:cNvSpPr/>
          <p:nvPr/>
        </p:nvSpPr>
        <p:spPr>
          <a:xfrm>
            <a:off x="304800" y="304800"/>
            <a:ext cx="1320683" cy="400110"/>
          </a:xfrm>
          <a:prstGeom prst="rect">
            <a:avLst/>
          </a:prstGeom>
        </p:spPr>
        <p:txBody>
          <a:bodyPr wrap="none">
            <a:spAutoFit/>
          </a:bodyPr>
          <a:lstStyle/>
          <a:p>
            <a:r>
              <a:rPr lang="en-US" sz="2000" b="1" dirty="0" smtClean="0">
                <a:solidFill>
                  <a:schemeClr val="tx1">
                    <a:lumMod val="65000"/>
                    <a:lumOff val="35000"/>
                  </a:schemeClr>
                </a:solidFill>
              </a:rPr>
              <a:t>Validation </a:t>
            </a:r>
            <a:endParaRPr lang="en-US" sz="2000" b="1" dirty="0">
              <a:solidFill>
                <a:schemeClr val="tx1">
                  <a:lumMod val="65000"/>
                  <a:lumOff val="35000"/>
                </a:schemeClr>
              </a:solidFill>
            </a:endParaRPr>
          </a:p>
        </p:txBody>
      </p:sp>
      <p:pic>
        <p:nvPicPr>
          <p:cNvPr id="12290" name="Picture 2" descr="C:\downloads\Blockchainquery.png"/>
          <p:cNvPicPr>
            <a:picLocks noChangeAspect="1" noChangeArrowheads="1"/>
          </p:cNvPicPr>
          <p:nvPr/>
        </p:nvPicPr>
        <p:blipFill rotWithShape="1">
          <a:blip r:embed="rId2">
            <a:extLst>
              <a:ext uri="{28A0092B-C50C-407E-A947-70E740481C1C}">
                <a14:useLocalDpi xmlns:a14="http://schemas.microsoft.com/office/drawing/2010/main" val="0"/>
              </a:ext>
            </a:extLst>
          </a:blip>
          <a:srcRect l="4271" r="5416" b="6449"/>
          <a:stretch/>
        </p:blipFill>
        <p:spPr bwMode="auto">
          <a:xfrm>
            <a:off x="4724400" y="1787123"/>
            <a:ext cx="4253976" cy="270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96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3330592" cy="400110"/>
          </a:xfrm>
          <a:prstGeom prst="rect">
            <a:avLst/>
          </a:prstGeom>
        </p:spPr>
        <p:txBody>
          <a:bodyPr wrap="none">
            <a:spAutoFit/>
          </a:bodyPr>
          <a:lstStyle/>
          <a:p>
            <a:r>
              <a:rPr lang="en-US" sz="2000" b="1" dirty="0" smtClean="0">
                <a:solidFill>
                  <a:schemeClr val="tx1">
                    <a:lumMod val="65000"/>
                    <a:lumOff val="35000"/>
                  </a:schemeClr>
                </a:solidFill>
              </a:rPr>
              <a:t>Industrial </a:t>
            </a:r>
            <a:r>
              <a:rPr lang="en-US" sz="2000" b="1" dirty="0" err="1" smtClean="0">
                <a:solidFill>
                  <a:schemeClr val="tx1">
                    <a:lumMod val="65000"/>
                    <a:lumOff val="35000"/>
                  </a:schemeClr>
                </a:solidFill>
              </a:rPr>
              <a:t>Blockchain</a:t>
            </a:r>
            <a:r>
              <a:rPr lang="en-US" sz="2000" b="1" dirty="0" smtClean="0">
                <a:solidFill>
                  <a:schemeClr val="tx1">
                    <a:lumMod val="65000"/>
                    <a:lumOff val="35000"/>
                  </a:schemeClr>
                </a:solidFill>
              </a:rPr>
              <a:t> Benefits</a:t>
            </a:r>
            <a:endParaRPr lang="en-US" sz="2000" b="1" dirty="0">
              <a:solidFill>
                <a:schemeClr val="tx1">
                  <a:lumMod val="65000"/>
                  <a:lumOff val="35000"/>
                </a:schemeClr>
              </a:solidFill>
            </a:endParaRPr>
          </a:p>
        </p:txBody>
      </p:sp>
      <p:pic>
        <p:nvPicPr>
          <p:cNvPr id="13315" name="Picture 3" descr="C:\downloads\services-assess-gears-log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1447800"/>
            <a:ext cx="2062619"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downloads\dm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1394757"/>
            <a:ext cx="2483724" cy="1862793"/>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descr="C:\downloads\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775" y="41148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C:\downloads\80490622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22324" y="4124325"/>
            <a:ext cx="2133600"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7872" y="2043499"/>
            <a:ext cx="1455335" cy="923330"/>
          </a:xfrm>
          <a:prstGeom prst="rect">
            <a:avLst/>
          </a:prstGeom>
        </p:spPr>
        <p:txBody>
          <a:bodyPr wrap="none">
            <a:spAutoFit/>
          </a:bodyPr>
          <a:lstStyle/>
          <a:p>
            <a:pPr algn="ctr"/>
            <a:r>
              <a:rPr lang="en-US" dirty="0" smtClean="0">
                <a:solidFill>
                  <a:schemeClr val="tx1">
                    <a:lumMod val="65000"/>
                    <a:lumOff val="35000"/>
                  </a:schemeClr>
                </a:solidFill>
              </a:rPr>
              <a:t>Reduce costs </a:t>
            </a:r>
          </a:p>
          <a:p>
            <a:pPr algn="ctr"/>
            <a:r>
              <a:rPr lang="en-US" dirty="0" smtClean="0">
                <a:solidFill>
                  <a:schemeClr val="tx1">
                    <a:lumMod val="65000"/>
                    <a:lumOff val="35000"/>
                  </a:schemeClr>
                </a:solidFill>
              </a:rPr>
              <a:t>and</a:t>
            </a:r>
          </a:p>
          <a:p>
            <a:pPr algn="ctr"/>
            <a:r>
              <a:rPr lang="en-US" dirty="0" smtClean="0">
                <a:solidFill>
                  <a:schemeClr val="tx1">
                    <a:lumMod val="65000"/>
                    <a:lumOff val="35000"/>
                  </a:schemeClr>
                </a:solidFill>
              </a:rPr>
              <a:t> complexity</a:t>
            </a:r>
            <a:endParaRPr lang="en-US" dirty="0">
              <a:solidFill>
                <a:schemeClr val="tx1">
                  <a:lumMod val="65000"/>
                  <a:lumOff val="35000"/>
                </a:schemeClr>
              </a:solidFill>
            </a:endParaRPr>
          </a:p>
        </p:txBody>
      </p:sp>
      <p:sp>
        <p:nvSpPr>
          <p:cNvPr id="6" name="Rectangle 5"/>
          <p:cNvSpPr/>
          <p:nvPr/>
        </p:nvSpPr>
        <p:spPr>
          <a:xfrm>
            <a:off x="4645307" y="2181999"/>
            <a:ext cx="1526893" cy="646331"/>
          </a:xfrm>
          <a:prstGeom prst="rect">
            <a:avLst/>
          </a:prstGeom>
        </p:spPr>
        <p:txBody>
          <a:bodyPr wrap="none">
            <a:spAutoFit/>
          </a:bodyPr>
          <a:lstStyle/>
          <a:p>
            <a:r>
              <a:rPr lang="en-US" dirty="0" smtClean="0">
                <a:solidFill>
                  <a:schemeClr val="tx1">
                    <a:lumMod val="65000"/>
                    <a:lumOff val="35000"/>
                  </a:schemeClr>
                </a:solidFill>
              </a:rPr>
              <a:t>Trusted </a:t>
            </a:r>
          </a:p>
          <a:p>
            <a:pPr algn="ctr"/>
            <a:r>
              <a:rPr lang="en-US" dirty="0" smtClean="0">
                <a:solidFill>
                  <a:schemeClr val="tx1">
                    <a:lumMod val="65000"/>
                    <a:lumOff val="35000"/>
                  </a:schemeClr>
                </a:solidFill>
              </a:rPr>
              <a:t>recordkeeping</a:t>
            </a:r>
            <a:endParaRPr lang="en-US" dirty="0">
              <a:solidFill>
                <a:schemeClr val="tx1">
                  <a:lumMod val="65000"/>
                  <a:lumOff val="35000"/>
                </a:schemeClr>
              </a:solidFill>
            </a:endParaRPr>
          </a:p>
        </p:txBody>
      </p:sp>
      <p:sp>
        <p:nvSpPr>
          <p:cNvPr id="7" name="Rectangle 6"/>
          <p:cNvSpPr/>
          <p:nvPr/>
        </p:nvSpPr>
        <p:spPr>
          <a:xfrm>
            <a:off x="127872" y="4724400"/>
            <a:ext cx="1530868" cy="646331"/>
          </a:xfrm>
          <a:prstGeom prst="rect">
            <a:avLst/>
          </a:prstGeom>
        </p:spPr>
        <p:txBody>
          <a:bodyPr wrap="none">
            <a:spAutoFit/>
          </a:bodyPr>
          <a:lstStyle/>
          <a:p>
            <a:r>
              <a:rPr lang="en-US" dirty="0" smtClean="0">
                <a:solidFill>
                  <a:schemeClr val="tx1">
                    <a:lumMod val="65000"/>
                    <a:lumOff val="35000"/>
                  </a:schemeClr>
                </a:solidFill>
              </a:rPr>
              <a:t>Improve </a:t>
            </a:r>
          </a:p>
          <a:p>
            <a:r>
              <a:rPr lang="en-US" dirty="0" smtClean="0">
                <a:solidFill>
                  <a:schemeClr val="tx1">
                    <a:lumMod val="65000"/>
                    <a:lumOff val="35000"/>
                  </a:schemeClr>
                </a:solidFill>
              </a:rPr>
              <a:t>discoverability</a:t>
            </a:r>
            <a:endParaRPr lang="en-US" dirty="0">
              <a:solidFill>
                <a:schemeClr val="tx1">
                  <a:lumMod val="65000"/>
                  <a:lumOff val="35000"/>
                </a:schemeClr>
              </a:solidFill>
            </a:endParaRPr>
          </a:p>
        </p:txBody>
      </p:sp>
      <p:sp>
        <p:nvSpPr>
          <p:cNvPr id="8" name="Rectangle 7"/>
          <p:cNvSpPr/>
          <p:nvPr/>
        </p:nvSpPr>
        <p:spPr>
          <a:xfrm>
            <a:off x="4683407" y="4724400"/>
            <a:ext cx="1620893" cy="646331"/>
          </a:xfrm>
          <a:prstGeom prst="rect">
            <a:avLst/>
          </a:prstGeom>
        </p:spPr>
        <p:txBody>
          <a:bodyPr wrap="none">
            <a:spAutoFit/>
          </a:bodyPr>
          <a:lstStyle/>
          <a:p>
            <a:r>
              <a:rPr lang="en-US" dirty="0" smtClean="0">
                <a:solidFill>
                  <a:schemeClr val="tx1">
                    <a:lumMod val="65000"/>
                    <a:lumOff val="35000"/>
                  </a:schemeClr>
                </a:solidFill>
              </a:rPr>
              <a:t>Shared trusted </a:t>
            </a:r>
          </a:p>
          <a:p>
            <a:r>
              <a:rPr lang="en-US" dirty="0" smtClean="0">
                <a:solidFill>
                  <a:schemeClr val="tx1">
                    <a:lumMod val="65000"/>
                    <a:lumOff val="35000"/>
                  </a:schemeClr>
                </a:solidFill>
              </a:rPr>
              <a:t>processes</a:t>
            </a:r>
            <a:endParaRPr lang="en-US" dirty="0">
              <a:solidFill>
                <a:schemeClr val="tx1">
                  <a:lumMod val="65000"/>
                  <a:lumOff val="35000"/>
                </a:schemeClr>
              </a:solidFill>
            </a:endParaRPr>
          </a:p>
        </p:txBody>
      </p:sp>
    </p:spTree>
    <p:extLst>
      <p:ext uri="{BB962C8B-B14F-4D97-AF65-F5344CB8AC3E}">
        <p14:creationId xmlns:p14="http://schemas.microsoft.com/office/powerpoint/2010/main" val="2931783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66750"/>
            <a:ext cx="8458200" cy="5663089"/>
          </a:xfrm>
          <a:prstGeom prst="rect">
            <a:avLst/>
          </a:prstGeom>
        </p:spPr>
        <p:txBody>
          <a:bodyPr wrap="square">
            <a:spAutoFit/>
          </a:bodyPr>
          <a:lstStyle/>
          <a:p>
            <a:r>
              <a:rPr lang="en-US" sz="2000" b="1" dirty="0" smtClean="0">
                <a:solidFill>
                  <a:schemeClr val="tx1">
                    <a:lumMod val="65000"/>
                    <a:lumOff val="35000"/>
                  </a:schemeClr>
                </a:solidFill>
              </a:rPr>
              <a:t>Motivation</a:t>
            </a:r>
          </a:p>
          <a:p>
            <a:endParaRPr lang="en-US" dirty="0"/>
          </a:p>
          <a:p>
            <a:pPr marL="285750" indent="-285750">
              <a:buFont typeface="Arial" panose="020B0604020202020204" pitchFamily="34" charset="0"/>
              <a:buChar char="•"/>
            </a:pPr>
            <a:r>
              <a:rPr lang="en-US" dirty="0"/>
              <a:t>Great West as an organization manages huge number of assets of different entities. We act as middle men in managing funds of different individuals in our client organization.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a:t>
            </a:r>
            <a:r>
              <a:rPr lang="en-US" dirty="0"/>
              <a:t>also have to deal with a lot of confidential client information hence security of our data is also a huge concern to our organization.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Yearly </a:t>
            </a:r>
            <a:r>
              <a:rPr lang="en-US" dirty="0"/>
              <a:t>settlements of individuals is another area where we may be utilizing a lot of our organizational resources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 </a:t>
            </a:r>
            <a:r>
              <a:rPr lang="en-US" dirty="0"/>
              <a:t>For this we use traditional relational database approach for this purpose. By maintaining data across our 3 data centers where 1 acts as the main data center and the other two are used for back up incase the main data center were to go offline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 </a:t>
            </a:r>
            <a:r>
              <a:rPr lang="en-US" dirty="0"/>
              <a:t>Also the data in our databases is not encrypted so if an external entity were to breach the data layer of our system the security of client data  would be at risk. Thus we have thought of this approach keeping in mind the data security and mutability in our current system.</a:t>
            </a:r>
          </a:p>
        </p:txBody>
      </p:sp>
    </p:spTree>
    <p:extLst>
      <p:ext uri="{BB962C8B-B14F-4D97-AF65-F5344CB8AC3E}">
        <p14:creationId xmlns:p14="http://schemas.microsoft.com/office/powerpoint/2010/main" val="92325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1969"/>
            <a:ext cx="4572000" cy="6340197"/>
          </a:xfrm>
          <a:prstGeom prst="rect">
            <a:avLst/>
          </a:prstGeom>
        </p:spPr>
        <p:txBody>
          <a:bodyPr>
            <a:spAutoFit/>
          </a:bodyPr>
          <a:lstStyle/>
          <a:p>
            <a:r>
              <a:rPr lang="en-US" sz="1400" b="1" dirty="0">
                <a:solidFill>
                  <a:schemeClr val="tx1">
                    <a:lumMod val="65000"/>
                    <a:lumOff val="35000"/>
                  </a:schemeClr>
                </a:solidFill>
              </a:rPr>
              <a:t>Use Case – Online Identity Management </a:t>
            </a:r>
            <a:endParaRPr lang="en-US" sz="1400" dirty="0">
              <a:solidFill>
                <a:schemeClr val="tx1">
                  <a:lumMod val="65000"/>
                  <a:lumOff val="35000"/>
                </a:schemeClr>
              </a:solidFill>
            </a:endParaRPr>
          </a:p>
          <a:p>
            <a:r>
              <a:rPr lang="en-US" sz="1400" b="1" dirty="0">
                <a:solidFill>
                  <a:schemeClr val="tx1">
                    <a:lumMod val="65000"/>
                    <a:lumOff val="35000"/>
                  </a:schemeClr>
                </a:solidFill>
              </a:rPr>
              <a:t>What?</a:t>
            </a:r>
            <a:endParaRPr lang="en-US" sz="1400" dirty="0">
              <a:solidFill>
                <a:schemeClr val="tx1">
                  <a:lumMod val="65000"/>
                  <a:lumOff val="35000"/>
                </a:schemeClr>
              </a:solidFill>
            </a:endParaRPr>
          </a:p>
          <a:p>
            <a:pPr marL="285750" lvl="0" indent="-285750">
              <a:buFont typeface="Arial" panose="020B0604020202020204" pitchFamily="34" charset="0"/>
              <a:buChar char="•"/>
            </a:pPr>
            <a:r>
              <a:rPr lang="en-US" sz="1400" dirty="0">
                <a:solidFill>
                  <a:schemeClr val="tx1">
                    <a:lumMod val="65000"/>
                    <a:lumOff val="35000"/>
                  </a:schemeClr>
                </a:solidFill>
              </a:rPr>
              <a:t> </a:t>
            </a:r>
            <a:r>
              <a:rPr lang="en-US" sz="1400" dirty="0" smtClean="0">
                <a:solidFill>
                  <a:schemeClr val="tx1">
                    <a:lumMod val="65000"/>
                    <a:lumOff val="35000"/>
                  </a:schemeClr>
                </a:solidFill>
              </a:rPr>
              <a:t>A participant  </a:t>
            </a:r>
            <a:r>
              <a:rPr lang="en-US" sz="1400" dirty="0">
                <a:solidFill>
                  <a:schemeClr val="tx1">
                    <a:lumMod val="65000"/>
                    <a:lumOff val="35000"/>
                  </a:schemeClr>
                </a:solidFill>
              </a:rPr>
              <a:t>needs registration which can be done online but financial services like loans, mortgages or insurance require a higher level of </a:t>
            </a:r>
            <a:r>
              <a:rPr lang="en-US" sz="1400" dirty="0" smtClean="0">
                <a:solidFill>
                  <a:schemeClr val="tx1">
                    <a:lumMod val="65000"/>
                    <a:lumOff val="35000"/>
                  </a:schemeClr>
                </a:solidFill>
              </a:rPr>
              <a:t>security</a:t>
            </a:r>
          </a:p>
          <a:p>
            <a:pPr marL="285750" lvl="0" indent="-285750">
              <a:buFont typeface="Arial" panose="020B0604020202020204" pitchFamily="34" charset="0"/>
              <a:buChar char="•"/>
            </a:pPr>
            <a:endParaRPr lang="en-US" sz="1400" dirty="0">
              <a:solidFill>
                <a:schemeClr val="tx1">
                  <a:lumMod val="65000"/>
                  <a:lumOff val="35000"/>
                </a:schemeClr>
              </a:solidFill>
            </a:endParaRPr>
          </a:p>
          <a:p>
            <a:pPr marL="285750" lvl="0" indent="-285750">
              <a:buFont typeface="Arial" panose="020B0604020202020204" pitchFamily="34" charset="0"/>
              <a:buChar char="•"/>
            </a:pPr>
            <a:r>
              <a:rPr lang="en-US" sz="1400" dirty="0">
                <a:solidFill>
                  <a:schemeClr val="tx1">
                    <a:lumMod val="65000"/>
                    <a:lumOff val="35000"/>
                  </a:schemeClr>
                </a:solidFill>
              </a:rPr>
              <a:t> Compliance with Know Your Customer (KYC) regulations </a:t>
            </a:r>
            <a:r>
              <a:rPr lang="en-US" sz="1400" dirty="0" smtClean="0">
                <a:solidFill>
                  <a:schemeClr val="tx1">
                    <a:lumMod val="65000"/>
                    <a:lumOff val="35000"/>
                  </a:schemeClr>
                </a:solidFill>
              </a:rPr>
              <a:t>required</a:t>
            </a:r>
          </a:p>
          <a:p>
            <a:pPr marL="285750" lvl="0" indent="-285750">
              <a:buFont typeface="Arial" panose="020B0604020202020204" pitchFamily="34" charset="0"/>
              <a:buChar char="•"/>
            </a:pPr>
            <a:endParaRPr lang="en-US" sz="1400" dirty="0">
              <a:solidFill>
                <a:schemeClr val="tx1">
                  <a:lumMod val="65000"/>
                  <a:lumOff val="35000"/>
                </a:schemeClr>
              </a:solidFill>
            </a:endParaRPr>
          </a:p>
          <a:p>
            <a:pPr marL="285750" lvl="0" indent="-285750">
              <a:buFont typeface="Arial" panose="020B0604020202020204" pitchFamily="34" charset="0"/>
              <a:buChar char="•"/>
            </a:pPr>
            <a:r>
              <a:rPr lang="en-US" sz="1400" dirty="0">
                <a:solidFill>
                  <a:schemeClr val="tx1">
                    <a:lumMod val="65000"/>
                    <a:lumOff val="35000"/>
                  </a:schemeClr>
                </a:solidFill>
              </a:rPr>
              <a:t> It is a time-consuming and costly process</a:t>
            </a:r>
          </a:p>
          <a:p>
            <a:r>
              <a:rPr lang="en-US" sz="1400" b="1" dirty="0">
                <a:solidFill>
                  <a:schemeClr val="tx1">
                    <a:lumMod val="65000"/>
                    <a:lumOff val="35000"/>
                  </a:schemeClr>
                </a:solidFill>
              </a:rPr>
              <a:t>How?</a:t>
            </a:r>
            <a:endParaRPr lang="en-US" sz="1400" dirty="0">
              <a:solidFill>
                <a:schemeClr val="tx1">
                  <a:lumMod val="65000"/>
                  <a:lumOff val="35000"/>
                </a:schemeClr>
              </a:solidFill>
            </a:endParaRPr>
          </a:p>
          <a:p>
            <a:pPr marL="285750" lvl="0" indent="-285750">
              <a:buFont typeface="Arial" panose="020B0604020202020204" pitchFamily="34" charset="0"/>
              <a:buChar char="•"/>
            </a:pPr>
            <a:r>
              <a:rPr lang="en-US" sz="1400" dirty="0" err="1">
                <a:solidFill>
                  <a:schemeClr val="tx1">
                    <a:lumMod val="65000"/>
                    <a:lumOff val="35000"/>
                  </a:schemeClr>
                </a:solidFill>
              </a:rPr>
              <a:t>Blockchain</a:t>
            </a:r>
            <a:r>
              <a:rPr lang="en-US" sz="1400" dirty="0">
                <a:solidFill>
                  <a:schemeClr val="tx1">
                    <a:lumMod val="65000"/>
                    <a:lumOff val="35000"/>
                  </a:schemeClr>
                </a:solidFill>
              </a:rPr>
              <a:t> ensures data is distributed across a network. </a:t>
            </a:r>
            <a:endParaRPr lang="en-US" sz="1400" dirty="0" smtClean="0">
              <a:solidFill>
                <a:schemeClr val="tx1">
                  <a:lumMod val="65000"/>
                  <a:lumOff val="35000"/>
                </a:schemeClr>
              </a:solidFill>
            </a:endParaRPr>
          </a:p>
          <a:p>
            <a:pPr marL="285750" lvl="0" indent="-285750">
              <a:buFont typeface="Arial" panose="020B0604020202020204" pitchFamily="34" charset="0"/>
              <a:buChar char="•"/>
            </a:pPr>
            <a:endParaRPr lang="en-US" sz="1400" dirty="0">
              <a:solidFill>
                <a:schemeClr val="tx1">
                  <a:lumMod val="65000"/>
                  <a:lumOff val="35000"/>
                </a:schemeClr>
              </a:solidFill>
            </a:endParaRPr>
          </a:p>
          <a:p>
            <a:pPr marL="285750" lvl="0" indent="-285750">
              <a:buFont typeface="Arial" panose="020B0604020202020204" pitchFamily="34" charset="0"/>
              <a:buChar char="•"/>
            </a:pPr>
            <a:r>
              <a:rPr lang="en-US" sz="1400" dirty="0">
                <a:solidFill>
                  <a:schemeClr val="tx1">
                    <a:lumMod val="65000"/>
                    <a:lumOff val="35000"/>
                  </a:schemeClr>
                </a:solidFill>
              </a:rPr>
              <a:t>It can be changed only if consensus is gained among network participants that a proposed transaction is correct and </a:t>
            </a:r>
            <a:r>
              <a:rPr lang="en-US" sz="1400" dirty="0" smtClean="0">
                <a:solidFill>
                  <a:schemeClr val="tx1">
                    <a:lumMod val="65000"/>
                    <a:lumOff val="35000"/>
                  </a:schemeClr>
                </a:solidFill>
              </a:rPr>
              <a:t>valid</a:t>
            </a:r>
          </a:p>
          <a:p>
            <a:pPr lvl="0"/>
            <a:endParaRPr lang="en-US" sz="1400" dirty="0">
              <a:solidFill>
                <a:schemeClr val="tx1">
                  <a:lumMod val="65000"/>
                  <a:lumOff val="35000"/>
                </a:schemeClr>
              </a:solidFill>
            </a:endParaRPr>
          </a:p>
          <a:p>
            <a:r>
              <a:rPr lang="en-US" sz="1400" b="1" dirty="0">
                <a:solidFill>
                  <a:schemeClr val="tx1">
                    <a:lumMod val="65000"/>
                    <a:lumOff val="35000"/>
                  </a:schemeClr>
                </a:solidFill>
              </a:rPr>
              <a:t>Benefits</a:t>
            </a:r>
            <a:endParaRPr lang="en-US" sz="1400" dirty="0">
              <a:solidFill>
                <a:schemeClr val="tx1">
                  <a:lumMod val="65000"/>
                  <a:lumOff val="35000"/>
                </a:schemeClr>
              </a:solidFill>
            </a:endParaRPr>
          </a:p>
          <a:p>
            <a:pPr marL="285750" lvl="0" indent="-285750">
              <a:buFont typeface="Arial" panose="020B0604020202020204" pitchFamily="34" charset="0"/>
              <a:buChar char="•"/>
            </a:pPr>
            <a:r>
              <a:rPr lang="en-US" sz="1400" dirty="0">
                <a:solidFill>
                  <a:schemeClr val="tx1">
                    <a:lumMod val="65000"/>
                    <a:lumOff val="35000"/>
                  </a:schemeClr>
                </a:solidFill>
              </a:rPr>
              <a:t>Empowers consumers to control their own identity and share between trusted entities with their consent. </a:t>
            </a:r>
            <a:endParaRPr lang="en-US" sz="1400" dirty="0" smtClean="0">
              <a:solidFill>
                <a:schemeClr val="tx1">
                  <a:lumMod val="65000"/>
                  <a:lumOff val="35000"/>
                </a:schemeClr>
              </a:solidFill>
            </a:endParaRPr>
          </a:p>
          <a:p>
            <a:pPr marL="285750" lvl="0" indent="-285750">
              <a:buFont typeface="Arial" panose="020B0604020202020204" pitchFamily="34" charset="0"/>
              <a:buChar char="•"/>
            </a:pPr>
            <a:endParaRPr lang="en-US" sz="1400" dirty="0">
              <a:solidFill>
                <a:schemeClr val="tx1">
                  <a:lumMod val="65000"/>
                  <a:lumOff val="35000"/>
                </a:schemeClr>
              </a:solidFill>
            </a:endParaRPr>
          </a:p>
          <a:p>
            <a:pPr marL="285750" lvl="0" indent="-285750">
              <a:buFont typeface="Arial" panose="020B0604020202020204" pitchFamily="34" charset="0"/>
              <a:buChar char="•"/>
            </a:pPr>
            <a:r>
              <a:rPr lang="en-US" sz="1400" dirty="0">
                <a:solidFill>
                  <a:schemeClr val="tx1">
                    <a:lumMod val="65000"/>
                    <a:lumOff val="35000"/>
                  </a:schemeClr>
                </a:solidFill>
              </a:rPr>
              <a:t>No single institution can compromise a consumer’s </a:t>
            </a:r>
            <a:r>
              <a:rPr lang="en-US" sz="1400" dirty="0" smtClean="0">
                <a:solidFill>
                  <a:schemeClr val="tx1">
                    <a:lumMod val="65000"/>
                    <a:lumOff val="35000"/>
                  </a:schemeClr>
                </a:solidFill>
              </a:rPr>
              <a:t>identity</a:t>
            </a:r>
          </a:p>
          <a:p>
            <a:pPr marL="285750" lvl="0" indent="-285750">
              <a:buFont typeface="Arial" panose="020B0604020202020204" pitchFamily="34" charset="0"/>
              <a:buChar char="•"/>
            </a:pPr>
            <a:endParaRPr lang="en-US" sz="1400" dirty="0">
              <a:solidFill>
                <a:schemeClr val="tx1">
                  <a:lumMod val="65000"/>
                  <a:lumOff val="35000"/>
                </a:schemeClr>
              </a:solidFill>
            </a:endParaRPr>
          </a:p>
          <a:p>
            <a:pPr marL="285750" lvl="0" indent="-285750">
              <a:buFont typeface="Arial" panose="020B0604020202020204" pitchFamily="34" charset="0"/>
              <a:buChar char="•"/>
            </a:pPr>
            <a:r>
              <a:rPr lang="en-US" sz="1400" dirty="0">
                <a:solidFill>
                  <a:schemeClr val="tx1">
                    <a:lumMod val="65000"/>
                    <a:lumOff val="35000"/>
                  </a:schemeClr>
                </a:solidFill>
              </a:rPr>
              <a:t>It can eliminate the possibility of a party using a fake mailing address, social security number, insurance policy, or even phone number, which helps protect parties from identity theft</a:t>
            </a:r>
          </a:p>
        </p:txBody>
      </p:sp>
      <p:pic>
        <p:nvPicPr>
          <p:cNvPr id="14338" name="Picture 2" descr="C:\downloads\IMP-map.png"/>
          <p:cNvPicPr>
            <a:picLocks noChangeAspect="1" noChangeArrowheads="1"/>
          </p:cNvPicPr>
          <p:nvPr/>
        </p:nvPicPr>
        <p:blipFill rotWithShape="1">
          <a:blip r:embed="rId2">
            <a:extLst>
              <a:ext uri="{28A0092B-C50C-407E-A947-70E740481C1C}">
                <a14:useLocalDpi xmlns:a14="http://schemas.microsoft.com/office/drawing/2010/main" val="0"/>
              </a:ext>
            </a:extLst>
          </a:blip>
          <a:srcRect l="4500" t="4220" r="2750" b="5063"/>
          <a:stretch/>
        </p:blipFill>
        <p:spPr bwMode="auto">
          <a:xfrm>
            <a:off x="4743450" y="1828800"/>
            <a:ext cx="4286250" cy="2483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717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4572000" cy="5632311"/>
          </a:xfrm>
          <a:prstGeom prst="rect">
            <a:avLst/>
          </a:prstGeom>
        </p:spPr>
        <p:txBody>
          <a:bodyPr>
            <a:spAutoFit/>
          </a:bodyPr>
          <a:lstStyle/>
          <a:p>
            <a:r>
              <a:rPr lang="en-US" sz="1500" b="1" dirty="0" smtClean="0">
                <a:solidFill>
                  <a:schemeClr val="tx1">
                    <a:lumMod val="65000"/>
                    <a:lumOff val="35000"/>
                  </a:schemeClr>
                </a:solidFill>
              </a:rPr>
              <a:t>Use Case – Asset Management</a:t>
            </a:r>
            <a:endParaRPr lang="en-US" sz="1500" dirty="0" smtClean="0">
              <a:solidFill>
                <a:schemeClr val="tx1">
                  <a:lumMod val="65000"/>
                  <a:lumOff val="35000"/>
                </a:schemeClr>
              </a:solidFill>
            </a:endParaRPr>
          </a:p>
          <a:p>
            <a:pPr marL="285750" lvl="0" indent="-285750">
              <a:buFont typeface="Arial" panose="020B0604020202020204" pitchFamily="34" charset="0"/>
              <a:buChar char="•"/>
            </a:pPr>
            <a:r>
              <a:rPr lang="en-US" sz="1200" dirty="0" smtClean="0">
                <a:solidFill>
                  <a:schemeClr val="tx1">
                    <a:lumMod val="65000"/>
                    <a:lumOff val="35000"/>
                  </a:schemeClr>
                </a:solidFill>
              </a:rPr>
              <a:t> Great west manages assets of multiple participants under different sponsors</a:t>
            </a:r>
          </a:p>
          <a:p>
            <a:pPr marL="285750" lvl="0" indent="-285750">
              <a:buFont typeface="Arial" panose="020B0604020202020204" pitchFamily="34" charset="0"/>
              <a:buChar char="•"/>
            </a:pPr>
            <a:endParaRPr lang="en-US" sz="1200" dirty="0" smtClean="0">
              <a:solidFill>
                <a:schemeClr val="tx1">
                  <a:lumMod val="65000"/>
                  <a:lumOff val="35000"/>
                </a:schemeClr>
              </a:solidFill>
            </a:endParaRPr>
          </a:p>
          <a:p>
            <a:pPr marL="285750" lvl="0" indent="-285750">
              <a:buFont typeface="Arial" panose="020B0604020202020204" pitchFamily="34" charset="0"/>
              <a:buChar char="•"/>
            </a:pPr>
            <a:r>
              <a:rPr lang="en-US" sz="1200" dirty="0" smtClean="0">
                <a:solidFill>
                  <a:schemeClr val="tx1">
                    <a:lumMod val="65000"/>
                    <a:lumOff val="35000"/>
                  </a:schemeClr>
                </a:solidFill>
              </a:rPr>
              <a:t> each participants assets are invested in different funds within a plan for a sponsor</a:t>
            </a:r>
          </a:p>
          <a:p>
            <a:pPr marL="285750" lvl="0" indent="-285750">
              <a:buFont typeface="Arial" panose="020B0604020202020204" pitchFamily="34" charset="0"/>
              <a:buChar char="•"/>
            </a:pPr>
            <a:endParaRPr lang="en-US" sz="1200" dirty="0">
              <a:solidFill>
                <a:schemeClr val="tx1">
                  <a:lumMod val="65000"/>
                  <a:lumOff val="35000"/>
                </a:schemeClr>
              </a:solidFill>
            </a:endParaRPr>
          </a:p>
          <a:p>
            <a:pPr marL="285750" lvl="0" indent="-285750">
              <a:buFont typeface="Arial" panose="020B0604020202020204" pitchFamily="34" charset="0"/>
              <a:buChar char="•"/>
            </a:pPr>
            <a:r>
              <a:rPr lang="en-US" sz="1200" dirty="0" smtClean="0">
                <a:solidFill>
                  <a:schemeClr val="tx1">
                    <a:lumMod val="65000"/>
                    <a:lumOff val="35000"/>
                  </a:schemeClr>
                </a:solidFill>
              </a:rPr>
              <a:t>During audit any discrepancy arises it takes a lot of time and effort to resolve it.</a:t>
            </a:r>
          </a:p>
          <a:p>
            <a:pPr marL="285750" lvl="0" indent="-285750">
              <a:buFont typeface="Arial" panose="020B0604020202020204" pitchFamily="34" charset="0"/>
              <a:buChar char="•"/>
            </a:pPr>
            <a:endParaRPr lang="en-US" sz="1200" dirty="0" smtClean="0">
              <a:solidFill>
                <a:schemeClr val="tx1">
                  <a:lumMod val="65000"/>
                  <a:lumOff val="35000"/>
                </a:schemeClr>
              </a:solidFill>
            </a:endParaRPr>
          </a:p>
          <a:p>
            <a:pPr marL="285750" lvl="0" indent="-285750">
              <a:buFont typeface="Arial" panose="020B0604020202020204" pitchFamily="34" charset="0"/>
              <a:buChar char="•"/>
            </a:pPr>
            <a:r>
              <a:rPr lang="en-US" sz="1200" dirty="0" smtClean="0">
                <a:solidFill>
                  <a:schemeClr val="tx1">
                    <a:lumMod val="65000"/>
                    <a:lumOff val="35000"/>
                  </a:schemeClr>
                </a:solidFill>
              </a:rPr>
              <a:t> It is a time-consuming and costly process</a:t>
            </a:r>
          </a:p>
          <a:p>
            <a:r>
              <a:rPr lang="en-US" sz="1200" b="1" dirty="0" smtClean="0">
                <a:solidFill>
                  <a:schemeClr val="tx1">
                    <a:lumMod val="65000"/>
                    <a:lumOff val="35000"/>
                  </a:schemeClr>
                </a:solidFill>
              </a:rPr>
              <a:t>How?</a:t>
            </a:r>
            <a:endParaRPr lang="en-US" sz="1200" dirty="0" smtClean="0">
              <a:solidFill>
                <a:schemeClr val="tx1">
                  <a:lumMod val="65000"/>
                  <a:lumOff val="35000"/>
                </a:schemeClr>
              </a:solidFill>
            </a:endParaRPr>
          </a:p>
          <a:p>
            <a:pPr marL="285750" lvl="0" indent="-285750">
              <a:buFont typeface="Arial" panose="020B0604020202020204" pitchFamily="34" charset="0"/>
              <a:buChar char="•"/>
            </a:pPr>
            <a:r>
              <a:rPr lang="en-US" sz="1200" dirty="0" err="1" smtClean="0">
                <a:solidFill>
                  <a:schemeClr val="tx1">
                    <a:lumMod val="65000"/>
                    <a:lumOff val="35000"/>
                  </a:schemeClr>
                </a:solidFill>
              </a:rPr>
              <a:t>Blockchain</a:t>
            </a:r>
            <a:r>
              <a:rPr lang="en-US" sz="1200" dirty="0" smtClean="0">
                <a:solidFill>
                  <a:schemeClr val="tx1">
                    <a:lumMod val="65000"/>
                    <a:lumOff val="35000"/>
                  </a:schemeClr>
                </a:solidFill>
              </a:rPr>
              <a:t> ensures data transaction data is stored in immutable ledger. </a:t>
            </a:r>
          </a:p>
          <a:p>
            <a:pPr marL="285750" lvl="0" indent="-285750">
              <a:buFont typeface="Arial" panose="020B0604020202020204" pitchFamily="34" charset="0"/>
              <a:buChar char="•"/>
            </a:pPr>
            <a:endParaRPr lang="en-US" sz="1200" dirty="0" smtClean="0">
              <a:solidFill>
                <a:schemeClr val="tx1">
                  <a:lumMod val="65000"/>
                  <a:lumOff val="35000"/>
                </a:schemeClr>
              </a:solidFill>
            </a:endParaRPr>
          </a:p>
          <a:p>
            <a:pPr marL="285750" lvl="0" indent="-285750">
              <a:buFont typeface="Arial" panose="020B0604020202020204" pitchFamily="34" charset="0"/>
              <a:buChar char="•"/>
            </a:pPr>
            <a:r>
              <a:rPr lang="en-US" sz="1200" dirty="0" smtClean="0">
                <a:solidFill>
                  <a:schemeClr val="tx1">
                    <a:lumMod val="65000"/>
                    <a:lumOff val="35000"/>
                  </a:schemeClr>
                </a:solidFill>
              </a:rPr>
              <a:t>It can be changed only if consensus is gained among network participants that a proposed transaction is correct and valid.</a:t>
            </a:r>
          </a:p>
          <a:p>
            <a:pPr marL="285750" lvl="0" indent="-285750">
              <a:buFont typeface="Arial" panose="020B0604020202020204" pitchFamily="34" charset="0"/>
              <a:buChar char="•"/>
            </a:pPr>
            <a:endParaRPr lang="en-US" sz="1200" dirty="0">
              <a:solidFill>
                <a:schemeClr val="tx1">
                  <a:lumMod val="65000"/>
                  <a:lumOff val="35000"/>
                </a:schemeClr>
              </a:solidFill>
            </a:endParaRPr>
          </a:p>
          <a:p>
            <a:pPr marL="285750" lvl="0" indent="-285750">
              <a:buFont typeface="Arial" panose="020B0604020202020204" pitchFamily="34" charset="0"/>
              <a:buChar char="•"/>
            </a:pPr>
            <a:r>
              <a:rPr lang="en-US" sz="1200" dirty="0" smtClean="0">
                <a:solidFill>
                  <a:schemeClr val="tx1">
                    <a:lumMod val="65000"/>
                    <a:lumOff val="35000"/>
                  </a:schemeClr>
                </a:solidFill>
              </a:rPr>
              <a:t>Transactions are time stamped.</a:t>
            </a:r>
          </a:p>
          <a:p>
            <a:pPr marL="285750" lvl="0" indent="-285750">
              <a:buFont typeface="Arial" panose="020B0604020202020204" pitchFamily="34" charset="0"/>
              <a:buChar char="•"/>
            </a:pPr>
            <a:endParaRPr lang="en-US" sz="1200" dirty="0">
              <a:solidFill>
                <a:schemeClr val="tx1">
                  <a:lumMod val="65000"/>
                  <a:lumOff val="35000"/>
                </a:schemeClr>
              </a:solidFill>
            </a:endParaRPr>
          </a:p>
          <a:p>
            <a:pPr lvl="0"/>
            <a:endParaRPr lang="en-US" sz="1200" dirty="0" smtClean="0">
              <a:solidFill>
                <a:schemeClr val="tx1">
                  <a:lumMod val="65000"/>
                  <a:lumOff val="35000"/>
                </a:schemeClr>
              </a:solidFill>
            </a:endParaRPr>
          </a:p>
          <a:p>
            <a:r>
              <a:rPr lang="en-US" sz="1200" b="1" dirty="0" smtClean="0">
                <a:solidFill>
                  <a:schemeClr val="tx1">
                    <a:lumMod val="65000"/>
                    <a:lumOff val="35000"/>
                  </a:schemeClr>
                </a:solidFill>
              </a:rPr>
              <a:t>Benefits</a:t>
            </a:r>
            <a:endParaRPr lang="en-US" sz="1200" dirty="0" smtClean="0">
              <a:solidFill>
                <a:schemeClr val="tx1">
                  <a:lumMod val="65000"/>
                  <a:lumOff val="35000"/>
                </a:schemeClr>
              </a:solidFill>
            </a:endParaRPr>
          </a:p>
          <a:p>
            <a:pPr marL="285750" lvl="0" indent="-285750">
              <a:buFont typeface="Arial" panose="020B0604020202020204" pitchFamily="34" charset="0"/>
              <a:buChar char="•"/>
            </a:pPr>
            <a:r>
              <a:rPr lang="en-US" sz="1200" dirty="0" smtClean="0">
                <a:solidFill>
                  <a:schemeClr val="tx1">
                    <a:lumMod val="65000"/>
                    <a:lumOff val="35000"/>
                  </a:schemeClr>
                </a:solidFill>
              </a:rPr>
              <a:t>If discrepancy arises it can be traced back to the </a:t>
            </a:r>
            <a:r>
              <a:rPr lang="en-US" sz="1200" dirty="0" err="1" smtClean="0">
                <a:solidFill>
                  <a:schemeClr val="tx1">
                    <a:lumMod val="65000"/>
                    <a:lumOff val="35000"/>
                  </a:schemeClr>
                </a:solidFill>
              </a:rPr>
              <a:t>blockchain</a:t>
            </a:r>
            <a:r>
              <a:rPr lang="en-US" sz="1200" dirty="0" smtClean="0">
                <a:solidFill>
                  <a:schemeClr val="tx1">
                    <a:lumMod val="65000"/>
                    <a:lumOff val="35000"/>
                  </a:schemeClr>
                </a:solidFill>
              </a:rPr>
              <a:t> as  and the dispute can be easily resolved.</a:t>
            </a:r>
          </a:p>
          <a:p>
            <a:pPr lvl="0"/>
            <a:endParaRPr lang="en-US" sz="1200" dirty="0" smtClean="0">
              <a:solidFill>
                <a:schemeClr val="tx1">
                  <a:lumMod val="65000"/>
                  <a:lumOff val="35000"/>
                </a:schemeClr>
              </a:solidFill>
            </a:endParaRPr>
          </a:p>
          <a:p>
            <a:pPr marL="285750" lvl="0" indent="-285750">
              <a:buFont typeface="Arial" panose="020B0604020202020204" pitchFamily="34" charset="0"/>
              <a:buChar char="•"/>
            </a:pPr>
            <a:r>
              <a:rPr lang="en-US" sz="1200" dirty="0" smtClean="0">
                <a:solidFill>
                  <a:schemeClr val="tx1">
                    <a:lumMod val="65000"/>
                    <a:lumOff val="35000"/>
                  </a:schemeClr>
                </a:solidFill>
              </a:rPr>
              <a:t>It can eliminate the possibility of a deleted or modified transaction.</a:t>
            </a:r>
          </a:p>
          <a:p>
            <a:pPr marL="285750" lvl="0" indent="-285750">
              <a:buFont typeface="Arial" panose="020B0604020202020204" pitchFamily="34" charset="0"/>
              <a:buChar char="•"/>
            </a:pPr>
            <a:endParaRPr lang="en-US" sz="1200" dirty="0">
              <a:solidFill>
                <a:schemeClr val="tx1">
                  <a:lumMod val="65000"/>
                  <a:lumOff val="35000"/>
                </a:schemeClr>
              </a:solidFill>
            </a:endParaRPr>
          </a:p>
          <a:p>
            <a:pPr marL="285750" lvl="0" indent="-285750">
              <a:buFont typeface="Arial" panose="020B0604020202020204" pitchFamily="34" charset="0"/>
              <a:buChar char="•"/>
            </a:pPr>
            <a:r>
              <a:rPr lang="en-US" sz="1200" dirty="0" smtClean="0">
                <a:solidFill>
                  <a:schemeClr val="tx1">
                    <a:lumMod val="65000"/>
                    <a:lumOff val="35000"/>
                  </a:schemeClr>
                </a:solidFill>
              </a:rPr>
              <a:t>It can act as a trusted system for storing important data which can be used by the auditors during an audit saving time.</a:t>
            </a:r>
            <a:endParaRPr lang="en-US" sz="1200" dirty="0">
              <a:solidFill>
                <a:schemeClr val="tx1">
                  <a:lumMod val="65000"/>
                  <a:lumOff val="35000"/>
                </a:schemeClr>
              </a:solidFill>
            </a:endParaRPr>
          </a:p>
        </p:txBody>
      </p:sp>
      <p:pic>
        <p:nvPicPr>
          <p:cNvPr id="15362" name="Picture 2" descr="C:\downloads\44870977-Global-transactions-business-concept-startup-businessman-finance-online-transfer-banking-online-paym-Stock-Vecto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2975" y="1066800"/>
            <a:ext cx="4191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425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7" descr="Biz NW.jpg"/>
          <p:cNvPicPr>
            <a:picLocks noGrp="1" noChangeAspect="1"/>
          </p:cNvPicPr>
          <p:nvPr>
            <p:ph sz="half" idx="4294967295"/>
          </p:nvPr>
        </p:nvPicPr>
        <p:blipFill rotWithShape="1">
          <a:blip r:embed="rId2" cstate="print">
            <a:extLst>
              <a:ext uri="{28A0092B-C50C-407E-A947-70E740481C1C}">
                <a14:useLocalDpi xmlns:a14="http://schemas.microsoft.com/office/drawing/2010/main" val="0"/>
              </a:ext>
            </a:extLst>
          </a:blip>
          <a:srcRect t="246" b="-1897"/>
          <a:stretch/>
        </p:blipFill>
        <p:spPr>
          <a:xfrm>
            <a:off x="4191000" y="1807752"/>
            <a:ext cx="4698959" cy="2992848"/>
          </a:xfrm>
          <a:prstGeom prst="rect">
            <a:avLst/>
          </a:prstGeom>
        </p:spPr>
      </p:pic>
      <p:sp>
        <p:nvSpPr>
          <p:cNvPr id="4" name="Rectangle 3"/>
          <p:cNvSpPr/>
          <p:nvPr/>
        </p:nvSpPr>
        <p:spPr>
          <a:xfrm>
            <a:off x="228600" y="1231761"/>
            <a:ext cx="4572000" cy="3570208"/>
          </a:xfrm>
          <a:prstGeom prst="rect">
            <a:avLst/>
          </a:prstGeom>
        </p:spPr>
        <p:txBody>
          <a:bodyPr wrap="square">
            <a:spAutoFit/>
          </a:bodyPr>
          <a:lstStyle/>
          <a:p>
            <a:endParaRPr lang="en-US" dirty="0"/>
          </a:p>
          <a:p>
            <a:r>
              <a:rPr lang="en-US" dirty="0" smtClean="0"/>
              <a:t>• </a:t>
            </a:r>
            <a:r>
              <a:rPr lang="en-US" b="1" dirty="0" smtClean="0">
                <a:solidFill>
                  <a:srgbClr val="0DC7C3"/>
                </a:solidFill>
              </a:rPr>
              <a:t>Business Networks </a:t>
            </a:r>
            <a:r>
              <a:rPr lang="en-US" dirty="0" smtClean="0">
                <a:solidFill>
                  <a:schemeClr val="tx1">
                    <a:lumMod val="65000"/>
                    <a:lumOff val="35000"/>
                  </a:schemeClr>
                </a:solidFill>
              </a:rPr>
              <a:t>benefit from connectivity</a:t>
            </a:r>
          </a:p>
          <a:p>
            <a:r>
              <a:rPr lang="en-US" dirty="0" smtClean="0">
                <a:solidFill>
                  <a:schemeClr val="tx1">
                    <a:lumMod val="65000"/>
                    <a:lumOff val="35000"/>
                  </a:schemeClr>
                </a:solidFill>
              </a:rPr>
              <a:t> – </a:t>
            </a:r>
            <a:r>
              <a:rPr lang="en-US" sz="1600" dirty="0" smtClean="0">
                <a:solidFill>
                  <a:schemeClr val="tx1">
                    <a:lumMod val="65000"/>
                    <a:lumOff val="35000"/>
                  </a:schemeClr>
                </a:solidFill>
              </a:rPr>
              <a:t>Connected customers, suppliers, banks, partners</a:t>
            </a:r>
          </a:p>
          <a:p>
            <a:r>
              <a:rPr lang="en-US" sz="1600" dirty="0" smtClean="0">
                <a:solidFill>
                  <a:schemeClr val="tx1">
                    <a:lumMod val="65000"/>
                    <a:lumOff val="35000"/>
                  </a:schemeClr>
                </a:solidFill>
              </a:rPr>
              <a:t> – Cross geography &amp; regulatory boundary </a:t>
            </a:r>
          </a:p>
          <a:p>
            <a:endParaRPr lang="en-US" sz="1600" dirty="0" smtClean="0"/>
          </a:p>
          <a:p>
            <a:endParaRPr lang="en-US" sz="1600" dirty="0"/>
          </a:p>
          <a:p>
            <a:r>
              <a:rPr lang="en-US" dirty="0" smtClean="0">
                <a:solidFill>
                  <a:srgbClr val="0FDFDF"/>
                </a:solidFill>
              </a:rPr>
              <a:t>• </a:t>
            </a:r>
            <a:r>
              <a:rPr lang="en-US" b="1" dirty="0" smtClean="0">
                <a:solidFill>
                  <a:srgbClr val="0DC7C3"/>
                </a:solidFill>
              </a:rPr>
              <a:t>Wealth</a:t>
            </a:r>
            <a:r>
              <a:rPr lang="en-US" dirty="0" smtClean="0">
                <a:solidFill>
                  <a:srgbClr val="0FDFDF"/>
                </a:solidFill>
              </a:rPr>
              <a:t> </a:t>
            </a:r>
            <a:r>
              <a:rPr lang="en-US" dirty="0" smtClean="0">
                <a:solidFill>
                  <a:schemeClr val="tx1">
                    <a:lumMod val="65000"/>
                    <a:lumOff val="35000"/>
                  </a:schemeClr>
                </a:solidFill>
              </a:rPr>
              <a:t>is generated by the flow of goods &amp; </a:t>
            </a:r>
          </a:p>
          <a:p>
            <a:r>
              <a:rPr lang="en-US" dirty="0" smtClean="0">
                <a:solidFill>
                  <a:schemeClr val="tx1">
                    <a:lumMod val="65000"/>
                    <a:lumOff val="35000"/>
                  </a:schemeClr>
                </a:solidFill>
              </a:rPr>
              <a:t>services across business network </a:t>
            </a:r>
          </a:p>
          <a:p>
            <a:endParaRPr lang="en-US" dirty="0" smtClean="0"/>
          </a:p>
          <a:p>
            <a:endParaRPr lang="en-US" dirty="0"/>
          </a:p>
          <a:p>
            <a:r>
              <a:rPr lang="en-US" dirty="0" smtClean="0"/>
              <a:t>• </a:t>
            </a:r>
            <a:r>
              <a:rPr lang="en-US" b="1" dirty="0" smtClean="0">
                <a:solidFill>
                  <a:srgbClr val="0DC7C3"/>
                </a:solidFill>
              </a:rPr>
              <a:t>Markets</a:t>
            </a:r>
            <a:r>
              <a:rPr lang="en-US" dirty="0" smtClean="0">
                <a:solidFill>
                  <a:srgbClr val="0DC7C3"/>
                </a:solidFill>
              </a:rPr>
              <a:t> </a:t>
            </a:r>
            <a:r>
              <a:rPr lang="en-US" dirty="0" smtClean="0">
                <a:solidFill>
                  <a:schemeClr val="tx1">
                    <a:lumMod val="65000"/>
                    <a:lumOff val="35000"/>
                  </a:schemeClr>
                </a:solidFill>
              </a:rPr>
              <a:t>are central to this process: </a:t>
            </a:r>
          </a:p>
          <a:p>
            <a:r>
              <a:rPr lang="en-US" dirty="0" smtClean="0">
                <a:solidFill>
                  <a:schemeClr val="tx1">
                    <a:lumMod val="65000"/>
                    <a:lumOff val="35000"/>
                  </a:schemeClr>
                </a:solidFill>
              </a:rPr>
              <a:t>– </a:t>
            </a:r>
            <a:r>
              <a:rPr lang="en-US" sz="1600" dirty="0" smtClean="0">
                <a:solidFill>
                  <a:schemeClr val="tx1">
                    <a:lumMod val="65000"/>
                    <a:lumOff val="35000"/>
                  </a:schemeClr>
                </a:solidFill>
              </a:rPr>
              <a:t>Public (fruit market, car auction), or</a:t>
            </a:r>
          </a:p>
          <a:p>
            <a:r>
              <a:rPr lang="en-US" sz="1600" dirty="0" smtClean="0">
                <a:solidFill>
                  <a:schemeClr val="tx1">
                    <a:lumMod val="65000"/>
                    <a:lumOff val="35000"/>
                  </a:schemeClr>
                </a:solidFill>
              </a:rPr>
              <a:t> – Private (supply chain financing, bonds)</a:t>
            </a:r>
            <a:endParaRPr lang="en-US" sz="1600" dirty="0">
              <a:solidFill>
                <a:schemeClr val="tx1">
                  <a:lumMod val="65000"/>
                  <a:lumOff val="35000"/>
                </a:schemeClr>
              </a:solidFill>
            </a:endParaRPr>
          </a:p>
        </p:txBody>
      </p:sp>
      <p:sp>
        <p:nvSpPr>
          <p:cNvPr id="5" name="TextBox 4"/>
          <p:cNvSpPr txBox="1"/>
          <p:nvPr/>
        </p:nvSpPr>
        <p:spPr>
          <a:xfrm>
            <a:off x="228600" y="400050"/>
            <a:ext cx="4312591" cy="707886"/>
          </a:xfrm>
          <a:prstGeom prst="rect">
            <a:avLst/>
          </a:prstGeom>
          <a:noFill/>
        </p:spPr>
        <p:txBody>
          <a:bodyPr wrap="none" rtlCol="0">
            <a:spAutoFit/>
          </a:bodyPr>
          <a:lstStyle/>
          <a:p>
            <a:r>
              <a:rPr lang="en-US" sz="2000" b="1" dirty="0" smtClean="0">
                <a:solidFill>
                  <a:schemeClr val="tx1">
                    <a:lumMod val="50000"/>
                    <a:lumOff val="50000"/>
                  </a:schemeClr>
                </a:solidFill>
              </a:rPr>
              <a:t>Business Networks, Markets &amp; Wealth </a:t>
            </a:r>
          </a:p>
          <a:p>
            <a:endParaRPr lang="en-US" sz="2000" dirty="0">
              <a:solidFill>
                <a:schemeClr val="tx1">
                  <a:lumMod val="50000"/>
                  <a:lumOff val="50000"/>
                </a:schemeClr>
              </a:solidFill>
            </a:endParaRPr>
          </a:p>
        </p:txBody>
      </p:sp>
    </p:spTree>
    <p:extLst>
      <p:ext uri="{BB962C8B-B14F-4D97-AF65-F5344CB8AC3E}">
        <p14:creationId xmlns:p14="http://schemas.microsoft.com/office/powerpoint/2010/main" val="1335663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5029200" y="2209800"/>
            <a:ext cx="3483263" cy="3483263"/>
          </a:xfrm>
          <a:prstGeom prst="ellipse">
            <a:avLst/>
          </a:prstGeom>
          <a:noFill/>
          <a:ln w="63500">
            <a:solidFill>
              <a:srgbClr val="0DC7C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244664" y="3505200"/>
            <a:ext cx="1371600" cy="12954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3758889" cy="4525963"/>
          </a:xfrm>
        </p:spPr>
        <p:txBody>
          <a:bodyPr>
            <a:normAutofit/>
          </a:bodyPr>
          <a:lstStyle/>
          <a:p>
            <a:pPr marL="0" indent="0">
              <a:buNone/>
            </a:pPr>
            <a:r>
              <a:rPr lang="en-US" sz="1600" dirty="0" smtClean="0"/>
              <a:t>• </a:t>
            </a:r>
            <a:r>
              <a:rPr lang="en-US" sz="1600" dirty="0" smtClean="0">
                <a:solidFill>
                  <a:schemeClr val="tx1">
                    <a:lumMod val="65000"/>
                    <a:lumOff val="35000"/>
                  </a:schemeClr>
                </a:solidFill>
              </a:rPr>
              <a:t>Anything that is capable of being owned</a:t>
            </a:r>
          </a:p>
          <a:p>
            <a:pPr marL="0" indent="0">
              <a:buNone/>
            </a:pPr>
            <a:r>
              <a:rPr lang="en-US" sz="1600" dirty="0" smtClean="0">
                <a:solidFill>
                  <a:schemeClr val="tx1">
                    <a:lumMod val="65000"/>
                    <a:lumOff val="35000"/>
                  </a:schemeClr>
                </a:solidFill>
              </a:rPr>
              <a:t> or controlled to produce </a:t>
            </a:r>
            <a:r>
              <a:rPr lang="en-US" sz="1600" b="1" dirty="0" smtClean="0">
                <a:solidFill>
                  <a:srgbClr val="0DC7C3"/>
                </a:solidFill>
              </a:rPr>
              <a:t>value</a:t>
            </a:r>
            <a:r>
              <a:rPr lang="en-US" sz="1600" dirty="0" smtClean="0"/>
              <a:t>, </a:t>
            </a:r>
            <a:r>
              <a:rPr lang="en-US" sz="1600" dirty="0" smtClean="0">
                <a:solidFill>
                  <a:schemeClr val="tx1">
                    <a:lumMod val="65000"/>
                    <a:lumOff val="35000"/>
                  </a:schemeClr>
                </a:solidFill>
              </a:rPr>
              <a:t>is an </a:t>
            </a:r>
            <a:r>
              <a:rPr lang="en-US" sz="1600" b="1" dirty="0" smtClean="0">
                <a:solidFill>
                  <a:srgbClr val="0DC7C3"/>
                </a:solidFill>
              </a:rPr>
              <a:t>asset </a:t>
            </a:r>
          </a:p>
          <a:p>
            <a:pPr marL="0" indent="0">
              <a:buNone/>
            </a:pPr>
            <a:r>
              <a:rPr lang="en-US" sz="1600" dirty="0" smtClean="0"/>
              <a:t> </a:t>
            </a:r>
          </a:p>
          <a:p>
            <a:pPr marL="0" indent="0">
              <a:buNone/>
            </a:pPr>
            <a:r>
              <a:rPr lang="en-US" sz="1600" dirty="0" smtClean="0"/>
              <a:t> • </a:t>
            </a:r>
            <a:r>
              <a:rPr lang="en-US" sz="1600" dirty="0" smtClean="0">
                <a:solidFill>
                  <a:schemeClr val="tx1">
                    <a:lumMod val="65000"/>
                    <a:lumOff val="35000"/>
                  </a:schemeClr>
                </a:solidFill>
              </a:rPr>
              <a:t>Two fundamental types of asset </a:t>
            </a:r>
          </a:p>
          <a:p>
            <a:pPr marL="0" indent="0">
              <a:buNone/>
            </a:pPr>
            <a:r>
              <a:rPr lang="en-US" sz="1600" dirty="0" smtClean="0">
                <a:solidFill>
                  <a:schemeClr val="tx1">
                    <a:lumMod val="65000"/>
                    <a:lumOff val="35000"/>
                  </a:schemeClr>
                </a:solidFill>
              </a:rPr>
              <a:t>– Tangible, e.g. a house</a:t>
            </a:r>
          </a:p>
          <a:p>
            <a:pPr marL="0" indent="0">
              <a:buNone/>
            </a:pPr>
            <a:r>
              <a:rPr lang="en-US" sz="1600" dirty="0" smtClean="0">
                <a:solidFill>
                  <a:schemeClr val="tx1">
                    <a:lumMod val="65000"/>
                    <a:lumOff val="35000"/>
                  </a:schemeClr>
                </a:solidFill>
              </a:rPr>
              <a:t> – Intangible e.g. a mortgage  </a:t>
            </a:r>
          </a:p>
          <a:p>
            <a:pPr marL="0" indent="0">
              <a:buNone/>
            </a:pPr>
            <a:endParaRPr lang="en-US" sz="1600" dirty="0" smtClean="0">
              <a:solidFill>
                <a:schemeClr val="tx1">
                  <a:lumMod val="65000"/>
                  <a:lumOff val="35000"/>
                </a:schemeClr>
              </a:solidFill>
            </a:endParaRPr>
          </a:p>
          <a:p>
            <a:pPr marL="0" indent="0">
              <a:buNone/>
            </a:pPr>
            <a:r>
              <a:rPr lang="en-US" sz="1600" dirty="0" smtClean="0">
                <a:solidFill>
                  <a:schemeClr val="tx1">
                    <a:lumMod val="65000"/>
                    <a:lumOff val="35000"/>
                  </a:schemeClr>
                </a:solidFill>
              </a:rPr>
              <a:t>• Intangible assets subdivide</a:t>
            </a:r>
          </a:p>
          <a:p>
            <a:pPr marL="0" indent="0">
              <a:buNone/>
            </a:pPr>
            <a:r>
              <a:rPr lang="en-US" sz="1600" dirty="0" smtClean="0">
                <a:solidFill>
                  <a:schemeClr val="tx1">
                    <a:lumMod val="65000"/>
                    <a:lumOff val="35000"/>
                  </a:schemeClr>
                </a:solidFill>
              </a:rPr>
              <a:t> – Financial, e.g. bond </a:t>
            </a:r>
          </a:p>
          <a:p>
            <a:pPr marL="0" indent="0">
              <a:buNone/>
            </a:pPr>
            <a:r>
              <a:rPr lang="en-US" sz="1600" dirty="0" smtClean="0">
                <a:solidFill>
                  <a:schemeClr val="tx1">
                    <a:lumMod val="65000"/>
                    <a:lumOff val="35000"/>
                  </a:schemeClr>
                </a:solidFill>
              </a:rPr>
              <a:t>– Intellectual e.g. patents </a:t>
            </a:r>
          </a:p>
          <a:p>
            <a:pPr marL="0" indent="0">
              <a:buNone/>
            </a:pPr>
            <a:r>
              <a:rPr lang="en-US" sz="1600" dirty="0" smtClean="0">
                <a:solidFill>
                  <a:schemeClr val="tx1">
                    <a:lumMod val="65000"/>
                    <a:lumOff val="35000"/>
                  </a:schemeClr>
                </a:solidFill>
              </a:rPr>
              <a:t>– Digital e.g. music </a:t>
            </a:r>
          </a:p>
          <a:p>
            <a:pPr marL="0" indent="0">
              <a:buNone/>
            </a:pPr>
            <a:endParaRPr lang="en-US" sz="1600" dirty="0">
              <a:solidFill>
                <a:schemeClr val="tx1">
                  <a:lumMod val="65000"/>
                  <a:lumOff val="35000"/>
                </a:schemeClr>
              </a:solidFill>
            </a:endParaRPr>
          </a:p>
          <a:p>
            <a:pPr marL="0" indent="0">
              <a:buNone/>
            </a:pPr>
            <a:r>
              <a:rPr lang="en-US" sz="1600" dirty="0" smtClean="0">
                <a:solidFill>
                  <a:schemeClr val="tx1">
                    <a:lumMod val="65000"/>
                    <a:lumOff val="35000"/>
                  </a:schemeClr>
                </a:solidFill>
              </a:rPr>
              <a:t>• Cash is also an asset </a:t>
            </a:r>
          </a:p>
          <a:p>
            <a:pPr marL="0" indent="0">
              <a:buNone/>
            </a:pPr>
            <a:r>
              <a:rPr lang="en-US" sz="1600" dirty="0" smtClean="0">
                <a:solidFill>
                  <a:schemeClr val="tx1">
                    <a:lumMod val="65000"/>
                    <a:lumOff val="35000"/>
                  </a:schemeClr>
                </a:solidFill>
              </a:rPr>
              <a:t>– Has property of anonymity </a:t>
            </a:r>
            <a:endParaRPr lang="en-US" sz="1600" dirty="0">
              <a:solidFill>
                <a:schemeClr val="tx1">
                  <a:lumMod val="65000"/>
                  <a:lumOff val="35000"/>
                </a:schemeClr>
              </a:solidFill>
            </a:endParaRPr>
          </a:p>
        </p:txBody>
      </p:sp>
      <p:sp>
        <p:nvSpPr>
          <p:cNvPr id="4" name="Rectangle 3"/>
          <p:cNvSpPr/>
          <p:nvPr/>
        </p:nvSpPr>
        <p:spPr>
          <a:xfrm>
            <a:off x="381000" y="381000"/>
            <a:ext cx="3835089" cy="400110"/>
          </a:xfrm>
          <a:prstGeom prst="rect">
            <a:avLst/>
          </a:prstGeom>
        </p:spPr>
        <p:txBody>
          <a:bodyPr wrap="none">
            <a:spAutoFit/>
          </a:bodyPr>
          <a:lstStyle/>
          <a:p>
            <a:r>
              <a:rPr lang="en-US" sz="2000" b="1" dirty="0" smtClean="0">
                <a:solidFill>
                  <a:schemeClr val="tx1">
                    <a:lumMod val="50000"/>
                    <a:lumOff val="50000"/>
                  </a:schemeClr>
                </a:solidFill>
              </a:rPr>
              <a:t>Transferring</a:t>
            </a:r>
            <a:r>
              <a:rPr lang="en-US" sz="2000" b="1" dirty="0" smtClean="0">
                <a:solidFill>
                  <a:schemeClr val="tx1">
                    <a:lumMod val="65000"/>
                    <a:lumOff val="35000"/>
                  </a:schemeClr>
                </a:solidFill>
              </a:rPr>
              <a:t> </a:t>
            </a:r>
            <a:r>
              <a:rPr lang="en-US" sz="2000" b="1" dirty="0" smtClean="0">
                <a:solidFill>
                  <a:srgbClr val="0DC7C3"/>
                </a:solidFill>
              </a:rPr>
              <a:t>Assets</a:t>
            </a:r>
            <a:r>
              <a:rPr lang="en-US" sz="2000" b="1" dirty="0" smtClean="0"/>
              <a:t>, </a:t>
            </a:r>
            <a:r>
              <a:rPr lang="en-US" sz="2000" b="1" dirty="0" smtClean="0">
                <a:solidFill>
                  <a:schemeClr val="tx1">
                    <a:lumMod val="50000"/>
                    <a:lumOff val="50000"/>
                  </a:schemeClr>
                </a:solidFill>
              </a:rPr>
              <a:t>building </a:t>
            </a:r>
            <a:r>
              <a:rPr lang="en-US" sz="2000" b="1" dirty="0" smtClean="0">
                <a:solidFill>
                  <a:srgbClr val="0DC7C3"/>
                </a:solidFill>
              </a:rPr>
              <a:t>Value</a:t>
            </a:r>
            <a:endParaRPr lang="en-US" sz="2000" b="1" dirty="0">
              <a:solidFill>
                <a:srgbClr val="0DC7C3"/>
              </a:solidFill>
            </a:endParaRPr>
          </a:p>
        </p:txBody>
      </p:sp>
      <p:pic>
        <p:nvPicPr>
          <p:cNvPr id="2051" name="Picture 3" descr="C:\downloads\Business-21-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4664" y="34290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descr="C:\downloads\money-flat-money-png-1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3127" y="5290127"/>
            <a:ext cx="958273" cy="9582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downloads\unna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600" y="365760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912263" y="2128867"/>
            <a:ext cx="555936" cy="314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24400" y="3886200"/>
            <a:ext cx="609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downloads\5dd3d77d-36b2-4aea-94c5-8bdac55e90b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790635"/>
            <a:ext cx="20574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886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solidFill>
                  <a:srgbClr val="0DC7C3"/>
                </a:solidFill>
              </a:rPr>
              <a:t>Ledgers</a:t>
            </a:r>
            <a:r>
              <a:rPr lang="en-US" sz="2000" dirty="0" smtClean="0"/>
              <a:t> are Important </a:t>
            </a:r>
            <a:br>
              <a:rPr lang="en-US" sz="2000" dirty="0" smtClean="0"/>
            </a:br>
            <a:endParaRPr lang="en-US" sz="2000" dirty="0"/>
          </a:p>
        </p:txBody>
      </p:sp>
      <p:sp>
        <p:nvSpPr>
          <p:cNvPr id="4" name="Rectangle 3"/>
          <p:cNvSpPr/>
          <p:nvPr/>
        </p:nvSpPr>
        <p:spPr>
          <a:xfrm>
            <a:off x="390525" y="1524000"/>
            <a:ext cx="4572000" cy="2031325"/>
          </a:xfrm>
          <a:prstGeom prst="rect">
            <a:avLst/>
          </a:prstGeom>
        </p:spPr>
        <p:txBody>
          <a:bodyPr>
            <a:spAutoFit/>
          </a:bodyPr>
          <a:lstStyle/>
          <a:p>
            <a:r>
              <a:rPr lang="en-US" dirty="0" smtClean="0"/>
              <a:t>• </a:t>
            </a:r>
            <a:r>
              <a:rPr lang="en-US" dirty="0" smtClean="0">
                <a:solidFill>
                  <a:schemeClr val="tx1">
                    <a:lumMod val="65000"/>
                    <a:lumOff val="35000"/>
                  </a:schemeClr>
                </a:solidFill>
              </a:rPr>
              <a:t>Ledger is THE system of record for a business</a:t>
            </a:r>
          </a:p>
          <a:p>
            <a:r>
              <a:rPr lang="en-US" dirty="0" smtClean="0">
                <a:solidFill>
                  <a:schemeClr val="tx1">
                    <a:lumMod val="65000"/>
                    <a:lumOff val="35000"/>
                  </a:schemeClr>
                </a:solidFill>
              </a:rPr>
              <a:t>   – records asset transfer between participants. </a:t>
            </a:r>
          </a:p>
          <a:p>
            <a:endParaRPr lang="en-US" dirty="0">
              <a:solidFill>
                <a:schemeClr val="tx1">
                  <a:lumMod val="65000"/>
                  <a:lumOff val="35000"/>
                </a:schemeClr>
              </a:solidFill>
            </a:endParaRPr>
          </a:p>
          <a:p>
            <a:r>
              <a:rPr lang="en-US" dirty="0" smtClean="0">
                <a:solidFill>
                  <a:schemeClr val="tx1">
                    <a:lumMod val="65000"/>
                    <a:lumOff val="35000"/>
                  </a:schemeClr>
                </a:solidFill>
              </a:rPr>
              <a:t>• Business will have multiple ledgers for multiple business networks in which they participate.</a:t>
            </a:r>
            <a:endParaRPr lang="en-US" dirty="0">
              <a:solidFill>
                <a:schemeClr val="tx1">
                  <a:lumMod val="65000"/>
                  <a:lumOff val="35000"/>
                </a:schemeClr>
              </a:solidFill>
            </a:endParaRPr>
          </a:p>
        </p:txBody>
      </p:sp>
      <p:pic>
        <p:nvPicPr>
          <p:cNvPr id="3074" name="Picture 2" descr="C:\downloads\aid1332366-v4-728px-Write-an-Accounting-Ledger-Step-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524000"/>
            <a:ext cx="3285744" cy="2464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678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447800"/>
            <a:ext cx="4572000" cy="3539430"/>
          </a:xfrm>
          <a:prstGeom prst="rect">
            <a:avLst/>
          </a:prstGeom>
        </p:spPr>
        <p:txBody>
          <a:bodyPr>
            <a:spAutoFit/>
          </a:bodyPr>
          <a:lstStyle/>
          <a:p>
            <a:r>
              <a:rPr lang="en-US" sz="1600" dirty="0" smtClean="0"/>
              <a:t>• </a:t>
            </a:r>
            <a:r>
              <a:rPr lang="en-US" sz="1600" dirty="0" smtClean="0">
                <a:solidFill>
                  <a:srgbClr val="0DC7C3"/>
                </a:solidFill>
              </a:rPr>
              <a:t>Participants</a:t>
            </a:r>
            <a:r>
              <a:rPr lang="en-US" sz="1600" dirty="0" smtClean="0"/>
              <a:t> </a:t>
            </a:r>
            <a:r>
              <a:rPr lang="en-US" sz="1600" dirty="0" smtClean="0">
                <a:solidFill>
                  <a:schemeClr val="tx1">
                    <a:lumMod val="65000"/>
                    <a:lumOff val="35000"/>
                  </a:schemeClr>
                </a:solidFill>
              </a:rPr>
              <a:t>- members of a business network </a:t>
            </a:r>
          </a:p>
          <a:p>
            <a:r>
              <a:rPr lang="en-US" sz="1600" dirty="0" smtClean="0">
                <a:solidFill>
                  <a:schemeClr val="tx1">
                    <a:lumMod val="65000"/>
                    <a:lumOff val="35000"/>
                  </a:schemeClr>
                </a:solidFill>
              </a:rPr>
              <a:t>– Customer, Supplier, Government, Regulator </a:t>
            </a:r>
          </a:p>
          <a:p>
            <a:r>
              <a:rPr lang="en-US" sz="1600" dirty="0" smtClean="0">
                <a:solidFill>
                  <a:schemeClr val="tx1">
                    <a:lumMod val="65000"/>
                    <a:lumOff val="35000"/>
                  </a:schemeClr>
                </a:solidFill>
              </a:rPr>
              <a:t>– Usually resides in an organization </a:t>
            </a:r>
          </a:p>
          <a:p>
            <a:r>
              <a:rPr lang="en-US" sz="1600" dirty="0" smtClean="0">
                <a:solidFill>
                  <a:schemeClr val="tx1">
                    <a:lumMod val="65000"/>
                    <a:lumOff val="35000"/>
                  </a:schemeClr>
                </a:solidFill>
              </a:rPr>
              <a:t>– Has specific identities and roles </a:t>
            </a:r>
          </a:p>
          <a:p>
            <a:endParaRPr lang="en-US" sz="1600" dirty="0"/>
          </a:p>
          <a:p>
            <a:r>
              <a:rPr lang="en-US" sz="1600" dirty="0" smtClean="0"/>
              <a:t>• </a:t>
            </a:r>
            <a:r>
              <a:rPr lang="en-US" sz="1600" dirty="0" smtClean="0">
                <a:solidFill>
                  <a:srgbClr val="0DC7C3"/>
                </a:solidFill>
              </a:rPr>
              <a:t>Transaction </a:t>
            </a:r>
          </a:p>
          <a:p>
            <a:r>
              <a:rPr lang="en-US" sz="1600" dirty="0" smtClean="0">
                <a:solidFill>
                  <a:schemeClr val="tx1">
                    <a:lumMod val="65000"/>
                    <a:lumOff val="35000"/>
                  </a:schemeClr>
                </a:solidFill>
              </a:rPr>
              <a:t>an asset transfer </a:t>
            </a:r>
          </a:p>
          <a:p>
            <a:r>
              <a:rPr lang="en-US" sz="1600" dirty="0" smtClean="0">
                <a:solidFill>
                  <a:schemeClr val="tx1">
                    <a:lumMod val="65000"/>
                    <a:lumOff val="35000"/>
                  </a:schemeClr>
                </a:solidFill>
              </a:rPr>
              <a:t>– John gives a car to Anthony (simple) </a:t>
            </a:r>
          </a:p>
          <a:p>
            <a:endParaRPr lang="en-US" sz="1600" dirty="0"/>
          </a:p>
          <a:p>
            <a:r>
              <a:rPr lang="en-US" sz="1600" dirty="0" smtClean="0"/>
              <a:t>• </a:t>
            </a:r>
            <a:r>
              <a:rPr lang="en-US" sz="1600" dirty="0" smtClean="0">
                <a:solidFill>
                  <a:srgbClr val="0DC7C3"/>
                </a:solidFill>
              </a:rPr>
              <a:t>Contract</a:t>
            </a:r>
            <a:r>
              <a:rPr lang="en-US" sz="1600" dirty="0" smtClean="0"/>
              <a:t> </a:t>
            </a:r>
            <a:r>
              <a:rPr lang="en-US" sz="1600" dirty="0" smtClean="0">
                <a:solidFill>
                  <a:schemeClr val="tx1">
                    <a:lumMod val="65000"/>
                    <a:lumOff val="35000"/>
                  </a:schemeClr>
                </a:solidFill>
              </a:rPr>
              <a:t>- conditions for transaction to occur </a:t>
            </a:r>
          </a:p>
          <a:p>
            <a:r>
              <a:rPr lang="en-US" sz="1600" dirty="0" smtClean="0">
                <a:solidFill>
                  <a:schemeClr val="tx1">
                    <a:lumMod val="65000"/>
                    <a:lumOff val="35000"/>
                  </a:schemeClr>
                </a:solidFill>
              </a:rPr>
              <a:t>– If Anthony pays John money, then car passes from John to Anthony (simple) </a:t>
            </a:r>
          </a:p>
          <a:p>
            <a:r>
              <a:rPr lang="en-US" sz="1600" dirty="0" smtClean="0">
                <a:solidFill>
                  <a:schemeClr val="tx1">
                    <a:lumMod val="65000"/>
                    <a:lumOff val="35000"/>
                  </a:schemeClr>
                </a:solidFill>
              </a:rPr>
              <a:t>– If car won't start, funds do not pass to John (as decided by third party arbitrator) (more complex)</a:t>
            </a:r>
            <a:endParaRPr lang="en-US" sz="1600" dirty="0">
              <a:solidFill>
                <a:schemeClr val="tx1">
                  <a:lumMod val="65000"/>
                  <a:lumOff val="35000"/>
                </a:schemeClr>
              </a:solidFill>
            </a:endParaRPr>
          </a:p>
        </p:txBody>
      </p:sp>
      <p:sp>
        <p:nvSpPr>
          <p:cNvPr id="5" name="TextBox 4"/>
          <p:cNvSpPr txBox="1"/>
          <p:nvPr/>
        </p:nvSpPr>
        <p:spPr>
          <a:xfrm>
            <a:off x="533400" y="304800"/>
            <a:ext cx="4260590" cy="707886"/>
          </a:xfrm>
          <a:prstGeom prst="rect">
            <a:avLst/>
          </a:prstGeom>
          <a:noFill/>
        </p:spPr>
        <p:txBody>
          <a:bodyPr wrap="none" rtlCol="0">
            <a:spAutoFit/>
          </a:bodyPr>
          <a:lstStyle/>
          <a:p>
            <a:r>
              <a:rPr lang="en-US" sz="2000" b="1" dirty="0" smtClean="0">
                <a:solidFill>
                  <a:srgbClr val="0DC7C3"/>
                </a:solidFill>
              </a:rPr>
              <a:t>Participants</a:t>
            </a:r>
            <a:r>
              <a:rPr lang="en-US" sz="2000" b="1" dirty="0" smtClean="0"/>
              <a:t>, </a:t>
            </a:r>
            <a:r>
              <a:rPr lang="en-US" sz="2000" b="1" dirty="0" smtClean="0">
                <a:solidFill>
                  <a:srgbClr val="0DC7C3"/>
                </a:solidFill>
              </a:rPr>
              <a:t>Transactions</a:t>
            </a:r>
            <a:r>
              <a:rPr lang="en-US" sz="2000" b="1" dirty="0" smtClean="0"/>
              <a:t> </a:t>
            </a:r>
            <a:r>
              <a:rPr lang="en-US" sz="2000" b="1" dirty="0" smtClean="0">
                <a:solidFill>
                  <a:schemeClr val="tx1">
                    <a:lumMod val="65000"/>
                    <a:lumOff val="35000"/>
                  </a:schemeClr>
                </a:solidFill>
              </a:rPr>
              <a:t>&amp;</a:t>
            </a:r>
            <a:r>
              <a:rPr lang="en-US" sz="2000" b="1" dirty="0" smtClean="0"/>
              <a:t> </a:t>
            </a:r>
            <a:r>
              <a:rPr lang="en-US" sz="2000" b="1" dirty="0" smtClean="0">
                <a:solidFill>
                  <a:srgbClr val="0DC7C3"/>
                </a:solidFill>
              </a:rPr>
              <a:t>Contracts </a:t>
            </a:r>
          </a:p>
          <a:p>
            <a:endParaRPr lang="en-US" sz="2000" b="1" dirty="0"/>
          </a:p>
        </p:txBody>
      </p:sp>
      <p:pic>
        <p:nvPicPr>
          <p:cNvPr id="4098" name="Picture 2" descr="C:\downloads\peop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1034772"/>
            <a:ext cx="2448746" cy="13716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downloads\Transaction-monitoring-is-it-a-necessit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1048" y="3138710"/>
            <a:ext cx="2331914" cy="125477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downloads\contrac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82746" y="3156495"/>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813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2057400"/>
          </a:xfrm>
        </p:spPr>
        <p:txBody>
          <a:bodyPr>
            <a:normAutofit/>
          </a:bodyPr>
          <a:lstStyle/>
          <a:p>
            <a:r>
              <a:rPr lang="en-US" sz="2500" dirty="0" smtClean="0"/>
              <a:t>A </a:t>
            </a:r>
            <a:r>
              <a:rPr lang="en-US" sz="2500" dirty="0" smtClean="0">
                <a:solidFill>
                  <a:srgbClr val="0DC7C3"/>
                </a:solidFill>
              </a:rPr>
              <a:t>shared ledger technology </a:t>
            </a:r>
            <a:r>
              <a:rPr lang="en-US" sz="2500" dirty="0" smtClean="0"/>
              <a:t>allowing any participant in the business network to see THE system of record </a:t>
            </a:r>
            <a:br>
              <a:rPr lang="en-US" sz="2500" dirty="0" smtClean="0"/>
            </a:br>
            <a:r>
              <a:rPr lang="en-US" sz="2500" dirty="0" smtClean="0"/>
              <a:t>(ledger)</a:t>
            </a:r>
            <a:endParaRPr lang="en-US" sz="2500" dirty="0"/>
          </a:p>
        </p:txBody>
      </p:sp>
      <p:sp>
        <p:nvSpPr>
          <p:cNvPr id="4" name="TextBox 3"/>
          <p:cNvSpPr txBox="1"/>
          <p:nvPr/>
        </p:nvSpPr>
        <p:spPr>
          <a:xfrm>
            <a:off x="609600" y="609600"/>
            <a:ext cx="2608471" cy="400110"/>
          </a:xfrm>
          <a:prstGeom prst="rect">
            <a:avLst/>
          </a:prstGeom>
          <a:noFill/>
        </p:spPr>
        <p:txBody>
          <a:bodyPr wrap="none" rtlCol="0">
            <a:spAutoFit/>
          </a:bodyPr>
          <a:lstStyle/>
          <a:p>
            <a:r>
              <a:rPr lang="en-US" sz="2000" b="1" dirty="0" smtClean="0">
                <a:solidFill>
                  <a:schemeClr val="tx1">
                    <a:lumMod val="65000"/>
                    <a:lumOff val="35000"/>
                  </a:schemeClr>
                </a:solidFill>
              </a:rPr>
              <a:t>Introducing</a:t>
            </a:r>
            <a:r>
              <a:rPr lang="en-US" sz="2000" b="1" dirty="0" smtClean="0"/>
              <a:t> </a:t>
            </a:r>
            <a:r>
              <a:rPr lang="en-US" sz="2000" b="1" dirty="0" err="1" smtClean="0">
                <a:solidFill>
                  <a:srgbClr val="0DC7C3"/>
                </a:solidFill>
              </a:rPr>
              <a:t>Blockchain</a:t>
            </a:r>
            <a:endParaRPr lang="en-US" sz="2000" b="1" dirty="0">
              <a:solidFill>
                <a:srgbClr val="0DC7C3"/>
              </a:solidFill>
            </a:endParaRPr>
          </a:p>
        </p:txBody>
      </p:sp>
      <p:pic>
        <p:nvPicPr>
          <p:cNvPr id="5122" name="Picture 2" descr="C:\downloads\blockchain-network-computer-technology-creative-vector-concept-illustration-abstract-banner-layout-graphic-design-9489449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555" b="12778"/>
          <a:stretch/>
        </p:blipFill>
        <p:spPr bwMode="auto">
          <a:xfrm>
            <a:off x="2812822" y="2971800"/>
            <a:ext cx="3740378" cy="326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76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839200" cy="707886"/>
          </a:xfrm>
          <a:prstGeom prst="rect">
            <a:avLst/>
          </a:prstGeom>
        </p:spPr>
        <p:txBody>
          <a:bodyPr wrap="square">
            <a:spAutoFit/>
          </a:bodyPr>
          <a:lstStyle/>
          <a:p>
            <a:r>
              <a:rPr lang="en-US" sz="2000" b="1" dirty="0" smtClean="0">
                <a:solidFill>
                  <a:schemeClr val="tx1">
                    <a:lumMod val="65000"/>
                    <a:lumOff val="35000"/>
                  </a:schemeClr>
                </a:solidFill>
              </a:rPr>
              <a:t>Problem </a:t>
            </a:r>
            <a:r>
              <a:rPr lang="en-US" sz="2000" dirty="0" smtClean="0"/>
              <a:t>- Difficult to monitor asset ownership and transfers in a trusted business network</a:t>
            </a:r>
            <a:endParaRPr lang="en-US" sz="2000" dirty="0"/>
          </a:p>
        </p:txBody>
      </p:sp>
      <p:sp>
        <p:nvSpPr>
          <p:cNvPr id="5" name="Rectangle 4"/>
          <p:cNvSpPr/>
          <p:nvPr/>
        </p:nvSpPr>
        <p:spPr>
          <a:xfrm>
            <a:off x="3042844" y="5594866"/>
            <a:ext cx="3276025" cy="369332"/>
          </a:xfrm>
          <a:prstGeom prst="rect">
            <a:avLst/>
          </a:prstGeom>
        </p:spPr>
        <p:txBody>
          <a:bodyPr wrap="none">
            <a:spAutoFit/>
          </a:bodyPr>
          <a:lstStyle/>
          <a:p>
            <a:r>
              <a:rPr lang="en-US" dirty="0" smtClean="0">
                <a:solidFill>
                  <a:srgbClr val="0DC7C3"/>
                </a:solidFill>
              </a:rPr>
              <a:t>Inefficient</a:t>
            </a:r>
            <a:r>
              <a:rPr lang="en-US" dirty="0" smtClean="0"/>
              <a:t>, </a:t>
            </a:r>
            <a:r>
              <a:rPr lang="en-US" dirty="0" smtClean="0">
                <a:solidFill>
                  <a:schemeClr val="accent3">
                    <a:lumMod val="75000"/>
                  </a:schemeClr>
                </a:solidFill>
              </a:rPr>
              <a:t>expensive</a:t>
            </a:r>
            <a:r>
              <a:rPr lang="en-US" dirty="0" smtClean="0"/>
              <a:t>, </a:t>
            </a:r>
            <a:r>
              <a:rPr lang="en-US" dirty="0" smtClean="0">
                <a:solidFill>
                  <a:srgbClr val="FF0000"/>
                </a:solidFill>
              </a:rPr>
              <a:t>vulnerable</a:t>
            </a:r>
            <a:endParaRPr lang="en-US" dirty="0">
              <a:solidFill>
                <a:srgbClr val="FF0000"/>
              </a:solidFill>
            </a:endParaRPr>
          </a:p>
        </p:txBody>
      </p:sp>
      <p:pic>
        <p:nvPicPr>
          <p:cNvPr id="6146" name="Picture 2" descr="C:\Users\vrjnyk.IND\Pictures\Untitled.png"/>
          <p:cNvPicPr>
            <a:picLocks noChangeAspect="1" noChangeArrowheads="1"/>
          </p:cNvPicPr>
          <p:nvPr/>
        </p:nvPicPr>
        <p:blipFill rotWithShape="1">
          <a:blip r:embed="rId2">
            <a:extLst>
              <a:ext uri="{28A0092B-C50C-407E-A947-70E740481C1C}">
                <a14:useLocalDpi xmlns:a14="http://schemas.microsoft.com/office/drawing/2010/main" val="0"/>
              </a:ext>
            </a:extLst>
          </a:blip>
          <a:srcRect r="56201" b="69659"/>
          <a:stretch/>
        </p:blipFill>
        <p:spPr bwMode="auto">
          <a:xfrm>
            <a:off x="0" y="1099771"/>
            <a:ext cx="9144000" cy="437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8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140"/>
            <a:ext cx="5617115" cy="400110"/>
          </a:xfrm>
          <a:prstGeom prst="rect">
            <a:avLst/>
          </a:prstGeom>
          <a:noFill/>
        </p:spPr>
        <p:txBody>
          <a:bodyPr wrap="none" rtlCol="0">
            <a:spAutoFit/>
          </a:bodyPr>
          <a:lstStyle/>
          <a:p>
            <a:r>
              <a:rPr lang="en-US" sz="2000" b="1" dirty="0" smtClean="0">
                <a:solidFill>
                  <a:schemeClr val="tx1">
                    <a:lumMod val="65000"/>
                    <a:lumOff val="35000"/>
                  </a:schemeClr>
                </a:solidFill>
              </a:rPr>
              <a:t>Solution – </a:t>
            </a:r>
            <a:r>
              <a:rPr lang="en-US" sz="2000" dirty="0" smtClean="0">
                <a:solidFill>
                  <a:schemeClr val="tx1">
                    <a:lumMod val="65000"/>
                    <a:lumOff val="35000"/>
                  </a:schemeClr>
                </a:solidFill>
              </a:rPr>
              <a:t>a permissioned, replicated, shared ledger</a:t>
            </a:r>
            <a:endParaRPr lang="en-US" sz="2000" dirty="0">
              <a:solidFill>
                <a:schemeClr val="tx1">
                  <a:lumMod val="65000"/>
                  <a:lumOff val="35000"/>
                </a:schemeClr>
              </a:solidFill>
            </a:endParaRPr>
          </a:p>
        </p:txBody>
      </p:sp>
      <p:sp>
        <p:nvSpPr>
          <p:cNvPr id="5" name="Rectangle 4"/>
          <p:cNvSpPr/>
          <p:nvPr/>
        </p:nvSpPr>
        <p:spPr>
          <a:xfrm>
            <a:off x="2348609" y="5726668"/>
            <a:ext cx="4484882" cy="369332"/>
          </a:xfrm>
          <a:prstGeom prst="rect">
            <a:avLst/>
          </a:prstGeom>
        </p:spPr>
        <p:txBody>
          <a:bodyPr wrap="none">
            <a:spAutoFit/>
          </a:bodyPr>
          <a:lstStyle/>
          <a:p>
            <a:r>
              <a:rPr lang="en-US" dirty="0" smtClean="0">
                <a:solidFill>
                  <a:schemeClr val="tx1">
                    <a:lumMod val="65000"/>
                    <a:lumOff val="35000"/>
                  </a:schemeClr>
                </a:solidFill>
              </a:rPr>
              <a:t>Consensus, provenance, immutability, finality </a:t>
            </a:r>
            <a:endParaRPr lang="en-US" dirty="0">
              <a:solidFill>
                <a:schemeClr val="tx1">
                  <a:lumMod val="65000"/>
                  <a:lumOff val="35000"/>
                </a:schemeClr>
              </a:solidFill>
            </a:endParaRPr>
          </a:p>
        </p:txBody>
      </p:sp>
      <p:pic>
        <p:nvPicPr>
          <p:cNvPr id="7170" name="Picture 2" descr="C:\Users\vrjnyk.IND\Pictures\Untitled1.png"/>
          <p:cNvPicPr>
            <a:picLocks noChangeAspect="1" noChangeArrowheads="1"/>
          </p:cNvPicPr>
          <p:nvPr/>
        </p:nvPicPr>
        <p:blipFill rotWithShape="1">
          <a:blip r:embed="rId2">
            <a:extLst>
              <a:ext uri="{28A0092B-C50C-407E-A947-70E740481C1C}">
                <a14:useLocalDpi xmlns:a14="http://schemas.microsoft.com/office/drawing/2010/main" val="0"/>
              </a:ext>
            </a:extLst>
          </a:blip>
          <a:srcRect r="56947" b="68068"/>
          <a:stretch/>
        </p:blipFill>
        <p:spPr bwMode="auto">
          <a:xfrm>
            <a:off x="76200" y="995183"/>
            <a:ext cx="8915400" cy="4567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47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895600" cy="944562"/>
          </a:xfrm>
        </p:spPr>
        <p:txBody>
          <a:bodyPr>
            <a:normAutofit/>
          </a:bodyPr>
          <a:lstStyle/>
          <a:p>
            <a:pPr algn="l"/>
            <a:r>
              <a:rPr lang="en-US" sz="2000" b="1" dirty="0" err="1" smtClean="0">
                <a:solidFill>
                  <a:srgbClr val="0DC7C3"/>
                </a:solidFill>
              </a:rPr>
              <a:t>Blockchain</a:t>
            </a:r>
            <a:r>
              <a:rPr lang="en-US" sz="2000" b="1" dirty="0" smtClean="0">
                <a:solidFill>
                  <a:srgbClr val="0DC7C3"/>
                </a:solidFill>
              </a:rPr>
              <a:t> </a:t>
            </a:r>
            <a:r>
              <a:rPr lang="en-US" sz="2000" b="1" dirty="0" smtClean="0"/>
              <a:t>for Business</a:t>
            </a:r>
            <a:endParaRPr lang="en-US" sz="2000" b="1" dirty="0"/>
          </a:p>
        </p:txBody>
      </p:sp>
      <p:sp>
        <p:nvSpPr>
          <p:cNvPr id="4" name="TextBox 3"/>
          <p:cNvSpPr txBox="1"/>
          <p:nvPr/>
        </p:nvSpPr>
        <p:spPr>
          <a:xfrm>
            <a:off x="2009775" y="5334000"/>
            <a:ext cx="5224764" cy="369332"/>
          </a:xfrm>
          <a:prstGeom prst="rect">
            <a:avLst/>
          </a:prstGeom>
          <a:noFill/>
        </p:spPr>
        <p:txBody>
          <a:bodyPr wrap="none" rtlCol="0">
            <a:spAutoFit/>
          </a:bodyPr>
          <a:lstStyle/>
          <a:p>
            <a:r>
              <a:rPr lang="en-US" dirty="0" smtClean="0">
                <a:solidFill>
                  <a:srgbClr val="00B0F0"/>
                </a:solidFill>
              </a:rPr>
              <a:t>Broader participation, lower cost, increased efficiency</a:t>
            </a:r>
            <a:endParaRPr lang="en-US" dirty="0">
              <a:solidFill>
                <a:srgbClr val="00B0F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1600"/>
            <a:ext cx="9169047"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9120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17761</TotalTime>
  <Words>710</Words>
  <Application>Microsoft Office PowerPoint</Application>
  <PresentationFormat>On-screen Show (4:3)</PresentationFormat>
  <Paragraphs>165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Ledgers are Important  </vt:lpstr>
      <vt:lpstr>PowerPoint Presentation</vt:lpstr>
      <vt:lpstr>A shared ledger technology allowing any participant in the business network to see THE system of record  (ledger)</vt:lpstr>
      <vt:lpstr>PowerPoint Presentation</vt:lpstr>
      <vt:lpstr>PowerPoint Presentation</vt:lpstr>
      <vt:lpstr>Blockchain for Business</vt:lpstr>
      <vt:lpstr>Shared Ledger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Great-West Life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Nayak, Viraj</dc:creator>
  <cp:lastModifiedBy>Nayak, Viraj</cp:lastModifiedBy>
  <cp:revision>30</cp:revision>
  <dcterms:created xsi:type="dcterms:W3CDTF">2017-11-21T05:57:48Z</dcterms:created>
  <dcterms:modified xsi:type="dcterms:W3CDTF">2017-12-20T14:29:06Z</dcterms:modified>
</cp:coreProperties>
</file>