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70" r:id="rId5"/>
    <p:sldId id="257" r:id="rId6"/>
    <p:sldId id="268" r:id="rId7"/>
    <p:sldId id="259" r:id="rId8"/>
    <p:sldId id="269" r:id="rId9"/>
    <p:sldId id="262" r:id="rId10"/>
    <p:sldId id="260" r:id="rId11"/>
    <p:sldId id="263" r:id="rId12"/>
    <p:sldId id="261" r:id="rId13"/>
    <p:sldId id="267" r:id="rId14"/>
    <p:sldId id="264" r:id="rId15"/>
    <p:sldId id="265" r:id="rId16"/>
    <p:sldId id="272" r:id="rId17"/>
    <p:sldId id="273" r:id="rId18"/>
    <p:sldId id="274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97"/>
    <a:srgbClr val="FDB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28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2245-1E51-42EB-868C-8541524C4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F10AA-FD2A-4C4B-9507-E727A88AB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DDBCA-D22A-4A8E-9466-BD621B7AB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308A-A05D-41D0-BF55-A38F4818ED82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20D69-0B66-4352-85D3-D9744DC88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C8E11-3D5D-431D-BAE3-54556CEF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AA35-9AF3-46A3-9188-406920A7D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5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C16A7-22F7-494C-BAE4-900DD0B9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BC16F-A039-4E08-8A0A-FF9CAD6A2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CCDBD-3D8B-4EFB-9BAC-68B243E4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308A-A05D-41D0-BF55-A38F4818ED82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5ED49-AE77-414E-9FFA-504B3AA9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FD90C-16E4-4DC0-B91C-935AE8734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AA35-9AF3-46A3-9188-406920A7D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80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D7D66-3C95-4AA4-8A97-707D11BC7D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717B4-308E-4B13-BCF5-7DB7B850E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AA337-B49E-446F-96C3-D7CE10CB9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308A-A05D-41D0-BF55-A38F4818ED82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AD76A-4B0B-4D93-BE15-07DFC13D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E1676-9350-43C1-8195-3D5B458CD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AA35-9AF3-46A3-9188-406920A7D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91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4343-5840-41A3-AF77-098B126D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36870-7D3C-4A9C-8C7F-CE00D6C9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80533-8A77-421A-A548-0DFEDFE3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308A-A05D-41D0-BF55-A38F4818ED82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F4986-802B-4253-82F8-5C74642B0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343D0-FABF-40E0-9857-E29A6BDA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AA35-9AF3-46A3-9188-406920A7D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64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9BD7-14DB-47EE-BE41-818A2E6F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6D6F4-4761-4630-BFB3-7EA249994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AD50A-8C09-48AF-82A5-C2A95157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308A-A05D-41D0-BF55-A38F4818ED82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8553F-A55C-4081-AE03-372554F4C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07520-8184-46CB-8447-E9F33DE5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AA35-9AF3-46A3-9188-406920A7D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98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B7CC-5A1B-4EDA-822E-1E2B64BD4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08569-6EF8-4CB6-B5D0-B51AD9F75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136D8-5661-47EA-A7B6-8EA167B17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19E35-7292-4BD6-A7C4-E399CEA47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308A-A05D-41D0-BF55-A38F4818ED82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3A66D-5785-4D7D-B313-7C10CB05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F07F5-3A77-41CD-9F39-2AB3BFF1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AA35-9AF3-46A3-9188-406920A7D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49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B5453-583C-4D82-8452-B65A81C38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C9B0A-EAEE-444C-AA0F-416F1BF3E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5D765-EF4E-4D35-9C09-8DBAB0FF9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ABF9F-A59C-40E6-8CA0-57FB5B6BE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41C09C-B5DF-4D7F-9233-16EDEF46B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565958-FC9A-4FEF-9489-4122C6F4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308A-A05D-41D0-BF55-A38F4818ED82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D5D599-7F72-4544-895C-7CD4EA792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23A0A3-BE85-4F31-BF5F-AE3F92C9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AA35-9AF3-46A3-9188-406920A7D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91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281D9-D7AC-445B-B7A8-8BA442B18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E7EC8-F8C4-432D-971D-9720FC49D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308A-A05D-41D0-BF55-A38F4818ED82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721C8-5B8F-4788-ACF1-8BA24F1C7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665E6-BCD6-4FE3-BDEA-850B4D0DD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AA35-9AF3-46A3-9188-406920A7D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7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C613C6-E359-4380-91EE-47D1AB4A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308A-A05D-41D0-BF55-A38F4818ED82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360727-B9E2-4FBD-9688-D48E8484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6B9B7-C3FA-4186-A9B0-612393971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AA35-9AF3-46A3-9188-406920A7D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32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B48F-D466-4507-8298-FD84E9BA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F2CB-7FB2-4210-9FFF-3FA7B8DBC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EEC2C-2075-47BB-BD11-12CD60029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A3570-624F-42A8-9A53-F3A58260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308A-A05D-41D0-BF55-A38F4818ED82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2686C-8AAC-4320-9181-ABFD80AD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3D1D1-FDA7-495B-9828-73641FCF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AA35-9AF3-46A3-9188-406920A7D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9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9422-306C-445E-8731-7DE1F7F3F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B24E7-A173-4498-B06F-16E0B9DA3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FBA1B-09A6-4828-8B35-35FB47F32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E25B4-B7EE-492A-A5A2-CC7FF06F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308A-A05D-41D0-BF55-A38F4818ED82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5C3DC-39E2-40FD-A05F-A54CA2B2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9E083-9ED0-40F5-92C6-CE3DE214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AA35-9AF3-46A3-9188-406920A7D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84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0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7E486-E368-4CEB-A953-7151F3787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720B-D667-4200-9C40-01138BB5A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F35D7-1FBC-4D11-A72B-F7FCAAC69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8308A-A05D-41D0-BF55-A38F4818ED82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1A745-260B-459A-9D38-07A1669EF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36731-E67B-44FB-A36A-1AEC5F5AB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2AA35-9AF3-46A3-9188-406920A7D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45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eb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ADD0E-B49E-4BDA-B185-70E653D06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693" y="2628569"/>
            <a:ext cx="9144000" cy="2387600"/>
          </a:xfrm>
        </p:spPr>
        <p:txBody>
          <a:bodyPr>
            <a:noAutofit/>
          </a:bodyPr>
          <a:lstStyle/>
          <a:p>
            <a:r>
              <a:rPr lang="en-IN" sz="13800" b="1" i="1" dirty="0">
                <a:solidFill>
                  <a:srgbClr val="FDB535"/>
                </a:solidFill>
                <a:latin typeface="AR DELANEY" panose="02000000000000000000" pitchFamily="2" charset="0"/>
              </a:rPr>
              <a:t>Python in 20 mins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3E27E-872A-4176-ABF2-3FB790FEE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498" y="4580234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IN" sz="3600" dirty="0">
                <a:solidFill>
                  <a:schemeClr val="bg1"/>
                </a:solidFill>
              </a:rPr>
              <a:t>Arun Prakash</a:t>
            </a:r>
          </a:p>
        </p:txBody>
      </p:sp>
    </p:spTree>
    <p:extLst>
      <p:ext uri="{BB962C8B-B14F-4D97-AF65-F5344CB8AC3E}">
        <p14:creationId xmlns:p14="http://schemas.microsoft.com/office/powerpoint/2010/main" val="729416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E86467-BD3D-4DBC-87AF-31F34BB9FB38}"/>
              </a:ext>
            </a:extLst>
          </p:cNvPr>
          <p:cNvSpPr/>
          <p:nvPr/>
        </p:nvSpPr>
        <p:spPr>
          <a:xfrm>
            <a:off x="4660604" y="659215"/>
            <a:ext cx="2870791" cy="19457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>
                <a:solidFill>
                  <a:srgbClr val="005097"/>
                </a:solidFill>
              </a:rPr>
              <a:t>Objects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1F4075-53CE-4CEC-B933-1F7FCE738979}"/>
              </a:ext>
            </a:extLst>
          </p:cNvPr>
          <p:cNvSpPr/>
          <p:nvPr/>
        </p:nvSpPr>
        <p:spPr>
          <a:xfrm>
            <a:off x="3506972" y="2950531"/>
            <a:ext cx="5178056" cy="3354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Rest(all) of the World</a:t>
            </a:r>
          </a:p>
        </p:txBody>
      </p:sp>
    </p:spTree>
    <p:extLst>
      <p:ext uri="{BB962C8B-B14F-4D97-AF65-F5344CB8AC3E}">
        <p14:creationId xmlns:p14="http://schemas.microsoft.com/office/powerpoint/2010/main" val="362923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4924-FA7E-4F8C-A6EB-03016C77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Copy By value vs Copy By ref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58C39-308D-40CC-B748-E50AFC8D4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291" y="2279096"/>
            <a:ext cx="2425995" cy="2299808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&gt;&gt;&gt; a = 1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&gt;&gt;&gt; b = a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&gt;&gt;&gt; b = 2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&gt;&gt;&gt; a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22B0F0-A813-42AE-9C43-4DEDBC0B6334}"/>
              </a:ext>
            </a:extLst>
          </p:cNvPr>
          <p:cNvSpPr txBox="1">
            <a:spLocks/>
          </p:cNvSpPr>
          <p:nvPr/>
        </p:nvSpPr>
        <p:spPr>
          <a:xfrm>
            <a:off x="7663594" y="2279096"/>
            <a:ext cx="2425995" cy="2299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&gt;&gt;&gt; a = [1,2]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&gt;&gt;&gt; b = a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&gt;&gt;&gt; b[0] = 2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&gt;&gt;&gt; a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[2, 2]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65345B-3708-455F-AD42-CFAE6E2CC784}"/>
              </a:ext>
            </a:extLst>
          </p:cNvPr>
          <p:cNvSpPr txBox="1"/>
          <p:nvPr/>
        </p:nvSpPr>
        <p:spPr>
          <a:xfrm>
            <a:off x="2798296" y="5041582"/>
            <a:ext cx="6335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All Objects are copied by ref only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C5E3CD-2097-4AF7-A100-0B520FE9C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813" y="455412"/>
            <a:ext cx="1144988" cy="114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0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D3D1-FFF7-4DDC-B04F-7F4B3D8E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9613B-C22A-411F-B289-D196CB59F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While loops repeat something while a condition is true.</a:t>
            </a:r>
          </a:p>
          <a:p>
            <a:r>
              <a:rPr lang="en-IN" dirty="0">
                <a:solidFill>
                  <a:schemeClr val="bg1"/>
                </a:solidFill>
              </a:rPr>
              <a:t>For loops repeat something for each element of something.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F3AFC-1F06-4830-9040-2D36B2E80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636" y="601899"/>
            <a:ext cx="1144987" cy="114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5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0D64-09D5-4750-AF0F-410D950D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trike="dblStrike" dirty="0">
                <a:solidFill>
                  <a:schemeClr val="bg1"/>
                </a:solidFill>
              </a:rPr>
              <a:t>Array</a:t>
            </a:r>
            <a:r>
              <a:rPr lang="en-IN" dirty="0">
                <a:solidFill>
                  <a:schemeClr val="bg1"/>
                </a:solidFill>
              </a:rPr>
              <a:t> - List / Strings / </a:t>
            </a:r>
            <a:r>
              <a:rPr lang="en-IN" dirty="0" err="1">
                <a:solidFill>
                  <a:schemeClr val="bg1"/>
                </a:solidFill>
              </a:rPr>
              <a:t>Dict</a:t>
            </a:r>
            <a:r>
              <a:rPr lang="en-IN" dirty="0">
                <a:solidFill>
                  <a:schemeClr val="bg1"/>
                </a:solidFill>
              </a:rPr>
              <a:t> / Tuple /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22FC-339E-43DC-8749-33E1A86B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" y="1771492"/>
            <a:ext cx="6385560" cy="2068988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o_my_god</a:t>
            </a:r>
            <a:r>
              <a:rPr lang="en-IN" dirty="0">
                <a:solidFill>
                  <a:schemeClr val="bg1"/>
                </a:solidFill>
              </a:rPr>
              <a:t> = [1,2,44,'a',"GUVI", [143,666]]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o_my_god</a:t>
            </a:r>
            <a:r>
              <a:rPr lang="en-IN" dirty="0">
                <a:solidFill>
                  <a:schemeClr val="bg1"/>
                </a:solidFill>
              </a:rPr>
              <a:t>[0]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o_my_god</a:t>
            </a:r>
            <a:r>
              <a:rPr lang="en-IN" dirty="0">
                <a:solidFill>
                  <a:schemeClr val="bg1"/>
                </a:solidFill>
              </a:rPr>
              <a:t>[</a:t>
            </a:r>
            <a:r>
              <a:rPr lang="en-IN" dirty="0" err="1">
                <a:solidFill>
                  <a:schemeClr val="bg1"/>
                </a:solidFill>
              </a:rPr>
              <a:t>len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 err="1">
                <a:solidFill>
                  <a:schemeClr val="bg1"/>
                </a:solidFill>
              </a:rPr>
              <a:t>o_my_god</a:t>
            </a:r>
            <a:r>
              <a:rPr lang="en-IN" dirty="0">
                <a:solidFill>
                  <a:schemeClr val="bg1"/>
                </a:solidFill>
              </a:rPr>
              <a:t>)-1]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o_my_god</a:t>
            </a:r>
            <a:r>
              <a:rPr lang="en-IN" dirty="0">
                <a:solidFill>
                  <a:schemeClr val="bg1"/>
                </a:solidFill>
              </a:rPr>
              <a:t>[4][0]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02FAD2-9EC7-4D7A-9B8B-EE3884677419}"/>
              </a:ext>
            </a:extLst>
          </p:cNvPr>
          <p:cNvSpPr txBox="1">
            <a:spLocks/>
          </p:cNvSpPr>
          <p:nvPr/>
        </p:nvSpPr>
        <p:spPr>
          <a:xfrm>
            <a:off x="7223760" y="1690688"/>
            <a:ext cx="10515600" cy="225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cool = {1:"one","two":2}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cool[33.2] = 33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print(cool)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{1: 'one', 'two': 2, 33.2: 33}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EDDC33-DA34-43B5-A87E-0E404509995A}"/>
              </a:ext>
            </a:extLst>
          </p:cNvPr>
          <p:cNvSpPr txBox="1">
            <a:spLocks/>
          </p:cNvSpPr>
          <p:nvPr/>
        </p:nvSpPr>
        <p:spPr>
          <a:xfrm>
            <a:off x="4853940" y="4644232"/>
            <a:ext cx="6385560" cy="2068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 err="1">
                <a:solidFill>
                  <a:schemeClr val="bg1"/>
                </a:solidFill>
              </a:rPr>
              <a:t>myset</a:t>
            </a:r>
            <a:r>
              <a:rPr lang="en-IN" dirty="0">
                <a:solidFill>
                  <a:schemeClr val="bg1"/>
                </a:solidFill>
              </a:rPr>
              <a:t> = {1,2,3,3}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bg1"/>
                </a:solidFill>
              </a:rPr>
              <a:t>mytuple</a:t>
            </a:r>
            <a:r>
              <a:rPr lang="en-IN" dirty="0">
                <a:solidFill>
                  <a:schemeClr val="bg1"/>
                </a:solidFill>
              </a:rPr>
              <a:t> = (1,2,3,4)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bg1"/>
                </a:solidFill>
              </a:rPr>
              <a:t>mystring</a:t>
            </a:r>
            <a:r>
              <a:rPr lang="en-IN" dirty="0">
                <a:solidFill>
                  <a:schemeClr val="bg1"/>
                </a:solidFill>
              </a:rPr>
              <a:t> = 'hello'</a:t>
            </a:r>
          </a:p>
        </p:txBody>
      </p:sp>
    </p:spTree>
    <p:extLst>
      <p:ext uri="{BB962C8B-B14F-4D97-AF65-F5344CB8AC3E}">
        <p14:creationId xmlns:p14="http://schemas.microsoft.com/office/powerpoint/2010/main" val="134856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6CE6C-69EA-4D82-A8F7-D668893EB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C06FF-6E10-4558-A00A-062CC2407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676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a = print('Hello!')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Function Name: print 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Parameter : 'Hello!'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Returned Value to : a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5FBEB3-A203-4689-BDDE-A99C8F80A17E}"/>
              </a:ext>
            </a:extLst>
          </p:cNvPr>
          <p:cNvSpPr txBox="1">
            <a:spLocks/>
          </p:cNvSpPr>
          <p:nvPr/>
        </p:nvSpPr>
        <p:spPr>
          <a:xfrm>
            <a:off x="6591300" y="1744981"/>
            <a:ext cx="45567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def </a:t>
            </a:r>
            <a:r>
              <a:rPr lang="en-IN" dirty="0" err="1">
                <a:solidFill>
                  <a:schemeClr val="bg1"/>
                </a:solidFill>
              </a:rPr>
              <a:t>addme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 err="1">
                <a:solidFill>
                  <a:schemeClr val="bg1"/>
                </a:solidFill>
              </a:rPr>
              <a:t>a,b</a:t>
            </a:r>
            <a:r>
              <a:rPr lang="en-IN" dirty="0">
                <a:solidFill>
                  <a:schemeClr val="bg1"/>
                </a:solidFill>
              </a:rPr>
              <a:t>):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c = a + b 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return c 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a1 = </a:t>
            </a:r>
            <a:r>
              <a:rPr lang="en-IN" dirty="0" err="1">
                <a:solidFill>
                  <a:schemeClr val="bg1"/>
                </a:solidFill>
              </a:rPr>
              <a:t>addme</a:t>
            </a:r>
            <a:r>
              <a:rPr lang="en-IN" dirty="0">
                <a:solidFill>
                  <a:schemeClr val="bg1"/>
                </a:solidFill>
              </a:rPr>
              <a:t>(1,2)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313EBC-B8BD-44FE-BA24-75963F8FC860}"/>
              </a:ext>
            </a:extLst>
          </p:cNvPr>
          <p:cNvSpPr/>
          <p:nvPr/>
        </p:nvSpPr>
        <p:spPr>
          <a:xfrm>
            <a:off x="6591300" y="475041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Function Name: </a:t>
            </a:r>
            <a:r>
              <a:rPr lang="en-IN" sz="2800" dirty="0" err="1">
                <a:solidFill>
                  <a:schemeClr val="bg1"/>
                </a:solidFill>
              </a:rPr>
              <a:t>addme</a:t>
            </a:r>
            <a:r>
              <a:rPr lang="en-IN" sz="2800" dirty="0">
                <a:solidFill>
                  <a:schemeClr val="bg1"/>
                </a:solidFill>
              </a:rPr>
              <a:t> </a:t>
            </a:r>
          </a:p>
          <a:p>
            <a:r>
              <a:rPr lang="en-IN" sz="2800" dirty="0">
                <a:solidFill>
                  <a:schemeClr val="bg1"/>
                </a:solidFill>
              </a:rPr>
              <a:t>Parameter : a &amp; b</a:t>
            </a:r>
          </a:p>
          <a:p>
            <a:r>
              <a:rPr lang="en-IN" sz="2800" dirty="0">
                <a:solidFill>
                  <a:schemeClr val="bg1"/>
                </a:solidFill>
              </a:rPr>
              <a:t>Returned Value to : a1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C4E9CA-5C75-4081-9C71-251136E6D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090" y="230188"/>
            <a:ext cx="1211870" cy="121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5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0583-1780-495C-A05F-7EC7E75E1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CF6553-D67A-48AE-88F4-DF1EC748F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819" y="230188"/>
            <a:ext cx="1080612" cy="10806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A879FE-5CBF-4633-B7F8-80B645045710}"/>
              </a:ext>
            </a:extLst>
          </p:cNvPr>
          <p:cNvSpPr/>
          <p:nvPr/>
        </p:nvSpPr>
        <p:spPr>
          <a:xfrm>
            <a:off x="278130" y="2305615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&gt;&gt;&gt; with open('hello.txt', 'w') as f:</a:t>
            </a:r>
          </a:p>
          <a:p>
            <a:r>
              <a:rPr lang="en-IN" sz="2800" dirty="0">
                <a:solidFill>
                  <a:schemeClr val="bg1"/>
                </a:solidFill>
              </a:rPr>
              <a:t>...     print("Hello one!", file=f)</a:t>
            </a:r>
          </a:p>
          <a:p>
            <a:r>
              <a:rPr lang="en-IN" sz="2800" dirty="0">
                <a:solidFill>
                  <a:schemeClr val="bg1"/>
                </a:solidFill>
              </a:rPr>
              <a:t>...     print("Hello two!", file=f)</a:t>
            </a:r>
          </a:p>
          <a:p>
            <a:r>
              <a:rPr lang="en-IN" sz="2800" dirty="0">
                <a:solidFill>
                  <a:schemeClr val="bg1"/>
                </a:solidFill>
              </a:rPr>
              <a:t>...     print("Hello three!", file=f)</a:t>
            </a:r>
          </a:p>
          <a:p>
            <a:r>
              <a:rPr lang="en-IN" sz="2800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9E48F4-CBA1-402D-91C6-4AE87D91C668}"/>
              </a:ext>
            </a:extLst>
          </p:cNvPr>
          <p:cNvSpPr/>
          <p:nvPr/>
        </p:nvSpPr>
        <p:spPr>
          <a:xfrm>
            <a:off x="6579870" y="2305615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&gt;&gt;&gt; lines = []</a:t>
            </a:r>
          </a:p>
          <a:p>
            <a:r>
              <a:rPr lang="en-IN" sz="2800" dirty="0">
                <a:solidFill>
                  <a:schemeClr val="bg1"/>
                </a:solidFill>
              </a:rPr>
              <a:t>&gt;&gt;&gt; with open('hello.txt', 'r') as f:</a:t>
            </a:r>
          </a:p>
          <a:p>
            <a:r>
              <a:rPr lang="en-IN" sz="2800" dirty="0">
                <a:solidFill>
                  <a:schemeClr val="bg1"/>
                </a:solidFill>
              </a:rPr>
              <a:t>...     for line in f:</a:t>
            </a:r>
          </a:p>
          <a:p>
            <a:r>
              <a:rPr lang="en-IN" sz="2800" dirty="0">
                <a:solidFill>
                  <a:schemeClr val="bg1"/>
                </a:solidFill>
              </a:rPr>
              <a:t>...         </a:t>
            </a:r>
            <a:r>
              <a:rPr lang="en-IN" sz="2800" dirty="0" err="1">
                <a:solidFill>
                  <a:schemeClr val="bg1"/>
                </a:solidFill>
              </a:rPr>
              <a:t>lines.append</a:t>
            </a:r>
            <a:r>
              <a:rPr lang="en-IN" sz="2800" dirty="0">
                <a:solidFill>
                  <a:schemeClr val="bg1"/>
                </a:solidFill>
              </a:rPr>
              <a:t>(line)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18A117-FA9E-47FE-A795-9DA6B15DCEFD}"/>
              </a:ext>
            </a:extLst>
          </p:cNvPr>
          <p:cNvSpPr/>
          <p:nvPr/>
        </p:nvSpPr>
        <p:spPr>
          <a:xfrm>
            <a:off x="3053135" y="4552384"/>
            <a:ext cx="705346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...</a:t>
            </a:r>
          </a:p>
          <a:p>
            <a:r>
              <a:rPr lang="en-IN" sz="2800" dirty="0">
                <a:solidFill>
                  <a:schemeClr val="bg1"/>
                </a:solidFill>
              </a:rPr>
              <a:t>&gt;&gt;&gt; lines</a:t>
            </a:r>
          </a:p>
          <a:p>
            <a:r>
              <a:rPr lang="en-IN" sz="2800" dirty="0">
                <a:solidFill>
                  <a:schemeClr val="bg1"/>
                </a:solidFill>
              </a:rPr>
              <a:t>['Hello one!\n', 'Hello two!\n', 'Hello three!\n'] </a:t>
            </a:r>
          </a:p>
        </p:txBody>
      </p:sp>
    </p:spTree>
    <p:extLst>
      <p:ext uri="{BB962C8B-B14F-4D97-AF65-F5344CB8AC3E}">
        <p14:creationId xmlns:p14="http://schemas.microsoft.com/office/powerpoint/2010/main" val="236167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12CA1-66E3-475C-A862-414A3D913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002952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DA4C0-C484-4BBA-9099-510062F6E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270" y="166808"/>
            <a:ext cx="11936730" cy="1430734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16 Projects – Learning Concepts &amp; Applying Concepts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82968-2F0B-467C-82CC-18070FEC9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90" y="1832292"/>
            <a:ext cx="3436620" cy="4351338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Uber Billing     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Number Guessing Game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Loop until Q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Hangman game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Pascal Triangle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Password Hashing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Rock Paper Scissor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>
                <a:solidFill>
                  <a:schemeClr val="bg1"/>
                </a:solidFill>
              </a:rPr>
              <a:t>Restcountries</a:t>
            </a:r>
            <a:r>
              <a:rPr lang="en-IN" dirty="0">
                <a:solidFill>
                  <a:schemeClr val="bg1"/>
                </a:solidFill>
              </a:rPr>
              <a:t> - </a:t>
            </a:r>
            <a:r>
              <a:rPr lang="en-IN" dirty="0" err="1">
                <a:solidFill>
                  <a:schemeClr val="bg1"/>
                </a:solidFill>
              </a:rPr>
              <a:t>Dict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F2773AB-48F4-4CDA-B426-AB59D95430CA}"/>
              </a:ext>
            </a:extLst>
          </p:cNvPr>
          <p:cNvSpPr txBox="1">
            <a:spLocks/>
          </p:cNvSpPr>
          <p:nvPr/>
        </p:nvSpPr>
        <p:spPr>
          <a:xfrm>
            <a:off x="6648450" y="1832292"/>
            <a:ext cx="34366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Contact Manager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err="1">
                <a:solidFill>
                  <a:schemeClr val="bg1"/>
                </a:solidFill>
              </a:rPr>
              <a:t>Todo</a:t>
            </a:r>
            <a:r>
              <a:rPr lang="en-IN" dirty="0">
                <a:solidFill>
                  <a:schemeClr val="bg1"/>
                </a:solidFill>
              </a:rPr>
              <a:t> List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Chat App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Web API using Flask – requests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>
                <a:solidFill>
                  <a:schemeClr val="bg1"/>
                </a:solidFill>
              </a:rPr>
              <a:t>WebScrapper</a:t>
            </a:r>
            <a:r>
              <a:rPr lang="en-IN" dirty="0">
                <a:solidFill>
                  <a:schemeClr val="bg1"/>
                </a:solidFill>
              </a:rPr>
              <a:t>  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Calculator - OOPS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Folder Sorter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Turtle race – </a:t>
            </a:r>
            <a:r>
              <a:rPr lang="en-IN" dirty="0" err="1">
                <a:solidFill>
                  <a:schemeClr val="bg1"/>
                </a:solidFill>
              </a:rPr>
              <a:t>pygame</a:t>
            </a:r>
            <a:endParaRPr lang="en-IN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Quiz Game</a:t>
            </a:r>
          </a:p>
          <a:p>
            <a:pPr marL="514350" indent="-514350">
              <a:buFont typeface="+mj-lt"/>
              <a:buAutoNum type="arabicPeriod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32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DF26-7CCB-4109-8896-B55205EC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chemeClr val="bg1"/>
                </a:solidFill>
              </a:rPr>
              <a:t>CodeKata</a:t>
            </a:r>
            <a:r>
              <a:rPr lang="en-IN" dirty="0">
                <a:solidFill>
                  <a:schemeClr val="bg1"/>
                </a:solidFill>
              </a:rPr>
              <a:t> – Will get you hired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9480-DCD2-42A6-9F30-B5326E68F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Strings</a:t>
            </a:r>
          </a:p>
          <a:p>
            <a:r>
              <a:rPr lang="en-IN" dirty="0">
                <a:solidFill>
                  <a:schemeClr val="bg1"/>
                </a:solidFill>
              </a:rPr>
              <a:t>Arrays</a:t>
            </a:r>
          </a:p>
          <a:p>
            <a:r>
              <a:rPr lang="en-IN" dirty="0">
                <a:solidFill>
                  <a:schemeClr val="bg1"/>
                </a:solidFill>
              </a:rPr>
              <a:t>Math</a:t>
            </a:r>
          </a:p>
          <a:p>
            <a:r>
              <a:rPr lang="en-IN" dirty="0">
                <a:solidFill>
                  <a:schemeClr val="bg1"/>
                </a:solidFill>
              </a:rPr>
              <a:t>Bitwise</a:t>
            </a:r>
          </a:p>
        </p:txBody>
      </p:sp>
    </p:spTree>
    <p:extLst>
      <p:ext uri="{BB962C8B-B14F-4D97-AF65-F5344CB8AC3E}">
        <p14:creationId xmlns:p14="http://schemas.microsoft.com/office/powerpoint/2010/main" val="232207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0D5C-DD1A-4E40-AE9B-7B1F52791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310" y="2766218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67771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55BA8D9-9553-4280-BE35-605798100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27" y="610336"/>
            <a:ext cx="3063946" cy="306394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3A54DA-DDEE-4843-913E-226C2637FECF}"/>
              </a:ext>
            </a:extLst>
          </p:cNvPr>
          <p:cNvSpPr/>
          <p:nvPr/>
        </p:nvSpPr>
        <p:spPr>
          <a:xfrm>
            <a:off x="4276056" y="2696545"/>
            <a:ext cx="758454" cy="8346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>
                <a:solidFill>
                  <a:srgbClr val="005097"/>
                </a:solidFill>
              </a:rPr>
              <a:t>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04ECE5C-AE90-486F-B196-A56AA61178A4}"/>
              </a:ext>
            </a:extLst>
          </p:cNvPr>
          <p:cNvSpPr/>
          <p:nvPr/>
        </p:nvSpPr>
        <p:spPr>
          <a:xfrm>
            <a:off x="347640" y="3998119"/>
            <a:ext cx="5982281" cy="27092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5097"/>
                </a:solidFill>
              </a:rPr>
              <a:t>Balancing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5097"/>
                </a:solidFill>
              </a:rPr>
              <a:t>Basic Mechanics – Gear pattern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5097"/>
                </a:solidFill>
              </a:rPr>
              <a:t>Bike Expert - internals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5097"/>
                </a:solidFill>
              </a:rPr>
              <a:t>Reaching Destination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CFCEC7D-D894-4A21-BAD7-80F7399681F1}"/>
              </a:ext>
            </a:extLst>
          </p:cNvPr>
          <p:cNvSpPr/>
          <p:nvPr/>
        </p:nvSpPr>
        <p:spPr>
          <a:xfrm>
            <a:off x="8199473" y="123163"/>
            <a:ext cx="758454" cy="8346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>
                <a:solidFill>
                  <a:srgbClr val="005097"/>
                </a:solidFill>
              </a:rPr>
              <a:t>B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CA0673-911B-461E-9948-C4BD2DEE915A}"/>
              </a:ext>
            </a:extLst>
          </p:cNvPr>
          <p:cNvSpPr/>
          <p:nvPr/>
        </p:nvSpPr>
        <p:spPr>
          <a:xfrm>
            <a:off x="7425954" y="4433777"/>
            <a:ext cx="3063946" cy="1526808"/>
          </a:xfrm>
          <a:prstGeom prst="roundRect">
            <a:avLst/>
          </a:prstGeom>
          <a:solidFill>
            <a:srgbClr val="FDB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>
                <a:solidFill>
                  <a:schemeClr val="bg1"/>
                </a:solidFill>
              </a:rPr>
              <a:t>Pick only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F0CD2F-72EF-4D07-B061-19D615C51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238" y="5352731"/>
            <a:ext cx="1189045" cy="118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2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55BA8D9-9553-4280-BE35-605798100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290" y="767142"/>
            <a:ext cx="907133" cy="90713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3A54DA-DDEE-4843-913E-226C2637FECF}"/>
              </a:ext>
            </a:extLst>
          </p:cNvPr>
          <p:cNvSpPr/>
          <p:nvPr/>
        </p:nvSpPr>
        <p:spPr>
          <a:xfrm>
            <a:off x="9539527" y="349814"/>
            <a:ext cx="758454" cy="8346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>
                <a:solidFill>
                  <a:srgbClr val="005097"/>
                </a:solidFill>
              </a:rPr>
              <a:t>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04ECE5C-AE90-486F-B196-A56AA61178A4}"/>
              </a:ext>
            </a:extLst>
          </p:cNvPr>
          <p:cNvSpPr/>
          <p:nvPr/>
        </p:nvSpPr>
        <p:spPr>
          <a:xfrm>
            <a:off x="-182879" y="1804749"/>
            <a:ext cx="12698730" cy="40131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5400" b="1" dirty="0">
                <a:solidFill>
                  <a:srgbClr val="005097"/>
                </a:solidFill>
              </a:rPr>
              <a:t>Reaching Destination – Completing task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05097"/>
                </a:solidFill>
              </a:rPr>
              <a:t>Balancing – Coding Logic – </a:t>
            </a:r>
            <a:r>
              <a:rPr lang="en-IN" sz="3200" b="1" dirty="0">
                <a:solidFill>
                  <a:srgbClr val="005097"/>
                </a:solidFill>
              </a:rPr>
              <a:t>GUVI: </a:t>
            </a:r>
            <a:r>
              <a:rPr lang="en-IN" sz="3200" b="1" dirty="0" err="1">
                <a:solidFill>
                  <a:srgbClr val="005097"/>
                </a:solidFill>
              </a:rPr>
              <a:t>CodeKata</a:t>
            </a:r>
            <a:endParaRPr lang="en-IN" sz="3200" b="1" dirty="0">
              <a:solidFill>
                <a:srgbClr val="005097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05097"/>
                </a:solidFill>
              </a:rPr>
              <a:t>Basic Mechanics – Syntax – Google ( Except interview time)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05097"/>
                </a:solidFill>
              </a:rPr>
              <a:t>Bike Expert – internals – Data Structures  (Pays you more)</a:t>
            </a:r>
            <a:endParaRPr lang="en-IN" sz="4800" b="1" dirty="0">
              <a:solidFill>
                <a:srgbClr val="005097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CFCEC7D-D894-4A21-BAD7-80F7399681F1}"/>
              </a:ext>
            </a:extLst>
          </p:cNvPr>
          <p:cNvSpPr/>
          <p:nvPr/>
        </p:nvSpPr>
        <p:spPr>
          <a:xfrm>
            <a:off x="11228423" y="386053"/>
            <a:ext cx="758454" cy="8346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>
                <a:solidFill>
                  <a:srgbClr val="005097"/>
                </a:solidFill>
              </a:rPr>
              <a:t>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33EE4F-3AE5-45D7-8210-2B695A9A6998}"/>
              </a:ext>
            </a:extLst>
          </p:cNvPr>
          <p:cNvSpPr txBox="1"/>
          <p:nvPr/>
        </p:nvSpPr>
        <p:spPr>
          <a:xfrm>
            <a:off x="2423160" y="1040130"/>
            <a:ext cx="54218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Why Companies Hire you</a:t>
            </a:r>
          </a:p>
        </p:txBody>
      </p:sp>
    </p:spTree>
    <p:extLst>
      <p:ext uri="{BB962C8B-B14F-4D97-AF65-F5344CB8AC3E}">
        <p14:creationId xmlns:p14="http://schemas.microsoft.com/office/powerpoint/2010/main" val="64983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1F73-1EDD-4BB1-B633-8377D39A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Patterns in Life – Math of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89B9B-0892-4EFC-BBDA-C8AB0AD7C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bg1"/>
                </a:solidFill>
              </a:rPr>
              <a:t>Life is a Cycle – Loop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Hide &amp; Seek game</a:t>
            </a:r>
          </a:p>
          <a:p>
            <a:r>
              <a:rPr lang="en-IN" dirty="0">
                <a:solidFill>
                  <a:schemeClr val="bg1"/>
                </a:solidFill>
              </a:rPr>
              <a:t>Multiple names ( Duplicates) - Arrays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Kings Style- Indexed </a:t>
            </a:r>
          </a:p>
          <a:p>
            <a:pPr lvl="2"/>
            <a:r>
              <a:rPr lang="en-IN" dirty="0">
                <a:solidFill>
                  <a:schemeClr val="bg1"/>
                </a:solidFill>
              </a:rPr>
              <a:t>Arun I</a:t>
            </a:r>
          </a:p>
          <a:p>
            <a:pPr lvl="2"/>
            <a:r>
              <a:rPr lang="en-IN" dirty="0">
                <a:solidFill>
                  <a:schemeClr val="bg1"/>
                </a:solidFill>
              </a:rPr>
              <a:t>Arun II </a:t>
            </a:r>
          </a:p>
          <a:p>
            <a:pPr lvl="2"/>
            <a:r>
              <a:rPr lang="en-IN" dirty="0">
                <a:solidFill>
                  <a:schemeClr val="bg1"/>
                </a:solidFill>
              </a:rPr>
              <a:t>Arun II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Friends Style – nicknamed </a:t>
            </a:r>
          </a:p>
          <a:p>
            <a:pPr lvl="2"/>
            <a:r>
              <a:rPr lang="en-IN" dirty="0">
                <a:solidFill>
                  <a:schemeClr val="bg1"/>
                </a:solidFill>
              </a:rPr>
              <a:t>Arun Motu</a:t>
            </a:r>
          </a:p>
          <a:p>
            <a:pPr lvl="2"/>
            <a:r>
              <a:rPr lang="en-IN" dirty="0">
                <a:solidFill>
                  <a:schemeClr val="bg1"/>
                </a:solidFill>
              </a:rPr>
              <a:t>Arun </a:t>
            </a:r>
            <a:r>
              <a:rPr lang="en-IN" dirty="0" err="1">
                <a:solidFill>
                  <a:schemeClr val="bg1"/>
                </a:solidFill>
              </a:rPr>
              <a:t>Chotu</a:t>
            </a:r>
            <a:endParaRPr lang="en-IN" dirty="0">
              <a:solidFill>
                <a:schemeClr val="bg1"/>
              </a:solidFill>
            </a:endParaRPr>
          </a:p>
          <a:p>
            <a:pPr lvl="2"/>
            <a:r>
              <a:rPr lang="en-IN" dirty="0">
                <a:solidFill>
                  <a:schemeClr val="bg1"/>
                </a:solidFill>
              </a:rPr>
              <a:t>Arun ###$%%^ ( Bad Words)</a:t>
            </a:r>
          </a:p>
          <a:p>
            <a:r>
              <a:rPr lang="en-IN" dirty="0">
                <a:solidFill>
                  <a:schemeClr val="bg1"/>
                </a:solidFill>
              </a:rPr>
              <a:t>Semester Exams / Assignments - Functions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Have a GF or BF to do </a:t>
            </a:r>
            <a:r>
              <a:rPr lang="en-IN" dirty="0" err="1">
                <a:solidFill>
                  <a:schemeClr val="bg1"/>
                </a:solidFill>
              </a:rPr>
              <a:t>ur</a:t>
            </a:r>
            <a:r>
              <a:rPr lang="en-IN" dirty="0">
                <a:solidFill>
                  <a:schemeClr val="bg1"/>
                </a:solidFill>
              </a:rPr>
              <a:t> tasks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Each Study One chapter</a:t>
            </a:r>
          </a:p>
          <a:p>
            <a:pPr lvl="1"/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86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C51DB07-9D2A-4D23-9C86-8F17D2786C18}"/>
              </a:ext>
            </a:extLst>
          </p:cNvPr>
          <p:cNvGrpSpPr/>
          <p:nvPr/>
        </p:nvGrpSpPr>
        <p:grpSpPr>
          <a:xfrm>
            <a:off x="2108788" y="1127949"/>
            <a:ext cx="2870791" cy="1965216"/>
            <a:chOff x="2108788" y="1127949"/>
            <a:chExt cx="2870791" cy="196521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14D53BA-510B-4026-8529-24FB957F324B}"/>
                </a:ext>
              </a:extLst>
            </p:cNvPr>
            <p:cNvSpPr/>
            <p:nvPr/>
          </p:nvSpPr>
          <p:spPr>
            <a:xfrm>
              <a:off x="2108788" y="1127949"/>
              <a:ext cx="2870791" cy="19652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IN" sz="2400" dirty="0">
                  <a:solidFill>
                    <a:srgbClr val="005097"/>
                  </a:solidFill>
                </a:rPr>
                <a:t>Variables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B0314C9-D82A-4992-899F-7C4C99CCD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0821" y="1335954"/>
              <a:ext cx="1144988" cy="1144988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66EA9AA-F715-4855-A7C7-1B3B2BDE243D}"/>
              </a:ext>
            </a:extLst>
          </p:cNvPr>
          <p:cNvGrpSpPr/>
          <p:nvPr/>
        </p:nvGrpSpPr>
        <p:grpSpPr>
          <a:xfrm>
            <a:off x="6609905" y="1127949"/>
            <a:ext cx="2870791" cy="1965216"/>
            <a:chOff x="6609905" y="1127949"/>
            <a:chExt cx="2870791" cy="196521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CE3AEEC-91BF-4D52-8673-93F8755FF7CA}"/>
                </a:ext>
              </a:extLst>
            </p:cNvPr>
            <p:cNvSpPr/>
            <p:nvPr/>
          </p:nvSpPr>
          <p:spPr>
            <a:xfrm>
              <a:off x="6609905" y="1127949"/>
              <a:ext cx="2870791" cy="19652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IN" sz="2400" dirty="0">
                  <a:solidFill>
                    <a:srgbClr val="005097"/>
                  </a:solidFill>
                </a:rPr>
                <a:t>Looping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400AB83-B622-4B71-A24A-C6B3312D1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2806" y="1257203"/>
              <a:ext cx="1144987" cy="1144987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F26B9BE-9661-4FF2-ABDB-6B24310616E8}"/>
              </a:ext>
            </a:extLst>
          </p:cNvPr>
          <p:cNvGrpSpPr/>
          <p:nvPr/>
        </p:nvGrpSpPr>
        <p:grpSpPr>
          <a:xfrm>
            <a:off x="1162484" y="4239730"/>
            <a:ext cx="2870791" cy="1967915"/>
            <a:chOff x="1162484" y="4239730"/>
            <a:chExt cx="2870791" cy="1967915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3E8FF33-F63E-4B0C-92F1-731D9E65C005}"/>
                </a:ext>
              </a:extLst>
            </p:cNvPr>
            <p:cNvSpPr/>
            <p:nvPr/>
          </p:nvSpPr>
          <p:spPr>
            <a:xfrm>
              <a:off x="1162484" y="4261887"/>
              <a:ext cx="2870791" cy="194575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IN" sz="2400" dirty="0">
                  <a:solidFill>
                    <a:srgbClr val="005097"/>
                  </a:solidFill>
                </a:rPr>
                <a:t>Arrays / Strings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13D9903-0A97-4738-8854-BF691E281432}"/>
                </a:ext>
              </a:extLst>
            </p:cNvPr>
            <p:cNvGrpSpPr/>
            <p:nvPr/>
          </p:nvGrpSpPr>
          <p:grpSpPr>
            <a:xfrm>
              <a:off x="1285318" y="4239730"/>
              <a:ext cx="2625121" cy="1281223"/>
              <a:chOff x="1142226" y="3263825"/>
              <a:chExt cx="3556086" cy="1725888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622468F-3EB8-42E5-AEB1-F867F2C5C1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2226" y="3263825"/>
                <a:ext cx="1455653" cy="1455653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7F63CD84-34F9-4C0B-BFBE-D73F71BEC3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0309" y="3282986"/>
                <a:ext cx="1455653" cy="1455653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5CB1A7A3-0347-4D3D-9FC2-5953CD6155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54326" y="3344239"/>
                <a:ext cx="1455653" cy="1455653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323EEC7-EEC6-4D3A-87E6-511EF8F147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05960" y="3412476"/>
                <a:ext cx="1455653" cy="1455653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5883B294-D0F7-4CEE-8FFF-C22B557973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2659" y="3534060"/>
                <a:ext cx="1455653" cy="1455653"/>
              </a:xfrm>
              <a:prstGeom prst="rect">
                <a:avLst/>
              </a:prstGeom>
            </p:spPr>
          </p:pic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A61BF6B-4FBC-48E6-B61E-2E14FF85E10C}"/>
              </a:ext>
            </a:extLst>
          </p:cNvPr>
          <p:cNvGrpSpPr/>
          <p:nvPr/>
        </p:nvGrpSpPr>
        <p:grpSpPr>
          <a:xfrm>
            <a:off x="4981345" y="4261887"/>
            <a:ext cx="2870791" cy="1945758"/>
            <a:chOff x="4981345" y="4261887"/>
            <a:chExt cx="2870791" cy="1945758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090B75F-F0B5-4DDB-8745-54FF614BD5BD}"/>
                </a:ext>
              </a:extLst>
            </p:cNvPr>
            <p:cNvSpPr/>
            <p:nvPr/>
          </p:nvSpPr>
          <p:spPr>
            <a:xfrm>
              <a:off x="4981345" y="4261887"/>
              <a:ext cx="2870791" cy="194575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IN" sz="2400" dirty="0">
                  <a:solidFill>
                    <a:srgbClr val="005097"/>
                  </a:solidFill>
                </a:rPr>
                <a:t>Functions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E405DFF-010F-4B4C-83F2-3A737661D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6659" y="4374712"/>
              <a:ext cx="1211870" cy="121187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729741C-51F6-4190-873E-76C16060DA1E}"/>
              </a:ext>
            </a:extLst>
          </p:cNvPr>
          <p:cNvGrpSpPr/>
          <p:nvPr/>
        </p:nvGrpSpPr>
        <p:grpSpPr>
          <a:xfrm>
            <a:off x="8796660" y="4261887"/>
            <a:ext cx="2870791" cy="1945758"/>
            <a:chOff x="8796660" y="4261887"/>
            <a:chExt cx="2870791" cy="1945758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2DBE220-972E-4B88-84FC-671A8B401BE8}"/>
                </a:ext>
              </a:extLst>
            </p:cNvPr>
            <p:cNvSpPr/>
            <p:nvPr/>
          </p:nvSpPr>
          <p:spPr>
            <a:xfrm>
              <a:off x="8796660" y="4261887"/>
              <a:ext cx="2870791" cy="1945758"/>
            </a:xfrm>
            <a:prstGeom prst="round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IN" sz="2400" dirty="0">
                  <a:solidFill>
                    <a:srgbClr val="005097"/>
                  </a:solidFill>
                </a:rPr>
                <a:t>Files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7A9E1C8-9551-4A83-88FB-08421E085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1749" y="4505970"/>
              <a:ext cx="1080612" cy="10806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746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14D53BA-510B-4026-8529-24FB957F324B}"/>
              </a:ext>
            </a:extLst>
          </p:cNvPr>
          <p:cNvSpPr/>
          <p:nvPr/>
        </p:nvSpPr>
        <p:spPr>
          <a:xfrm>
            <a:off x="228230" y="1331455"/>
            <a:ext cx="5736427" cy="41686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IN" sz="4800" dirty="0">
                <a:solidFill>
                  <a:srgbClr val="005097"/>
                </a:solidFill>
              </a:rPr>
              <a:t>Logic / Pattern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E3AEEC-91BF-4D52-8673-93F8755FF7CA}"/>
              </a:ext>
            </a:extLst>
          </p:cNvPr>
          <p:cNvSpPr/>
          <p:nvPr/>
        </p:nvSpPr>
        <p:spPr>
          <a:xfrm>
            <a:off x="6418053" y="1331455"/>
            <a:ext cx="5545716" cy="41686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IN" sz="4800" dirty="0">
                <a:solidFill>
                  <a:srgbClr val="005097"/>
                </a:solidFill>
              </a:rPr>
              <a:t>Tracing/Debugging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3604C3-8ADF-4B0B-9135-0253C53AB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950" y="1706157"/>
            <a:ext cx="2578989" cy="25789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D7876F-384A-4BF6-8513-A4A740EEA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362" y="1486570"/>
            <a:ext cx="3018161" cy="301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04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A9475B-176E-4979-BADF-925666F97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0" r="14757" b="12987"/>
          <a:stretch/>
        </p:blipFill>
        <p:spPr>
          <a:xfrm>
            <a:off x="1093382" y="-28390"/>
            <a:ext cx="9794358" cy="6886390"/>
          </a:xfrm>
        </p:spPr>
      </p:pic>
    </p:spTree>
    <p:extLst>
      <p:ext uri="{BB962C8B-B14F-4D97-AF65-F5344CB8AC3E}">
        <p14:creationId xmlns:p14="http://schemas.microsoft.com/office/powerpoint/2010/main" val="908426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17B9A-AB14-4EBF-AFD2-4BB58B71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Counter Starts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D5920D-FA57-4056-AD27-569BEBAF9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61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14D53BA-510B-4026-8529-24FB957F324B}"/>
              </a:ext>
            </a:extLst>
          </p:cNvPr>
          <p:cNvSpPr/>
          <p:nvPr/>
        </p:nvSpPr>
        <p:spPr>
          <a:xfrm>
            <a:off x="3506972" y="753505"/>
            <a:ext cx="5178056" cy="19457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1" dirty="0">
                <a:solidFill>
                  <a:srgbClr val="005097"/>
                </a:solidFill>
              </a:rPr>
              <a:t>built-in types</a:t>
            </a:r>
          </a:p>
          <a:p>
            <a:pPr algn="ctr"/>
            <a:r>
              <a:rPr lang="en-IN" sz="4000" dirty="0">
                <a:solidFill>
                  <a:srgbClr val="005097"/>
                </a:solidFill>
              </a:rPr>
              <a:t>immutable</a:t>
            </a:r>
            <a:endParaRPr lang="en-IN" sz="4800" dirty="0">
              <a:solidFill>
                <a:srgbClr val="005097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1F4075-53CE-4CEC-B933-1F7FCE738979}"/>
              </a:ext>
            </a:extLst>
          </p:cNvPr>
          <p:cNvSpPr/>
          <p:nvPr/>
        </p:nvSpPr>
        <p:spPr>
          <a:xfrm>
            <a:off x="549342" y="2902684"/>
            <a:ext cx="5178056" cy="3354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123123123123123123123123123123123123123123123124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4.2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1.79e+308 -&gt; 1.8*10^308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1.8e308 -&gt; inf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2+3j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6FCE4A-D918-4B00-AA94-7CE020EBB70C}"/>
              </a:ext>
            </a:extLst>
          </p:cNvPr>
          <p:cNvSpPr/>
          <p:nvPr/>
        </p:nvSpPr>
        <p:spPr>
          <a:xfrm>
            <a:off x="5879797" y="2902685"/>
            <a:ext cx="5961322" cy="33545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"I am a string"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'I am string too'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''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'\u2192 </a:t>
            </a:r>
            <a:r>
              <a:rPr lang="en-IN" dirty="0" err="1">
                <a:solidFill>
                  <a:schemeClr val="tx1"/>
                </a:solidFill>
              </a:rPr>
              <a:t>unicode</a:t>
            </a:r>
            <a:r>
              <a:rPr lang="en-IN" dirty="0">
                <a:solidFill>
                  <a:schemeClr val="tx1"/>
                </a:solidFill>
              </a:rPr>
              <a:t> String'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'\U2192 \N{rightwards arrow}'</a:t>
            </a:r>
          </a:p>
          <a:p>
            <a:pPr algn="ctr"/>
            <a:r>
              <a:rPr lang="en-IN" dirty="0" err="1">
                <a:solidFill>
                  <a:schemeClr val="tx1"/>
                </a:solidFill>
              </a:rPr>
              <a:t>r'foo</a:t>
            </a:r>
            <a:r>
              <a:rPr lang="en-IN" dirty="0">
                <a:solidFill>
                  <a:schemeClr val="tx1"/>
                </a:solidFill>
              </a:rPr>
              <a:t>\</a:t>
            </a:r>
            <a:r>
              <a:rPr lang="en-IN" dirty="0" err="1">
                <a:solidFill>
                  <a:schemeClr val="tx1"/>
                </a:solidFill>
              </a:rPr>
              <a:t>nbar</a:t>
            </a:r>
            <a:r>
              <a:rPr lang="en-IN" dirty="0">
                <a:solidFill>
                  <a:schemeClr val="tx1"/>
                </a:solidFill>
              </a:rPr>
              <a:t>'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"""This is a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string that spans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across several lines"""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True / False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E91D45-DC26-4CF5-B9A1-4ACA8416737E}"/>
              </a:ext>
            </a:extLst>
          </p:cNvPr>
          <p:cNvSpPr/>
          <p:nvPr/>
        </p:nvSpPr>
        <p:spPr>
          <a:xfrm>
            <a:off x="2979370" y="6276010"/>
            <a:ext cx="5496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int, float, complex, bool, str, tuple are immutable objects</a:t>
            </a:r>
          </a:p>
        </p:txBody>
      </p:sp>
    </p:spTree>
    <p:extLst>
      <p:ext uri="{BB962C8B-B14F-4D97-AF65-F5344CB8AC3E}">
        <p14:creationId xmlns:p14="http://schemas.microsoft.com/office/powerpoint/2010/main" val="173317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4178</TotalTime>
  <Words>626</Words>
  <Application>Microsoft Office PowerPoint</Application>
  <PresentationFormat>Widescreen</PresentationFormat>
  <Paragraphs>138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 DELANEY</vt:lpstr>
      <vt:lpstr>Arial</vt:lpstr>
      <vt:lpstr>Calibri</vt:lpstr>
      <vt:lpstr>Calibri Light</vt:lpstr>
      <vt:lpstr>Office Theme</vt:lpstr>
      <vt:lpstr>Python in 20 mins</vt:lpstr>
      <vt:lpstr>PowerPoint Presentation</vt:lpstr>
      <vt:lpstr>PowerPoint Presentation</vt:lpstr>
      <vt:lpstr>Patterns in Life – Math of Life</vt:lpstr>
      <vt:lpstr>PowerPoint Presentation</vt:lpstr>
      <vt:lpstr>PowerPoint Presentation</vt:lpstr>
      <vt:lpstr>PowerPoint Presentation</vt:lpstr>
      <vt:lpstr>Counter Starts</vt:lpstr>
      <vt:lpstr>PowerPoint Presentation</vt:lpstr>
      <vt:lpstr>PowerPoint Presentation</vt:lpstr>
      <vt:lpstr>Copy By value vs Copy By ref</vt:lpstr>
      <vt:lpstr>Looping</vt:lpstr>
      <vt:lpstr>Array - List / Strings / Dict / Tuple / Set</vt:lpstr>
      <vt:lpstr>Functions</vt:lpstr>
      <vt:lpstr>Files</vt:lpstr>
      <vt:lpstr>Done</vt:lpstr>
      <vt:lpstr>16 Projects – Learning Concepts &amp; Applying Concepts </vt:lpstr>
      <vt:lpstr>CodeKata – Will get you hired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 20 mins</dc:title>
  <dc:creator>Guvi geek</dc:creator>
  <cp:lastModifiedBy>Guvi geek</cp:lastModifiedBy>
  <cp:revision>73</cp:revision>
  <dcterms:created xsi:type="dcterms:W3CDTF">2020-01-12T04:38:32Z</dcterms:created>
  <dcterms:modified xsi:type="dcterms:W3CDTF">2020-01-15T02:17:19Z</dcterms:modified>
</cp:coreProperties>
</file>