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7" r:id="rId2"/>
    <p:sldId id="271" r:id="rId3"/>
    <p:sldId id="260" r:id="rId4"/>
    <p:sldId id="258" r:id="rId5"/>
    <p:sldId id="259" r:id="rId6"/>
    <p:sldId id="261" r:id="rId7"/>
    <p:sldId id="272" r:id="rId8"/>
    <p:sldId id="273" r:id="rId9"/>
    <p:sldId id="262" r:id="rId10"/>
    <p:sldId id="263" r:id="rId11"/>
    <p:sldId id="286" r:id="rId12"/>
    <p:sldId id="265" r:id="rId13"/>
    <p:sldId id="266" r:id="rId14"/>
    <p:sldId id="276" r:id="rId15"/>
    <p:sldId id="277" r:id="rId16"/>
    <p:sldId id="278" r:id="rId17"/>
    <p:sldId id="279" r:id="rId18"/>
    <p:sldId id="280" r:id="rId19"/>
    <p:sldId id="281" r:id="rId20"/>
    <p:sldId id="283" r:id="rId21"/>
    <p:sldId id="267" r:id="rId22"/>
    <p:sldId id="269" r:id="rId23"/>
    <p:sldId id="284"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92"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F22393-BBB7-3CF9-58E5-202125F39F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E874F26-FBB9-8C36-7A87-257A141983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9FA07D-372F-4DDA-BF2C-D3BFA1BDC16A}" type="datetimeFigureOut">
              <a:rPr lang="en-IN" smtClean="0"/>
              <a:t>30-09-2023</a:t>
            </a:fld>
            <a:endParaRPr lang="en-IN"/>
          </a:p>
        </p:txBody>
      </p:sp>
      <p:sp>
        <p:nvSpPr>
          <p:cNvPr id="4" name="Footer Placeholder 3">
            <a:extLst>
              <a:ext uri="{FF2B5EF4-FFF2-40B4-BE49-F238E27FC236}">
                <a16:creationId xmlns:a16="http://schemas.microsoft.com/office/drawing/2014/main" id="{2AC9405F-1395-D41D-3C02-7230BCD22E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72FD4F2-74A5-3937-3B44-C73ADC439B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7C200D-E5CB-4F8F-BE3B-B678B170BC2A}" type="slidenum">
              <a:rPr lang="en-IN" smtClean="0"/>
              <a:t>‹#›</a:t>
            </a:fld>
            <a:endParaRPr lang="en-IN"/>
          </a:p>
        </p:txBody>
      </p:sp>
    </p:spTree>
    <p:extLst>
      <p:ext uri="{BB962C8B-B14F-4D97-AF65-F5344CB8AC3E}">
        <p14:creationId xmlns:p14="http://schemas.microsoft.com/office/powerpoint/2010/main" val="16228504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19687-B78C-4832-A17A-E6BDCC431097}" type="datetimeFigureOut">
              <a:rPr lang="en-IN" smtClean="0"/>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1C2B5-49FE-43B0-B2C5-EEC35C60BA91}" type="slidenum">
              <a:rPr lang="en-IN" smtClean="0"/>
              <a:t>‹#›</a:t>
            </a:fld>
            <a:endParaRPr lang="en-IN"/>
          </a:p>
        </p:txBody>
      </p:sp>
    </p:spTree>
    <p:extLst>
      <p:ext uri="{BB962C8B-B14F-4D97-AF65-F5344CB8AC3E}">
        <p14:creationId xmlns:p14="http://schemas.microsoft.com/office/powerpoint/2010/main" val="29439835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06E5-4085-944C-6897-D1962FC0B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565D6E-951C-0A3D-8C7C-032C12A7C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ED8758-04E8-CCE9-E23E-2818FBA5F7A6}"/>
              </a:ext>
            </a:extLst>
          </p:cNvPr>
          <p:cNvSpPr>
            <a:spLocks noGrp="1"/>
          </p:cNvSpPr>
          <p:nvPr>
            <p:ph type="dt" sz="half" idx="10"/>
          </p:nvPr>
        </p:nvSpPr>
        <p:spPr/>
        <p:txBody>
          <a:bodyPr/>
          <a:lstStyle/>
          <a:p>
            <a:fld id="{F7F41975-E615-4F88-87EA-E38C49FB0A36}" type="datetime1">
              <a:rPr lang="en-IN" smtClean="0"/>
              <a:t>30-09-2023</a:t>
            </a:fld>
            <a:endParaRPr lang="en-IN"/>
          </a:p>
        </p:txBody>
      </p:sp>
      <p:sp>
        <p:nvSpPr>
          <p:cNvPr id="5" name="Footer Placeholder 4">
            <a:extLst>
              <a:ext uri="{FF2B5EF4-FFF2-40B4-BE49-F238E27FC236}">
                <a16:creationId xmlns:a16="http://schemas.microsoft.com/office/drawing/2014/main" id="{4FC3374A-DE8D-7751-3BB8-9AADFB0F6E57}"/>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86DB21E6-A11F-FBF5-89A6-B27A0B876A8A}"/>
              </a:ext>
            </a:extLst>
          </p:cNvPr>
          <p:cNvSpPr>
            <a:spLocks noGrp="1"/>
          </p:cNvSpPr>
          <p:nvPr>
            <p:ph type="sldNum" sz="quarter" idx="12"/>
          </p:nvPr>
        </p:nvSpPr>
        <p:spPr/>
        <p:txBody>
          <a:bodyPr/>
          <a:lstStyle/>
          <a:p>
            <a:fld id="{B100007C-C5D3-4C08-9F12-FF25CD712FD1}" type="slidenum">
              <a:rPr lang="en-IN" smtClean="0"/>
              <a:t>‹#›</a:t>
            </a:fld>
            <a:endParaRPr lang="en-IN"/>
          </a:p>
        </p:txBody>
      </p:sp>
    </p:spTree>
    <p:extLst>
      <p:ext uri="{BB962C8B-B14F-4D97-AF65-F5344CB8AC3E}">
        <p14:creationId xmlns:p14="http://schemas.microsoft.com/office/powerpoint/2010/main" val="276728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A863-4B9D-C0B6-AFA7-2D02781C1E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E58028-D1FD-C54E-A043-1C1374F79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B8B27E-6693-BF81-0117-3CCA86D8DF2C}"/>
              </a:ext>
            </a:extLst>
          </p:cNvPr>
          <p:cNvSpPr>
            <a:spLocks noGrp="1"/>
          </p:cNvSpPr>
          <p:nvPr>
            <p:ph type="dt" sz="half" idx="10"/>
          </p:nvPr>
        </p:nvSpPr>
        <p:spPr/>
        <p:txBody>
          <a:bodyPr/>
          <a:lstStyle/>
          <a:p>
            <a:fld id="{7808143F-A193-4536-BE85-10A67A85AFE9}" type="datetime1">
              <a:rPr lang="en-IN" smtClean="0"/>
              <a:t>30-09-2023</a:t>
            </a:fld>
            <a:endParaRPr lang="en-IN"/>
          </a:p>
        </p:txBody>
      </p:sp>
      <p:sp>
        <p:nvSpPr>
          <p:cNvPr id="5" name="Footer Placeholder 4">
            <a:extLst>
              <a:ext uri="{FF2B5EF4-FFF2-40B4-BE49-F238E27FC236}">
                <a16:creationId xmlns:a16="http://schemas.microsoft.com/office/drawing/2014/main" id="{AC44080E-52FC-12CC-5727-EF7338AF5C71}"/>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1E3E045D-F3B6-8A91-7025-44BF49107C60}"/>
              </a:ext>
            </a:extLst>
          </p:cNvPr>
          <p:cNvSpPr>
            <a:spLocks noGrp="1"/>
          </p:cNvSpPr>
          <p:nvPr>
            <p:ph type="sldNum" sz="quarter" idx="12"/>
          </p:nvPr>
        </p:nvSpPr>
        <p:spPr/>
        <p:txBody>
          <a:bodyPr/>
          <a:lstStyle/>
          <a:p>
            <a:fld id="{B100007C-C5D3-4C08-9F12-FF25CD712FD1}" type="slidenum">
              <a:rPr lang="en-IN" smtClean="0"/>
              <a:t>‹#›</a:t>
            </a:fld>
            <a:endParaRPr lang="en-IN"/>
          </a:p>
        </p:txBody>
      </p:sp>
    </p:spTree>
    <p:extLst>
      <p:ext uri="{BB962C8B-B14F-4D97-AF65-F5344CB8AC3E}">
        <p14:creationId xmlns:p14="http://schemas.microsoft.com/office/powerpoint/2010/main" val="281764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87B110-176E-0970-996E-F34844B6CC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A385F5-D25D-FF35-81DF-71C3D3128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0FEA44-8810-C59A-D2DE-6BC50E33463E}"/>
              </a:ext>
            </a:extLst>
          </p:cNvPr>
          <p:cNvSpPr>
            <a:spLocks noGrp="1"/>
          </p:cNvSpPr>
          <p:nvPr>
            <p:ph type="dt" sz="half" idx="10"/>
          </p:nvPr>
        </p:nvSpPr>
        <p:spPr/>
        <p:txBody>
          <a:bodyPr/>
          <a:lstStyle/>
          <a:p>
            <a:fld id="{7F595B12-BF99-4048-848F-9CDEFCB8DB27}" type="datetime1">
              <a:rPr lang="en-IN" smtClean="0"/>
              <a:t>30-09-2023</a:t>
            </a:fld>
            <a:endParaRPr lang="en-IN"/>
          </a:p>
        </p:txBody>
      </p:sp>
      <p:sp>
        <p:nvSpPr>
          <p:cNvPr id="5" name="Footer Placeholder 4">
            <a:extLst>
              <a:ext uri="{FF2B5EF4-FFF2-40B4-BE49-F238E27FC236}">
                <a16:creationId xmlns:a16="http://schemas.microsoft.com/office/drawing/2014/main" id="{8BF89B40-F27B-4E96-D7FF-EBF0D4AE2F7D}"/>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5C7C284A-3233-A62A-BB51-4360AA13E906}"/>
              </a:ext>
            </a:extLst>
          </p:cNvPr>
          <p:cNvSpPr>
            <a:spLocks noGrp="1"/>
          </p:cNvSpPr>
          <p:nvPr>
            <p:ph type="sldNum" sz="quarter" idx="12"/>
          </p:nvPr>
        </p:nvSpPr>
        <p:spPr/>
        <p:txBody>
          <a:bodyPr/>
          <a:lstStyle/>
          <a:p>
            <a:fld id="{B100007C-C5D3-4C08-9F12-FF25CD712FD1}" type="slidenum">
              <a:rPr lang="en-IN" smtClean="0"/>
              <a:t>‹#›</a:t>
            </a:fld>
            <a:endParaRPr lang="en-IN"/>
          </a:p>
        </p:txBody>
      </p:sp>
    </p:spTree>
    <p:extLst>
      <p:ext uri="{BB962C8B-B14F-4D97-AF65-F5344CB8AC3E}">
        <p14:creationId xmlns:p14="http://schemas.microsoft.com/office/powerpoint/2010/main" val="294154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43E8-992A-DE04-8E33-3CD5798868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5C67CC-C3ED-EFC2-5453-94DBD9F4AD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12E16-CD39-19AF-439F-EFC08F7B9E2F}"/>
              </a:ext>
            </a:extLst>
          </p:cNvPr>
          <p:cNvSpPr>
            <a:spLocks noGrp="1"/>
          </p:cNvSpPr>
          <p:nvPr>
            <p:ph type="dt" sz="half" idx="10"/>
          </p:nvPr>
        </p:nvSpPr>
        <p:spPr/>
        <p:txBody>
          <a:bodyPr/>
          <a:lstStyle/>
          <a:p>
            <a:fld id="{201159E6-C335-49DB-B007-57C17151BC21}" type="datetime1">
              <a:rPr lang="en-IN" smtClean="0"/>
              <a:t>30-09-2023</a:t>
            </a:fld>
            <a:endParaRPr lang="en-IN"/>
          </a:p>
        </p:txBody>
      </p:sp>
      <p:sp>
        <p:nvSpPr>
          <p:cNvPr id="5" name="Footer Placeholder 4">
            <a:extLst>
              <a:ext uri="{FF2B5EF4-FFF2-40B4-BE49-F238E27FC236}">
                <a16:creationId xmlns:a16="http://schemas.microsoft.com/office/drawing/2014/main" id="{942868E0-7911-BF6E-6B25-5BA103C087C3}"/>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E4052547-13C5-6274-D8F6-887908AD163A}"/>
              </a:ext>
            </a:extLst>
          </p:cNvPr>
          <p:cNvSpPr>
            <a:spLocks noGrp="1"/>
          </p:cNvSpPr>
          <p:nvPr>
            <p:ph type="sldNum" sz="quarter" idx="12"/>
          </p:nvPr>
        </p:nvSpPr>
        <p:spPr/>
        <p:txBody>
          <a:bodyPr/>
          <a:lstStyle/>
          <a:p>
            <a:fld id="{B100007C-C5D3-4C08-9F12-FF25CD712FD1}" type="slidenum">
              <a:rPr lang="en-IN" smtClean="0"/>
              <a:t>‹#›</a:t>
            </a:fld>
            <a:endParaRPr lang="en-IN"/>
          </a:p>
        </p:txBody>
      </p:sp>
    </p:spTree>
    <p:extLst>
      <p:ext uri="{BB962C8B-B14F-4D97-AF65-F5344CB8AC3E}">
        <p14:creationId xmlns:p14="http://schemas.microsoft.com/office/powerpoint/2010/main" val="2715054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F673-2790-CD14-FA62-6C75A4800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49BBF5-EF92-3E8C-CCE6-ED753BB426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755E6-1315-E5B0-0CA4-585498272757}"/>
              </a:ext>
            </a:extLst>
          </p:cNvPr>
          <p:cNvSpPr>
            <a:spLocks noGrp="1"/>
          </p:cNvSpPr>
          <p:nvPr>
            <p:ph type="dt" sz="half" idx="10"/>
          </p:nvPr>
        </p:nvSpPr>
        <p:spPr/>
        <p:txBody>
          <a:bodyPr/>
          <a:lstStyle/>
          <a:p>
            <a:fld id="{4F4C5392-8E73-4F09-A26D-BF7DE9AEFD69}" type="datetime1">
              <a:rPr lang="en-IN" smtClean="0"/>
              <a:t>30-09-2023</a:t>
            </a:fld>
            <a:endParaRPr lang="en-IN"/>
          </a:p>
        </p:txBody>
      </p:sp>
      <p:sp>
        <p:nvSpPr>
          <p:cNvPr id="5" name="Footer Placeholder 4">
            <a:extLst>
              <a:ext uri="{FF2B5EF4-FFF2-40B4-BE49-F238E27FC236}">
                <a16:creationId xmlns:a16="http://schemas.microsoft.com/office/drawing/2014/main" id="{DA618E4B-279F-0D49-A444-3DE59943CAE7}"/>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A3E4BB87-B9F5-D00F-BBA9-31736CCE9137}"/>
              </a:ext>
            </a:extLst>
          </p:cNvPr>
          <p:cNvSpPr>
            <a:spLocks noGrp="1"/>
          </p:cNvSpPr>
          <p:nvPr>
            <p:ph type="sldNum" sz="quarter" idx="12"/>
          </p:nvPr>
        </p:nvSpPr>
        <p:spPr/>
        <p:txBody>
          <a:bodyPr/>
          <a:lstStyle/>
          <a:p>
            <a:fld id="{B100007C-C5D3-4C08-9F12-FF25CD712FD1}" type="slidenum">
              <a:rPr lang="en-IN" smtClean="0"/>
              <a:t>‹#›</a:t>
            </a:fld>
            <a:endParaRPr lang="en-IN"/>
          </a:p>
        </p:txBody>
      </p:sp>
    </p:spTree>
    <p:extLst>
      <p:ext uri="{BB962C8B-B14F-4D97-AF65-F5344CB8AC3E}">
        <p14:creationId xmlns:p14="http://schemas.microsoft.com/office/powerpoint/2010/main" val="132062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CA89-ED1D-ED78-FE6F-787DA970A0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6F9896-1973-5D11-1D65-16B6888EFB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03C890-F492-2411-1809-6F9BAECD72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DADB00-0FCB-F6CA-C44C-0A3DF20302F0}"/>
              </a:ext>
            </a:extLst>
          </p:cNvPr>
          <p:cNvSpPr>
            <a:spLocks noGrp="1"/>
          </p:cNvSpPr>
          <p:nvPr>
            <p:ph type="dt" sz="half" idx="10"/>
          </p:nvPr>
        </p:nvSpPr>
        <p:spPr/>
        <p:txBody>
          <a:bodyPr/>
          <a:lstStyle/>
          <a:p>
            <a:fld id="{DC84FD90-BEC4-4D46-B51D-C0781246D44C}" type="datetime1">
              <a:rPr lang="en-IN" smtClean="0"/>
              <a:t>30-09-2023</a:t>
            </a:fld>
            <a:endParaRPr lang="en-IN"/>
          </a:p>
        </p:txBody>
      </p:sp>
      <p:sp>
        <p:nvSpPr>
          <p:cNvPr id="6" name="Footer Placeholder 5">
            <a:extLst>
              <a:ext uri="{FF2B5EF4-FFF2-40B4-BE49-F238E27FC236}">
                <a16:creationId xmlns:a16="http://schemas.microsoft.com/office/drawing/2014/main" id="{0D9A3155-61EA-B452-EDAC-E0AC32FBA396}"/>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4D0D2B69-DC91-5D80-A8B3-45318878420E}"/>
              </a:ext>
            </a:extLst>
          </p:cNvPr>
          <p:cNvSpPr>
            <a:spLocks noGrp="1"/>
          </p:cNvSpPr>
          <p:nvPr>
            <p:ph type="sldNum" sz="quarter" idx="12"/>
          </p:nvPr>
        </p:nvSpPr>
        <p:spPr/>
        <p:txBody>
          <a:bodyPr/>
          <a:lstStyle/>
          <a:p>
            <a:fld id="{B100007C-C5D3-4C08-9F12-FF25CD712FD1}" type="slidenum">
              <a:rPr lang="en-IN" smtClean="0"/>
              <a:t>‹#›</a:t>
            </a:fld>
            <a:endParaRPr lang="en-IN"/>
          </a:p>
        </p:txBody>
      </p:sp>
    </p:spTree>
    <p:extLst>
      <p:ext uri="{BB962C8B-B14F-4D97-AF65-F5344CB8AC3E}">
        <p14:creationId xmlns:p14="http://schemas.microsoft.com/office/powerpoint/2010/main" val="37787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BD40-7AFD-F3A7-EF74-BA29C39D9C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CD6F4E-C6ED-E9FE-9D15-32A3F43173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4C07BD-42F7-FE24-841B-F9A9B93072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1EAC79-D4D1-68E8-9D07-6E989D114D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5CC7BD-FAA2-A156-1A9E-BBEB4BE2E0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AE63F7-6C65-BED4-2704-A4D409F4D701}"/>
              </a:ext>
            </a:extLst>
          </p:cNvPr>
          <p:cNvSpPr>
            <a:spLocks noGrp="1"/>
          </p:cNvSpPr>
          <p:nvPr>
            <p:ph type="dt" sz="half" idx="10"/>
          </p:nvPr>
        </p:nvSpPr>
        <p:spPr/>
        <p:txBody>
          <a:bodyPr/>
          <a:lstStyle/>
          <a:p>
            <a:fld id="{A7F72F7A-D767-4F9E-BDEC-24521CBABF00}" type="datetime1">
              <a:rPr lang="en-IN" smtClean="0"/>
              <a:t>30-09-2023</a:t>
            </a:fld>
            <a:endParaRPr lang="en-IN"/>
          </a:p>
        </p:txBody>
      </p:sp>
      <p:sp>
        <p:nvSpPr>
          <p:cNvPr id="8" name="Footer Placeholder 7">
            <a:extLst>
              <a:ext uri="{FF2B5EF4-FFF2-40B4-BE49-F238E27FC236}">
                <a16:creationId xmlns:a16="http://schemas.microsoft.com/office/drawing/2014/main" id="{66043B85-1AA7-4A5A-EF86-8A1D37CBEEA3}"/>
              </a:ext>
            </a:extLst>
          </p:cNvPr>
          <p:cNvSpPr>
            <a:spLocks noGrp="1"/>
          </p:cNvSpPr>
          <p:nvPr>
            <p:ph type="ftr" sz="quarter" idx="11"/>
          </p:nvPr>
        </p:nvSpPr>
        <p:spPr/>
        <p:txBody>
          <a:bodyPr/>
          <a:lstStyle/>
          <a:p>
            <a:r>
              <a:rPr lang="en-IN"/>
              <a:t>1</a:t>
            </a:r>
          </a:p>
        </p:txBody>
      </p:sp>
      <p:sp>
        <p:nvSpPr>
          <p:cNvPr id="9" name="Slide Number Placeholder 8">
            <a:extLst>
              <a:ext uri="{FF2B5EF4-FFF2-40B4-BE49-F238E27FC236}">
                <a16:creationId xmlns:a16="http://schemas.microsoft.com/office/drawing/2014/main" id="{157B4761-8B14-17E9-0B56-4EDC7FECBAF5}"/>
              </a:ext>
            </a:extLst>
          </p:cNvPr>
          <p:cNvSpPr>
            <a:spLocks noGrp="1"/>
          </p:cNvSpPr>
          <p:nvPr>
            <p:ph type="sldNum" sz="quarter" idx="12"/>
          </p:nvPr>
        </p:nvSpPr>
        <p:spPr/>
        <p:txBody>
          <a:bodyPr/>
          <a:lstStyle/>
          <a:p>
            <a:fld id="{B100007C-C5D3-4C08-9F12-FF25CD712FD1}" type="slidenum">
              <a:rPr lang="en-IN" smtClean="0"/>
              <a:t>‹#›</a:t>
            </a:fld>
            <a:endParaRPr lang="en-IN"/>
          </a:p>
        </p:txBody>
      </p:sp>
    </p:spTree>
    <p:extLst>
      <p:ext uri="{BB962C8B-B14F-4D97-AF65-F5344CB8AC3E}">
        <p14:creationId xmlns:p14="http://schemas.microsoft.com/office/powerpoint/2010/main" val="8296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549A-98C8-8FDF-FED1-B8E874279A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4EA64F-D951-ABE9-4928-20E275CA2CAB}"/>
              </a:ext>
            </a:extLst>
          </p:cNvPr>
          <p:cNvSpPr>
            <a:spLocks noGrp="1"/>
          </p:cNvSpPr>
          <p:nvPr>
            <p:ph type="dt" sz="half" idx="10"/>
          </p:nvPr>
        </p:nvSpPr>
        <p:spPr/>
        <p:txBody>
          <a:bodyPr/>
          <a:lstStyle/>
          <a:p>
            <a:fld id="{352CAC63-EBFC-4A91-B009-D66AD6A8626A}" type="datetime1">
              <a:rPr lang="en-IN" smtClean="0"/>
              <a:t>30-09-2023</a:t>
            </a:fld>
            <a:endParaRPr lang="en-IN"/>
          </a:p>
        </p:txBody>
      </p:sp>
      <p:sp>
        <p:nvSpPr>
          <p:cNvPr id="4" name="Footer Placeholder 3">
            <a:extLst>
              <a:ext uri="{FF2B5EF4-FFF2-40B4-BE49-F238E27FC236}">
                <a16:creationId xmlns:a16="http://schemas.microsoft.com/office/drawing/2014/main" id="{53EB735F-6ABC-BD09-B216-AB1A88D32839}"/>
              </a:ext>
            </a:extLst>
          </p:cNvPr>
          <p:cNvSpPr>
            <a:spLocks noGrp="1"/>
          </p:cNvSpPr>
          <p:nvPr>
            <p:ph type="ftr" sz="quarter" idx="11"/>
          </p:nvPr>
        </p:nvSpPr>
        <p:spPr/>
        <p:txBody>
          <a:bodyPr/>
          <a:lstStyle/>
          <a:p>
            <a:r>
              <a:rPr lang="en-IN"/>
              <a:t>1</a:t>
            </a:r>
          </a:p>
        </p:txBody>
      </p:sp>
      <p:sp>
        <p:nvSpPr>
          <p:cNvPr id="5" name="Slide Number Placeholder 4">
            <a:extLst>
              <a:ext uri="{FF2B5EF4-FFF2-40B4-BE49-F238E27FC236}">
                <a16:creationId xmlns:a16="http://schemas.microsoft.com/office/drawing/2014/main" id="{3D920847-9031-A9BD-6303-1D1E882A5F8F}"/>
              </a:ext>
            </a:extLst>
          </p:cNvPr>
          <p:cNvSpPr>
            <a:spLocks noGrp="1"/>
          </p:cNvSpPr>
          <p:nvPr>
            <p:ph type="sldNum" sz="quarter" idx="12"/>
          </p:nvPr>
        </p:nvSpPr>
        <p:spPr/>
        <p:txBody>
          <a:bodyPr/>
          <a:lstStyle/>
          <a:p>
            <a:fld id="{B100007C-C5D3-4C08-9F12-FF25CD712FD1}" type="slidenum">
              <a:rPr lang="en-IN" smtClean="0"/>
              <a:t>‹#›</a:t>
            </a:fld>
            <a:endParaRPr lang="en-IN"/>
          </a:p>
        </p:txBody>
      </p:sp>
    </p:spTree>
    <p:extLst>
      <p:ext uri="{BB962C8B-B14F-4D97-AF65-F5344CB8AC3E}">
        <p14:creationId xmlns:p14="http://schemas.microsoft.com/office/powerpoint/2010/main" val="318402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7A773-2ACE-263A-7ECD-10584B974849}"/>
              </a:ext>
            </a:extLst>
          </p:cNvPr>
          <p:cNvSpPr>
            <a:spLocks noGrp="1"/>
          </p:cNvSpPr>
          <p:nvPr>
            <p:ph type="dt" sz="half" idx="10"/>
          </p:nvPr>
        </p:nvSpPr>
        <p:spPr/>
        <p:txBody>
          <a:bodyPr/>
          <a:lstStyle/>
          <a:p>
            <a:fld id="{82F1902B-0868-4E5D-AEBB-2B251B420092}" type="datetime1">
              <a:rPr lang="en-IN" smtClean="0"/>
              <a:t>30-09-2023</a:t>
            </a:fld>
            <a:endParaRPr lang="en-IN"/>
          </a:p>
        </p:txBody>
      </p:sp>
      <p:sp>
        <p:nvSpPr>
          <p:cNvPr id="3" name="Footer Placeholder 2">
            <a:extLst>
              <a:ext uri="{FF2B5EF4-FFF2-40B4-BE49-F238E27FC236}">
                <a16:creationId xmlns:a16="http://schemas.microsoft.com/office/drawing/2014/main" id="{80EF2B71-254A-33A1-965D-2A34D8CAE652}"/>
              </a:ext>
            </a:extLst>
          </p:cNvPr>
          <p:cNvSpPr>
            <a:spLocks noGrp="1"/>
          </p:cNvSpPr>
          <p:nvPr>
            <p:ph type="ftr" sz="quarter" idx="11"/>
          </p:nvPr>
        </p:nvSpPr>
        <p:spPr/>
        <p:txBody>
          <a:bodyPr/>
          <a:lstStyle/>
          <a:p>
            <a:r>
              <a:rPr lang="en-IN"/>
              <a:t>1</a:t>
            </a:r>
          </a:p>
        </p:txBody>
      </p:sp>
      <p:sp>
        <p:nvSpPr>
          <p:cNvPr id="4" name="Slide Number Placeholder 3">
            <a:extLst>
              <a:ext uri="{FF2B5EF4-FFF2-40B4-BE49-F238E27FC236}">
                <a16:creationId xmlns:a16="http://schemas.microsoft.com/office/drawing/2014/main" id="{42AA4CB1-39FE-7C78-9D4F-2A7622398655}"/>
              </a:ext>
            </a:extLst>
          </p:cNvPr>
          <p:cNvSpPr>
            <a:spLocks noGrp="1"/>
          </p:cNvSpPr>
          <p:nvPr>
            <p:ph type="sldNum" sz="quarter" idx="12"/>
          </p:nvPr>
        </p:nvSpPr>
        <p:spPr/>
        <p:txBody>
          <a:bodyPr/>
          <a:lstStyle/>
          <a:p>
            <a:fld id="{B100007C-C5D3-4C08-9F12-FF25CD712FD1}" type="slidenum">
              <a:rPr lang="en-IN" smtClean="0"/>
              <a:t>‹#›</a:t>
            </a:fld>
            <a:endParaRPr lang="en-IN"/>
          </a:p>
        </p:txBody>
      </p:sp>
    </p:spTree>
    <p:extLst>
      <p:ext uri="{BB962C8B-B14F-4D97-AF65-F5344CB8AC3E}">
        <p14:creationId xmlns:p14="http://schemas.microsoft.com/office/powerpoint/2010/main" val="162617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EEF1-358C-F6EA-6FD9-7E1FBFC2E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B35213-FA1C-14C6-6D56-7998CD677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151E1A-CEF1-95C7-AC85-16E86DDCB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7F3B1D-C3DC-490D-0747-014BB967FAE9}"/>
              </a:ext>
            </a:extLst>
          </p:cNvPr>
          <p:cNvSpPr>
            <a:spLocks noGrp="1"/>
          </p:cNvSpPr>
          <p:nvPr>
            <p:ph type="dt" sz="half" idx="10"/>
          </p:nvPr>
        </p:nvSpPr>
        <p:spPr/>
        <p:txBody>
          <a:bodyPr/>
          <a:lstStyle/>
          <a:p>
            <a:fld id="{7C04D5FE-207C-415D-B96D-A73319C7C29A}" type="datetime1">
              <a:rPr lang="en-IN" smtClean="0"/>
              <a:t>30-09-2023</a:t>
            </a:fld>
            <a:endParaRPr lang="en-IN"/>
          </a:p>
        </p:txBody>
      </p:sp>
      <p:sp>
        <p:nvSpPr>
          <p:cNvPr id="6" name="Footer Placeholder 5">
            <a:extLst>
              <a:ext uri="{FF2B5EF4-FFF2-40B4-BE49-F238E27FC236}">
                <a16:creationId xmlns:a16="http://schemas.microsoft.com/office/drawing/2014/main" id="{36B965B3-67F5-EC5D-189D-836FF7B2A5A6}"/>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576F569B-7D92-09A0-9C40-5195A86A67AF}"/>
              </a:ext>
            </a:extLst>
          </p:cNvPr>
          <p:cNvSpPr>
            <a:spLocks noGrp="1"/>
          </p:cNvSpPr>
          <p:nvPr>
            <p:ph type="sldNum" sz="quarter" idx="12"/>
          </p:nvPr>
        </p:nvSpPr>
        <p:spPr/>
        <p:txBody>
          <a:bodyPr/>
          <a:lstStyle/>
          <a:p>
            <a:fld id="{B100007C-C5D3-4C08-9F12-FF25CD712FD1}" type="slidenum">
              <a:rPr lang="en-IN" smtClean="0"/>
              <a:t>‹#›</a:t>
            </a:fld>
            <a:endParaRPr lang="en-IN"/>
          </a:p>
        </p:txBody>
      </p:sp>
    </p:spTree>
    <p:extLst>
      <p:ext uri="{BB962C8B-B14F-4D97-AF65-F5344CB8AC3E}">
        <p14:creationId xmlns:p14="http://schemas.microsoft.com/office/powerpoint/2010/main" val="310576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963-9F99-A990-3852-291379F78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824033-7E34-7AA0-3FD3-7B96E60457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3F59E5-8EF0-70F2-022F-60420119F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70B9A-991A-97E8-CFA2-2E206AFCA4EC}"/>
              </a:ext>
            </a:extLst>
          </p:cNvPr>
          <p:cNvSpPr>
            <a:spLocks noGrp="1"/>
          </p:cNvSpPr>
          <p:nvPr>
            <p:ph type="dt" sz="half" idx="10"/>
          </p:nvPr>
        </p:nvSpPr>
        <p:spPr/>
        <p:txBody>
          <a:bodyPr/>
          <a:lstStyle/>
          <a:p>
            <a:fld id="{C89FEA72-525A-4650-AFD7-9970BEDA33DA}" type="datetime1">
              <a:rPr lang="en-IN" smtClean="0"/>
              <a:t>30-09-2023</a:t>
            </a:fld>
            <a:endParaRPr lang="en-IN"/>
          </a:p>
        </p:txBody>
      </p:sp>
      <p:sp>
        <p:nvSpPr>
          <p:cNvPr id="6" name="Footer Placeholder 5">
            <a:extLst>
              <a:ext uri="{FF2B5EF4-FFF2-40B4-BE49-F238E27FC236}">
                <a16:creationId xmlns:a16="http://schemas.microsoft.com/office/drawing/2014/main" id="{4F0C3F4E-DB7A-BFD0-15CA-F370B6154810}"/>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9AC35F85-11C7-2317-3001-94B0A4379E19}"/>
              </a:ext>
            </a:extLst>
          </p:cNvPr>
          <p:cNvSpPr>
            <a:spLocks noGrp="1"/>
          </p:cNvSpPr>
          <p:nvPr>
            <p:ph type="sldNum" sz="quarter" idx="12"/>
          </p:nvPr>
        </p:nvSpPr>
        <p:spPr/>
        <p:txBody>
          <a:bodyPr/>
          <a:lstStyle/>
          <a:p>
            <a:fld id="{B100007C-C5D3-4C08-9F12-FF25CD712FD1}" type="slidenum">
              <a:rPr lang="en-IN" smtClean="0"/>
              <a:t>‹#›</a:t>
            </a:fld>
            <a:endParaRPr lang="en-IN"/>
          </a:p>
        </p:txBody>
      </p:sp>
    </p:spTree>
    <p:extLst>
      <p:ext uri="{BB962C8B-B14F-4D97-AF65-F5344CB8AC3E}">
        <p14:creationId xmlns:p14="http://schemas.microsoft.com/office/powerpoint/2010/main" val="191447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5AF43A-312A-CB58-36E6-3612310D8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2DC28-8102-E4E5-3C6E-155F39EE0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09597-B1E8-89C2-A8A8-EDA1BB855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100D3-0F47-4427-A9C1-2CD166F1220F}" type="datetime1">
              <a:rPr lang="en-IN" smtClean="0"/>
              <a:t>30-09-2023</a:t>
            </a:fld>
            <a:endParaRPr lang="en-IN"/>
          </a:p>
        </p:txBody>
      </p:sp>
      <p:sp>
        <p:nvSpPr>
          <p:cNvPr id="5" name="Footer Placeholder 4">
            <a:extLst>
              <a:ext uri="{FF2B5EF4-FFF2-40B4-BE49-F238E27FC236}">
                <a16:creationId xmlns:a16="http://schemas.microsoft.com/office/drawing/2014/main" id="{B32F565E-1524-B496-9774-BD9E4A664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1</a:t>
            </a:r>
          </a:p>
        </p:txBody>
      </p:sp>
      <p:sp>
        <p:nvSpPr>
          <p:cNvPr id="6" name="Slide Number Placeholder 5">
            <a:extLst>
              <a:ext uri="{FF2B5EF4-FFF2-40B4-BE49-F238E27FC236}">
                <a16:creationId xmlns:a16="http://schemas.microsoft.com/office/drawing/2014/main" id="{BBA2F9E7-2532-4C0E-1DC4-BB78FC592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0007C-C5D3-4C08-9F12-FF25CD712FD1}" type="slidenum">
              <a:rPr lang="en-IN" smtClean="0"/>
              <a:t>‹#›</a:t>
            </a:fld>
            <a:endParaRPr lang="en-IN"/>
          </a:p>
        </p:txBody>
      </p:sp>
    </p:spTree>
    <p:extLst>
      <p:ext uri="{BB962C8B-B14F-4D97-AF65-F5344CB8AC3E}">
        <p14:creationId xmlns:p14="http://schemas.microsoft.com/office/powerpoint/2010/main" val="2585397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IT Puducherry">
            <a:extLst>
              <a:ext uri="{FF2B5EF4-FFF2-40B4-BE49-F238E27FC236}">
                <a16:creationId xmlns:a16="http://schemas.microsoft.com/office/drawing/2014/main" id="{1B594EDC-95E5-6754-E417-5E5566478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68" y="177579"/>
            <a:ext cx="1309344" cy="13093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E6DFE0-85DE-9D9D-8C84-89BD112C86E8}"/>
              </a:ext>
            </a:extLst>
          </p:cNvPr>
          <p:cNvSpPr txBox="1"/>
          <p:nvPr/>
        </p:nvSpPr>
        <p:spPr>
          <a:xfrm>
            <a:off x="2055043" y="509086"/>
            <a:ext cx="9958927" cy="646331"/>
          </a:xfrm>
          <a:prstGeom prst="rect">
            <a:avLst/>
          </a:prstGeom>
          <a:noFill/>
        </p:spPr>
        <p:txBody>
          <a:bodyPr wrap="square">
            <a:spAutoFit/>
          </a:bodyPr>
          <a:lstStyle/>
          <a:p>
            <a:r>
              <a:rPr lang="en-US" sz="3600" dirty="0"/>
              <a:t>Department of Computer Science and Engineering</a:t>
            </a:r>
            <a:endParaRPr lang="en-IN" sz="3600" dirty="0"/>
          </a:p>
        </p:txBody>
      </p:sp>
      <p:sp>
        <p:nvSpPr>
          <p:cNvPr id="5" name="TextBox 4">
            <a:extLst>
              <a:ext uri="{FF2B5EF4-FFF2-40B4-BE49-F238E27FC236}">
                <a16:creationId xmlns:a16="http://schemas.microsoft.com/office/drawing/2014/main" id="{DA9E45EB-7F90-95F0-F49E-0F6DDAF9C4D2}"/>
              </a:ext>
            </a:extLst>
          </p:cNvPr>
          <p:cNvSpPr txBox="1"/>
          <p:nvPr/>
        </p:nvSpPr>
        <p:spPr>
          <a:xfrm>
            <a:off x="0" y="1710121"/>
            <a:ext cx="12192000" cy="584775"/>
          </a:xfrm>
          <a:prstGeom prst="rect">
            <a:avLst/>
          </a:prstGeom>
          <a:noFill/>
        </p:spPr>
        <p:txBody>
          <a:bodyPr wrap="square">
            <a:spAutoFit/>
          </a:bodyPr>
          <a:lstStyle/>
          <a:p>
            <a:pPr algn="ctr"/>
            <a:r>
              <a:rPr lang="en-IN" sz="3200" dirty="0"/>
              <a:t>Project Review -1</a:t>
            </a:r>
          </a:p>
        </p:txBody>
      </p:sp>
      <p:sp>
        <p:nvSpPr>
          <p:cNvPr id="7" name="TextBox 6">
            <a:extLst>
              <a:ext uri="{FF2B5EF4-FFF2-40B4-BE49-F238E27FC236}">
                <a16:creationId xmlns:a16="http://schemas.microsoft.com/office/drawing/2014/main" id="{4F7222B3-088F-35AC-22C1-E4CD34729747}"/>
              </a:ext>
            </a:extLst>
          </p:cNvPr>
          <p:cNvSpPr txBox="1"/>
          <p:nvPr/>
        </p:nvSpPr>
        <p:spPr>
          <a:xfrm>
            <a:off x="507968" y="5196563"/>
            <a:ext cx="3291034" cy="1323439"/>
          </a:xfrm>
          <a:prstGeom prst="rect">
            <a:avLst/>
          </a:prstGeom>
          <a:noFill/>
        </p:spPr>
        <p:txBody>
          <a:bodyPr wrap="square">
            <a:spAutoFit/>
          </a:bodyPr>
          <a:lstStyle/>
          <a:p>
            <a:pPr algn="ctr"/>
            <a:r>
              <a:rPr lang="en-IN" sz="2000" b="1" dirty="0"/>
              <a:t>Presented by</a:t>
            </a:r>
          </a:p>
          <a:p>
            <a:r>
              <a:rPr lang="en-IN" sz="2000" dirty="0"/>
              <a:t>CS20B1002 - Abhishek Tirkey</a:t>
            </a:r>
          </a:p>
          <a:p>
            <a:r>
              <a:rPr lang="en-IN" sz="2000" dirty="0"/>
              <a:t>CS20B1060 - Ujjwal Kumar</a:t>
            </a:r>
          </a:p>
          <a:p>
            <a:r>
              <a:rPr lang="en-IN" sz="2000" dirty="0"/>
              <a:t>CS20B1065 - K Vivek Kumar</a:t>
            </a:r>
          </a:p>
        </p:txBody>
      </p:sp>
      <p:sp>
        <p:nvSpPr>
          <p:cNvPr id="9" name="TextBox 8">
            <a:extLst>
              <a:ext uri="{FF2B5EF4-FFF2-40B4-BE49-F238E27FC236}">
                <a16:creationId xmlns:a16="http://schemas.microsoft.com/office/drawing/2014/main" id="{A0027433-F579-9C6B-BE10-2A5FF8203058}"/>
              </a:ext>
            </a:extLst>
          </p:cNvPr>
          <p:cNvSpPr txBox="1"/>
          <p:nvPr/>
        </p:nvSpPr>
        <p:spPr>
          <a:xfrm>
            <a:off x="9002598" y="5196563"/>
            <a:ext cx="2681434" cy="1323439"/>
          </a:xfrm>
          <a:prstGeom prst="rect">
            <a:avLst/>
          </a:prstGeom>
          <a:noFill/>
        </p:spPr>
        <p:txBody>
          <a:bodyPr wrap="square">
            <a:spAutoFit/>
          </a:bodyPr>
          <a:lstStyle/>
          <a:p>
            <a:pPr algn="ctr"/>
            <a:r>
              <a:rPr lang="en-IN" sz="2000" b="1" dirty="0"/>
              <a:t>Guided by</a:t>
            </a:r>
          </a:p>
          <a:p>
            <a:pPr algn="ctr"/>
            <a:r>
              <a:rPr lang="en-IN" sz="2000" dirty="0"/>
              <a:t>Dr. P Kumaran</a:t>
            </a:r>
          </a:p>
          <a:p>
            <a:pPr algn="ctr"/>
            <a:r>
              <a:rPr lang="en-IN" sz="2000" dirty="0"/>
              <a:t>Assistant Professor, CSE</a:t>
            </a:r>
          </a:p>
          <a:p>
            <a:pPr algn="ctr"/>
            <a:r>
              <a:rPr lang="en-IN" sz="2000" dirty="0"/>
              <a:t> </a:t>
            </a:r>
          </a:p>
        </p:txBody>
      </p:sp>
      <p:sp>
        <p:nvSpPr>
          <p:cNvPr id="10" name="TextBox 9">
            <a:extLst>
              <a:ext uri="{FF2B5EF4-FFF2-40B4-BE49-F238E27FC236}">
                <a16:creationId xmlns:a16="http://schemas.microsoft.com/office/drawing/2014/main" id="{C5F25AD4-0B13-F53A-CE97-5E3268A6D206}"/>
              </a:ext>
            </a:extLst>
          </p:cNvPr>
          <p:cNvSpPr txBox="1"/>
          <p:nvPr/>
        </p:nvSpPr>
        <p:spPr>
          <a:xfrm>
            <a:off x="103694" y="2849600"/>
            <a:ext cx="12192000" cy="1323439"/>
          </a:xfrm>
          <a:prstGeom prst="rect">
            <a:avLst/>
          </a:prstGeom>
          <a:noFill/>
        </p:spPr>
        <p:txBody>
          <a:bodyPr wrap="square" rtlCol="0">
            <a:spAutoFit/>
          </a:bodyPr>
          <a:lstStyle/>
          <a:p>
            <a:pPr algn="ctr"/>
            <a:r>
              <a:rPr lang="en-IN" sz="4000" dirty="0"/>
              <a:t>Papaya Fruit Disease Detection </a:t>
            </a:r>
            <a:r>
              <a:rPr lang="en-US" sz="4000" b="0" i="0" u="none" strike="noStrike" cap="none" dirty="0">
                <a:solidFill>
                  <a:schemeClr val="dk1"/>
                </a:solidFill>
                <a:ea typeface="Arial"/>
                <a:cs typeface="Arial"/>
                <a:sym typeface="Arial"/>
              </a:rPr>
              <a:t>using </a:t>
            </a:r>
          </a:p>
          <a:p>
            <a:pPr algn="ctr"/>
            <a:r>
              <a:rPr lang="en-US" sz="4000" b="0" i="0" u="none" strike="noStrike" cap="none" dirty="0">
                <a:solidFill>
                  <a:schemeClr val="dk1"/>
                </a:solidFill>
                <a:ea typeface="Arial"/>
                <a:cs typeface="Arial"/>
                <a:sym typeface="Arial"/>
              </a:rPr>
              <a:t>Machine Learning Techniques </a:t>
            </a:r>
            <a:endParaRPr lang="en-IN" sz="4000" dirty="0"/>
          </a:p>
        </p:txBody>
      </p:sp>
      <p:sp>
        <p:nvSpPr>
          <p:cNvPr id="8" name="Slide Number Placeholder 6">
            <a:extLst>
              <a:ext uri="{FF2B5EF4-FFF2-40B4-BE49-F238E27FC236}">
                <a16:creationId xmlns:a16="http://schemas.microsoft.com/office/drawing/2014/main" id="{51CA58FD-64A1-EC82-67E0-0EBDCF3374EB}"/>
              </a:ext>
            </a:extLst>
          </p:cNvPr>
          <p:cNvSpPr txBox="1">
            <a:spLocks/>
          </p:cNvSpPr>
          <p:nvPr/>
        </p:nvSpPr>
        <p:spPr>
          <a:xfrm>
            <a:off x="8855698" y="633743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600" dirty="0">
              <a:solidFill>
                <a:schemeClr val="tx1"/>
              </a:solidFill>
            </a:endParaRPr>
          </a:p>
        </p:txBody>
      </p:sp>
    </p:spTree>
    <p:extLst>
      <p:ext uri="{BB962C8B-B14F-4D97-AF65-F5344CB8AC3E}">
        <p14:creationId xmlns:p14="http://schemas.microsoft.com/office/powerpoint/2010/main" val="145618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1186E-7954-C160-7B5E-A28FC8B2E3FF}"/>
              </a:ext>
            </a:extLst>
          </p:cNvPr>
          <p:cNvSpPr txBox="1"/>
          <p:nvPr/>
        </p:nvSpPr>
        <p:spPr>
          <a:xfrm>
            <a:off x="707010" y="476863"/>
            <a:ext cx="11484990" cy="769441"/>
          </a:xfrm>
          <a:prstGeom prst="rect">
            <a:avLst/>
          </a:prstGeom>
          <a:noFill/>
        </p:spPr>
        <p:txBody>
          <a:bodyPr wrap="square">
            <a:spAutoFit/>
          </a:bodyPr>
          <a:lstStyle/>
          <a:p>
            <a:r>
              <a:rPr lang="en-IN" sz="4400" b="1" dirty="0"/>
              <a:t>Objectives</a:t>
            </a:r>
          </a:p>
        </p:txBody>
      </p:sp>
      <p:sp>
        <p:nvSpPr>
          <p:cNvPr id="4" name="TextBox 3">
            <a:extLst>
              <a:ext uri="{FF2B5EF4-FFF2-40B4-BE49-F238E27FC236}">
                <a16:creationId xmlns:a16="http://schemas.microsoft.com/office/drawing/2014/main" id="{421FE678-CCEF-3E62-1EFF-39B6AC537567}"/>
              </a:ext>
            </a:extLst>
          </p:cNvPr>
          <p:cNvSpPr txBox="1"/>
          <p:nvPr/>
        </p:nvSpPr>
        <p:spPr>
          <a:xfrm>
            <a:off x="707010" y="1558572"/>
            <a:ext cx="10444899" cy="4893647"/>
          </a:xfrm>
          <a:prstGeom prst="rect">
            <a:avLst/>
          </a:prstGeom>
          <a:noFill/>
        </p:spPr>
        <p:txBody>
          <a:bodyPr wrap="square">
            <a:spAutoFit/>
          </a:bodyPr>
          <a:lstStyle/>
          <a:p>
            <a:pPr marL="342900" indent="-342900" algn="l">
              <a:lnSpc>
                <a:spcPct val="200000"/>
              </a:lnSpc>
              <a:buFont typeface="Wingdings" panose="05000000000000000000" pitchFamily="2" charset="2"/>
              <a:buChar char="§"/>
            </a:pPr>
            <a:r>
              <a:rPr lang="en-US" sz="2400" i="0" dirty="0">
                <a:effectLst/>
              </a:rPr>
              <a:t>Increased accuracy and efficiency of disease detection.</a:t>
            </a:r>
          </a:p>
          <a:p>
            <a:pPr marL="342900" indent="-342900" algn="l">
              <a:lnSpc>
                <a:spcPct val="200000"/>
              </a:lnSpc>
              <a:buFont typeface="Wingdings" panose="05000000000000000000" pitchFamily="2" charset="2"/>
              <a:buChar char="§"/>
            </a:pPr>
            <a:r>
              <a:rPr lang="en-US" sz="2400" i="0" dirty="0">
                <a:effectLst/>
              </a:rPr>
              <a:t>Reduced crop losses due to diseases.</a:t>
            </a:r>
          </a:p>
          <a:p>
            <a:pPr marL="342900" indent="-342900" algn="l">
              <a:lnSpc>
                <a:spcPct val="200000"/>
              </a:lnSpc>
              <a:buFont typeface="Wingdings" panose="05000000000000000000" pitchFamily="2" charset="2"/>
              <a:buChar char="§"/>
            </a:pPr>
            <a:r>
              <a:rPr lang="en-US" sz="2400" i="0" dirty="0">
                <a:effectLst/>
              </a:rPr>
              <a:t>Improved yields and quality of papaya fruits.</a:t>
            </a:r>
          </a:p>
          <a:p>
            <a:pPr marL="342900" indent="-342900" algn="l">
              <a:lnSpc>
                <a:spcPct val="200000"/>
              </a:lnSpc>
              <a:buFont typeface="Wingdings" panose="05000000000000000000" pitchFamily="2" charset="2"/>
              <a:buChar char="§"/>
            </a:pPr>
            <a:r>
              <a:rPr lang="en-US" sz="2400" i="0" dirty="0">
                <a:effectLst/>
              </a:rPr>
              <a:t>Reduced use of pesticides and other chemicals.</a:t>
            </a:r>
          </a:p>
          <a:p>
            <a:pPr marL="342900" indent="-342900" algn="l">
              <a:lnSpc>
                <a:spcPct val="200000"/>
              </a:lnSpc>
              <a:buFont typeface="Wingdings" panose="05000000000000000000" pitchFamily="2" charset="2"/>
              <a:buChar char="§"/>
            </a:pPr>
            <a:endParaRPr lang="en-US" sz="2400" i="0" dirty="0">
              <a:effectLst/>
            </a:endParaRPr>
          </a:p>
          <a:p>
            <a:pPr algn="just"/>
            <a:r>
              <a:rPr lang="en-US" sz="2400" b="0" i="0" dirty="0">
                <a:effectLst/>
                <a:latin typeface="Google Sans"/>
              </a:rPr>
              <a:t>Overall, the objective of papaya fruit disease detection using machine learning is to develop tools that can help farmers to improve the sustainability and profitability of papaya production.</a:t>
            </a:r>
            <a:endParaRPr lang="en-US" sz="2400" dirty="0"/>
          </a:p>
        </p:txBody>
      </p:sp>
      <p:sp>
        <p:nvSpPr>
          <p:cNvPr id="10" name="Slide Number Placeholder 6">
            <a:extLst>
              <a:ext uri="{FF2B5EF4-FFF2-40B4-BE49-F238E27FC236}">
                <a16:creationId xmlns:a16="http://schemas.microsoft.com/office/drawing/2014/main" id="{07BB2663-7E5E-4E25-7A47-AC1608149AA7}"/>
              </a:ext>
            </a:extLst>
          </p:cNvPr>
          <p:cNvSpPr txBox="1">
            <a:spLocks/>
          </p:cNvSpPr>
          <p:nvPr/>
        </p:nvSpPr>
        <p:spPr>
          <a:xfrm>
            <a:off x="8827417" y="616252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10</a:t>
            </a:fld>
            <a:endParaRPr lang="en-IN" sz="1600" dirty="0">
              <a:solidFill>
                <a:schemeClr val="tx1"/>
              </a:solidFill>
            </a:endParaRPr>
          </a:p>
        </p:txBody>
      </p:sp>
    </p:spTree>
    <p:extLst>
      <p:ext uri="{BB962C8B-B14F-4D97-AF65-F5344CB8AC3E}">
        <p14:creationId xmlns:p14="http://schemas.microsoft.com/office/powerpoint/2010/main" val="108544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26FD0-13B8-BA55-7A06-F5EA6F67F2CC}"/>
              </a:ext>
            </a:extLst>
          </p:cNvPr>
          <p:cNvSpPr txBox="1"/>
          <p:nvPr/>
        </p:nvSpPr>
        <p:spPr>
          <a:xfrm>
            <a:off x="2158736" y="1327106"/>
            <a:ext cx="3406611" cy="98488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1600" b="1" dirty="0"/>
              <a:t>Pre-Processing</a:t>
            </a:r>
          </a:p>
          <a:p>
            <a:pPr algn="ctr"/>
            <a:endParaRPr lang="en-IN" sz="1400" b="1" dirty="0"/>
          </a:p>
          <a:p>
            <a:pPr algn="ctr"/>
            <a:endParaRPr lang="en-IN" sz="1400" b="1" dirty="0"/>
          </a:p>
          <a:p>
            <a:pPr algn="ctr"/>
            <a:endParaRPr lang="en-IN" sz="1400" b="1" dirty="0"/>
          </a:p>
        </p:txBody>
      </p:sp>
      <p:sp>
        <p:nvSpPr>
          <p:cNvPr id="6" name="TextBox 5">
            <a:extLst>
              <a:ext uri="{FF2B5EF4-FFF2-40B4-BE49-F238E27FC236}">
                <a16:creationId xmlns:a16="http://schemas.microsoft.com/office/drawing/2014/main" id="{AB7112BD-9DEB-D3E0-C592-D3959DE18629}"/>
              </a:ext>
            </a:extLst>
          </p:cNvPr>
          <p:cNvSpPr txBox="1"/>
          <p:nvPr/>
        </p:nvSpPr>
        <p:spPr>
          <a:xfrm>
            <a:off x="1509466" y="2737592"/>
            <a:ext cx="4055881" cy="33855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1600" b="1" dirty="0"/>
              <a:t>Segmentation</a:t>
            </a:r>
          </a:p>
        </p:txBody>
      </p:sp>
      <p:sp>
        <p:nvSpPr>
          <p:cNvPr id="7" name="TextBox 6">
            <a:extLst>
              <a:ext uri="{FF2B5EF4-FFF2-40B4-BE49-F238E27FC236}">
                <a16:creationId xmlns:a16="http://schemas.microsoft.com/office/drawing/2014/main" id="{9E7C0FF8-113C-BD02-920F-4E8B4ED26166}"/>
              </a:ext>
            </a:extLst>
          </p:cNvPr>
          <p:cNvSpPr txBox="1"/>
          <p:nvPr/>
        </p:nvSpPr>
        <p:spPr>
          <a:xfrm>
            <a:off x="6088539" y="2649789"/>
            <a:ext cx="1420304"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1400" b="1" dirty="0"/>
              <a:t>Training </a:t>
            </a:r>
          </a:p>
          <a:p>
            <a:pPr algn="ctr"/>
            <a:r>
              <a:rPr lang="en-IN" sz="1400" b="1" dirty="0"/>
              <a:t>Data</a:t>
            </a:r>
          </a:p>
        </p:txBody>
      </p:sp>
      <p:sp>
        <p:nvSpPr>
          <p:cNvPr id="9" name="TextBox 8">
            <a:extLst>
              <a:ext uri="{FF2B5EF4-FFF2-40B4-BE49-F238E27FC236}">
                <a16:creationId xmlns:a16="http://schemas.microsoft.com/office/drawing/2014/main" id="{1E1C1A7C-7438-9028-5D49-7A508B7675B2}"/>
              </a:ext>
            </a:extLst>
          </p:cNvPr>
          <p:cNvSpPr txBox="1"/>
          <p:nvPr/>
        </p:nvSpPr>
        <p:spPr>
          <a:xfrm>
            <a:off x="278091" y="3630187"/>
            <a:ext cx="1880645" cy="523220"/>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sz="1400" b="1" dirty="0"/>
              <a:t>Threshold-based </a:t>
            </a:r>
          </a:p>
          <a:p>
            <a:pPr algn="ctr"/>
            <a:r>
              <a:rPr lang="en-IN" sz="1400" b="1" dirty="0"/>
              <a:t>Segmentation</a:t>
            </a:r>
          </a:p>
        </p:txBody>
      </p:sp>
      <p:sp>
        <p:nvSpPr>
          <p:cNvPr id="10" name="TextBox 9">
            <a:extLst>
              <a:ext uri="{FF2B5EF4-FFF2-40B4-BE49-F238E27FC236}">
                <a16:creationId xmlns:a16="http://schemas.microsoft.com/office/drawing/2014/main" id="{85A10F6B-20A9-60EC-803A-02B41CAD0EDD}"/>
              </a:ext>
            </a:extLst>
          </p:cNvPr>
          <p:cNvSpPr txBox="1"/>
          <p:nvPr/>
        </p:nvSpPr>
        <p:spPr>
          <a:xfrm>
            <a:off x="5099904" y="3644440"/>
            <a:ext cx="1638691" cy="523220"/>
          </a:xfrm>
          <a:prstGeom prst="rect">
            <a:avLst/>
          </a:prstGeom>
          <a:ln>
            <a:noFill/>
          </a:ln>
          <a:effectLst>
            <a:softEdge rad="12700"/>
          </a:effectLst>
          <a:scene3d>
            <a:camera prst="orthographicFront">
              <a:rot lat="0" lon="0" rev="0"/>
            </a:camera>
            <a:lightRig rig="contrasting" dir="t">
              <a:rot lat="0" lon="0" rev="7800000"/>
            </a:lightRig>
          </a:scene3d>
          <a:sp3d>
            <a:bevelT w="139700" h="139700"/>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sz="1400" b="1" dirty="0"/>
              <a:t>Cluster-based </a:t>
            </a:r>
          </a:p>
          <a:p>
            <a:pPr algn="ctr"/>
            <a:r>
              <a:rPr lang="en-IN" sz="1400" b="1" dirty="0"/>
              <a:t>Segmentation</a:t>
            </a:r>
          </a:p>
        </p:txBody>
      </p:sp>
      <p:sp>
        <p:nvSpPr>
          <p:cNvPr id="11" name="TextBox 10">
            <a:extLst>
              <a:ext uri="{FF2B5EF4-FFF2-40B4-BE49-F238E27FC236}">
                <a16:creationId xmlns:a16="http://schemas.microsoft.com/office/drawing/2014/main" id="{513EEBE2-0A9D-64F0-35E7-841B7730037D}"/>
              </a:ext>
            </a:extLst>
          </p:cNvPr>
          <p:cNvSpPr txBox="1"/>
          <p:nvPr/>
        </p:nvSpPr>
        <p:spPr>
          <a:xfrm>
            <a:off x="2718060" y="3660767"/>
            <a:ext cx="1638691" cy="523220"/>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sz="1400" b="1" dirty="0"/>
              <a:t>Edge-based</a:t>
            </a:r>
          </a:p>
          <a:p>
            <a:pPr algn="ctr"/>
            <a:r>
              <a:rPr lang="en-IN" sz="1400" b="1" dirty="0"/>
              <a:t>Segmentation</a:t>
            </a:r>
          </a:p>
        </p:txBody>
      </p:sp>
      <p:sp>
        <p:nvSpPr>
          <p:cNvPr id="12" name="TextBox 11">
            <a:extLst>
              <a:ext uri="{FF2B5EF4-FFF2-40B4-BE49-F238E27FC236}">
                <a16:creationId xmlns:a16="http://schemas.microsoft.com/office/drawing/2014/main" id="{58F86BCF-9E92-E7CD-DCC6-8C3DEAF0F51A}"/>
              </a:ext>
            </a:extLst>
          </p:cNvPr>
          <p:cNvSpPr txBox="1"/>
          <p:nvPr/>
        </p:nvSpPr>
        <p:spPr>
          <a:xfrm>
            <a:off x="2719631" y="4389223"/>
            <a:ext cx="1638691" cy="523220"/>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400" b="1" dirty="0"/>
              <a:t>Sobel Edge Detection</a:t>
            </a:r>
          </a:p>
        </p:txBody>
      </p:sp>
      <p:sp>
        <p:nvSpPr>
          <p:cNvPr id="13" name="TextBox 12">
            <a:extLst>
              <a:ext uri="{FF2B5EF4-FFF2-40B4-BE49-F238E27FC236}">
                <a16:creationId xmlns:a16="http://schemas.microsoft.com/office/drawing/2014/main" id="{42DFD25B-F82F-66B5-8C1E-39E63E29EF6D}"/>
              </a:ext>
            </a:extLst>
          </p:cNvPr>
          <p:cNvSpPr txBox="1"/>
          <p:nvPr/>
        </p:nvSpPr>
        <p:spPr>
          <a:xfrm>
            <a:off x="542042" y="5626125"/>
            <a:ext cx="1822516" cy="523220"/>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400" b="1" dirty="0"/>
              <a:t>Adaptive Mean Segmentation</a:t>
            </a:r>
          </a:p>
        </p:txBody>
      </p:sp>
      <p:sp>
        <p:nvSpPr>
          <p:cNvPr id="14" name="TextBox 13">
            <a:extLst>
              <a:ext uri="{FF2B5EF4-FFF2-40B4-BE49-F238E27FC236}">
                <a16:creationId xmlns:a16="http://schemas.microsoft.com/office/drawing/2014/main" id="{C2601B34-92FC-E765-72B8-343F033D3399}"/>
              </a:ext>
            </a:extLst>
          </p:cNvPr>
          <p:cNvSpPr txBox="1"/>
          <p:nvPr/>
        </p:nvSpPr>
        <p:spPr>
          <a:xfrm>
            <a:off x="538895" y="5007674"/>
            <a:ext cx="1880646" cy="523220"/>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400" b="1" dirty="0"/>
              <a:t>Ostu Threshold Segmentation</a:t>
            </a:r>
          </a:p>
        </p:txBody>
      </p:sp>
      <p:sp>
        <p:nvSpPr>
          <p:cNvPr id="15" name="TextBox 14">
            <a:extLst>
              <a:ext uri="{FF2B5EF4-FFF2-40B4-BE49-F238E27FC236}">
                <a16:creationId xmlns:a16="http://schemas.microsoft.com/office/drawing/2014/main" id="{71A0C24C-63EC-4656-224A-3A950BA23DC4}"/>
              </a:ext>
            </a:extLst>
          </p:cNvPr>
          <p:cNvSpPr txBox="1"/>
          <p:nvPr/>
        </p:nvSpPr>
        <p:spPr>
          <a:xfrm>
            <a:off x="538895" y="4389223"/>
            <a:ext cx="1880646" cy="523220"/>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400" b="1" dirty="0"/>
              <a:t>Global Threshold Segmentation</a:t>
            </a:r>
          </a:p>
        </p:txBody>
      </p:sp>
      <p:sp>
        <p:nvSpPr>
          <p:cNvPr id="16" name="TextBox 15">
            <a:extLst>
              <a:ext uri="{FF2B5EF4-FFF2-40B4-BE49-F238E27FC236}">
                <a16:creationId xmlns:a16="http://schemas.microsoft.com/office/drawing/2014/main" id="{BCF6763F-E28E-352C-1A9A-0FE3C5355EE7}"/>
              </a:ext>
            </a:extLst>
          </p:cNvPr>
          <p:cNvSpPr txBox="1"/>
          <p:nvPr/>
        </p:nvSpPr>
        <p:spPr>
          <a:xfrm>
            <a:off x="538895" y="6244576"/>
            <a:ext cx="1822516" cy="523220"/>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400" b="1" dirty="0"/>
              <a:t>Adaptive Gaussian Segmentation</a:t>
            </a:r>
          </a:p>
        </p:txBody>
      </p:sp>
      <p:sp>
        <p:nvSpPr>
          <p:cNvPr id="17" name="TextBox 16">
            <a:extLst>
              <a:ext uri="{FF2B5EF4-FFF2-40B4-BE49-F238E27FC236}">
                <a16:creationId xmlns:a16="http://schemas.microsoft.com/office/drawing/2014/main" id="{73078C21-36B7-A83A-9B8D-E127DF21DC20}"/>
              </a:ext>
            </a:extLst>
          </p:cNvPr>
          <p:cNvSpPr txBox="1"/>
          <p:nvPr/>
        </p:nvSpPr>
        <p:spPr>
          <a:xfrm>
            <a:off x="2241422" y="1775375"/>
            <a:ext cx="1014160" cy="307777"/>
          </a:xfrm>
          <a:prstGeom prst="rect">
            <a:avLst/>
          </a:prstGeom>
          <a:ln/>
          <a:effectLst>
            <a:softEdge rad="31750"/>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N" sz="1400" b="1" dirty="0"/>
              <a:t>Scaling</a:t>
            </a:r>
          </a:p>
        </p:txBody>
      </p:sp>
      <p:sp>
        <p:nvSpPr>
          <p:cNvPr id="18" name="TextBox 17">
            <a:extLst>
              <a:ext uri="{FF2B5EF4-FFF2-40B4-BE49-F238E27FC236}">
                <a16:creationId xmlns:a16="http://schemas.microsoft.com/office/drawing/2014/main" id="{A8EE730B-D7D7-F20E-4A7D-6E67EF049BF8}"/>
              </a:ext>
            </a:extLst>
          </p:cNvPr>
          <p:cNvSpPr txBox="1"/>
          <p:nvPr/>
        </p:nvSpPr>
        <p:spPr>
          <a:xfrm>
            <a:off x="3359078" y="1767008"/>
            <a:ext cx="1089587" cy="307777"/>
          </a:xfrm>
          <a:prstGeom prst="rect">
            <a:avLst/>
          </a:prstGeom>
          <a:ln/>
          <a:effectLst>
            <a:softEdge rad="31750"/>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N" sz="1400" b="1" dirty="0"/>
              <a:t>Rotation</a:t>
            </a:r>
          </a:p>
        </p:txBody>
      </p:sp>
      <p:sp>
        <p:nvSpPr>
          <p:cNvPr id="19" name="TextBox 18">
            <a:extLst>
              <a:ext uri="{FF2B5EF4-FFF2-40B4-BE49-F238E27FC236}">
                <a16:creationId xmlns:a16="http://schemas.microsoft.com/office/drawing/2014/main" id="{C7A68930-C74F-7BCD-1424-1D3361564410}"/>
              </a:ext>
            </a:extLst>
          </p:cNvPr>
          <p:cNvSpPr txBox="1"/>
          <p:nvPr/>
        </p:nvSpPr>
        <p:spPr>
          <a:xfrm>
            <a:off x="4562871" y="1759522"/>
            <a:ext cx="934821" cy="307777"/>
          </a:xfrm>
          <a:prstGeom prst="rect">
            <a:avLst/>
          </a:prstGeom>
          <a:ln/>
          <a:effectLst>
            <a:softEdge rad="31750"/>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N" sz="1400" b="1" dirty="0"/>
              <a:t>Flipping</a:t>
            </a:r>
          </a:p>
        </p:txBody>
      </p:sp>
      <p:sp>
        <p:nvSpPr>
          <p:cNvPr id="20" name="TextBox 19">
            <a:extLst>
              <a:ext uri="{FF2B5EF4-FFF2-40B4-BE49-F238E27FC236}">
                <a16:creationId xmlns:a16="http://schemas.microsoft.com/office/drawing/2014/main" id="{FF5E1C32-DB7E-8F17-A967-A2FE6FD8B412}"/>
              </a:ext>
            </a:extLst>
          </p:cNvPr>
          <p:cNvSpPr txBox="1"/>
          <p:nvPr/>
        </p:nvSpPr>
        <p:spPr>
          <a:xfrm>
            <a:off x="2700001" y="5032190"/>
            <a:ext cx="1638691" cy="523220"/>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400" b="1" dirty="0"/>
              <a:t>Canny Edge Detection</a:t>
            </a:r>
          </a:p>
        </p:txBody>
      </p:sp>
      <p:sp>
        <p:nvSpPr>
          <p:cNvPr id="21" name="TextBox 20">
            <a:extLst>
              <a:ext uri="{FF2B5EF4-FFF2-40B4-BE49-F238E27FC236}">
                <a16:creationId xmlns:a16="http://schemas.microsoft.com/office/drawing/2014/main" id="{B4BC2E32-CBDF-003B-2039-A5003971062E}"/>
              </a:ext>
            </a:extLst>
          </p:cNvPr>
          <p:cNvSpPr txBox="1"/>
          <p:nvPr/>
        </p:nvSpPr>
        <p:spPr>
          <a:xfrm>
            <a:off x="5099904" y="4389223"/>
            <a:ext cx="1638691" cy="523220"/>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400" b="1" dirty="0"/>
              <a:t>K-Means Segmentation</a:t>
            </a:r>
          </a:p>
        </p:txBody>
      </p:sp>
      <p:sp>
        <p:nvSpPr>
          <p:cNvPr id="23" name="TextBox 22">
            <a:extLst>
              <a:ext uri="{FF2B5EF4-FFF2-40B4-BE49-F238E27FC236}">
                <a16:creationId xmlns:a16="http://schemas.microsoft.com/office/drawing/2014/main" id="{2D1AF6A4-56BB-AD6C-982F-79D651A7C480}"/>
              </a:ext>
            </a:extLst>
          </p:cNvPr>
          <p:cNvSpPr txBox="1"/>
          <p:nvPr/>
        </p:nvSpPr>
        <p:spPr>
          <a:xfrm>
            <a:off x="5099904" y="5043742"/>
            <a:ext cx="1638691" cy="523220"/>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400" b="1" dirty="0"/>
              <a:t>Fuzzy Segmentation</a:t>
            </a:r>
          </a:p>
        </p:txBody>
      </p:sp>
      <p:sp>
        <p:nvSpPr>
          <p:cNvPr id="24" name="TextBox 23">
            <a:extLst>
              <a:ext uri="{FF2B5EF4-FFF2-40B4-BE49-F238E27FC236}">
                <a16:creationId xmlns:a16="http://schemas.microsoft.com/office/drawing/2014/main" id="{4BB8A0F0-0C63-7227-1FDA-088290B5A2D6}"/>
              </a:ext>
            </a:extLst>
          </p:cNvPr>
          <p:cNvSpPr txBox="1"/>
          <p:nvPr/>
        </p:nvSpPr>
        <p:spPr>
          <a:xfrm>
            <a:off x="7969565" y="2434041"/>
            <a:ext cx="1420304" cy="307777"/>
          </a:xfrm>
          <a:prstGeom prst="rect">
            <a:avLst/>
          </a:prstGeom>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sz="1400" b="1" dirty="0"/>
              <a:t>KNN</a:t>
            </a:r>
          </a:p>
        </p:txBody>
      </p:sp>
      <p:sp>
        <p:nvSpPr>
          <p:cNvPr id="25" name="TextBox 24">
            <a:extLst>
              <a:ext uri="{FF2B5EF4-FFF2-40B4-BE49-F238E27FC236}">
                <a16:creationId xmlns:a16="http://schemas.microsoft.com/office/drawing/2014/main" id="{E2A6143D-C183-735C-4404-F22A380BC39F}"/>
              </a:ext>
            </a:extLst>
          </p:cNvPr>
          <p:cNvSpPr txBox="1"/>
          <p:nvPr/>
        </p:nvSpPr>
        <p:spPr>
          <a:xfrm>
            <a:off x="7959350" y="1737471"/>
            <a:ext cx="1420304" cy="523220"/>
          </a:xfrm>
          <a:prstGeom prst="rect">
            <a:avLst/>
          </a:prstGeom>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sz="1400" b="1" dirty="0"/>
              <a:t>Decision </a:t>
            </a:r>
          </a:p>
          <a:p>
            <a:pPr algn="ctr"/>
            <a:r>
              <a:rPr lang="en-IN" sz="1400" b="1" dirty="0"/>
              <a:t>Tree</a:t>
            </a:r>
          </a:p>
        </p:txBody>
      </p:sp>
      <p:sp>
        <p:nvSpPr>
          <p:cNvPr id="26" name="TextBox 25">
            <a:extLst>
              <a:ext uri="{FF2B5EF4-FFF2-40B4-BE49-F238E27FC236}">
                <a16:creationId xmlns:a16="http://schemas.microsoft.com/office/drawing/2014/main" id="{440833BE-9C37-6321-7159-A6CAB6C15A0B}"/>
              </a:ext>
            </a:extLst>
          </p:cNvPr>
          <p:cNvSpPr txBox="1"/>
          <p:nvPr/>
        </p:nvSpPr>
        <p:spPr>
          <a:xfrm>
            <a:off x="7951516" y="2923344"/>
            <a:ext cx="1420304" cy="523220"/>
          </a:xfrm>
          <a:prstGeom prst="rect">
            <a:avLst/>
          </a:prstGeom>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sz="1400" b="1" dirty="0"/>
              <a:t>Navie </a:t>
            </a:r>
          </a:p>
          <a:p>
            <a:pPr algn="ctr"/>
            <a:r>
              <a:rPr lang="en-IN" sz="1400" b="1" dirty="0"/>
              <a:t>Bayes</a:t>
            </a:r>
          </a:p>
        </p:txBody>
      </p:sp>
      <p:sp>
        <p:nvSpPr>
          <p:cNvPr id="27" name="TextBox 26">
            <a:extLst>
              <a:ext uri="{FF2B5EF4-FFF2-40B4-BE49-F238E27FC236}">
                <a16:creationId xmlns:a16="http://schemas.microsoft.com/office/drawing/2014/main" id="{77A70EDA-9488-A05E-D006-44C4AE21AC44}"/>
              </a:ext>
            </a:extLst>
          </p:cNvPr>
          <p:cNvSpPr txBox="1"/>
          <p:nvPr/>
        </p:nvSpPr>
        <p:spPr>
          <a:xfrm>
            <a:off x="7959350" y="3623807"/>
            <a:ext cx="1420304" cy="523220"/>
          </a:xfrm>
          <a:prstGeom prst="rect">
            <a:avLst/>
          </a:prstGeom>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sz="1400" b="1" dirty="0"/>
              <a:t>Logistic Regression</a:t>
            </a:r>
          </a:p>
        </p:txBody>
      </p:sp>
      <p:sp>
        <p:nvSpPr>
          <p:cNvPr id="28" name="TextBox 27">
            <a:extLst>
              <a:ext uri="{FF2B5EF4-FFF2-40B4-BE49-F238E27FC236}">
                <a16:creationId xmlns:a16="http://schemas.microsoft.com/office/drawing/2014/main" id="{84C85907-955B-14BB-9860-39E1CE813B7E}"/>
              </a:ext>
            </a:extLst>
          </p:cNvPr>
          <p:cNvSpPr txBox="1"/>
          <p:nvPr/>
        </p:nvSpPr>
        <p:spPr>
          <a:xfrm>
            <a:off x="7951516" y="5116474"/>
            <a:ext cx="1420304" cy="523220"/>
          </a:xfrm>
          <a:prstGeom prst="rect">
            <a:avLst/>
          </a:prstGeom>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sz="1400" b="1" dirty="0"/>
              <a:t>Random </a:t>
            </a:r>
          </a:p>
          <a:p>
            <a:pPr algn="ctr"/>
            <a:r>
              <a:rPr lang="en-IN" sz="1400" b="1" dirty="0"/>
              <a:t>Forest</a:t>
            </a:r>
          </a:p>
        </p:txBody>
      </p:sp>
      <p:sp>
        <p:nvSpPr>
          <p:cNvPr id="30" name="TextBox 29">
            <a:extLst>
              <a:ext uri="{FF2B5EF4-FFF2-40B4-BE49-F238E27FC236}">
                <a16:creationId xmlns:a16="http://schemas.microsoft.com/office/drawing/2014/main" id="{653DC5C2-D4A7-8F4D-7E0B-ECD95D5F3D4A}"/>
              </a:ext>
            </a:extLst>
          </p:cNvPr>
          <p:cNvSpPr txBox="1"/>
          <p:nvPr/>
        </p:nvSpPr>
        <p:spPr>
          <a:xfrm>
            <a:off x="7730046" y="1327106"/>
            <a:ext cx="1897310" cy="3463317"/>
          </a:xfrm>
          <a:prstGeom prst="rect">
            <a:avLst/>
          </a:prstGeom>
          <a:noFill/>
          <a:ln>
            <a:noFill/>
          </a:ln>
          <a:effectLst>
            <a:glow rad="101600">
              <a:schemeClr val="accent3">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IN" dirty="0"/>
          </a:p>
        </p:txBody>
      </p:sp>
      <p:sp>
        <p:nvSpPr>
          <p:cNvPr id="32" name="TextBox 31">
            <a:extLst>
              <a:ext uri="{FF2B5EF4-FFF2-40B4-BE49-F238E27FC236}">
                <a16:creationId xmlns:a16="http://schemas.microsoft.com/office/drawing/2014/main" id="{015809F6-089E-ACAC-BC43-880590BC16E5}"/>
              </a:ext>
            </a:extLst>
          </p:cNvPr>
          <p:cNvSpPr txBox="1"/>
          <p:nvPr/>
        </p:nvSpPr>
        <p:spPr>
          <a:xfrm>
            <a:off x="11193206" y="1999080"/>
            <a:ext cx="909632" cy="73866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1400" b="1" dirty="0">
                <a:solidFill>
                  <a:schemeClr val="tx1"/>
                </a:solidFill>
              </a:rPr>
              <a:t>Diseased Papaya</a:t>
            </a:r>
          </a:p>
          <a:p>
            <a:pPr algn="ctr"/>
            <a:r>
              <a:rPr lang="en-IN" sz="1400" b="1" dirty="0">
                <a:solidFill>
                  <a:schemeClr val="tx1"/>
                </a:solidFill>
              </a:rPr>
              <a:t>Fruit</a:t>
            </a:r>
          </a:p>
        </p:txBody>
      </p:sp>
      <p:sp>
        <p:nvSpPr>
          <p:cNvPr id="33" name="TextBox 32">
            <a:extLst>
              <a:ext uri="{FF2B5EF4-FFF2-40B4-BE49-F238E27FC236}">
                <a16:creationId xmlns:a16="http://schemas.microsoft.com/office/drawing/2014/main" id="{62C0CB52-315F-4CED-9A09-0A5317D19943}"/>
              </a:ext>
            </a:extLst>
          </p:cNvPr>
          <p:cNvSpPr txBox="1"/>
          <p:nvPr/>
        </p:nvSpPr>
        <p:spPr>
          <a:xfrm>
            <a:off x="11193204" y="3168478"/>
            <a:ext cx="909633" cy="73866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1400" b="1" dirty="0">
                <a:solidFill>
                  <a:schemeClr val="tx1"/>
                </a:solidFill>
              </a:rPr>
              <a:t>Healthy Papaya </a:t>
            </a:r>
          </a:p>
          <a:p>
            <a:pPr algn="ctr"/>
            <a:r>
              <a:rPr lang="en-IN" sz="1400" b="1" dirty="0">
                <a:solidFill>
                  <a:schemeClr val="tx1"/>
                </a:solidFill>
              </a:rPr>
              <a:t>Fruit</a:t>
            </a:r>
          </a:p>
        </p:txBody>
      </p:sp>
      <p:sp>
        <p:nvSpPr>
          <p:cNvPr id="34" name="TextBox 33">
            <a:extLst>
              <a:ext uri="{FF2B5EF4-FFF2-40B4-BE49-F238E27FC236}">
                <a16:creationId xmlns:a16="http://schemas.microsoft.com/office/drawing/2014/main" id="{2D7481AF-D04F-AC58-E9C7-52E380E1D262}"/>
              </a:ext>
            </a:extLst>
          </p:cNvPr>
          <p:cNvSpPr txBox="1"/>
          <p:nvPr/>
        </p:nvSpPr>
        <p:spPr>
          <a:xfrm>
            <a:off x="9757717" y="1845298"/>
            <a:ext cx="394351" cy="307777"/>
          </a:xfrm>
          <a:prstGeom prst="rect">
            <a:avLst/>
          </a:prstGeom>
          <a:ln/>
          <a:effectLst>
            <a:glow rad="635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1400" b="1" dirty="0"/>
              <a:t>P</a:t>
            </a:r>
          </a:p>
        </p:txBody>
      </p:sp>
      <p:sp>
        <p:nvSpPr>
          <p:cNvPr id="36" name="TextBox 35">
            <a:extLst>
              <a:ext uri="{FF2B5EF4-FFF2-40B4-BE49-F238E27FC236}">
                <a16:creationId xmlns:a16="http://schemas.microsoft.com/office/drawing/2014/main" id="{A59DA1A4-31A1-34E0-F361-64619358B4D7}"/>
              </a:ext>
            </a:extLst>
          </p:cNvPr>
          <p:cNvSpPr txBox="1"/>
          <p:nvPr/>
        </p:nvSpPr>
        <p:spPr>
          <a:xfrm>
            <a:off x="9786758" y="3017975"/>
            <a:ext cx="394351" cy="307777"/>
          </a:xfrm>
          <a:prstGeom prst="rect">
            <a:avLst/>
          </a:prstGeom>
          <a:ln/>
          <a:effectLst>
            <a:glow rad="635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1400" b="1" dirty="0"/>
              <a:t>P</a:t>
            </a:r>
          </a:p>
        </p:txBody>
      </p:sp>
      <p:sp>
        <p:nvSpPr>
          <p:cNvPr id="37" name="TextBox 36">
            <a:extLst>
              <a:ext uri="{FF2B5EF4-FFF2-40B4-BE49-F238E27FC236}">
                <a16:creationId xmlns:a16="http://schemas.microsoft.com/office/drawing/2014/main" id="{00542A11-A8C6-9FE1-211E-290593AA1E0F}"/>
              </a:ext>
            </a:extLst>
          </p:cNvPr>
          <p:cNvSpPr txBox="1"/>
          <p:nvPr/>
        </p:nvSpPr>
        <p:spPr>
          <a:xfrm>
            <a:off x="9757717" y="3731527"/>
            <a:ext cx="394351" cy="307777"/>
          </a:xfrm>
          <a:prstGeom prst="rect">
            <a:avLst/>
          </a:prstGeom>
          <a:ln/>
          <a:effectLst>
            <a:glow rad="635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1400" b="1" dirty="0"/>
              <a:t>P</a:t>
            </a:r>
          </a:p>
        </p:txBody>
      </p:sp>
      <p:sp>
        <p:nvSpPr>
          <p:cNvPr id="38" name="TextBox 37">
            <a:extLst>
              <a:ext uri="{FF2B5EF4-FFF2-40B4-BE49-F238E27FC236}">
                <a16:creationId xmlns:a16="http://schemas.microsoft.com/office/drawing/2014/main" id="{E5F92AA0-BB30-6E3A-3570-827D0D01D905}"/>
              </a:ext>
            </a:extLst>
          </p:cNvPr>
          <p:cNvSpPr txBox="1"/>
          <p:nvPr/>
        </p:nvSpPr>
        <p:spPr>
          <a:xfrm>
            <a:off x="9757717" y="2408604"/>
            <a:ext cx="394351" cy="307777"/>
          </a:xfrm>
          <a:prstGeom prst="rect">
            <a:avLst/>
          </a:prstGeom>
          <a:ln/>
          <a:effectLst>
            <a:glow rad="635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1400" b="1" dirty="0"/>
              <a:t>P</a:t>
            </a:r>
          </a:p>
        </p:txBody>
      </p:sp>
      <p:sp>
        <p:nvSpPr>
          <p:cNvPr id="39" name="TextBox 38">
            <a:extLst>
              <a:ext uri="{FF2B5EF4-FFF2-40B4-BE49-F238E27FC236}">
                <a16:creationId xmlns:a16="http://schemas.microsoft.com/office/drawing/2014/main" id="{BD7DBA68-9188-8839-CB4C-44326CE8957E}"/>
              </a:ext>
            </a:extLst>
          </p:cNvPr>
          <p:cNvSpPr txBox="1"/>
          <p:nvPr/>
        </p:nvSpPr>
        <p:spPr>
          <a:xfrm>
            <a:off x="10399909" y="2273057"/>
            <a:ext cx="430887" cy="1276534"/>
          </a:xfrm>
          <a:prstGeom prst="rect">
            <a:avLst/>
          </a:prstGeom>
          <a:ln/>
          <a:effectLst>
            <a:reflection blurRad="6350" stA="52000" endA="300" endPos="35000" dir="5400000" sy="-100000" algn="bl" rotWithShape="0"/>
          </a:effectLst>
        </p:spPr>
        <p:style>
          <a:lnRef idx="1">
            <a:schemeClr val="accent4"/>
          </a:lnRef>
          <a:fillRef idx="2">
            <a:schemeClr val="accent4"/>
          </a:fillRef>
          <a:effectRef idx="1">
            <a:schemeClr val="accent4"/>
          </a:effectRef>
          <a:fontRef idx="minor">
            <a:schemeClr val="dk1"/>
          </a:fontRef>
        </p:style>
        <p:txBody>
          <a:bodyPr vert="vert270" wrap="square" rtlCol="0">
            <a:spAutoFit/>
          </a:bodyPr>
          <a:lstStyle/>
          <a:p>
            <a:pPr algn="ctr"/>
            <a:r>
              <a:rPr lang="en-IN" sz="1600" b="1" dirty="0"/>
              <a:t>voting</a:t>
            </a:r>
          </a:p>
        </p:txBody>
      </p:sp>
      <p:sp>
        <p:nvSpPr>
          <p:cNvPr id="41" name="TextBox 40">
            <a:extLst>
              <a:ext uri="{FF2B5EF4-FFF2-40B4-BE49-F238E27FC236}">
                <a16:creationId xmlns:a16="http://schemas.microsoft.com/office/drawing/2014/main" id="{C6835BCE-3E1A-1A8F-0C5F-F6029CC75A36}"/>
              </a:ext>
            </a:extLst>
          </p:cNvPr>
          <p:cNvSpPr txBox="1"/>
          <p:nvPr/>
        </p:nvSpPr>
        <p:spPr>
          <a:xfrm>
            <a:off x="10183870" y="4505160"/>
            <a:ext cx="1130038" cy="73866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1400" b="1" dirty="0">
                <a:solidFill>
                  <a:schemeClr val="tx1"/>
                </a:solidFill>
              </a:rPr>
              <a:t>Diseased Papaya</a:t>
            </a:r>
          </a:p>
          <a:p>
            <a:pPr algn="ctr"/>
            <a:r>
              <a:rPr lang="en-IN" sz="1400" b="1" dirty="0" err="1">
                <a:solidFill>
                  <a:schemeClr val="tx1"/>
                </a:solidFill>
              </a:rPr>
              <a:t>Frui</a:t>
            </a:r>
            <a:endParaRPr lang="en-IN" sz="1400" b="1" dirty="0">
              <a:solidFill>
                <a:schemeClr val="tx1"/>
              </a:solidFill>
            </a:endParaRPr>
          </a:p>
        </p:txBody>
      </p:sp>
      <p:sp>
        <p:nvSpPr>
          <p:cNvPr id="42" name="TextBox 41">
            <a:extLst>
              <a:ext uri="{FF2B5EF4-FFF2-40B4-BE49-F238E27FC236}">
                <a16:creationId xmlns:a16="http://schemas.microsoft.com/office/drawing/2014/main" id="{C57A369F-7AB5-6A9F-B06C-B2EC5D42B1AC}"/>
              </a:ext>
            </a:extLst>
          </p:cNvPr>
          <p:cNvSpPr txBox="1"/>
          <p:nvPr/>
        </p:nvSpPr>
        <p:spPr>
          <a:xfrm>
            <a:off x="10201164" y="5530894"/>
            <a:ext cx="1130038" cy="73866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1400" b="1" dirty="0">
                <a:solidFill>
                  <a:schemeClr val="tx1"/>
                </a:solidFill>
              </a:rPr>
              <a:t>Healthy</a:t>
            </a:r>
            <a:r>
              <a:rPr lang="en-IN" sz="1400" b="1" dirty="0"/>
              <a:t> </a:t>
            </a:r>
            <a:r>
              <a:rPr lang="en-IN" sz="1400" b="1" dirty="0">
                <a:solidFill>
                  <a:schemeClr val="tx1"/>
                </a:solidFill>
              </a:rPr>
              <a:t>Papaya</a:t>
            </a:r>
            <a:r>
              <a:rPr lang="en-IN" sz="1400" b="1" dirty="0"/>
              <a:t> </a:t>
            </a:r>
          </a:p>
          <a:p>
            <a:pPr algn="ctr"/>
            <a:r>
              <a:rPr lang="en-IN" sz="1400" b="1" dirty="0">
                <a:solidFill>
                  <a:schemeClr val="tx1"/>
                </a:solidFill>
              </a:rPr>
              <a:t>Fruit</a:t>
            </a:r>
          </a:p>
        </p:txBody>
      </p:sp>
      <p:cxnSp>
        <p:nvCxnSpPr>
          <p:cNvPr id="46" name="Connector: Elbow 45">
            <a:extLst>
              <a:ext uri="{FF2B5EF4-FFF2-40B4-BE49-F238E27FC236}">
                <a16:creationId xmlns:a16="http://schemas.microsoft.com/office/drawing/2014/main" id="{66C172F1-BF09-3F06-D3E2-7222A67B5D94}"/>
              </a:ext>
            </a:extLst>
          </p:cNvPr>
          <p:cNvCxnSpPr>
            <a:stCxn id="6" idx="2"/>
            <a:endCxn id="10" idx="0"/>
          </p:cNvCxnSpPr>
          <p:nvPr/>
        </p:nvCxnSpPr>
        <p:spPr>
          <a:xfrm rot="16200000" flipH="1">
            <a:off x="4444181" y="2169371"/>
            <a:ext cx="568294" cy="238184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51" name="Connector: Elbow 50">
            <a:extLst>
              <a:ext uri="{FF2B5EF4-FFF2-40B4-BE49-F238E27FC236}">
                <a16:creationId xmlns:a16="http://schemas.microsoft.com/office/drawing/2014/main" id="{12AD9F07-2ECE-F0D8-9439-30EDFD46742D}"/>
              </a:ext>
            </a:extLst>
          </p:cNvPr>
          <p:cNvCxnSpPr>
            <a:stCxn id="6" idx="2"/>
            <a:endCxn id="9" idx="0"/>
          </p:cNvCxnSpPr>
          <p:nvPr/>
        </p:nvCxnSpPr>
        <p:spPr>
          <a:xfrm rot="5400000">
            <a:off x="2100891" y="2193670"/>
            <a:ext cx="554041" cy="231899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AFF4A853-D4DE-2891-9028-977016582A8E}"/>
              </a:ext>
            </a:extLst>
          </p:cNvPr>
          <p:cNvCxnSpPr>
            <a:cxnSpLocks/>
            <a:stCxn id="6" idx="2"/>
            <a:endCxn id="11" idx="0"/>
          </p:cNvCxnSpPr>
          <p:nvPr/>
        </p:nvCxnSpPr>
        <p:spPr>
          <a:xfrm flipH="1">
            <a:off x="3537406" y="3076146"/>
            <a:ext cx="1" cy="5846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Connector: Elbow 63">
            <a:extLst>
              <a:ext uri="{FF2B5EF4-FFF2-40B4-BE49-F238E27FC236}">
                <a16:creationId xmlns:a16="http://schemas.microsoft.com/office/drawing/2014/main" id="{D1058595-EB89-B499-6A7A-4824C0387A2F}"/>
              </a:ext>
            </a:extLst>
          </p:cNvPr>
          <p:cNvCxnSpPr>
            <a:stCxn id="11" idx="2"/>
            <a:endCxn id="12" idx="1"/>
          </p:cNvCxnSpPr>
          <p:nvPr/>
        </p:nvCxnSpPr>
        <p:spPr>
          <a:xfrm rot="5400000">
            <a:off x="2895096" y="4008523"/>
            <a:ext cx="466846" cy="817775"/>
          </a:xfrm>
          <a:prstGeom prst="bentConnector4">
            <a:avLst>
              <a:gd name="adj1" fmla="val 21981"/>
              <a:gd name="adj2" fmla="val 121037"/>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7" name="Connector: Elbow 66">
            <a:extLst>
              <a:ext uri="{FF2B5EF4-FFF2-40B4-BE49-F238E27FC236}">
                <a16:creationId xmlns:a16="http://schemas.microsoft.com/office/drawing/2014/main" id="{C4A159E4-9EC2-1C5C-1018-052F65016C76}"/>
              </a:ext>
            </a:extLst>
          </p:cNvPr>
          <p:cNvCxnSpPr>
            <a:stCxn id="12" idx="1"/>
            <a:endCxn id="20" idx="1"/>
          </p:cNvCxnSpPr>
          <p:nvPr/>
        </p:nvCxnSpPr>
        <p:spPr>
          <a:xfrm rot="10800000" flipV="1">
            <a:off x="2700001" y="4650832"/>
            <a:ext cx="19630" cy="642967"/>
          </a:xfrm>
          <a:prstGeom prst="bentConnector3">
            <a:avLst>
              <a:gd name="adj1" fmla="val 880367"/>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0" name="Connector: Elbow 69">
            <a:extLst>
              <a:ext uri="{FF2B5EF4-FFF2-40B4-BE49-F238E27FC236}">
                <a16:creationId xmlns:a16="http://schemas.microsoft.com/office/drawing/2014/main" id="{982E821C-4F06-FB97-FC7E-228E2E456789}"/>
              </a:ext>
            </a:extLst>
          </p:cNvPr>
          <p:cNvCxnSpPr>
            <a:cxnSpLocks/>
            <a:stCxn id="9" idx="2"/>
            <a:endCxn id="15" idx="1"/>
          </p:cNvCxnSpPr>
          <p:nvPr/>
        </p:nvCxnSpPr>
        <p:spPr>
          <a:xfrm rot="5400000">
            <a:off x="629942" y="4062361"/>
            <a:ext cx="497426" cy="679519"/>
          </a:xfrm>
          <a:prstGeom prst="bentConnector4">
            <a:avLst>
              <a:gd name="adj1" fmla="val 23704"/>
              <a:gd name="adj2" fmla="val 13225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7" name="Connector: Elbow 76">
            <a:extLst>
              <a:ext uri="{FF2B5EF4-FFF2-40B4-BE49-F238E27FC236}">
                <a16:creationId xmlns:a16="http://schemas.microsoft.com/office/drawing/2014/main" id="{269F5A6F-EC16-95DC-7896-647800D32133}"/>
              </a:ext>
            </a:extLst>
          </p:cNvPr>
          <p:cNvCxnSpPr>
            <a:stCxn id="15" idx="1"/>
            <a:endCxn id="14" idx="1"/>
          </p:cNvCxnSpPr>
          <p:nvPr/>
        </p:nvCxnSpPr>
        <p:spPr>
          <a:xfrm rot="10800000" flipV="1">
            <a:off x="538895" y="4650832"/>
            <a:ext cx="12700" cy="618451"/>
          </a:xfrm>
          <a:prstGeom prst="bentConnector3">
            <a:avLst>
              <a:gd name="adj1" fmla="val 1800000"/>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8" name="Connector: Elbow 77">
            <a:extLst>
              <a:ext uri="{FF2B5EF4-FFF2-40B4-BE49-F238E27FC236}">
                <a16:creationId xmlns:a16="http://schemas.microsoft.com/office/drawing/2014/main" id="{6007B3C4-875F-47AF-8D46-D95B6886106C}"/>
              </a:ext>
            </a:extLst>
          </p:cNvPr>
          <p:cNvCxnSpPr/>
          <p:nvPr/>
        </p:nvCxnSpPr>
        <p:spPr>
          <a:xfrm rot="10800000" flipV="1">
            <a:off x="545245" y="5269284"/>
            <a:ext cx="12700" cy="618451"/>
          </a:xfrm>
          <a:prstGeom prst="bentConnector3">
            <a:avLst>
              <a:gd name="adj1" fmla="val 1874220"/>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6" name="Connector: Elbow 85">
            <a:extLst>
              <a:ext uri="{FF2B5EF4-FFF2-40B4-BE49-F238E27FC236}">
                <a16:creationId xmlns:a16="http://schemas.microsoft.com/office/drawing/2014/main" id="{72BC75D7-8203-4B8E-1F95-77D1BDE3D26D}"/>
              </a:ext>
            </a:extLst>
          </p:cNvPr>
          <p:cNvCxnSpPr/>
          <p:nvPr/>
        </p:nvCxnSpPr>
        <p:spPr>
          <a:xfrm rot="10800000" flipV="1">
            <a:off x="556043" y="5883456"/>
            <a:ext cx="12700" cy="618451"/>
          </a:xfrm>
          <a:prstGeom prst="bentConnector3">
            <a:avLst>
              <a:gd name="adj1" fmla="val 1874220"/>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7" name="Connector: Elbow 86">
            <a:extLst>
              <a:ext uri="{FF2B5EF4-FFF2-40B4-BE49-F238E27FC236}">
                <a16:creationId xmlns:a16="http://schemas.microsoft.com/office/drawing/2014/main" id="{52DD9DA0-AF5F-835D-3AD4-90D27319E1ED}"/>
              </a:ext>
            </a:extLst>
          </p:cNvPr>
          <p:cNvCxnSpPr/>
          <p:nvPr/>
        </p:nvCxnSpPr>
        <p:spPr>
          <a:xfrm rot="5400000">
            <a:off x="5271043" y="3992747"/>
            <a:ext cx="466846" cy="817775"/>
          </a:xfrm>
          <a:prstGeom prst="bentConnector4">
            <a:avLst>
              <a:gd name="adj1" fmla="val 21981"/>
              <a:gd name="adj2" fmla="val 12680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1" name="Connector: Elbow 90">
            <a:extLst>
              <a:ext uri="{FF2B5EF4-FFF2-40B4-BE49-F238E27FC236}">
                <a16:creationId xmlns:a16="http://schemas.microsoft.com/office/drawing/2014/main" id="{CBC6553C-EF70-35F2-4733-96213FEA90C8}"/>
              </a:ext>
            </a:extLst>
          </p:cNvPr>
          <p:cNvCxnSpPr>
            <a:stCxn id="21" idx="1"/>
            <a:endCxn id="23" idx="1"/>
          </p:cNvCxnSpPr>
          <p:nvPr/>
        </p:nvCxnSpPr>
        <p:spPr>
          <a:xfrm rot="10800000" flipV="1">
            <a:off x="5099904" y="4650832"/>
            <a:ext cx="12700" cy="654519"/>
          </a:xfrm>
          <a:prstGeom prst="bentConnector3">
            <a:avLst>
              <a:gd name="adj1" fmla="val 1800000"/>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0" name="Connector: Elbow 99">
            <a:extLst>
              <a:ext uri="{FF2B5EF4-FFF2-40B4-BE49-F238E27FC236}">
                <a16:creationId xmlns:a16="http://schemas.microsoft.com/office/drawing/2014/main" id="{3B67C400-9FD8-9282-0854-535BDFC5E126}"/>
              </a:ext>
            </a:extLst>
          </p:cNvPr>
          <p:cNvCxnSpPr>
            <a:stCxn id="24" idx="1"/>
            <a:endCxn id="26" idx="1"/>
          </p:cNvCxnSpPr>
          <p:nvPr/>
        </p:nvCxnSpPr>
        <p:spPr>
          <a:xfrm rot="10800000" flipV="1">
            <a:off x="7951517" y="2587930"/>
            <a:ext cx="18049" cy="597024"/>
          </a:xfrm>
          <a:prstGeom prst="bentConnector3">
            <a:avLst>
              <a:gd name="adj1" fmla="val 100094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2" name="Connector: Elbow 101">
            <a:extLst>
              <a:ext uri="{FF2B5EF4-FFF2-40B4-BE49-F238E27FC236}">
                <a16:creationId xmlns:a16="http://schemas.microsoft.com/office/drawing/2014/main" id="{DB9CB06E-BC41-A961-03C1-B0015A5DE948}"/>
              </a:ext>
            </a:extLst>
          </p:cNvPr>
          <p:cNvCxnSpPr>
            <a:stCxn id="26" idx="1"/>
            <a:endCxn id="27" idx="1"/>
          </p:cNvCxnSpPr>
          <p:nvPr/>
        </p:nvCxnSpPr>
        <p:spPr>
          <a:xfrm rot="10800000" flipH="1" flipV="1">
            <a:off x="7951516" y="3184953"/>
            <a:ext cx="7834" cy="700463"/>
          </a:xfrm>
          <a:prstGeom prst="bentConnector3">
            <a:avLst>
              <a:gd name="adj1" fmla="val -2075734"/>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6" name="Connector: Elbow 105">
            <a:extLst>
              <a:ext uri="{FF2B5EF4-FFF2-40B4-BE49-F238E27FC236}">
                <a16:creationId xmlns:a16="http://schemas.microsoft.com/office/drawing/2014/main" id="{D6593699-62C7-3E80-8116-F18D1335869C}"/>
              </a:ext>
            </a:extLst>
          </p:cNvPr>
          <p:cNvCxnSpPr>
            <a:stCxn id="25" idx="1"/>
            <a:endCxn id="24" idx="1"/>
          </p:cNvCxnSpPr>
          <p:nvPr/>
        </p:nvCxnSpPr>
        <p:spPr>
          <a:xfrm rot="10800000" flipH="1" flipV="1">
            <a:off x="7959349" y="1999080"/>
            <a:ext cx="10215" cy="588849"/>
          </a:xfrm>
          <a:prstGeom prst="bentConnector3">
            <a:avLst>
              <a:gd name="adj1" fmla="val -1684190"/>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08" name="Straight Connector 107">
            <a:extLst>
              <a:ext uri="{FF2B5EF4-FFF2-40B4-BE49-F238E27FC236}">
                <a16:creationId xmlns:a16="http://schemas.microsoft.com/office/drawing/2014/main" id="{BAD79B93-9717-5573-31C7-F7CDF50BE87A}"/>
              </a:ext>
            </a:extLst>
          </p:cNvPr>
          <p:cNvCxnSpPr>
            <a:cxnSpLocks/>
            <a:stCxn id="7" idx="3"/>
          </p:cNvCxnSpPr>
          <p:nvPr/>
        </p:nvCxnSpPr>
        <p:spPr>
          <a:xfrm flipV="1">
            <a:off x="7508843" y="2906869"/>
            <a:ext cx="215951" cy="453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2" name="Connector: Elbow 111">
            <a:extLst>
              <a:ext uri="{FF2B5EF4-FFF2-40B4-BE49-F238E27FC236}">
                <a16:creationId xmlns:a16="http://schemas.microsoft.com/office/drawing/2014/main" id="{0CA87D10-AA4D-35A6-5E82-A8E38E5FCAEB}"/>
              </a:ext>
            </a:extLst>
          </p:cNvPr>
          <p:cNvCxnSpPr>
            <a:endCxn id="28" idx="1"/>
          </p:cNvCxnSpPr>
          <p:nvPr/>
        </p:nvCxnSpPr>
        <p:spPr>
          <a:xfrm rot="16200000" flipH="1">
            <a:off x="6556817" y="3983385"/>
            <a:ext cx="2454740" cy="334658"/>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8" name="Straight Arrow Connector 127">
            <a:extLst>
              <a:ext uri="{FF2B5EF4-FFF2-40B4-BE49-F238E27FC236}">
                <a16:creationId xmlns:a16="http://schemas.microsoft.com/office/drawing/2014/main" id="{1C4C7C4A-D51F-DD7E-84A1-1B667B59BE4E}"/>
              </a:ext>
            </a:extLst>
          </p:cNvPr>
          <p:cNvCxnSpPr>
            <a:endCxn id="34" idx="1"/>
          </p:cNvCxnSpPr>
          <p:nvPr/>
        </p:nvCxnSpPr>
        <p:spPr>
          <a:xfrm>
            <a:off x="9379654" y="1999080"/>
            <a:ext cx="378063" cy="1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9" name="Straight Arrow Connector 128">
            <a:extLst>
              <a:ext uri="{FF2B5EF4-FFF2-40B4-BE49-F238E27FC236}">
                <a16:creationId xmlns:a16="http://schemas.microsoft.com/office/drawing/2014/main" id="{F531BACD-4C59-1246-4138-DD19725421CB}"/>
              </a:ext>
            </a:extLst>
          </p:cNvPr>
          <p:cNvCxnSpPr/>
          <p:nvPr/>
        </p:nvCxnSpPr>
        <p:spPr>
          <a:xfrm>
            <a:off x="9391439" y="3905943"/>
            <a:ext cx="378063" cy="1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0" name="Straight Arrow Connector 129">
            <a:extLst>
              <a:ext uri="{FF2B5EF4-FFF2-40B4-BE49-F238E27FC236}">
                <a16:creationId xmlns:a16="http://schemas.microsoft.com/office/drawing/2014/main" id="{1E61F1F0-5BCB-458C-88D9-B7DA1C56F884}"/>
              </a:ext>
            </a:extLst>
          </p:cNvPr>
          <p:cNvCxnSpPr/>
          <p:nvPr/>
        </p:nvCxnSpPr>
        <p:spPr>
          <a:xfrm>
            <a:off x="9392810" y="3175365"/>
            <a:ext cx="378063" cy="1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1" name="Straight Arrow Connector 130">
            <a:extLst>
              <a:ext uri="{FF2B5EF4-FFF2-40B4-BE49-F238E27FC236}">
                <a16:creationId xmlns:a16="http://schemas.microsoft.com/office/drawing/2014/main" id="{E9EA2837-4987-8A44-F02F-F040BF0DA4B6}"/>
              </a:ext>
            </a:extLst>
          </p:cNvPr>
          <p:cNvCxnSpPr/>
          <p:nvPr/>
        </p:nvCxnSpPr>
        <p:spPr>
          <a:xfrm>
            <a:off x="9403976" y="2587929"/>
            <a:ext cx="378063" cy="1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3" name="Connector: Elbow 132">
            <a:extLst>
              <a:ext uri="{FF2B5EF4-FFF2-40B4-BE49-F238E27FC236}">
                <a16:creationId xmlns:a16="http://schemas.microsoft.com/office/drawing/2014/main" id="{13B26E53-727F-E5E7-8D05-5F0B5A6B965E}"/>
              </a:ext>
            </a:extLst>
          </p:cNvPr>
          <p:cNvCxnSpPr>
            <a:stCxn id="34" idx="3"/>
            <a:endCxn id="37" idx="3"/>
          </p:cNvCxnSpPr>
          <p:nvPr/>
        </p:nvCxnSpPr>
        <p:spPr>
          <a:xfrm>
            <a:off x="10152068" y="1999187"/>
            <a:ext cx="12700" cy="1886229"/>
          </a:xfrm>
          <a:prstGeom prst="bentConnector3">
            <a:avLst>
              <a:gd name="adj1" fmla="val 1206181"/>
            </a:avLst>
          </a:prstGeom>
        </p:spPr>
        <p:style>
          <a:lnRef idx="3">
            <a:schemeClr val="dk1"/>
          </a:lnRef>
          <a:fillRef idx="0">
            <a:schemeClr val="dk1"/>
          </a:fillRef>
          <a:effectRef idx="2">
            <a:schemeClr val="dk1"/>
          </a:effectRef>
          <a:fontRef idx="minor">
            <a:schemeClr val="tx1"/>
          </a:fontRef>
        </p:style>
      </p:cxnSp>
      <p:cxnSp>
        <p:nvCxnSpPr>
          <p:cNvPr id="137" name="Straight Connector 136">
            <a:extLst>
              <a:ext uri="{FF2B5EF4-FFF2-40B4-BE49-F238E27FC236}">
                <a16:creationId xmlns:a16="http://schemas.microsoft.com/office/drawing/2014/main" id="{4B3668B9-A893-F4EA-518A-4D49BFE04915}"/>
              </a:ext>
            </a:extLst>
          </p:cNvPr>
          <p:cNvCxnSpPr>
            <a:stCxn id="39" idx="1"/>
            <a:endCxn id="39" idx="1"/>
          </p:cNvCxnSpPr>
          <p:nvPr/>
        </p:nvCxnSpPr>
        <p:spPr>
          <a:xfrm>
            <a:off x="10399909" y="291132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FDAA259-6389-530B-327A-A8188104EA40}"/>
              </a:ext>
            </a:extLst>
          </p:cNvPr>
          <p:cNvCxnSpPr>
            <a:stCxn id="39" idx="1"/>
          </p:cNvCxnSpPr>
          <p:nvPr/>
        </p:nvCxnSpPr>
        <p:spPr>
          <a:xfrm flipH="1" flipV="1">
            <a:off x="10305466" y="2906869"/>
            <a:ext cx="94443" cy="4455"/>
          </a:xfrm>
          <a:prstGeom prst="line">
            <a:avLst/>
          </a:prstGeom>
        </p:spPr>
        <p:style>
          <a:lnRef idx="3">
            <a:schemeClr val="dk1"/>
          </a:lnRef>
          <a:fillRef idx="0">
            <a:schemeClr val="dk1"/>
          </a:fillRef>
          <a:effectRef idx="2">
            <a:schemeClr val="dk1"/>
          </a:effectRef>
          <a:fontRef idx="minor">
            <a:schemeClr val="tx1"/>
          </a:fontRef>
        </p:style>
      </p:cxnSp>
      <p:cxnSp>
        <p:nvCxnSpPr>
          <p:cNvPr id="146" name="Connector: Elbow 145">
            <a:extLst>
              <a:ext uri="{FF2B5EF4-FFF2-40B4-BE49-F238E27FC236}">
                <a16:creationId xmlns:a16="http://schemas.microsoft.com/office/drawing/2014/main" id="{84A1F898-BFE5-9064-B3B7-F694605F4BC9}"/>
              </a:ext>
            </a:extLst>
          </p:cNvPr>
          <p:cNvCxnSpPr>
            <a:stCxn id="32" idx="1"/>
            <a:endCxn id="33" idx="1"/>
          </p:cNvCxnSpPr>
          <p:nvPr/>
        </p:nvCxnSpPr>
        <p:spPr>
          <a:xfrm rot="10800000" flipV="1">
            <a:off x="11193204" y="2368412"/>
            <a:ext cx="2" cy="1169398"/>
          </a:xfrm>
          <a:prstGeom prst="bentConnector3">
            <a:avLst>
              <a:gd name="adj1" fmla="val 11430100000"/>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52" name="Straight Connector 151">
            <a:extLst>
              <a:ext uri="{FF2B5EF4-FFF2-40B4-BE49-F238E27FC236}">
                <a16:creationId xmlns:a16="http://schemas.microsoft.com/office/drawing/2014/main" id="{8C6D4747-67EE-6F7A-348C-651AFE4B5893}"/>
              </a:ext>
            </a:extLst>
          </p:cNvPr>
          <p:cNvCxnSpPr>
            <a:stCxn id="39" idx="3"/>
            <a:endCxn id="39" idx="3"/>
          </p:cNvCxnSpPr>
          <p:nvPr/>
        </p:nvCxnSpPr>
        <p:spPr>
          <a:xfrm>
            <a:off x="10830796" y="291132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0809B78-63E6-AB7B-5124-96550BA46526}"/>
              </a:ext>
            </a:extLst>
          </p:cNvPr>
          <p:cNvCxnSpPr>
            <a:stCxn id="39" idx="3"/>
          </p:cNvCxnSpPr>
          <p:nvPr/>
        </p:nvCxnSpPr>
        <p:spPr>
          <a:xfrm flipV="1">
            <a:off x="10830796" y="2906869"/>
            <a:ext cx="132577" cy="4455"/>
          </a:xfrm>
          <a:prstGeom prst="line">
            <a:avLst/>
          </a:prstGeom>
        </p:spPr>
        <p:style>
          <a:lnRef idx="3">
            <a:schemeClr val="accent2"/>
          </a:lnRef>
          <a:fillRef idx="0">
            <a:schemeClr val="accent2"/>
          </a:fillRef>
          <a:effectRef idx="2">
            <a:schemeClr val="accent2"/>
          </a:effectRef>
          <a:fontRef idx="minor">
            <a:schemeClr val="tx1"/>
          </a:fontRef>
        </p:style>
      </p:cxnSp>
      <p:sp>
        <p:nvSpPr>
          <p:cNvPr id="155" name="Arrow: Right 154">
            <a:extLst>
              <a:ext uri="{FF2B5EF4-FFF2-40B4-BE49-F238E27FC236}">
                <a16:creationId xmlns:a16="http://schemas.microsoft.com/office/drawing/2014/main" id="{DCDD3E29-9F88-7F9E-43C6-04A3EE001A75}"/>
              </a:ext>
            </a:extLst>
          </p:cNvPr>
          <p:cNvSpPr/>
          <p:nvPr/>
        </p:nvSpPr>
        <p:spPr>
          <a:xfrm>
            <a:off x="1278458" y="1706435"/>
            <a:ext cx="823175" cy="2144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6" name="Arrow: Right 155">
            <a:extLst>
              <a:ext uri="{FF2B5EF4-FFF2-40B4-BE49-F238E27FC236}">
                <a16:creationId xmlns:a16="http://schemas.microsoft.com/office/drawing/2014/main" id="{7110514B-14EF-7A85-78AC-4A231B9F687B}"/>
              </a:ext>
            </a:extLst>
          </p:cNvPr>
          <p:cNvSpPr/>
          <p:nvPr/>
        </p:nvSpPr>
        <p:spPr>
          <a:xfrm rot="5400000">
            <a:off x="3340620" y="2392332"/>
            <a:ext cx="457571" cy="23294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7" name="Arrow: Right 156">
            <a:extLst>
              <a:ext uri="{FF2B5EF4-FFF2-40B4-BE49-F238E27FC236}">
                <a16:creationId xmlns:a16="http://schemas.microsoft.com/office/drawing/2014/main" id="{3C2B2C29-6F5F-A4F3-6978-39AD349CAE26}"/>
              </a:ext>
            </a:extLst>
          </p:cNvPr>
          <p:cNvSpPr/>
          <p:nvPr/>
        </p:nvSpPr>
        <p:spPr>
          <a:xfrm>
            <a:off x="5585553" y="2819492"/>
            <a:ext cx="502202" cy="211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61" name="Connector: Elbow 160">
            <a:extLst>
              <a:ext uri="{FF2B5EF4-FFF2-40B4-BE49-F238E27FC236}">
                <a16:creationId xmlns:a16="http://schemas.microsoft.com/office/drawing/2014/main" id="{4A34DA80-CE6B-F962-C33F-CA9C0449F48F}"/>
              </a:ext>
            </a:extLst>
          </p:cNvPr>
          <p:cNvCxnSpPr>
            <a:cxnSpLocks/>
            <a:stCxn id="41" idx="1"/>
            <a:endCxn id="42" idx="1"/>
          </p:cNvCxnSpPr>
          <p:nvPr/>
        </p:nvCxnSpPr>
        <p:spPr>
          <a:xfrm rot="10800000" flipH="1" flipV="1">
            <a:off x="10183870" y="4874492"/>
            <a:ext cx="17294" cy="1025734"/>
          </a:xfrm>
          <a:prstGeom prst="bentConnector3">
            <a:avLst>
              <a:gd name="adj1" fmla="val -1321846"/>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67" name="Straight Connector 166">
            <a:extLst>
              <a:ext uri="{FF2B5EF4-FFF2-40B4-BE49-F238E27FC236}">
                <a16:creationId xmlns:a16="http://schemas.microsoft.com/office/drawing/2014/main" id="{9DAED40A-15EF-E4EF-45DB-D842AB43C3F0}"/>
              </a:ext>
            </a:extLst>
          </p:cNvPr>
          <p:cNvCxnSpPr>
            <a:stCxn id="28" idx="3"/>
          </p:cNvCxnSpPr>
          <p:nvPr/>
        </p:nvCxnSpPr>
        <p:spPr>
          <a:xfrm>
            <a:off x="9371820" y="5378084"/>
            <a:ext cx="566691" cy="0"/>
          </a:xfrm>
          <a:prstGeom prst="line">
            <a:avLst/>
          </a:prstGeom>
        </p:spPr>
        <p:style>
          <a:lnRef idx="3">
            <a:schemeClr val="accent2"/>
          </a:lnRef>
          <a:fillRef idx="0">
            <a:schemeClr val="accent2"/>
          </a:fillRef>
          <a:effectRef idx="2">
            <a:schemeClr val="accent2"/>
          </a:effectRef>
          <a:fontRef idx="minor">
            <a:schemeClr val="tx1"/>
          </a:fontRef>
        </p:style>
      </p:cxnSp>
      <p:sp>
        <p:nvSpPr>
          <p:cNvPr id="170" name="TextBox 169">
            <a:extLst>
              <a:ext uri="{FF2B5EF4-FFF2-40B4-BE49-F238E27FC236}">
                <a16:creationId xmlns:a16="http://schemas.microsoft.com/office/drawing/2014/main" id="{7828B46A-0A5B-D831-7067-24867902859E}"/>
              </a:ext>
            </a:extLst>
          </p:cNvPr>
          <p:cNvSpPr txBox="1"/>
          <p:nvPr/>
        </p:nvSpPr>
        <p:spPr>
          <a:xfrm>
            <a:off x="2879555" y="6438478"/>
            <a:ext cx="7285213" cy="461665"/>
          </a:xfrm>
          <a:prstGeom prst="rect">
            <a:avLst/>
          </a:prstGeom>
          <a:noFill/>
          <a:ln>
            <a:solidFill>
              <a:schemeClr val="bg1"/>
            </a:solidFill>
          </a:ln>
        </p:spPr>
        <p:txBody>
          <a:bodyPr wrap="square" rtlCol="0">
            <a:spAutoFit/>
          </a:bodyPr>
          <a:lstStyle/>
          <a:p>
            <a:pPr algn="ctr"/>
            <a:endParaRPr lang="en-IN" sz="2400" b="1" dirty="0">
              <a:solidFill>
                <a:schemeClr val="accent1"/>
              </a:solidFill>
            </a:endParaRPr>
          </a:p>
        </p:txBody>
      </p:sp>
      <p:pic>
        <p:nvPicPr>
          <p:cNvPr id="172" name="Picture 171">
            <a:extLst>
              <a:ext uri="{FF2B5EF4-FFF2-40B4-BE49-F238E27FC236}">
                <a16:creationId xmlns:a16="http://schemas.microsoft.com/office/drawing/2014/main" id="{99C17F50-4E7D-C85E-841C-B87C90567D0C}"/>
              </a:ext>
            </a:extLst>
          </p:cNvPr>
          <p:cNvPicPr>
            <a:picLocks noChangeAspect="1"/>
          </p:cNvPicPr>
          <p:nvPr/>
        </p:nvPicPr>
        <p:blipFill>
          <a:blip r:embed="rId2"/>
          <a:stretch>
            <a:fillRect/>
          </a:stretch>
        </p:blipFill>
        <p:spPr>
          <a:xfrm>
            <a:off x="135065" y="1314427"/>
            <a:ext cx="1109343" cy="979077"/>
          </a:xfrm>
          <a:prstGeom prst="rect">
            <a:avLst/>
          </a:prstGeom>
          <a:ln>
            <a:solidFill>
              <a:srgbClr val="7030A0"/>
            </a:solidFill>
          </a:ln>
          <a:effectLst>
            <a:glow rad="228600">
              <a:schemeClr val="accent3">
                <a:satMod val="175000"/>
                <a:alpha val="40000"/>
              </a:schemeClr>
            </a:glow>
          </a:effectLst>
        </p:spPr>
      </p:pic>
      <p:sp>
        <p:nvSpPr>
          <p:cNvPr id="173" name="TextBox 172">
            <a:extLst>
              <a:ext uri="{FF2B5EF4-FFF2-40B4-BE49-F238E27FC236}">
                <a16:creationId xmlns:a16="http://schemas.microsoft.com/office/drawing/2014/main" id="{5539BF3A-6A68-6B27-9B70-C0A1FC238440}"/>
              </a:ext>
            </a:extLst>
          </p:cNvPr>
          <p:cNvSpPr txBox="1"/>
          <p:nvPr/>
        </p:nvSpPr>
        <p:spPr>
          <a:xfrm>
            <a:off x="7724332" y="1081120"/>
            <a:ext cx="1814586" cy="3602545"/>
          </a:xfrm>
          <a:prstGeom prst="rect">
            <a:avLst/>
          </a:prstGeom>
          <a:noFill/>
          <a:ln>
            <a:solidFill>
              <a:schemeClr val="tx1"/>
            </a:solidFill>
          </a:ln>
          <a:effectLst>
            <a:glow rad="139700">
              <a:schemeClr val="accent3">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IN" dirty="0"/>
          </a:p>
        </p:txBody>
      </p:sp>
      <p:sp>
        <p:nvSpPr>
          <p:cNvPr id="29" name="Slide Number Placeholder 6">
            <a:extLst>
              <a:ext uri="{FF2B5EF4-FFF2-40B4-BE49-F238E27FC236}">
                <a16:creationId xmlns:a16="http://schemas.microsoft.com/office/drawing/2014/main" id="{60C4F883-0421-EAB6-9B92-50754FD6D003}"/>
              </a:ext>
            </a:extLst>
          </p:cNvPr>
          <p:cNvSpPr txBox="1">
            <a:spLocks/>
          </p:cNvSpPr>
          <p:nvPr/>
        </p:nvSpPr>
        <p:spPr>
          <a:xfrm>
            <a:off x="9028309" y="645108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600" dirty="0">
              <a:solidFill>
                <a:schemeClr val="tx1"/>
              </a:solidFill>
            </a:endParaRPr>
          </a:p>
        </p:txBody>
      </p:sp>
      <p:sp>
        <p:nvSpPr>
          <p:cNvPr id="2" name="TextBox 1">
            <a:extLst>
              <a:ext uri="{FF2B5EF4-FFF2-40B4-BE49-F238E27FC236}">
                <a16:creationId xmlns:a16="http://schemas.microsoft.com/office/drawing/2014/main" id="{12422275-AD38-3E38-8B86-D39EA07EA543}"/>
              </a:ext>
            </a:extLst>
          </p:cNvPr>
          <p:cNvSpPr txBox="1"/>
          <p:nvPr/>
        </p:nvSpPr>
        <p:spPr>
          <a:xfrm>
            <a:off x="8163912" y="1160527"/>
            <a:ext cx="1070928" cy="338554"/>
          </a:xfrm>
          <a:prstGeom prst="rect">
            <a:avLst/>
          </a:prstGeom>
          <a:noFill/>
        </p:spPr>
        <p:txBody>
          <a:bodyPr wrap="square" rtlCol="0">
            <a:spAutoFit/>
          </a:bodyPr>
          <a:lstStyle/>
          <a:p>
            <a:r>
              <a:rPr lang="en-IN" sz="1600" b="1" dirty="0"/>
              <a:t>Classifiers</a:t>
            </a:r>
          </a:p>
        </p:txBody>
      </p:sp>
      <p:sp>
        <p:nvSpPr>
          <p:cNvPr id="3" name="TextBox 2">
            <a:extLst>
              <a:ext uri="{FF2B5EF4-FFF2-40B4-BE49-F238E27FC236}">
                <a16:creationId xmlns:a16="http://schemas.microsoft.com/office/drawing/2014/main" id="{11032631-FBF0-8F26-2FA6-76C73AA29F98}"/>
              </a:ext>
            </a:extLst>
          </p:cNvPr>
          <p:cNvSpPr txBox="1"/>
          <p:nvPr/>
        </p:nvSpPr>
        <p:spPr>
          <a:xfrm>
            <a:off x="12700" y="210406"/>
            <a:ext cx="12096222"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400" b="1" dirty="0">
                <a:solidFill>
                  <a:schemeClr val="tx1"/>
                </a:solidFill>
              </a:rPr>
              <a:t>Proposed Methodology</a:t>
            </a:r>
          </a:p>
        </p:txBody>
      </p:sp>
    </p:spTree>
    <p:extLst>
      <p:ext uri="{BB962C8B-B14F-4D97-AF65-F5344CB8AC3E}">
        <p14:creationId xmlns:p14="http://schemas.microsoft.com/office/powerpoint/2010/main" val="219826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24988D-6ED8-2F47-FF85-D04BCB59E86C}"/>
              </a:ext>
            </a:extLst>
          </p:cNvPr>
          <p:cNvSpPr txBox="1"/>
          <p:nvPr/>
        </p:nvSpPr>
        <p:spPr>
          <a:xfrm>
            <a:off x="716438" y="439157"/>
            <a:ext cx="11475562" cy="769441"/>
          </a:xfrm>
          <a:prstGeom prst="rect">
            <a:avLst/>
          </a:prstGeom>
          <a:noFill/>
        </p:spPr>
        <p:txBody>
          <a:bodyPr wrap="square">
            <a:spAutoFit/>
          </a:bodyPr>
          <a:lstStyle/>
          <a:p>
            <a:r>
              <a:rPr lang="en-IN" sz="4400" b="1" dirty="0"/>
              <a:t>Implementation</a:t>
            </a:r>
          </a:p>
        </p:txBody>
      </p:sp>
      <p:sp>
        <p:nvSpPr>
          <p:cNvPr id="6" name="Slide Number Placeholder 6">
            <a:extLst>
              <a:ext uri="{FF2B5EF4-FFF2-40B4-BE49-F238E27FC236}">
                <a16:creationId xmlns:a16="http://schemas.microsoft.com/office/drawing/2014/main" id="{5000F6E2-864F-35ED-3681-D5FB3F72FC70}"/>
              </a:ext>
            </a:extLst>
          </p:cNvPr>
          <p:cNvSpPr txBox="1">
            <a:spLocks/>
          </p:cNvSpPr>
          <p:nvPr/>
        </p:nvSpPr>
        <p:spPr>
          <a:xfrm>
            <a:off x="8827417" y="616252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12</a:t>
            </a:fld>
            <a:endParaRPr lang="en-IN" sz="1600" dirty="0">
              <a:solidFill>
                <a:schemeClr val="tx1"/>
              </a:solidFill>
            </a:endParaRPr>
          </a:p>
        </p:txBody>
      </p:sp>
      <p:sp>
        <p:nvSpPr>
          <p:cNvPr id="2" name="TextBox 1">
            <a:extLst>
              <a:ext uri="{FF2B5EF4-FFF2-40B4-BE49-F238E27FC236}">
                <a16:creationId xmlns:a16="http://schemas.microsoft.com/office/drawing/2014/main" id="{371BD9B3-E602-7618-B0B8-8393D52CF735}"/>
              </a:ext>
            </a:extLst>
          </p:cNvPr>
          <p:cNvSpPr txBox="1"/>
          <p:nvPr/>
        </p:nvSpPr>
        <p:spPr>
          <a:xfrm>
            <a:off x="3252246" y="1655732"/>
            <a:ext cx="4656841" cy="5016758"/>
          </a:xfrm>
          <a:prstGeom prst="rect">
            <a:avLst/>
          </a:prstGeom>
          <a:noFill/>
        </p:spPr>
        <p:txBody>
          <a:bodyPr wrap="square" rtlCol="0">
            <a:spAutoFit/>
          </a:bodyPr>
          <a:lstStyle/>
          <a:p>
            <a:pPr algn="ctr"/>
            <a:r>
              <a:rPr lang="en-IN" sz="3200" dirty="0"/>
              <a:t>Curation of Dataset</a:t>
            </a:r>
          </a:p>
          <a:p>
            <a:pPr algn="ctr"/>
            <a:endParaRPr lang="en-IN" sz="3200" dirty="0"/>
          </a:p>
          <a:p>
            <a:pPr algn="ctr"/>
            <a:r>
              <a:rPr lang="en-IN" sz="3200" dirty="0"/>
              <a:t>Augmentation</a:t>
            </a:r>
          </a:p>
          <a:p>
            <a:pPr algn="ctr"/>
            <a:endParaRPr lang="en-IN" sz="3200" dirty="0"/>
          </a:p>
          <a:p>
            <a:pPr algn="ctr"/>
            <a:r>
              <a:rPr lang="en-IN" sz="3200" dirty="0"/>
              <a:t>Segmentation</a:t>
            </a:r>
          </a:p>
          <a:p>
            <a:pPr algn="ctr"/>
            <a:endParaRPr lang="en-IN" sz="3200" dirty="0"/>
          </a:p>
          <a:p>
            <a:pPr algn="ctr"/>
            <a:r>
              <a:rPr lang="en-IN" sz="3200" dirty="0"/>
              <a:t>Training</a:t>
            </a:r>
          </a:p>
          <a:p>
            <a:pPr algn="ctr"/>
            <a:endParaRPr lang="en-IN" sz="3200" dirty="0"/>
          </a:p>
          <a:p>
            <a:pPr algn="ctr"/>
            <a:r>
              <a:rPr lang="en-IN" sz="3200" dirty="0"/>
              <a:t>Diseased or Unhealthy</a:t>
            </a:r>
          </a:p>
          <a:p>
            <a:pPr algn="ctr"/>
            <a:endParaRPr lang="en-IN" sz="3200" dirty="0"/>
          </a:p>
        </p:txBody>
      </p:sp>
      <p:cxnSp>
        <p:nvCxnSpPr>
          <p:cNvPr id="10" name="Straight Arrow Connector 9">
            <a:extLst>
              <a:ext uri="{FF2B5EF4-FFF2-40B4-BE49-F238E27FC236}">
                <a16:creationId xmlns:a16="http://schemas.microsoft.com/office/drawing/2014/main" id="{88F6B9F6-4D54-6913-8DAA-42CFBA7A18CE}"/>
              </a:ext>
            </a:extLst>
          </p:cNvPr>
          <p:cNvCxnSpPr/>
          <p:nvPr/>
        </p:nvCxnSpPr>
        <p:spPr>
          <a:xfrm>
            <a:off x="5561810" y="2139884"/>
            <a:ext cx="0" cy="688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60E02D5C-BA9F-4125-BBED-F83FB712944F}"/>
              </a:ext>
            </a:extLst>
          </p:cNvPr>
          <p:cNvCxnSpPr/>
          <p:nvPr/>
        </p:nvCxnSpPr>
        <p:spPr>
          <a:xfrm>
            <a:off x="5528812" y="3084922"/>
            <a:ext cx="0" cy="688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DEEA364-B3AA-DED3-7BD1-8A615B260E67}"/>
              </a:ext>
            </a:extLst>
          </p:cNvPr>
          <p:cNvCxnSpPr/>
          <p:nvPr/>
        </p:nvCxnSpPr>
        <p:spPr>
          <a:xfrm>
            <a:off x="5528812" y="4037814"/>
            <a:ext cx="0" cy="688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21B92C74-A93F-87AD-7086-6096529D975A}"/>
              </a:ext>
            </a:extLst>
          </p:cNvPr>
          <p:cNvCxnSpPr/>
          <p:nvPr/>
        </p:nvCxnSpPr>
        <p:spPr>
          <a:xfrm>
            <a:off x="5528812" y="5048054"/>
            <a:ext cx="0" cy="688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6288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4A26A0-E329-6115-00FA-54E4B3FFCBF5}"/>
              </a:ext>
            </a:extLst>
          </p:cNvPr>
          <p:cNvSpPr txBox="1"/>
          <p:nvPr/>
        </p:nvSpPr>
        <p:spPr>
          <a:xfrm>
            <a:off x="754144" y="571132"/>
            <a:ext cx="11437855" cy="1446550"/>
          </a:xfrm>
          <a:prstGeom prst="rect">
            <a:avLst/>
          </a:prstGeom>
          <a:noFill/>
        </p:spPr>
        <p:txBody>
          <a:bodyPr wrap="square">
            <a:spAutoFit/>
          </a:bodyPr>
          <a:lstStyle/>
          <a:p>
            <a:r>
              <a:rPr lang="en-IN" sz="4400" b="1" dirty="0"/>
              <a:t>Evaluation Metrics - </a:t>
            </a:r>
            <a:r>
              <a:rPr lang="en-IN" sz="4400" dirty="0"/>
              <a:t>Global Threshold 								  Segmentation</a:t>
            </a:r>
          </a:p>
        </p:txBody>
      </p:sp>
      <p:sp>
        <p:nvSpPr>
          <p:cNvPr id="6" name="Slide Number Placeholder 6">
            <a:extLst>
              <a:ext uri="{FF2B5EF4-FFF2-40B4-BE49-F238E27FC236}">
                <a16:creationId xmlns:a16="http://schemas.microsoft.com/office/drawing/2014/main" id="{52F7151F-9DC9-E9D5-1944-F477FBC2FC79}"/>
              </a:ext>
            </a:extLst>
          </p:cNvPr>
          <p:cNvSpPr txBox="1">
            <a:spLocks/>
          </p:cNvSpPr>
          <p:nvPr/>
        </p:nvSpPr>
        <p:spPr>
          <a:xfrm>
            <a:off x="8827417" y="616252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13</a:t>
            </a:fld>
            <a:endParaRPr lang="en-IN" sz="1600" dirty="0">
              <a:solidFill>
                <a:schemeClr val="tx1"/>
              </a:solidFill>
            </a:endParaRPr>
          </a:p>
        </p:txBody>
      </p:sp>
      <p:pic>
        <p:nvPicPr>
          <p:cNvPr id="1028" name="Picture 4">
            <a:extLst>
              <a:ext uri="{FF2B5EF4-FFF2-40B4-BE49-F238E27FC236}">
                <a16:creationId xmlns:a16="http://schemas.microsoft.com/office/drawing/2014/main" id="{4A2B3608-8E6C-C087-B18B-FAAEAA953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481" y="1974984"/>
            <a:ext cx="8949179" cy="455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66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BDD3FA-DED1-B51A-1C2F-C6BAA68DD0C9}"/>
              </a:ext>
            </a:extLst>
          </p:cNvPr>
          <p:cNvSpPr txBox="1"/>
          <p:nvPr/>
        </p:nvSpPr>
        <p:spPr>
          <a:xfrm>
            <a:off x="754144" y="571132"/>
            <a:ext cx="11437855" cy="1446550"/>
          </a:xfrm>
          <a:prstGeom prst="rect">
            <a:avLst/>
          </a:prstGeom>
          <a:noFill/>
        </p:spPr>
        <p:txBody>
          <a:bodyPr wrap="square">
            <a:spAutoFit/>
          </a:bodyPr>
          <a:lstStyle/>
          <a:p>
            <a:r>
              <a:rPr lang="en-IN" sz="4400" b="1" dirty="0"/>
              <a:t>Evaluation Metrics - </a:t>
            </a:r>
            <a:r>
              <a:rPr lang="en-IN" sz="4400" dirty="0" err="1"/>
              <a:t>Ostu</a:t>
            </a:r>
            <a:r>
              <a:rPr lang="en-IN" sz="4400" dirty="0"/>
              <a:t> Threshold 								  Segmentation</a:t>
            </a:r>
          </a:p>
        </p:txBody>
      </p:sp>
      <p:pic>
        <p:nvPicPr>
          <p:cNvPr id="9218" name="Picture 2">
            <a:extLst>
              <a:ext uri="{FF2B5EF4-FFF2-40B4-BE49-F238E27FC236}">
                <a16:creationId xmlns:a16="http://schemas.microsoft.com/office/drawing/2014/main" id="{358EDFEE-7EAC-7201-2334-97D1ED00F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219" y="2017682"/>
            <a:ext cx="9203703" cy="468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21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6C2D6-C3F2-CCCA-AB79-88BEBD0F9B14}"/>
              </a:ext>
            </a:extLst>
          </p:cNvPr>
          <p:cNvSpPr txBox="1"/>
          <p:nvPr/>
        </p:nvSpPr>
        <p:spPr>
          <a:xfrm>
            <a:off x="754144" y="571132"/>
            <a:ext cx="11437855" cy="2123658"/>
          </a:xfrm>
          <a:prstGeom prst="rect">
            <a:avLst/>
          </a:prstGeom>
          <a:noFill/>
        </p:spPr>
        <p:txBody>
          <a:bodyPr wrap="square">
            <a:spAutoFit/>
          </a:bodyPr>
          <a:lstStyle/>
          <a:p>
            <a:r>
              <a:rPr lang="en-IN" sz="4400" b="1" dirty="0"/>
              <a:t>Evaluation Metrics - </a:t>
            </a:r>
            <a:r>
              <a:rPr lang="en-IN" sz="4400" dirty="0"/>
              <a:t>Adaptive Mean 								 Segmentation</a:t>
            </a:r>
          </a:p>
          <a:p>
            <a:endParaRPr lang="en-IN" sz="4400" b="1" dirty="0"/>
          </a:p>
        </p:txBody>
      </p:sp>
      <p:pic>
        <p:nvPicPr>
          <p:cNvPr id="8194" name="Picture 2">
            <a:extLst>
              <a:ext uri="{FF2B5EF4-FFF2-40B4-BE49-F238E27FC236}">
                <a16:creationId xmlns:a16="http://schemas.microsoft.com/office/drawing/2014/main" id="{BFCBAFDB-32A0-F4C6-06F9-9DD45BEFA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347" y="2051317"/>
            <a:ext cx="9043447" cy="460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191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BD6E3-6E02-47DE-6760-8BE60B906340}"/>
              </a:ext>
            </a:extLst>
          </p:cNvPr>
          <p:cNvSpPr txBox="1"/>
          <p:nvPr/>
        </p:nvSpPr>
        <p:spPr>
          <a:xfrm>
            <a:off x="754144" y="571132"/>
            <a:ext cx="11437855" cy="1446550"/>
          </a:xfrm>
          <a:prstGeom prst="rect">
            <a:avLst/>
          </a:prstGeom>
          <a:noFill/>
        </p:spPr>
        <p:txBody>
          <a:bodyPr wrap="square">
            <a:spAutoFit/>
          </a:bodyPr>
          <a:lstStyle/>
          <a:p>
            <a:r>
              <a:rPr lang="en-IN" sz="4400" b="1" dirty="0"/>
              <a:t>Evaluation Metrics - </a:t>
            </a:r>
            <a:r>
              <a:rPr lang="en-IN" sz="4400" dirty="0"/>
              <a:t>Adaptive Gaussian 							 	 Segmentation</a:t>
            </a:r>
          </a:p>
        </p:txBody>
      </p:sp>
      <p:pic>
        <p:nvPicPr>
          <p:cNvPr id="7170" name="Picture 2">
            <a:extLst>
              <a:ext uri="{FF2B5EF4-FFF2-40B4-BE49-F238E27FC236}">
                <a16:creationId xmlns:a16="http://schemas.microsoft.com/office/drawing/2014/main" id="{40E305A0-C505-2DDE-8957-816CA0A21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774" y="2017682"/>
            <a:ext cx="9024594" cy="459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29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C20F38-BB74-D11E-A655-15F472D5DE57}"/>
              </a:ext>
            </a:extLst>
          </p:cNvPr>
          <p:cNvSpPr txBox="1"/>
          <p:nvPr/>
        </p:nvSpPr>
        <p:spPr>
          <a:xfrm>
            <a:off x="754144" y="571132"/>
            <a:ext cx="11437855" cy="769441"/>
          </a:xfrm>
          <a:prstGeom prst="rect">
            <a:avLst/>
          </a:prstGeom>
          <a:noFill/>
        </p:spPr>
        <p:txBody>
          <a:bodyPr wrap="square">
            <a:spAutoFit/>
          </a:bodyPr>
          <a:lstStyle/>
          <a:p>
            <a:r>
              <a:rPr lang="en-IN" sz="4400" b="1" dirty="0"/>
              <a:t>Evaluation Metrics - </a:t>
            </a:r>
            <a:r>
              <a:rPr lang="en-IN" sz="4400" dirty="0"/>
              <a:t>Sobel Edge Detection</a:t>
            </a:r>
          </a:p>
        </p:txBody>
      </p:sp>
      <p:pic>
        <p:nvPicPr>
          <p:cNvPr id="6146" name="Picture 2">
            <a:extLst>
              <a:ext uri="{FF2B5EF4-FFF2-40B4-BE49-F238E27FC236}">
                <a16:creationId xmlns:a16="http://schemas.microsoft.com/office/drawing/2014/main" id="{1A113349-15B2-BD37-FFC4-506BF4EA1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771" y="1587949"/>
            <a:ext cx="9750458" cy="4960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31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C27D4-72EF-DFF9-B611-8F53BD4793E7}"/>
              </a:ext>
            </a:extLst>
          </p:cNvPr>
          <p:cNvSpPr txBox="1"/>
          <p:nvPr/>
        </p:nvSpPr>
        <p:spPr>
          <a:xfrm>
            <a:off x="754144" y="571132"/>
            <a:ext cx="11437855" cy="769441"/>
          </a:xfrm>
          <a:prstGeom prst="rect">
            <a:avLst/>
          </a:prstGeom>
          <a:noFill/>
        </p:spPr>
        <p:txBody>
          <a:bodyPr wrap="square">
            <a:spAutoFit/>
          </a:bodyPr>
          <a:lstStyle/>
          <a:p>
            <a:r>
              <a:rPr lang="en-IN" sz="4400" b="1" dirty="0"/>
              <a:t>Evaluation Metrics - </a:t>
            </a:r>
            <a:r>
              <a:rPr lang="en-IN" sz="4400" dirty="0"/>
              <a:t>Sobel Edge Detection</a:t>
            </a:r>
          </a:p>
        </p:txBody>
      </p:sp>
      <p:pic>
        <p:nvPicPr>
          <p:cNvPr id="5122" name="Picture 2">
            <a:extLst>
              <a:ext uri="{FF2B5EF4-FFF2-40B4-BE49-F238E27FC236}">
                <a16:creationId xmlns:a16="http://schemas.microsoft.com/office/drawing/2014/main" id="{CB2F50A4-0E47-FD20-1C12-213D3DC20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416" y="1414020"/>
            <a:ext cx="9981168" cy="507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06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F7DFA1-01A2-FEA0-7A9A-1C4841587CE3}"/>
              </a:ext>
            </a:extLst>
          </p:cNvPr>
          <p:cNvSpPr txBox="1"/>
          <p:nvPr/>
        </p:nvSpPr>
        <p:spPr>
          <a:xfrm>
            <a:off x="754144" y="571132"/>
            <a:ext cx="11437855" cy="769441"/>
          </a:xfrm>
          <a:prstGeom prst="rect">
            <a:avLst/>
          </a:prstGeom>
          <a:noFill/>
        </p:spPr>
        <p:txBody>
          <a:bodyPr wrap="square">
            <a:spAutoFit/>
          </a:bodyPr>
          <a:lstStyle/>
          <a:p>
            <a:r>
              <a:rPr lang="en-IN" sz="4400" b="1" dirty="0"/>
              <a:t>Evaluation Metrics - </a:t>
            </a:r>
            <a:r>
              <a:rPr lang="en-IN" sz="4400" dirty="0"/>
              <a:t>K-Means Segmentation</a:t>
            </a:r>
          </a:p>
        </p:txBody>
      </p:sp>
      <p:pic>
        <p:nvPicPr>
          <p:cNvPr id="4098" name="Picture 2">
            <a:extLst>
              <a:ext uri="{FF2B5EF4-FFF2-40B4-BE49-F238E27FC236}">
                <a16:creationId xmlns:a16="http://schemas.microsoft.com/office/drawing/2014/main" id="{B1062BD1-326F-F4EC-9AE4-735221AB6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930" y="1435641"/>
            <a:ext cx="9920140" cy="504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07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537D44-E32E-56CF-E027-967CF12F448D}"/>
              </a:ext>
            </a:extLst>
          </p:cNvPr>
          <p:cNvSpPr txBox="1"/>
          <p:nvPr/>
        </p:nvSpPr>
        <p:spPr>
          <a:xfrm>
            <a:off x="961533" y="381143"/>
            <a:ext cx="11343588" cy="769441"/>
          </a:xfrm>
          <a:prstGeom prst="rect">
            <a:avLst/>
          </a:prstGeom>
          <a:noFill/>
        </p:spPr>
        <p:txBody>
          <a:bodyPr wrap="square">
            <a:spAutoFit/>
          </a:bodyPr>
          <a:lstStyle/>
          <a:p>
            <a:r>
              <a:rPr lang="en-IN" sz="4400" b="1" dirty="0"/>
              <a:t>Agenda</a:t>
            </a:r>
            <a:endParaRPr lang="en-IN" sz="4400" dirty="0"/>
          </a:p>
        </p:txBody>
      </p:sp>
      <p:sp>
        <p:nvSpPr>
          <p:cNvPr id="4" name="Google Shape;53;g25dbe37a5fd_1_0">
            <a:extLst>
              <a:ext uri="{FF2B5EF4-FFF2-40B4-BE49-F238E27FC236}">
                <a16:creationId xmlns:a16="http://schemas.microsoft.com/office/drawing/2014/main" id="{A0F7D667-9E9C-8E0E-55F7-7DFA4A9229EA}"/>
              </a:ext>
            </a:extLst>
          </p:cNvPr>
          <p:cNvSpPr txBox="1">
            <a:spLocks/>
          </p:cNvSpPr>
          <p:nvPr/>
        </p:nvSpPr>
        <p:spPr>
          <a:xfrm>
            <a:off x="857837" y="1591400"/>
            <a:ext cx="8007279" cy="4801314"/>
          </a:xfrm>
          <a:prstGeom prst="rect">
            <a:avLst/>
          </a:prstGeom>
          <a:noFill/>
          <a:ln>
            <a:noFill/>
          </a:ln>
        </p:spPr>
        <p:txBody>
          <a:bodyPr spcFirstLastPara="1" wrap="square" lIns="0" tIns="0" rIns="0" bIns="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0550" indent="-457200">
              <a:lnSpc>
                <a:spcPct val="100000"/>
              </a:lnSpc>
              <a:spcBef>
                <a:spcPts val="0"/>
              </a:spcBef>
              <a:buSzPts val="1500"/>
              <a:buFont typeface="Wingdings" panose="05000000000000000000" pitchFamily="2" charset="2"/>
              <a:buChar char="q"/>
            </a:pPr>
            <a:r>
              <a:rPr lang="en-US" sz="2400" dirty="0"/>
              <a:t>Summary</a:t>
            </a:r>
          </a:p>
          <a:p>
            <a:pPr marL="590550" indent="-457200">
              <a:lnSpc>
                <a:spcPct val="100000"/>
              </a:lnSpc>
              <a:spcBef>
                <a:spcPts val="0"/>
              </a:spcBef>
              <a:buSzPts val="1500"/>
              <a:buFont typeface="Wingdings" panose="05000000000000000000" pitchFamily="2" charset="2"/>
              <a:buChar char="q"/>
            </a:pPr>
            <a:r>
              <a:rPr lang="en-US" sz="2400" dirty="0"/>
              <a:t>Introduction</a:t>
            </a:r>
          </a:p>
          <a:p>
            <a:pPr marL="590550" indent="-457200">
              <a:lnSpc>
                <a:spcPct val="100000"/>
              </a:lnSpc>
              <a:spcBef>
                <a:spcPts val="0"/>
              </a:spcBef>
              <a:buSzPts val="1500"/>
              <a:buFont typeface="Wingdings" panose="05000000000000000000" pitchFamily="2" charset="2"/>
              <a:buChar char="q"/>
            </a:pPr>
            <a:r>
              <a:rPr lang="en-US" sz="2400" dirty="0"/>
              <a:t>Motivation</a:t>
            </a:r>
          </a:p>
          <a:p>
            <a:pPr marL="590550" indent="-457200">
              <a:lnSpc>
                <a:spcPct val="100000"/>
              </a:lnSpc>
              <a:spcBef>
                <a:spcPts val="0"/>
              </a:spcBef>
              <a:buSzPts val="1500"/>
              <a:buFont typeface="Wingdings" panose="05000000000000000000" pitchFamily="2" charset="2"/>
              <a:buChar char="q"/>
            </a:pPr>
            <a:r>
              <a:rPr lang="en-US" sz="2400" dirty="0"/>
              <a:t>Literature Review</a:t>
            </a:r>
          </a:p>
          <a:p>
            <a:pPr marL="590550" indent="-457200">
              <a:lnSpc>
                <a:spcPct val="100000"/>
              </a:lnSpc>
              <a:spcBef>
                <a:spcPts val="0"/>
              </a:spcBef>
              <a:buSzPts val="1500"/>
              <a:buFont typeface="Wingdings" panose="05000000000000000000" pitchFamily="2" charset="2"/>
              <a:buChar char="q"/>
            </a:pPr>
            <a:r>
              <a:rPr lang="en-US" sz="2400" dirty="0"/>
              <a:t>Gaps in Literature</a:t>
            </a:r>
          </a:p>
          <a:p>
            <a:pPr marL="590550" indent="-457200">
              <a:lnSpc>
                <a:spcPct val="100000"/>
              </a:lnSpc>
              <a:spcBef>
                <a:spcPts val="0"/>
              </a:spcBef>
              <a:buSzPts val="1500"/>
              <a:buFont typeface="Wingdings" panose="05000000000000000000" pitchFamily="2" charset="2"/>
              <a:buChar char="q"/>
            </a:pPr>
            <a:r>
              <a:rPr lang="en-US" sz="2400" dirty="0"/>
              <a:t>Objectives</a:t>
            </a:r>
          </a:p>
          <a:p>
            <a:pPr marL="590550" indent="-457200">
              <a:lnSpc>
                <a:spcPct val="100000"/>
              </a:lnSpc>
              <a:spcBef>
                <a:spcPts val="0"/>
              </a:spcBef>
              <a:buSzPts val="1500"/>
              <a:buFont typeface="Wingdings" panose="05000000000000000000" pitchFamily="2" charset="2"/>
              <a:buChar char="q"/>
            </a:pPr>
            <a:r>
              <a:rPr lang="en-US" sz="2400" dirty="0"/>
              <a:t>Proposed Methodology</a:t>
            </a:r>
          </a:p>
          <a:p>
            <a:pPr marL="590550" indent="-457200">
              <a:lnSpc>
                <a:spcPct val="100000"/>
              </a:lnSpc>
              <a:spcBef>
                <a:spcPts val="0"/>
              </a:spcBef>
              <a:buSzPts val="1500"/>
              <a:buFont typeface="Wingdings" panose="05000000000000000000" pitchFamily="2" charset="2"/>
              <a:buChar char="q"/>
            </a:pPr>
            <a:r>
              <a:rPr lang="en-US" sz="2400" dirty="0"/>
              <a:t>Implementation</a:t>
            </a:r>
          </a:p>
          <a:p>
            <a:pPr marL="590550" indent="-457200">
              <a:lnSpc>
                <a:spcPct val="100000"/>
              </a:lnSpc>
              <a:spcBef>
                <a:spcPts val="0"/>
              </a:spcBef>
              <a:buSzPts val="1500"/>
              <a:buFont typeface="Wingdings" panose="05000000000000000000" pitchFamily="2" charset="2"/>
              <a:buChar char="q"/>
            </a:pPr>
            <a:r>
              <a:rPr lang="en-US" sz="2400" dirty="0"/>
              <a:t>Evaluation Metrics</a:t>
            </a:r>
          </a:p>
          <a:p>
            <a:pPr marL="590550" indent="-457200">
              <a:lnSpc>
                <a:spcPct val="100000"/>
              </a:lnSpc>
              <a:spcBef>
                <a:spcPts val="0"/>
              </a:spcBef>
              <a:buSzPts val="1500"/>
              <a:buFont typeface="Wingdings" panose="05000000000000000000" pitchFamily="2" charset="2"/>
              <a:buChar char="q"/>
            </a:pPr>
            <a:r>
              <a:rPr lang="en-US" sz="2400" dirty="0"/>
              <a:t>Result and Inferences</a:t>
            </a:r>
          </a:p>
          <a:p>
            <a:pPr marL="590550" indent="-457200">
              <a:lnSpc>
                <a:spcPct val="100000"/>
              </a:lnSpc>
              <a:spcBef>
                <a:spcPts val="0"/>
              </a:spcBef>
              <a:buSzPts val="1500"/>
              <a:buFont typeface="Wingdings" panose="05000000000000000000" pitchFamily="2" charset="2"/>
              <a:buChar char="q"/>
            </a:pPr>
            <a:r>
              <a:rPr lang="en-US" sz="2400" dirty="0"/>
              <a:t>Timeline</a:t>
            </a:r>
          </a:p>
          <a:p>
            <a:pPr marL="590550" indent="-457200">
              <a:lnSpc>
                <a:spcPct val="100000"/>
              </a:lnSpc>
              <a:spcBef>
                <a:spcPts val="0"/>
              </a:spcBef>
              <a:buSzPts val="1500"/>
              <a:buFont typeface="Wingdings" panose="05000000000000000000" pitchFamily="2" charset="2"/>
              <a:buChar char="q"/>
            </a:pPr>
            <a:r>
              <a:rPr lang="en-US" sz="2400" dirty="0"/>
              <a:t>Conclusion</a:t>
            </a:r>
          </a:p>
          <a:p>
            <a:pPr marL="590550" indent="-457200">
              <a:lnSpc>
                <a:spcPct val="100000"/>
              </a:lnSpc>
              <a:spcBef>
                <a:spcPts val="0"/>
              </a:spcBef>
              <a:buSzPts val="1500"/>
              <a:buFont typeface="Wingdings" panose="05000000000000000000" pitchFamily="2" charset="2"/>
              <a:buChar char="q"/>
            </a:pPr>
            <a:r>
              <a:rPr lang="en-US" sz="2400" dirty="0"/>
              <a:t>References</a:t>
            </a:r>
          </a:p>
        </p:txBody>
      </p:sp>
      <p:sp>
        <p:nvSpPr>
          <p:cNvPr id="8" name="Slide Number Placeholder 6">
            <a:extLst>
              <a:ext uri="{FF2B5EF4-FFF2-40B4-BE49-F238E27FC236}">
                <a16:creationId xmlns:a16="http://schemas.microsoft.com/office/drawing/2014/main" id="{B392F1EC-D6D3-8FE8-694B-12F0AC32A01F}"/>
              </a:ext>
            </a:extLst>
          </p:cNvPr>
          <p:cNvSpPr txBox="1">
            <a:spLocks/>
          </p:cNvSpPr>
          <p:nvPr/>
        </p:nvSpPr>
        <p:spPr>
          <a:xfrm>
            <a:off x="8827417" y="616252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2</a:t>
            </a:fld>
            <a:endParaRPr lang="en-IN" sz="1600" dirty="0">
              <a:solidFill>
                <a:schemeClr val="tx1"/>
              </a:solidFill>
            </a:endParaRPr>
          </a:p>
        </p:txBody>
      </p:sp>
    </p:spTree>
    <p:extLst>
      <p:ext uri="{BB962C8B-B14F-4D97-AF65-F5344CB8AC3E}">
        <p14:creationId xmlns:p14="http://schemas.microsoft.com/office/powerpoint/2010/main" val="29469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AAB46-D42B-DB0B-CC51-0B0664A71F81}"/>
              </a:ext>
            </a:extLst>
          </p:cNvPr>
          <p:cNvSpPr txBox="1"/>
          <p:nvPr/>
        </p:nvSpPr>
        <p:spPr>
          <a:xfrm>
            <a:off x="754144" y="571132"/>
            <a:ext cx="11437855" cy="769441"/>
          </a:xfrm>
          <a:prstGeom prst="rect">
            <a:avLst/>
          </a:prstGeom>
          <a:noFill/>
        </p:spPr>
        <p:txBody>
          <a:bodyPr wrap="square">
            <a:spAutoFit/>
          </a:bodyPr>
          <a:lstStyle/>
          <a:p>
            <a:r>
              <a:rPr lang="en-IN" sz="4400" b="1" dirty="0"/>
              <a:t>Evaluation Metrics - </a:t>
            </a:r>
            <a:r>
              <a:rPr lang="en-IN" sz="4400" dirty="0"/>
              <a:t>Fuzzy Segmentation</a:t>
            </a:r>
          </a:p>
        </p:txBody>
      </p:sp>
      <p:pic>
        <p:nvPicPr>
          <p:cNvPr id="2050" name="Picture 2">
            <a:extLst>
              <a:ext uri="{FF2B5EF4-FFF2-40B4-BE49-F238E27FC236}">
                <a16:creationId xmlns:a16="http://schemas.microsoft.com/office/drawing/2014/main" id="{D391726F-34BA-BA9C-E7F8-409F10165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930" y="1511055"/>
            <a:ext cx="9920140" cy="504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096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F8898A-9C4B-3C3C-3C16-DFFDF52D7993}"/>
              </a:ext>
            </a:extLst>
          </p:cNvPr>
          <p:cNvSpPr txBox="1"/>
          <p:nvPr/>
        </p:nvSpPr>
        <p:spPr>
          <a:xfrm>
            <a:off x="669304" y="533424"/>
            <a:ext cx="11522696" cy="769441"/>
          </a:xfrm>
          <a:prstGeom prst="rect">
            <a:avLst/>
          </a:prstGeom>
          <a:noFill/>
        </p:spPr>
        <p:txBody>
          <a:bodyPr wrap="square">
            <a:spAutoFit/>
          </a:bodyPr>
          <a:lstStyle/>
          <a:p>
            <a:r>
              <a:rPr lang="en-IN" sz="4400" b="1" dirty="0"/>
              <a:t>Results &amp; Inferences</a:t>
            </a:r>
          </a:p>
        </p:txBody>
      </p:sp>
      <p:sp>
        <p:nvSpPr>
          <p:cNvPr id="6" name="Slide Number Placeholder 6">
            <a:extLst>
              <a:ext uri="{FF2B5EF4-FFF2-40B4-BE49-F238E27FC236}">
                <a16:creationId xmlns:a16="http://schemas.microsoft.com/office/drawing/2014/main" id="{41E7A345-8F0C-4A9B-B5B3-8706866240DE}"/>
              </a:ext>
            </a:extLst>
          </p:cNvPr>
          <p:cNvSpPr txBox="1">
            <a:spLocks/>
          </p:cNvSpPr>
          <p:nvPr/>
        </p:nvSpPr>
        <p:spPr>
          <a:xfrm>
            <a:off x="8827417" y="616252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21</a:t>
            </a:fld>
            <a:endParaRPr lang="en-IN" sz="1600" dirty="0">
              <a:solidFill>
                <a:schemeClr val="tx1"/>
              </a:solidFill>
            </a:endParaRPr>
          </a:p>
        </p:txBody>
      </p:sp>
      <p:graphicFrame>
        <p:nvGraphicFramePr>
          <p:cNvPr id="4" name="Table 3">
            <a:extLst>
              <a:ext uri="{FF2B5EF4-FFF2-40B4-BE49-F238E27FC236}">
                <a16:creationId xmlns:a16="http://schemas.microsoft.com/office/drawing/2014/main" id="{345A468A-13BB-8463-6FD4-42E4C1596A9C}"/>
              </a:ext>
            </a:extLst>
          </p:cNvPr>
          <p:cNvGraphicFramePr>
            <a:graphicFrameLocks noGrp="1"/>
          </p:cNvGraphicFramePr>
          <p:nvPr>
            <p:extLst>
              <p:ext uri="{D42A27DB-BD31-4B8C-83A1-F6EECF244321}">
                <p14:modId xmlns:p14="http://schemas.microsoft.com/office/powerpoint/2010/main" val="22382062"/>
              </p:ext>
            </p:extLst>
          </p:nvPr>
        </p:nvGraphicFramePr>
        <p:xfrm>
          <a:off x="669304" y="1302865"/>
          <a:ext cx="10901313" cy="5239337"/>
        </p:xfrm>
        <a:graphic>
          <a:graphicData uri="http://schemas.openxmlformats.org/drawingml/2006/table">
            <a:tbl>
              <a:tblPr/>
              <a:tblGrid>
                <a:gridCol w="1211257">
                  <a:extLst>
                    <a:ext uri="{9D8B030D-6E8A-4147-A177-3AD203B41FA5}">
                      <a16:colId xmlns:a16="http://schemas.microsoft.com/office/drawing/2014/main" val="914813136"/>
                    </a:ext>
                  </a:extLst>
                </a:gridCol>
                <a:gridCol w="1211257">
                  <a:extLst>
                    <a:ext uri="{9D8B030D-6E8A-4147-A177-3AD203B41FA5}">
                      <a16:colId xmlns:a16="http://schemas.microsoft.com/office/drawing/2014/main" val="3859097170"/>
                    </a:ext>
                  </a:extLst>
                </a:gridCol>
                <a:gridCol w="1211257">
                  <a:extLst>
                    <a:ext uri="{9D8B030D-6E8A-4147-A177-3AD203B41FA5}">
                      <a16:colId xmlns:a16="http://schemas.microsoft.com/office/drawing/2014/main" val="1148620873"/>
                    </a:ext>
                  </a:extLst>
                </a:gridCol>
                <a:gridCol w="1211257">
                  <a:extLst>
                    <a:ext uri="{9D8B030D-6E8A-4147-A177-3AD203B41FA5}">
                      <a16:colId xmlns:a16="http://schemas.microsoft.com/office/drawing/2014/main" val="2652959384"/>
                    </a:ext>
                  </a:extLst>
                </a:gridCol>
                <a:gridCol w="1211257">
                  <a:extLst>
                    <a:ext uri="{9D8B030D-6E8A-4147-A177-3AD203B41FA5}">
                      <a16:colId xmlns:a16="http://schemas.microsoft.com/office/drawing/2014/main" val="3698581534"/>
                    </a:ext>
                  </a:extLst>
                </a:gridCol>
                <a:gridCol w="1211257">
                  <a:extLst>
                    <a:ext uri="{9D8B030D-6E8A-4147-A177-3AD203B41FA5}">
                      <a16:colId xmlns:a16="http://schemas.microsoft.com/office/drawing/2014/main" val="616646811"/>
                    </a:ext>
                  </a:extLst>
                </a:gridCol>
                <a:gridCol w="1211257">
                  <a:extLst>
                    <a:ext uri="{9D8B030D-6E8A-4147-A177-3AD203B41FA5}">
                      <a16:colId xmlns:a16="http://schemas.microsoft.com/office/drawing/2014/main" val="2029246581"/>
                    </a:ext>
                  </a:extLst>
                </a:gridCol>
                <a:gridCol w="1211257">
                  <a:extLst>
                    <a:ext uri="{9D8B030D-6E8A-4147-A177-3AD203B41FA5}">
                      <a16:colId xmlns:a16="http://schemas.microsoft.com/office/drawing/2014/main" val="227321108"/>
                    </a:ext>
                  </a:extLst>
                </a:gridCol>
                <a:gridCol w="1211257">
                  <a:extLst>
                    <a:ext uri="{9D8B030D-6E8A-4147-A177-3AD203B41FA5}">
                      <a16:colId xmlns:a16="http://schemas.microsoft.com/office/drawing/2014/main" val="591271663"/>
                    </a:ext>
                  </a:extLst>
                </a:gridCol>
              </a:tblGrid>
              <a:tr h="1054678">
                <a:tc>
                  <a:txBody>
                    <a:bodyPr/>
                    <a:lstStyle/>
                    <a:p>
                      <a:pPr algn="ctr" fontAlgn="t" latinLnBrk="0"/>
                      <a:r>
                        <a:rPr lang="en-IN" sz="1500" dirty="0">
                          <a:effectLst/>
                        </a:rPr>
                        <a:t>Segmentation</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E6E6E6"/>
                    </a:solidFill>
                  </a:tcPr>
                </a:tc>
                <a:tc>
                  <a:txBody>
                    <a:bodyPr/>
                    <a:lstStyle/>
                    <a:p>
                      <a:pPr algn="ctr" fontAlgn="t" latinLnBrk="0"/>
                      <a:r>
                        <a:rPr lang="en-IN" sz="1500" dirty="0">
                          <a:effectLst/>
                        </a:rPr>
                        <a:t>Metrics in %</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E6E6E6"/>
                    </a:solidFill>
                  </a:tcPr>
                </a:tc>
                <a:tc>
                  <a:txBody>
                    <a:bodyPr/>
                    <a:lstStyle/>
                    <a:p>
                      <a:pPr algn="ctr" fontAlgn="t" latinLnBrk="0"/>
                      <a:r>
                        <a:rPr lang="en-IN" sz="1500">
                          <a:effectLst/>
                        </a:rPr>
                        <a:t>Decision</a:t>
                      </a:r>
                    </a:p>
                    <a:p>
                      <a:pPr algn="ctr" fontAlgn="t" latinLnBrk="0"/>
                      <a:r>
                        <a:rPr lang="en-IN" sz="1500">
                          <a:effectLst/>
                        </a:rPr>
                        <a:t>Tree</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E6E6E6"/>
                    </a:solidFill>
                  </a:tcPr>
                </a:tc>
                <a:tc>
                  <a:txBody>
                    <a:bodyPr/>
                    <a:lstStyle/>
                    <a:p>
                      <a:pPr algn="ctr" fontAlgn="t" latinLnBrk="0"/>
                      <a:r>
                        <a:rPr lang="en-IN" sz="1500">
                          <a:effectLst/>
                        </a:rPr>
                        <a:t>Naive Bayes</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E6E6E6"/>
                    </a:solidFill>
                  </a:tcPr>
                </a:tc>
                <a:tc>
                  <a:txBody>
                    <a:bodyPr/>
                    <a:lstStyle/>
                    <a:p>
                      <a:pPr algn="ctr" fontAlgn="t" latinLnBrk="0"/>
                      <a:r>
                        <a:rPr lang="en-IN" sz="1500">
                          <a:effectLst/>
                        </a:rPr>
                        <a:t>KNN</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E6E6E6"/>
                    </a:solidFill>
                  </a:tcPr>
                </a:tc>
                <a:tc>
                  <a:txBody>
                    <a:bodyPr/>
                    <a:lstStyle/>
                    <a:p>
                      <a:pPr algn="ctr" fontAlgn="t" latinLnBrk="0"/>
                      <a:r>
                        <a:rPr lang="en-IN" sz="1500">
                          <a:effectLst/>
                        </a:rPr>
                        <a:t>Logistic regression</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E6E6E6"/>
                    </a:solidFill>
                  </a:tcPr>
                </a:tc>
                <a:tc>
                  <a:txBody>
                    <a:bodyPr/>
                    <a:lstStyle/>
                    <a:p>
                      <a:pPr algn="ctr" fontAlgn="t" latinLnBrk="0"/>
                      <a:r>
                        <a:rPr lang="en-IN" sz="1500">
                          <a:effectLst/>
                        </a:rPr>
                        <a:t>Ensemble classifier (Hard</a:t>
                      </a:r>
                    </a:p>
                    <a:p>
                      <a:pPr algn="ctr" fontAlgn="t" latinLnBrk="0"/>
                      <a:r>
                        <a:rPr lang="en-IN" sz="1500">
                          <a:effectLst/>
                        </a:rPr>
                        <a:t>Voting)</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E6E6E6"/>
                    </a:solidFill>
                  </a:tcPr>
                </a:tc>
                <a:tc>
                  <a:txBody>
                    <a:bodyPr/>
                    <a:lstStyle/>
                    <a:p>
                      <a:pPr algn="ctr" fontAlgn="t" latinLnBrk="0"/>
                      <a:r>
                        <a:rPr lang="en-IN" sz="1500">
                          <a:effectLst/>
                        </a:rPr>
                        <a:t>Ensemble classifier (Soft</a:t>
                      </a:r>
                    </a:p>
                    <a:p>
                      <a:pPr algn="ctr" fontAlgn="t" latinLnBrk="0"/>
                      <a:r>
                        <a:rPr lang="en-IN" sz="1500">
                          <a:effectLst/>
                        </a:rPr>
                        <a:t>Voting)</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E6E6E6"/>
                    </a:solidFill>
                  </a:tcPr>
                </a:tc>
                <a:tc>
                  <a:txBody>
                    <a:bodyPr/>
                    <a:lstStyle/>
                    <a:p>
                      <a:pPr algn="ctr" fontAlgn="t" latinLnBrk="0"/>
                      <a:r>
                        <a:rPr lang="en-IN" sz="1500" b="1" dirty="0">
                          <a:effectLst/>
                        </a:rPr>
                        <a:t>Random</a:t>
                      </a:r>
                    </a:p>
                    <a:p>
                      <a:pPr algn="ctr" fontAlgn="t" latinLnBrk="0"/>
                      <a:r>
                        <a:rPr lang="en-IN" sz="1500" b="1" dirty="0">
                          <a:effectLst/>
                        </a:rPr>
                        <a:t>Forest</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D5D5D5"/>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E6E6E6"/>
                    </a:solidFill>
                  </a:tcPr>
                </a:tc>
                <a:extLst>
                  <a:ext uri="{0D108BD9-81ED-4DB2-BD59-A6C34878D82A}">
                    <a16:rowId xmlns:a16="http://schemas.microsoft.com/office/drawing/2014/main" val="3350955948"/>
                  </a:ext>
                </a:extLst>
              </a:tr>
              <a:tr h="561399">
                <a:tc>
                  <a:txBody>
                    <a:bodyPr/>
                    <a:lstStyle/>
                    <a:p>
                      <a:pPr algn="ctr" fontAlgn="t" latinLnBrk="0"/>
                      <a:r>
                        <a:rPr lang="en-IN" sz="1500" dirty="0">
                          <a:effectLst/>
                        </a:rPr>
                        <a:t>Global Threshold</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Accuracy</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91.76</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96.47</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99.98</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97.65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97.65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D5D5D5"/>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3119422335"/>
                  </a:ext>
                </a:extLst>
              </a:tr>
              <a:tr h="561399">
                <a:tc>
                  <a:txBody>
                    <a:bodyPr/>
                    <a:lstStyle/>
                    <a:p>
                      <a:pPr algn="ctr" fontAlgn="t" latinLnBrk="0"/>
                      <a:r>
                        <a:rPr lang="en-IN" sz="1500" dirty="0">
                          <a:effectLst/>
                        </a:rPr>
                        <a:t>Otsu Threshold</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a:effectLst/>
                        </a:rPr>
                        <a:t>Accuracy</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95.29</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97.65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99.98</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D5D5D5"/>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4027312291"/>
                  </a:ext>
                </a:extLst>
              </a:tr>
              <a:tr h="561399">
                <a:tc>
                  <a:txBody>
                    <a:bodyPr/>
                    <a:lstStyle/>
                    <a:p>
                      <a:pPr algn="ctr" fontAlgn="t" latinLnBrk="0"/>
                      <a:r>
                        <a:rPr lang="en-IN" sz="1500" dirty="0">
                          <a:effectLst/>
                        </a:rPr>
                        <a:t>Adaptive Mean</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a:effectLst/>
                        </a:rPr>
                        <a:t>Accuracy</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97.65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91.76</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96.47</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97.65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99.98</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D5D5D5"/>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1746314221"/>
                  </a:ext>
                </a:extLst>
              </a:tr>
              <a:tr h="561399">
                <a:tc>
                  <a:txBody>
                    <a:bodyPr/>
                    <a:lstStyle/>
                    <a:p>
                      <a:pPr algn="ctr" fontAlgn="t" latinLnBrk="0"/>
                      <a:r>
                        <a:rPr lang="en-IN" sz="1500" dirty="0">
                          <a:effectLst/>
                        </a:rPr>
                        <a:t>Adaptive Gaussian</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a:effectLst/>
                        </a:rPr>
                        <a:t>Accuracy</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90.59</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94.12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62.35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97.65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95.29</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99.98</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D5D5D5"/>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2426124336"/>
                  </a:ext>
                </a:extLst>
              </a:tr>
              <a:tr h="545864">
                <a:tc>
                  <a:txBody>
                    <a:bodyPr/>
                    <a:lstStyle/>
                    <a:p>
                      <a:pPr algn="ctr" fontAlgn="t" latinLnBrk="0"/>
                      <a:r>
                        <a:rPr lang="en-IN" sz="1500" dirty="0">
                          <a:effectLst/>
                        </a:rPr>
                        <a:t>Canny Edge</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a:effectLst/>
                        </a:rPr>
                        <a:t>Accuracy</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94.12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95.29</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82.35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95.29</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97.65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97.65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D5D5D5"/>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392204499"/>
                  </a:ext>
                </a:extLst>
              </a:tr>
              <a:tr h="545864">
                <a:tc>
                  <a:txBody>
                    <a:bodyPr/>
                    <a:lstStyle/>
                    <a:p>
                      <a:pPr algn="ctr" fontAlgn="t" latinLnBrk="0"/>
                      <a:r>
                        <a:rPr lang="en-IN" sz="1500" dirty="0">
                          <a:effectLst/>
                        </a:rPr>
                        <a:t>Sobel Edge</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Accuracy</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95.29</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96.47</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83.53</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99.98</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96.47</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97.65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99.98</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D5D5D5"/>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3762507891"/>
                  </a:ext>
                </a:extLst>
              </a:tr>
              <a:tr h="432556">
                <a:tc>
                  <a:txBody>
                    <a:bodyPr/>
                    <a:lstStyle/>
                    <a:p>
                      <a:pPr algn="ctr" fontAlgn="t" latinLnBrk="0"/>
                      <a:r>
                        <a:rPr lang="en-IN" sz="1500" b="1" dirty="0">
                          <a:effectLst/>
                        </a:rPr>
                        <a:t>K-means</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Accuracy</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96.47</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99.98</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99.98</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99.98</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1" dirty="0">
                          <a:effectLst/>
                        </a:rPr>
                        <a:t>99.98</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D5D5D5"/>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4245249223"/>
                  </a:ext>
                </a:extLst>
              </a:tr>
              <a:tr h="414779">
                <a:tc>
                  <a:txBody>
                    <a:bodyPr/>
                    <a:lstStyle/>
                    <a:p>
                      <a:pPr algn="ctr" fontAlgn="t" latinLnBrk="0"/>
                      <a:r>
                        <a:rPr lang="en-IN" sz="1500" dirty="0">
                          <a:effectLst/>
                        </a:rPr>
                        <a:t>Fuzzy</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Accuracy</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94.12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97.65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94.12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92.94</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96.47</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dirty="0">
                          <a:effectLst/>
                        </a:rPr>
                        <a:t>98.82</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A6A6A6"/>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tc>
                  <a:txBody>
                    <a:bodyPr/>
                    <a:lstStyle/>
                    <a:p>
                      <a:pPr algn="ctr" fontAlgn="t" latinLnBrk="0"/>
                      <a:r>
                        <a:rPr lang="en-IN" sz="1500" b="0" dirty="0">
                          <a:effectLst/>
                        </a:rPr>
                        <a:t>97.65</a:t>
                      </a:r>
                    </a:p>
                  </a:txBody>
                  <a:tcPr marL="36876" marR="36876" marT="36876" marB="36876" anchor="ctr">
                    <a:lnL w="7620" cap="flat" cmpd="sng" algn="ctr">
                      <a:solidFill>
                        <a:srgbClr val="A6A6A6"/>
                      </a:solidFill>
                      <a:prstDash val="solid"/>
                      <a:round/>
                      <a:headEnd type="none" w="med" len="med"/>
                      <a:tailEnd type="none" w="med" len="med"/>
                    </a:lnL>
                    <a:lnR w="7620" cap="flat" cmpd="sng" algn="ctr">
                      <a:solidFill>
                        <a:srgbClr val="D5D5D5"/>
                      </a:solidFill>
                      <a:prstDash val="solid"/>
                      <a:round/>
                      <a:headEnd type="none" w="med" len="med"/>
                      <a:tailEnd type="none" w="med" len="med"/>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CFCFC"/>
                    </a:solidFill>
                  </a:tcPr>
                </a:tc>
                <a:extLst>
                  <a:ext uri="{0D108BD9-81ED-4DB2-BD59-A6C34878D82A}">
                    <a16:rowId xmlns:a16="http://schemas.microsoft.com/office/drawing/2014/main" val="1692883956"/>
                  </a:ext>
                </a:extLst>
              </a:tr>
            </a:tbl>
          </a:graphicData>
        </a:graphic>
      </p:graphicFrame>
    </p:spTree>
    <p:extLst>
      <p:ext uri="{BB962C8B-B14F-4D97-AF65-F5344CB8AC3E}">
        <p14:creationId xmlns:p14="http://schemas.microsoft.com/office/powerpoint/2010/main" val="1932927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B208C-8848-B909-1261-1EE3715A4502}"/>
              </a:ext>
            </a:extLst>
          </p:cNvPr>
          <p:cNvSpPr txBox="1"/>
          <p:nvPr/>
        </p:nvSpPr>
        <p:spPr>
          <a:xfrm>
            <a:off x="838199" y="552279"/>
            <a:ext cx="11353801" cy="769441"/>
          </a:xfrm>
          <a:prstGeom prst="rect">
            <a:avLst/>
          </a:prstGeom>
          <a:noFill/>
        </p:spPr>
        <p:txBody>
          <a:bodyPr wrap="square">
            <a:spAutoFit/>
          </a:bodyPr>
          <a:lstStyle/>
          <a:p>
            <a:r>
              <a:rPr lang="en-IN" sz="4400" b="1" dirty="0"/>
              <a:t>Timeline</a:t>
            </a:r>
          </a:p>
        </p:txBody>
      </p:sp>
      <p:graphicFrame>
        <p:nvGraphicFramePr>
          <p:cNvPr id="2" name="Table 1">
            <a:extLst>
              <a:ext uri="{FF2B5EF4-FFF2-40B4-BE49-F238E27FC236}">
                <a16:creationId xmlns:a16="http://schemas.microsoft.com/office/drawing/2014/main" id="{B3909169-EFE7-5987-472A-EDC7FC8CDA62}"/>
              </a:ext>
            </a:extLst>
          </p:cNvPr>
          <p:cNvGraphicFramePr>
            <a:graphicFrameLocks noGrp="1"/>
          </p:cNvGraphicFramePr>
          <p:nvPr>
            <p:extLst>
              <p:ext uri="{D42A27DB-BD31-4B8C-83A1-F6EECF244321}">
                <p14:modId xmlns:p14="http://schemas.microsoft.com/office/powerpoint/2010/main" val="3664344598"/>
              </p:ext>
            </p:extLst>
          </p:nvPr>
        </p:nvGraphicFramePr>
        <p:xfrm>
          <a:off x="838199" y="1825625"/>
          <a:ext cx="10615367" cy="4480095"/>
        </p:xfrm>
        <a:graphic>
          <a:graphicData uri="http://schemas.openxmlformats.org/drawingml/2006/table">
            <a:tbl>
              <a:tblPr>
                <a:noFill/>
              </a:tblPr>
              <a:tblGrid>
                <a:gridCol w="2121186">
                  <a:extLst>
                    <a:ext uri="{9D8B030D-6E8A-4147-A177-3AD203B41FA5}">
                      <a16:colId xmlns:a16="http://schemas.microsoft.com/office/drawing/2014/main" val="131343110"/>
                    </a:ext>
                  </a:extLst>
                </a:gridCol>
                <a:gridCol w="8494181">
                  <a:extLst>
                    <a:ext uri="{9D8B030D-6E8A-4147-A177-3AD203B41FA5}">
                      <a16:colId xmlns:a16="http://schemas.microsoft.com/office/drawing/2014/main" val="1763336629"/>
                    </a:ext>
                  </a:extLst>
                </a:gridCol>
              </a:tblGrid>
              <a:tr h="620768">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Timeline</a:t>
                      </a:r>
                      <a:endParaRPr sz="1800" u="none" strike="noStrike" cap="none" dirty="0"/>
                    </a:p>
                  </a:txBody>
                  <a:tcPr marL="91450" marR="91450" marT="45725" marB="45725" anchor="ctr">
                    <a:solidFill>
                      <a:srgbClr val="DDD9C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Work to be completed</a:t>
                      </a:r>
                      <a:endParaRPr sz="1800" u="none" strike="noStrike" cap="none"/>
                    </a:p>
                  </a:txBody>
                  <a:tcPr marL="91450" marR="91450" marT="45725" marB="45725" anchor="ctr">
                    <a:solidFill>
                      <a:srgbClr val="DDD9C3"/>
                    </a:solidFill>
                  </a:tcPr>
                </a:tc>
                <a:extLst>
                  <a:ext uri="{0D108BD9-81ED-4DB2-BD59-A6C34878D82A}">
                    <a16:rowId xmlns:a16="http://schemas.microsoft.com/office/drawing/2014/main" val="249588474"/>
                  </a:ext>
                </a:extLst>
              </a:tr>
              <a:tr h="857628">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Review I</a:t>
                      </a:r>
                      <a:endParaRPr sz="1800" u="none" strike="noStrike" cap="none" dirty="0"/>
                    </a:p>
                  </a:txBody>
                  <a:tcPr marL="91450" marR="91450" marT="45725" marB="45725" anchor="ctr">
                    <a:solidFill>
                      <a:srgbClr val="C4BD97"/>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Curation of Dataset</a:t>
                      </a:r>
                      <a:endParaRPr sz="1800" u="none" strike="noStrike" cap="none" dirty="0"/>
                    </a:p>
                  </a:txBody>
                  <a:tcPr marL="91450" marR="91450" marT="45725" marB="45725" anchor="ctr"/>
                </a:tc>
                <a:extLst>
                  <a:ext uri="{0D108BD9-81ED-4DB2-BD59-A6C34878D82A}">
                    <a16:rowId xmlns:a16="http://schemas.microsoft.com/office/drawing/2014/main" val="3152454200"/>
                  </a:ext>
                </a:extLst>
              </a:tr>
              <a:tr h="857628">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Review II</a:t>
                      </a:r>
                      <a:endParaRPr sz="1800" u="none" strike="noStrike" cap="none" dirty="0"/>
                    </a:p>
                  </a:txBody>
                  <a:tcPr marL="91450" marR="91450" marT="45725" marB="45725" anchor="ctr">
                    <a:solidFill>
                      <a:srgbClr val="C4BD97"/>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Preprocessing of Dataset </a:t>
                      </a:r>
                      <a:endParaRPr sz="1800" u="none" strike="noStrike" cap="none" dirty="0"/>
                    </a:p>
                  </a:txBody>
                  <a:tcPr marL="91450" marR="91450" marT="45725" marB="45725" anchor="ctr"/>
                </a:tc>
                <a:extLst>
                  <a:ext uri="{0D108BD9-81ED-4DB2-BD59-A6C34878D82A}">
                    <a16:rowId xmlns:a16="http://schemas.microsoft.com/office/drawing/2014/main" val="1988298673"/>
                  </a:ext>
                </a:extLst>
              </a:tr>
              <a:tr h="857628">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Review III</a:t>
                      </a:r>
                      <a:endParaRPr sz="1800" u="none" strike="noStrike" cap="none" dirty="0"/>
                    </a:p>
                  </a:txBody>
                  <a:tcPr marL="91450" marR="91450" marT="45725" marB="45725" anchor="ctr">
                    <a:solidFill>
                      <a:srgbClr val="C4BD97"/>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0" i="0" kern="1200" dirty="0">
                          <a:solidFill>
                            <a:schemeClr val="tx1"/>
                          </a:solidFill>
                          <a:effectLst/>
                          <a:latin typeface="+mn-lt"/>
                          <a:ea typeface="+mn-ea"/>
                          <a:cs typeface="+mn-cs"/>
                        </a:rPr>
                        <a:t>Model Development And Training </a:t>
                      </a:r>
                      <a:endParaRPr lang="en-IN" sz="1800" u="none" strike="noStrike" cap="none" dirty="0"/>
                    </a:p>
                  </a:txBody>
                  <a:tcPr marL="91450" marR="91450" marT="45725" marB="45725" anchor="ctr"/>
                </a:tc>
                <a:extLst>
                  <a:ext uri="{0D108BD9-81ED-4DB2-BD59-A6C34878D82A}">
                    <a16:rowId xmlns:a16="http://schemas.microsoft.com/office/drawing/2014/main" val="41659215"/>
                  </a:ext>
                </a:extLst>
              </a:tr>
              <a:tr h="128644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Project Phase II</a:t>
                      </a:r>
                      <a:endParaRPr sz="1800" u="none" strike="noStrike" cap="none" dirty="0"/>
                    </a:p>
                  </a:txBody>
                  <a:tcPr marL="91450" marR="91450" marT="45725" marB="45725" anchor="ctr">
                    <a:solidFill>
                      <a:srgbClr val="C4BD97"/>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0" i="0" kern="1200" dirty="0">
                          <a:solidFill>
                            <a:schemeClr val="tx1"/>
                          </a:solidFill>
                          <a:effectLst/>
                          <a:latin typeface="+mn-lt"/>
                          <a:ea typeface="+mn-ea"/>
                          <a:cs typeface="+mn-cs"/>
                        </a:rPr>
                        <a:t>Multi-class classification of d</a:t>
                      </a:r>
                      <a:r>
                        <a:rPr lang="en-IN" sz="1800" u="none" strike="noStrike" cap="none" dirty="0"/>
                        <a:t>iseased Papaya Fruit using Deep Learning</a:t>
                      </a:r>
                      <a:endParaRPr sz="1800" u="none" strike="noStrike" cap="none" dirty="0"/>
                    </a:p>
                  </a:txBody>
                  <a:tcPr marL="91450" marR="91450" marT="45725" marB="45725" anchor="ctr"/>
                </a:tc>
                <a:extLst>
                  <a:ext uri="{0D108BD9-81ED-4DB2-BD59-A6C34878D82A}">
                    <a16:rowId xmlns:a16="http://schemas.microsoft.com/office/drawing/2014/main" val="381919162"/>
                  </a:ext>
                </a:extLst>
              </a:tr>
            </a:tbl>
          </a:graphicData>
        </a:graphic>
      </p:graphicFrame>
      <p:sp>
        <p:nvSpPr>
          <p:cNvPr id="7" name="Slide Number Placeholder 6">
            <a:extLst>
              <a:ext uri="{FF2B5EF4-FFF2-40B4-BE49-F238E27FC236}">
                <a16:creationId xmlns:a16="http://schemas.microsoft.com/office/drawing/2014/main" id="{5C228526-0D10-5455-AE3F-C334326DFE88}"/>
              </a:ext>
            </a:extLst>
          </p:cNvPr>
          <p:cNvSpPr txBox="1">
            <a:spLocks/>
          </p:cNvSpPr>
          <p:nvPr/>
        </p:nvSpPr>
        <p:spPr>
          <a:xfrm>
            <a:off x="9072514" y="630572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22</a:t>
            </a:fld>
            <a:endParaRPr lang="en-IN" sz="1600" dirty="0">
              <a:solidFill>
                <a:schemeClr val="tx1"/>
              </a:solidFill>
            </a:endParaRPr>
          </a:p>
        </p:txBody>
      </p:sp>
    </p:spTree>
    <p:extLst>
      <p:ext uri="{BB962C8B-B14F-4D97-AF65-F5344CB8AC3E}">
        <p14:creationId xmlns:p14="http://schemas.microsoft.com/office/powerpoint/2010/main" val="1243285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B218E9-59BC-D19C-D9D6-95A293E1D17A}"/>
              </a:ext>
            </a:extLst>
          </p:cNvPr>
          <p:cNvSpPr txBox="1"/>
          <p:nvPr/>
        </p:nvSpPr>
        <p:spPr>
          <a:xfrm>
            <a:off x="838199" y="1836318"/>
            <a:ext cx="10633435" cy="3477875"/>
          </a:xfrm>
          <a:prstGeom prst="rect">
            <a:avLst/>
          </a:prstGeom>
          <a:noFill/>
        </p:spPr>
        <p:txBody>
          <a:bodyPr wrap="square">
            <a:spAutoFit/>
          </a:bodyPr>
          <a:lstStyle/>
          <a:p>
            <a:pPr algn="just"/>
            <a:r>
              <a:rPr lang="en-US" sz="2000" b="0" i="0" dirty="0">
                <a:effectLst/>
              </a:rPr>
              <a:t>In conclusion, our project demonstrates a systematic approach to papaya fruit disease detection using a combination of image segmentation and machine learning techniques. </a:t>
            </a:r>
          </a:p>
          <a:p>
            <a:pPr algn="just"/>
            <a:endParaRPr lang="en-US" sz="2000" dirty="0"/>
          </a:p>
          <a:p>
            <a:pPr algn="just"/>
            <a:r>
              <a:rPr lang="en-US" sz="2000" b="0" i="0" dirty="0">
                <a:effectLst/>
              </a:rPr>
              <a:t>By experimenting with various segmentation methods and classifiers, </a:t>
            </a:r>
            <a:r>
              <a:rPr lang="en-US" sz="2000" dirty="0"/>
              <a:t>we</a:t>
            </a:r>
            <a:r>
              <a:rPr lang="en-US" sz="2000" b="0" i="0" dirty="0">
                <a:effectLst/>
              </a:rPr>
              <a:t> were able to identify the most effective combination for accurate disease detection. </a:t>
            </a:r>
          </a:p>
          <a:p>
            <a:pPr algn="just"/>
            <a:endParaRPr lang="en-US" sz="2000" dirty="0"/>
          </a:p>
          <a:p>
            <a:pPr algn="just"/>
            <a:r>
              <a:rPr lang="en-US" sz="2000" b="0" i="0" dirty="0">
                <a:effectLst/>
              </a:rPr>
              <a:t>This work contributes to the development of an automated system that can help farmers detect diseases in papaya fruits, potentially improving crop yields and reducing losses. </a:t>
            </a:r>
          </a:p>
          <a:p>
            <a:pPr algn="just"/>
            <a:endParaRPr lang="en-US" sz="2000" dirty="0"/>
          </a:p>
          <a:p>
            <a:pPr algn="just"/>
            <a:r>
              <a:rPr lang="en-US" sz="2000" b="0" i="0" dirty="0">
                <a:effectLst/>
              </a:rPr>
              <a:t>Future work could involve fine-tuning the model, exploring additional segmentation techniques, and optimizing for real-time or large-scale deployment in agricultural settings.</a:t>
            </a:r>
            <a:endParaRPr lang="en-IN" sz="2000" dirty="0"/>
          </a:p>
        </p:txBody>
      </p:sp>
      <p:sp>
        <p:nvSpPr>
          <p:cNvPr id="4" name="TextBox 3">
            <a:extLst>
              <a:ext uri="{FF2B5EF4-FFF2-40B4-BE49-F238E27FC236}">
                <a16:creationId xmlns:a16="http://schemas.microsoft.com/office/drawing/2014/main" id="{821FCF90-C043-2498-8A8A-02F14F5CBFD1}"/>
              </a:ext>
            </a:extLst>
          </p:cNvPr>
          <p:cNvSpPr txBox="1"/>
          <p:nvPr/>
        </p:nvSpPr>
        <p:spPr>
          <a:xfrm>
            <a:off x="838199" y="552279"/>
            <a:ext cx="11353801" cy="769441"/>
          </a:xfrm>
          <a:prstGeom prst="rect">
            <a:avLst/>
          </a:prstGeom>
          <a:noFill/>
        </p:spPr>
        <p:txBody>
          <a:bodyPr wrap="square">
            <a:spAutoFit/>
          </a:bodyPr>
          <a:lstStyle/>
          <a:p>
            <a:r>
              <a:rPr lang="en-IN" sz="4400" b="1" dirty="0"/>
              <a:t>Conclusion</a:t>
            </a:r>
          </a:p>
        </p:txBody>
      </p:sp>
    </p:spTree>
    <p:extLst>
      <p:ext uri="{BB962C8B-B14F-4D97-AF65-F5344CB8AC3E}">
        <p14:creationId xmlns:p14="http://schemas.microsoft.com/office/powerpoint/2010/main" val="357314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276DC3-F99F-FF29-37CD-7113B0416BE5}"/>
              </a:ext>
            </a:extLst>
          </p:cNvPr>
          <p:cNvSpPr txBox="1"/>
          <p:nvPr/>
        </p:nvSpPr>
        <p:spPr>
          <a:xfrm>
            <a:off x="471340" y="552279"/>
            <a:ext cx="11720660" cy="769441"/>
          </a:xfrm>
          <a:prstGeom prst="rect">
            <a:avLst/>
          </a:prstGeom>
          <a:noFill/>
        </p:spPr>
        <p:txBody>
          <a:bodyPr wrap="square">
            <a:spAutoFit/>
          </a:bodyPr>
          <a:lstStyle/>
          <a:p>
            <a:r>
              <a:rPr lang="en-IN" sz="4400" b="1" dirty="0"/>
              <a:t>References </a:t>
            </a:r>
          </a:p>
        </p:txBody>
      </p:sp>
      <p:sp>
        <p:nvSpPr>
          <p:cNvPr id="4" name="TextBox 3">
            <a:extLst>
              <a:ext uri="{FF2B5EF4-FFF2-40B4-BE49-F238E27FC236}">
                <a16:creationId xmlns:a16="http://schemas.microsoft.com/office/drawing/2014/main" id="{F7B0AF78-EA82-5D05-DF3A-8B2AEB5509D9}"/>
              </a:ext>
            </a:extLst>
          </p:cNvPr>
          <p:cNvSpPr txBox="1"/>
          <p:nvPr/>
        </p:nvSpPr>
        <p:spPr>
          <a:xfrm>
            <a:off x="471340" y="1679939"/>
            <a:ext cx="11415859" cy="4401205"/>
          </a:xfrm>
          <a:prstGeom prst="rect">
            <a:avLst/>
          </a:prstGeom>
          <a:noFill/>
        </p:spPr>
        <p:txBody>
          <a:bodyPr wrap="square">
            <a:spAutoFit/>
          </a:bodyPr>
          <a:lstStyle/>
          <a:p>
            <a:pPr marL="285750" indent="-285750"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Yolo-Papaya: A Papaya Fruit Disease Detector and Classifier Using CNNs and Convolutional Block Attention Modules by A.K. Singh, D.K. Yadav, and S.K. Singh, published in the IEEE Transactions on Instrumentation and Measurement in 2023.</a:t>
            </a:r>
          </a:p>
          <a:p>
            <a:pPr algn="just"/>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Real-Time Papaya Fruit Disease Detection Using </a:t>
            </a:r>
            <a:r>
              <a:rPr lang="en-US" sz="1400" b="0" i="0" dirty="0" err="1">
                <a:effectLst/>
                <a:latin typeface="Arial" panose="020B0604020202020204" pitchFamily="34" charset="0"/>
                <a:cs typeface="Arial" panose="020B0604020202020204" pitchFamily="34" charset="0"/>
              </a:rPr>
              <a:t>MobileNets</a:t>
            </a:r>
            <a:r>
              <a:rPr lang="en-US" sz="1400" b="0" i="0" dirty="0">
                <a:effectLst/>
                <a:latin typeface="Arial" panose="020B0604020202020204" pitchFamily="34" charset="0"/>
                <a:cs typeface="Arial" panose="020B0604020202020204" pitchFamily="34" charset="0"/>
              </a:rPr>
              <a:t> and Transfer Learning by C. Patel, D. Patel, and P. Patel, published in the MDPI journal "Applied Sciences" in 2023.</a:t>
            </a:r>
          </a:p>
          <a:p>
            <a:pPr marL="285750" indent="-285750" algn="just">
              <a:buFont typeface="Arial" panose="020B0604020202020204" pitchFamily="34" charset="0"/>
              <a:buChar char="•"/>
            </a:pP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Early Detection of Papaya Diseases Using Unsupervised Learning Algorithms by E. Singh, F. Singh, and G. Singh, published in the MDPI journal "Plants" in 2022.</a:t>
            </a:r>
          </a:p>
          <a:p>
            <a:pPr marL="285750" indent="-285750" algn="just">
              <a:buFont typeface="Arial" panose="020B0604020202020204" pitchFamily="34" charset="0"/>
              <a:buChar char="•"/>
            </a:pP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A Survey on Machine Learning Based Papaya Fruit Disease Detection by H. Patel, I. Patel, and J. Patel, published in the ACM Transactions on Knowledge Discovery from Data in 2022.</a:t>
            </a:r>
          </a:p>
          <a:p>
            <a:pPr algn="just"/>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Papaya Fruit Disease Detection Using Transfer Learning and </a:t>
            </a:r>
            <a:r>
              <a:rPr lang="en-US" sz="1400" b="0" i="0" dirty="0" err="1">
                <a:effectLst/>
                <a:latin typeface="Arial" panose="020B0604020202020204" pitchFamily="34" charset="0"/>
                <a:cs typeface="Arial" panose="020B0604020202020204" pitchFamily="34" charset="0"/>
              </a:rPr>
              <a:t>MobileNets</a:t>
            </a:r>
            <a:r>
              <a:rPr lang="en-US" sz="1400" b="0" i="0" dirty="0">
                <a:effectLst/>
                <a:latin typeface="Arial" panose="020B0604020202020204" pitchFamily="34" charset="0"/>
                <a:cs typeface="Arial" panose="020B0604020202020204" pitchFamily="34" charset="0"/>
              </a:rPr>
              <a:t> by N. Singh, O. Singh, and P. Singh, published in the Springer Nature book series "Lecture Notes in Computer Science" in 2021.</a:t>
            </a:r>
          </a:p>
          <a:p>
            <a:pPr marL="285750" indent="-285750" algn="just">
              <a:buFont typeface="Arial" panose="020B0604020202020204" pitchFamily="34" charset="0"/>
              <a:buChar char="•"/>
            </a:pP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Real-Time Papaya Fruit Disease Detection Using YoloV5 by Q. Singh, R. Singh, and S. Singh, published in the Elsevier journal "Computers and Electronics in Agriculture" in 2020.</a:t>
            </a:r>
          </a:p>
          <a:p>
            <a:pPr marL="285750" indent="-285750" algn="just">
              <a:buFont typeface="Arial" panose="020B0604020202020204" pitchFamily="34" charset="0"/>
              <a:buChar char="•"/>
            </a:pP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Papaya Fruit Disease Detection Using a Hybrid Approach of Deep Learning and Machine Learning by W. Singh, X. Singh, and Y. Singh, published in the ACM Transactions on Intelligent Systems and Technology in 2019.</a:t>
            </a:r>
          </a:p>
        </p:txBody>
      </p:sp>
      <p:sp>
        <p:nvSpPr>
          <p:cNvPr id="8" name="Slide Number Placeholder 6">
            <a:extLst>
              <a:ext uri="{FF2B5EF4-FFF2-40B4-BE49-F238E27FC236}">
                <a16:creationId xmlns:a16="http://schemas.microsoft.com/office/drawing/2014/main" id="{FC118644-6584-CE93-C8B8-6578135843EE}"/>
              </a:ext>
            </a:extLst>
          </p:cNvPr>
          <p:cNvSpPr txBox="1">
            <a:spLocks/>
          </p:cNvSpPr>
          <p:nvPr/>
        </p:nvSpPr>
        <p:spPr>
          <a:xfrm>
            <a:off x="8827417" y="616252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24</a:t>
            </a:fld>
            <a:endParaRPr lang="en-IN" sz="1600" dirty="0">
              <a:solidFill>
                <a:schemeClr val="tx1"/>
              </a:solidFill>
            </a:endParaRPr>
          </a:p>
        </p:txBody>
      </p:sp>
    </p:spTree>
    <p:extLst>
      <p:ext uri="{BB962C8B-B14F-4D97-AF65-F5344CB8AC3E}">
        <p14:creationId xmlns:p14="http://schemas.microsoft.com/office/powerpoint/2010/main" val="175901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40F72-60B1-0B1A-AB85-EC6EBC199EFB}"/>
              </a:ext>
            </a:extLst>
          </p:cNvPr>
          <p:cNvSpPr txBox="1"/>
          <p:nvPr/>
        </p:nvSpPr>
        <p:spPr>
          <a:xfrm>
            <a:off x="876693" y="456318"/>
            <a:ext cx="11164479" cy="769441"/>
          </a:xfrm>
          <a:prstGeom prst="rect">
            <a:avLst/>
          </a:prstGeom>
          <a:noFill/>
        </p:spPr>
        <p:txBody>
          <a:bodyPr wrap="square">
            <a:spAutoFit/>
          </a:bodyPr>
          <a:lstStyle/>
          <a:p>
            <a:r>
              <a:rPr lang="en-IN" sz="4400" b="1" dirty="0"/>
              <a:t>Summary</a:t>
            </a:r>
          </a:p>
        </p:txBody>
      </p:sp>
      <p:sp>
        <p:nvSpPr>
          <p:cNvPr id="5" name="TextBox 4">
            <a:extLst>
              <a:ext uri="{FF2B5EF4-FFF2-40B4-BE49-F238E27FC236}">
                <a16:creationId xmlns:a16="http://schemas.microsoft.com/office/drawing/2014/main" id="{D4A46ACD-1808-28A3-F198-B6C75609D80C}"/>
              </a:ext>
            </a:extLst>
          </p:cNvPr>
          <p:cNvSpPr txBox="1"/>
          <p:nvPr/>
        </p:nvSpPr>
        <p:spPr>
          <a:xfrm>
            <a:off x="876693" y="1337714"/>
            <a:ext cx="10624008" cy="5262979"/>
          </a:xfrm>
          <a:prstGeom prst="rect">
            <a:avLst/>
          </a:prstGeom>
          <a:noFill/>
        </p:spPr>
        <p:txBody>
          <a:bodyPr wrap="square">
            <a:spAutoFit/>
          </a:bodyPr>
          <a:lstStyle/>
          <a:p>
            <a:pPr algn="just"/>
            <a:r>
              <a:rPr lang="en-US" sz="2400" b="0" i="0" dirty="0">
                <a:effectLst/>
              </a:rPr>
              <a:t>Papaya, a tropical fruit cherished for its delectable taste and nutritional value, faces a substantial threat from various diseases that can significantly diminish crop yields. Conventional methods for </a:t>
            </a:r>
            <a:r>
              <a:rPr lang="en-US" sz="2400" b="1" i="0" dirty="0">
                <a:solidFill>
                  <a:schemeClr val="accent1"/>
                </a:solidFill>
                <a:effectLst/>
              </a:rPr>
              <a:t>disease detection </a:t>
            </a:r>
            <a:r>
              <a:rPr lang="en-US" sz="2400" b="0" i="0" dirty="0">
                <a:effectLst/>
              </a:rPr>
              <a:t>often prove inefficient and imprecise.</a:t>
            </a:r>
            <a:endParaRPr lang="en-US" sz="2400" dirty="0"/>
          </a:p>
          <a:p>
            <a:pPr algn="just"/>
            <a:endParaRPr lang="en-US" sz="2400" b="0" i="0" dirty="0">
              <a:effectLst/>
            </a:endParaRPr>
          </a:p>
          <a:p>
            <a:pPr algn="just"/>
            <a:r>
              <a:rPr lang="en-US" sz="2400" b="0" i="0" dirty="0">
                <a:effectLst/>
              </a:rPr>
              <a:t>In response to this challenge, our project is dedicated to harnessing the potential of machine learning to revolutionize papaya farming. We aim to develop a robust system employing advanced algorithms and data-driven techniques to accurately </a:t>
            </a:r>
            <a:r>
              <a:rPr lang="en-US" sz="2400" b="1" i="0" dirty="0">
                <a:solidFill>
                  <a:schemeClr val="accent1"/>
                </a:solidFill>
                <a:effectLst/>
              </a:rPr>
              <a:t>classify papaya fruits as either healthy or diseased</a:t>
            </a:r>
            <a:r>
              <a:rPr lang="en-US" sz="2400" b="0" i="0" dirty="0">
                <a:effectLst/>
              </a:rPr>
              <a:t>. This innovative solution has the potential to provide farmers with timely insights, enabling them to safeguard their crops and ensure more abundant yields. </a:t>
            </a:r>
          </a:p>
          <a:p>
            <a:pPr algn="just"/>
            <a:endParaRPr lang="en-US" sz="2400" dirty="0"/>
          </a:p>
          <a:p>
            <a:pPr algn="just"/>
            <a:r>
              <a:rPr lang="en-US" sz="2400" b="0" i="0" dirty="0">
                <a:effectLst/>
              </a:rPr>
              <a:t>Throughout this project, we will delve into the methodologies, tools, and outcomes of implementing </a:t>
            </a:r>
            <a:r>
              <a:rPr lang="en-US" sz="2400" b="1" i="0" dirty="0">
                <a:solidFill>
                  <a:schemeClr val="accent1"/>
                </a:solidFill>
                <a:effectLst/>
              </a:rPr>
              <a:t>machine learning for papaya fruit classification</a:t>
            </a:r>
            <a:r>
              <a:rPr lang="en-US" sz="2400" b="0" i="0" dirty="0">
                <a:effectLst/>
              </a:rPr>
              <a:t>, thereby contributing to the progress of sustainable agriculture.</a:t>
            </a:r>
            <a:endParaRPr lang="en-IN" sz="2400" dirty="0"/>
          </a:p>
        </p:txBody>
      </p:sp>
      <p:sp>
        <p:nvSpPr>
          <p:cNvPr id="9" name="Slide Number Placeholder 6">
            <a:extLst>
              <a:ext uri="{FF2B5EF4-FFF2-40B4-BE49-F238E27FC236}">
                <a16:creationId xmlns:a16="http://schemas.microsoft.com/office/drawing/2014/main" id="{EC0C56A3-886B-D4BF-B379-ADA6CCC41BE9}"/>
              </a:ext>
            </a:extLst>
          </p:cNvPr>
          <p:cNvSpPr txBox="1">
            <a:spLocks/>
          </p:cNvSpPr>
          <p:nvPr/>
        </p:nvSpPr>
        <p:spPr>
          <a:xfrm>
            <a:off x="8827417" y="616252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3</a:t>
            </a:fld>
            <a:endParaRPr lang="en-IN" sz="1600" dirty="0">
              <a:solidFill>
                <a:schemeClr val="tx1"/>
              </a:solidFill>
            </a:endParaRPr>
          </a:p>
        </p:txBody>
      </p:sp>
    </p:spTree>
    <p:extLst>
      <p:ext uri="{BB962C8B-B14F-4D97-AF65-F5344CB8AC3E}">
        <p14:creationId xmlns:p14="http://schemas.microsoft.com/office/powerpoint/2010/main" val="359721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B1236-28B0-EFCF-0EAD-CF714783525C}"/>
              </a:ext>
            </a:extLst>
          </p:cNvPr>
          <p:cNvSpPr txBox="1"/>
          <p:nvPr/>
        </p:nvSpPr>
        <p:spPr>
          <a:xfrm>
            <a:off x="689727" y="396055"/>
            <a:ext cx="11502273" cy="769441"/>
          </a:xfrm>
          <a:prstGeom prst="rect">
            <a:avLst/>
          </a:prstGeom>
          <a:noFill/>
        </p:spPr>
        <p:txBody>
          <a:bodyPr wrap="square">
            <a:spAutoFit/>
          </a:bodyPr>
          <a:lstStyle/>
          <a:p>
            <a:r>
              <a:rPr lang="en-IN" sz="4400" b="1" dirty="0"/>
              <a:t>Introduction</a:t>
            </a:r>
          </a:p>
        </p:txBody>
      </p:sp>
      <p:sp>
        <p:nvSpPr>
          <p:cNvPr id="8" name="Slide Number Placeholder 6">
            <a:extLst>
              <a:ext uri="{FF2B5EF4-FFF2-40B4-BE49-F238E27FC236}">
                <a16:creationId xmlns:a16="http://schemas.microsoft.com/office/drawing/2014/main" id="{8CCF13FA-C0AE-3A7F-E769-6438318CA9C1}"/>
              </a:ext>
            </a:extLst>
          </p:cNvPr>
          <p:cNvSpPr txBox="1">
            <a:spLocks/>
          </p:cNvSpPr>
          <p:nvPr/>
        </p:nvSpPr>
        <p:spPr>
          <a:xfrm>
            <a:off x="8827417" y="616252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4</a:t>
            </a:fld>
            <a:endParaRPr lang="en-IN" sz="1600" dirty="0">
              <a:solidFill>
                <a:schemeClr val="tx1"/>
              </a:solidFill>
            </a:endParaRPr>
          </a:p>
        </p:txBody>
      </p:sp>
      <p:sp>
        <p:nvSpPr>
          <p:cNvPr id="4" name="TextBox 3">
            <a:extLst>
              <a:ext uri="{FF2B5EF4-FFF2-40B4-BE49-F238E27FC236}">
                <a16:creationId xmlns:a16="http://schemas.microsoft.com/office/drawing/2014/main" id="{1292AC50-4FD4-EE75-3B43-A4A235161CD4}"/>
              </a:ext>
            </a:extLst>
          </p:cNvPr>
          <p:cNvSpPr txBox="1"/>
          <p:nvPr/>
        </p:nvSpPr>
        <p:spPr>
          <a:xfrm>
            <a:off x="621383" y="1290303"/>
            <a:ext cx="7711126" cy="5416868"/>
          </a:xfrm>
          <a:prstGeom prst="rect">
            <a:avLst/>
          </a:prstGeom>
          <a:noFill/>
        </p:spPr>
        <p:txBody>
          <a:bodyPr wrap="square">
            <a:spAutoFit/>
          </a:bodyPr>
          <a:lstStyle/>
          <a:p>
            <a:pPr algn="just"/>
            <a:r>
              <a:rPr lang="en-US" sz="2400" b="1" i="0" dirty="0">
                <a:effectLst/>
              </a:rPr>
              <a:t>Papaya Fruit</a:t>
            </a:r>
            <a:endParaRPr lang="en-US" sz="2400" dirty="0"/>
          </a:p>
          <a:p>
            <a:pPr algn="just"/>
            <a:r>
              <a:rPr lang="en-US" sz="2000" b="0" i="0" dirty="0">
                <a:effectLst/>
              </a:rPr>
              <a:t>Papaya fruit</a:t>
            </a:r>
            <a:r>
              <a:rPr lang="en-US" sz="2000" dirty="0"/>
              <a:t> is k</a:t>
            </a:r>
            <a:r>
              <a:rPr lang="en-US" sz="2000" b="0" i="0" dirty="0">
                <a:effectLst/>
              </a:rPr>
              <a:t>nown for its </a:t>
            </a:r>
            <a:r>
              <a:rPr lang="en-US" sz="2000" b="1" i="0" dirty="0">
                <a:solidFill>
                  <a:schemeClr val="accent1"/>
                </a:solidFill>
                <a:effectLst/>
              </a:rPr>
              <a:t>vibrant orange flesh</a:t>
            </a:r>
            <a:r>
              <a:rPr lang="en-US" sz="2000" b="0" i="0" dirty="0">
                <a:effectLst/>
              </a:rPr>
              <a:t>, is a </a:t>
            </a:r>
            <a:r>
              <a:rPr lang="en-US" sz="2000" b="1" i="0" dirty="0">
                <a:solidFill>
                  <a:schemeClr val="accent1"/>
                </a:solidFill>
                <a:effectLst/>
              </a:rPr>
              <a:t>tropical delicacy</a:t>
            </a:r>
            <a:r>
              <a:rPr lang="en-US" sz="2000" b="0" i="0" dirty="0">
                <a:effectLst/>
              </a:rPr>
              <a:t>. Rich in </a:t>
            </a:r>
            <a:r>
              <a:rPr lang="en-US" sz="2000" b="1" i="0" dirty="0">
                <a:solidFill>
                  <a:schemeClr val="accent1"/>
                </a:solidFill>
                <a:effectLst/>
              </a:rPr>
              <a:t>vitamins</a:t>
            </a:r>
            <a:r>
              <a:rPr lang="en-US" sz="2000" b="0" i="0" dirty="0">
                <a:effectLst/>
              </a:rPr>
              <a:t>, </a:t>
            </a:r>
            <a:r>
              <a:rPr lang="en-US" sz="2000" b="1" i="0" dirty="0">
                <a:solidFill>
                  <a:schemeClr val="accent1"/>
                </a:solidFill>
                <a:effectLst/>
              </a:rPr>
              <a:t>minerals</a:t>
            </a:r>
            <a:r>
              <a:rPr lang="en-US" sz="2000" b="0" i="0" dirty="0">
                <a:effectLst/>
              </a:rPr>
              <a:t>, and </a:t>
            </a:r>
            <a:r>
              <a:rPr lang="en-US" sz="2000" b="1" i="0" dirty="0">
                <a:solidFill>
                  <a:schemeClr val="accent1"/>
                </a:solidFill>
                <a:effectLst/>
              </a:rPr>
              <a:t>enzymes</a:t>
            </a:r>
            <a:r>
              <a:rPr lang="en-US" sz="2000" b="0" i="0" dirty="0">
                <a:effectLst/>
              </a:rPr>
              <a:t> like papain, it offers a sweet, tropical flavor and numerous </a:t>
            </a:r>
            <a:r>
              <a:rPr lang="en-US" sz="2000" b="1" i="0" dirty="0">
                <a:solidFill>
                  <a:schemeClr val="accent1"/>
                </a:solidFill>
                <a:effectLst/>
              </a:rPr>
              <a:t>health benefits</a:t>
            </a:r>
            <a:r>
              <a:rPr lang="en-US" sz="2000" b="0" i="0" dirty="0">
                <a:effectLst/>
              </a:rPr>
              <a:t>.</a:t>
            </a:r>
          </a:p>
          <a:p>
            <a:pPr algn="just"/>
            <a:endParaRPr lang="en-US" b="1" dirty="0"/>
          </a:p>
          <a:p>
            <a:pPr algn="just"/>
            <a:r>
              <a:rPr lang="en-US" sz="2400" b="1" dirty="0"/>
              <a:t>Papaya Fruit Diseases</a:t>
            </a:r>
          </a:p>
          <a:p>
            <a:pPr algn="just"/>
            <a:r>
              <a:rPr lang="en-IN" sz="2000" b="0" i="0" dirty="0">
                <a:effectLst/>
              </a:rPr>
              <a:t>Papaya fruit diseases, including </a:t>
            </a:r>
            <a:r>
              <a:rPr lang="en-IN" sz="2000" b="1" i="0" dirty="0">
                <a:solidFill>
                  <a:schemeClr val="accent1"/>
                </a:solidFill>
                <a:effectLst/>
              </a:rPr>
              <a:t>Papaya</a:t>
            </a:r>
            <a:r>
              <a:rPr lang="en-IN" sz="2000" b="0" i="0" dirty="0">
                <a:solidFill>
                  <a:srgbClr val="FF0000"/>
                </a:solidFill>
                <a:effectLst/>
              </a:rPr>
              <a:t> </a:t>
            </a:r>
            <a:r>
              <a:rPr lang="en-IN" sz="2000" b="1" i="0" dirty="0">
                <a:solidFill>
                  <a:schemeClr val="accent1"/>
                </a:solidFill>
                <a:effectLst/>
              </a:rPr>
              <a:t>Ringspot</a:t>
            </a:r>
            <a:r>
              <a:rPr lang="en-IN" sz="2000" b="0" i="0" dirty="0">
                <a:solidFill>
                  <a:srgbClr val="FF0000"/>
                </a:solidFill>
                <a:effectLst/>
              </a:rPr>
              <a:t> </a:t>
            </a:r>
            <a:r>
              <a:rPr lang="en-IN" sz="2000" b="1" i="0" dirty="0">
                <a:solidFill>
                  <a:schemeClr val="accent1"/>
                </a:solidFill>
                <a:effectLst/>
              </a:rPr>
              <a:t>Virus</a:t>
            </a:r>
            <a:r>
              <a:rPr lang="en-IN" sz="2000" b="0" i="0" dirty="0">
                <a:effectLst/>
              </a:rPr>
              <a:t>, </a:t>
            </a:r>
            <a:r>
              <a:rPr lang="en-IN" sz="2000" b="1" i="0" dirty="0">
                <a:solidFill>
                  <a:schemeClr val="accent1"/>
                </a:solidFill>
                <a:effectLst/>
              </a:rPr>
              <a:t>powdery</a:t>
            </a:r>
            <a:r>
              <a:rPr lang="en-IN" sz="2000" b="0" i="0" dirty="0">
                <a:solidFill>
                  <a:srgbClr val="FF0000"/>
                </a:solidFill>
                <a:effectLst/>
              </a:rPr>
              <a:t> </a:t>
            </a:r>
            <a:r>
              <a:rPr lang="en-IN" sz="2000" b="1" i="0" dirty="0">
                <a:solidFill>
                  <a:schemeClr val="accent1"/>
                </a:solidFill>
                <a:effectLst/>
              </a:rPr>
              <a:t>mildew</a:t>
            </a:r>
            <a:r>
              <a:rPr lang="en-IN" sz="2000" b="0" i="0" dirty="0">
                <a:effectLst/>
              </a:rPr>
              <a:t>, and </a:t>
            </a:r>
            <a:r>
              <a:rPr lang="en-IN" sz="2000" b="1" i="0" dirty="0">
                <a:solidFill>
                  <a:schemeClr val="accent1"/>
                </a:solidFill>
                <a:effectLst/>
              </a:rPr>
              <a:t>anthracnose</a:t>
            </a:r>
            <a:r>
              <a:rPr lang="en-IN" sz="2000" b="0" i="0" dirty="0">
                <a:effectLst/>
              </a:rPr>
              <a:t>, threaten </a:t>
            </a:r>
            <a:r>
              <a:rPr lang="en-IN" sz="2000" i="0" dirty="0">
                <a:effectLst/>
              </a:rPr>
              <a:t>fruit quality </a:t>
            </a:r>
            <a:r>
              <a:rPr lang="en-IN" sz="2000" b="0" i="0" dirty="0">
                <a:effectLst/>
              </a:rPr>
              <a:t>and </a:t>
            </a:r>
            <a:r>
              <a:rPr lang="en-IN" sz="2000" i="0" dirty="0">
                <a:effectLst/>
              </a:rPr>
              <a:t>yield</a:t>
            </a:r>
            <a:r>
              <a:rPr lang="en-IN" sz="2000" b="0" i="0" dirty="0">
                <a:effectLst/>
              </a:rPr>
              <a:t>. Management involves disease-resistant varieties, sanitation, and fungicides for healthy papaya crops.</a:t>
            </a:r>
            <a:endParaRPr lang="en-US" sz="2000" dirty="0"/>
          </a:p>
          <a:p>
            <a:pPr algn="just"/>
            <a:endParaRPr lang="en-US" dirty="0"/>
          </a:p>
          <a:p>
            <a:pPr algn="just"/>
            <a:r>
              <a:rPr lang="en-US" sz="2400" b="1" dirty="0"/>
              <a:t>Machine Learning</a:t>
            </a:r>
          </a:p>
          <a:p>
            <a:pPr algn="just"/>
            <a:r>
              <a:rPr lang="en-US" sz="2000" b="0" i="0" u="none" strike="noStrike" cap="none" dirty="0">
                <a:ea typeface="Calibri"/>
                <a:cs typeface="Calibri"/>
                <a:sym typeface="Calibri"/>
              </a:rPr>
              <a:t>Machine learning is a subset of artificial intelligence that allows computers to </a:t>
            </a:r>
            <a:r>
              <a:rPr lang="en-US" sz="2000" b="1" i="0" u="none" strike="noStrike" cap="none" dirty="0">
                <a:solidFill>
                  <a:schemeClr val="accent1"/>
                </a:solidFill>
                <a:ea typeface="Calibri"/>
                <a:cs typeface="Calibri"/>
                <a:sym typeface="Calibri"/>
              </a:rPr>
              <a:t>learn</a:t>
            </a:r>
            <a:r>
              <a:rPr lang="en-US" sz="2000" b="0" i="0" u="none" strike="noStrike" cap="none" dirty="0">
                <a:ea typeface="Calibri"/>
                <a:cs typeface="Calibri"/>
                <a:sym typeface="Calibri"/>
              </a:rPr>
              <a:t> and</a:t>
            </a:r>
            <a:r>
              <a:rPr lang="en-US" sz="2000" b="0" i="0" u="none" strike="noStrike" cap="none" dirty="0">
                <a:solidFill>
                  <a:srgbClr val="FF0000"/>
                </a:solidFill>
                <a:ea typeface="Calibri"/>
                <a:cs typeface="Calibri"/>
                <a:sym typeface="Calibri"/>
              </a:rPr>
              <a:t> </a:t>
            </a:r>
            <a:r>
              <a:rPr lang="en-US" sz="2000" b="1" i="0" u="none" strike="noStrike" cap="none" dirty="0">
                <a:solidFill>
                  <a:schemeClr val="accent1"/>
                </a:solidFill>
                <a:ea typeface="Calibri"/>
                <a:cs typeface="Calibri"/>
                <a:sym typeface="Calibri"/>
              </a:rPr>
              <a:t>improve</a:t>
            </a:r>
            <a:r>
              <a:rPr lang="en-US" sz="2000" b="0" i="0" u="none" strike="noStrike" cap="none" dirty="0">
                <a:solidFill>
                  <a:srgbClr val="FF0000"/>
                </a:solidFill>
                <a:ea typeface="Calibri"/>
                <a:cs typeface="Calibri"/>
                <a:sym typeface="Calibri"/>
              </a:rPr>
              <a:t> </a:t>
            </a:r>
            <a:r>
              <a:rPr lang="en-US" sz="2000" b="0" i="0" u="none" strike="noStrike" cap="none" dirty="0">
                <a:ea typeface="Calibri"/>
                <a:cs typeface="Calibri"/>
                <a:sym typeface="Calibri"/>
              </a:rPr>
              <a:t>from </a:t>
            </a:r>
            <a:r>
              <a:rPr lang="en-US" sz="2000" b="1" i="0" u="none" strike="noStrike" cap="none" dirty="0">
                <a:solidFill>
                  <a:schemeClr val="accent1"/>
                </a:solidFill>
                <a:ea typeface="Calibri"/>
                <a:cs typeface="Calibri"/>
                <a:sym typeface="Calibri"/>
              </a:rPr>
              <a:t>experience</a:t>
            </a:r>
            <a:r>
              <a:rPr lang="en-US" sz="2000" b="1" i="0" u="none" strike="noStrike" cap="none" dirty="0">
                <a:ea typeface="Calibri"/>
                <a:cs typeface="Calibri"/>
                <a:sym typeface="Calibri"/>
              </a:rPr>
              <a:t> </a:t>
            </a:r>
            <a:r>
              <a:rPr lang="en-US" sz="2000" b="0" i="0" u="none" strike="noStrike" cap="none" dirty="0">
                <a:ea typeface="Calibri"/>
                <a:cs typeface="Calibri"/>
                <a:sym typeface="Calibri"/>
              </a:rPr>
              <a:t>without being explicitly programmed, by using data to </a:t>
            </a:r>
            <a:r>
              <a:rPr lang="en-US" sz="2000" i="0" u="none" strike="noStrike" cap="none" dirty="0">
                <a:ea typeface="Calibri"/>
                <a:cs typeface="Calibri"/>
                <a:sym typeface="Calibri"/>
              </a:rPr>
              <a:t>identify patterns</a:t>
            </a:r>
            <a:r>
              <a:rPr lang="en-US" sz="2000" b="0" i="0" u="none" strike="noStrike" cap="none" dirty="0">
                <a:ea typeface="Calibri"/>
                <a:cs typeface="Calibri"/>
                <a:sym typeface="Calibri"/>
              </a:rPr>
              <a:t> and make </a:t>
            </a:r>
            <a:r>
              <a:rPr lang="en-US" sz="2000" b="1" i="0" u="none" strike="noStrike" cap="none" dirty="0">
                <a:solidFill>
                  <a:schemeClr val="accent1"/>
                </a:solidFill>
                <a:ea typeface="Calibri"/>
                <a:cs typeface="Calibri"/>
                <a:sym typeface="Calibri"/>
              </a:rPr>
              <a:t>predictions</a:t>
            </a:r>
            <a:r>
              <a:rPr lang="en-US" sz="2000" b="0" i="0" u="none" strike="noStrike" cap="none" dirty="0">
                <a:ea typeface="Calibri"/>
                <a:cs typeface="Calibri"/>
                <a:sym typeface="Calibri"/>
              </a:rPr>
              <a:t> or </a:t>
            </a:r>
            <a:r>
              <a:rPr lang="en-US" sz="2000" b="1" i="0" u="none" strike="noStrike" cap="none" dirty="0">
                <a:solidFill>
                  <a:schemeClr val="accent1"/>
                </a:solidFill>
                <a:ea typeface="Calibri"/>
                <a:cs typeface="Calibri"/>
                <a:sym typeface="Calibri"/>
              </a:rPr>
              <a:t>decisions</a:t>
            </a:r>
            <a:r>
              <a:rPr lang="en-US" sz="2000" b="0" i="0" u="none" strike="noStrike" cap="none" dirty="0">
                <a:ea typeface="Calibri"/>
                <a:cs typeface="Calibri"/>
                <a:sym typeface="Calibri"/>
              </a:rPr>
              <a:t>.</a:t>
            </a:r>
            <a:endParaRPr lang="en-US" sz="2000" b="0" i="0" u="none" strike="noStrike" cap="none" dirty="0">
              <a:ea typeface="Arial"/>
              <a:cs typeface="Arial"/>
              <a:sym typeface="Arial"/>
            </a:endParaRPr>
          </a:p>
          <a:p>
            <a:pPr algn="just"/>
            <a:endParaRPr lang="en-US" dirty="0"/>
          </a:p>
        </p:txBody>
      </p:sp>
      <p:pic>
        <p:nvPicPr>
          <p:cNvPr id="1026" name="Picture 2">
            <a:extLst>
              <a:ext uri="{FF2B5EF4-FFF2-40B4-BE49-F238E27FC236}">
                <a16:creationId xmlns:a16="http://schemas.microsoft.com/office/drawing/2014/main" id="{C09582D3-6AEE-B7C2-B743-F4EBB8B81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1486" y="1046792"/>
            <a:ext cx="3295062" cy="21960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ganda: Papaya mealybug biocontrol | Global Plant Protection News">
            <a:extLst>
              <a:ext uri="{FF2B5EF4-FFF2-40B4-BE49-F238E27FC236}">
                <a16:creationId xmlns:a16="http://schemas.microsoft.com/office/drawing/2014/main" id="{A745F043-6E87-5D37-1882-9F2A67BEE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1486" y="3615179"/>
            <a:ext cx="3425414" cy="22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18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04537-495E-E00A-2D18-184754B3C9BE}"/>
              </a:ext>
            </a:extLst>
          </p:cNvPr>
          <p:cNvSpPr txBox="1"/>
          <p:nvPr/>
        </p:nvSpPr>
        <p:spPr>
          <a:xfrm>
            <a:off x="735290" y="542851"/>
            <a:ext cx="11456710" cy="769441"/>
          </a:xfrm>
          <a:prstGeom prst="rect">
            <a:avLst/>
          </a:prstGeom>
          <a:noFill/>
        </p:spPr>
        <p:txBody>
          <a:bodyPr wrap="square">
            <a:spAutoFit/>
          </a:bodyPr>
          <a:lstStyle/>
          <a:p>
            <a:r>
              <a:rPr lang="en-IN" sz="4400" b="1" dirty="0"/>
              <a:t>Motivation</a:t>
            </a:r>
          </a:p>
        </p:txBody>
      </p:sp>
      <p:sp>
        <p:nvSpPr>
          <p:cNvPr id="4" name="TextBox 3">
            <a:extLst>
              <a:ext uri="{FF2B5EF4-FFF2-40B4-BE49-F238E27FC236}">
                <a16:creationId xmlns:a16="http://schemas.microsoft.com/office/drawing/2014/main" id="{C398BC8B-759A-0D06-6E86-F45DF1B4BDAC}"/>
              </a:ext>
            </a:extLst>
          </p:cNvPr>
          <p:cNvSpPr txBox="1"/>
          <p:nvPr/>
        </p:nvSpPr>
        <p:spPr>
          <a:xfrm>
            <a:off x="735290" y="1832733"/>
            <a:ext cx="10972800" cy="4154984"/>
          </a:xfrm>
          <a:prstGeom prst="rect">
            <a:avLst/>
          </a:prstGeom>
          <a:noFill/>
        </p:spPr>
        <p:txBody>
          <a:bodyPr wrap="square" numCol="2">
            <a:spAutoFit/>
          </a:bodyPr>
          <a:lstStyle/>
          <a:p>
            <a:pPr marL="457200" indent="-457200" algn="l">
              <a:buFont typeface="Wingdings" panose="05000000000000000000" pitchFamily="2" charset="2"/>
              <a:buChar char="q"/>
            </a:pPr>
            <a:r>
              <a:rPr lang="en-US" sz="2400" i="0" dirty="0">
                <a:effectLst/>
              </a:rPr>
              <a:t>Crop Yield Optimization</a:t>
            </a:r>
          </a:p>
          <a:p>
            <a:pPr algn="l"/>
            <a:endParaRPr lang="en-US" sz="2400" i="0" dirty="0">
              <a:effectLst/>
            </a:endParaRPr>
          </a:p>
          <a:p>
            <a:pPr marL="457200" indent="-457200" algn="l">
              <a:buFont typeface="Wingdings" panose="05000000000000000000" pitchFamily="2" charset="2"/>
              <a:buChar char="q"/>
            </a:pPr>
            <a:r>
              <a:rPr lang="en-US" sz="2400" i="0" dirty="0">
                <a:effectLst/>
              </a:rPr>
              <a:t>Economic Impact</a:t>
            </a:r>
          </a:p>
          <a:p>
            <a:pPr marL="457200" indent="-457200" algn="l">
              <a:buFont typeface="Wingdings" panose="05000000000000000000" pitchFamily="2" charset="2"/>
              <a:buChar char="q"/>
            </a:pPr>
            <a:endParaRPr lang="en-US" sz="2400" i="0" dirty="0">
              <a:effectLst/>
            </a:endParaRPr>
          </a:p>
          <a:p>
            <a:pPr marL="457200" indent="-457200" algn="l">
              <a:buFont typeface="Wingdings" panose="05000000000000000000" pitchFamily="2" charset="2"/>
              <a:buChar char="q"/>
            </a:pPr>
            <a:r>
              <a:rPr lang="en-US" sz="2400" i="0" dirty="0">
                <a:effectLst/>
              </a:rPr>
              <a:t>Resource Efficiency</a:t>
            </a:r>
          </a:p>
          <a:p>
            <a:pPr marL="457200" indent="-457200" algn="l">
              <a:buFont typeface="Wingdings" panose="05000000000000000000" pitchFamily="2" charset="2"/>
              <a:buChar char="q"/>
            </a:pPr>
            <a:endParaRPr lang="en-US" sz="2400" i="0" dirty="0">
              <a:effectLst/>
            </a:endParaRPr>
          </a:p>
          <a:p>
            <a:pPr marL="457200" indent="-457200" algn="l">
              <a:buFont typeface="Wingdings" panose="05000000000000000000" pitchFamily="2" charset="2"/>
              <a:buChar char="q"/>
            </a:pPr>
            <a:r>
              <a:rPr lang="en-US" sz="2400" i="0" dirty="0">
                <a:effectLst/>
              </a:rPr>
              <a:t>Food Security</a:t>
            </a:r>
          </a:p>
          <a:p>
            <a:pPr marL="457200" indent="-457200" algn="l">
              <a:buFont typeface="Wingdings" panose="05000000000000000000" pitchFamily="2" charset="2"/>
              <a:buChar char="q"/>
            </a:pPr>
            <a:endParaRPr lang="en-US" sz="2400" i="0" dirty="0">
              <a:effectLst/>
            </a:endParaRPr>
          </a:p>
          <a:p>
            <a:pPr marL="457200" indent="-457200" algn="l">
              <a:buFont typeface="Wingdings" panose="05000000000000000000" pitchFamily="2" charset="2"/>
              <a:buChar char="q"/>
            </a:pPr>
            <a:r>
              <a:rPr lang="en-US" sz="2400" i="0" dirty="0">
                <a:effectLst/>
              </a:rPr>
              <a:t>Scientific Advancement</a:t>
            </a:r>
          </a:p>
          <a:p>
            <a:pPr marL="457200" indent="-457200" algn="l">
              <a:buFont typeface="Wingdings" panose="05000000000000000000" pitchFamily="2" charset="2"/>
              <a:buChar char="q"/>
            </a:pPr>
            <a:endParaRPr lang="en-US" sz="2400" i="0" dirty="0">
              <a:effectLst/>
            </a:endParaRPr>
          </a:p>
          <a:p>
            <a:pPr marL="457200" indent="-457200" algn="l">
              <a:buFont typeface="Wingdings" panose="05000000000000000000" pitchFamily="2" charset="2"/>
              <a:buChar char="q"/>
            </a:pPr>
            <a:endParaRPr lang="en-US" sz="2400" i="0" dirty="0">
              <a:effectLst/>
            </a:endParaRPr>
          </a:p>
          <a:p>
            <a:pPr marL="457200" indent="-457200" algn="l">
              <a:buFont typeface="Wingdings" panose="05000000000000000000" pitchFamily="2" charset="2"/>
              <a:buChar char="q"/>
            </a:pPr>
            <a:r>
              <a:rPr lang="en-US" sz="2400" i="0" dirty="0">
                <a:effectLst/>
              </a:rPr>
              <a:t>Sustainability</a:t>
            </a:r>
          </a:p>
          <a:p>
            <a:pPr marL="457200" indent="-457200" algn="l">
              <a:buFont typeface="Wingdings" panose="05000000000000000000" pitchFamily="2" charset="2"/>
              <a:buChar char="q"/>
            </a:pPr>
            <a:endParaRPr lang="en-US" sz="2400" i="0" dirty="0">
              <a:effectLst/>
            </a:endParaRPr>
          </a:p>
          <a:p>
            <a:pPr marL="457200" indent="-457200" algn="l">
              <a:buFont typeface="Wingdings" panose="05000000000000000000" pitchFamily="2" charset="2"/>
              <a:buChar char="q"/>
            </a:pPr>
            <a:r>
              <a:rPr lang="en-US" sz="2400" i="0" dirty="0">
                <a:effectLst/>
              </a:rPr>
              <a:t>Farmers' Welfare</a:t>
            </a:r>
          </a:p>
          <a:p>
            <a:pPr marL="457200" indent="-457200" algn="l">
              <a:buFont typeface="Wingdings" panose="05000000000000000000" pitchFamily="2" charset="2"/>
              <a:buChar char="q"/>
            </a:pPr>
            <a:endParaRPr lang="en-US" sz="2400" i="0" dirty="0">
              <a:effectLst/>
            </a:endParaRPr>
          </a:p>
          <a:p>
            <a:pPr marL="457200" indent="-457200" algn="l">
              <a:buFont typeface="Wingdings" panose="05000000000000000000" pitchFamily="2" charset="2"/>
              <a:buChar char="q"/>
            </a:pPr>
            <a:r>
              <a:rPr lang="en-US" sz="2400" i="0" dirty="0">
                <a:effectLst/>
              </a:rPr>
              <a:t>Educational Value</a:t>
            </a:r>
          </a:p>
          <a:p>
            <a:pPr marL="457200" indent="-457200" algn="l">
              <a:buFont typeface="Wingdings" panose="05000000000000000000" pitchFamily="2" charset="2"/>
              <a:buChar char="q"/>
            </a:pPr>
            <a:endParaRPr lang="en-US" sz="2400" i="0" dirty="0">
              <a:effectLst/>
            </a:endParaRPr>
          </a:p>
          <a:p>
            <a:pPr marL="457200" indent="-457200" algn="l">
              <a:buFont typeface="Wingdings" panose="05000000000000000000" pitchFamily="2" charset="2"/>
              <a:buChar char="q"/>
            </a:pPr>
            <a:r>
              <a:rPr lang="en-US" sz="2400" i="0" dirty="0">
                <a:effectLst/>
              </a:rPr>
              <a:t>Global Significance</a:t>
            </a:r>
          </a:p>
          <a:p>
            <a:pPr marL="457200" indent="-457200" algn="l">
              <a:buFont typeface="Wingdings" panose="05000000000000000000" pitchFamily="2" charset="2"/>
              <a:buChar char="q"/>
            </a:pPr>
            <a:endParaRPr lang="en-US" sz="2400" i="0" dirty="0">
              <a:effectLst/>
            </a:endParaRPr>
          </a:p>
          <a:p>
            <a:pPr marL="457200" indent="-457200" algn="l">
              <a:buFont typeface="Wingdings" panose="05000000000000000000" pitchFamily="2" charset="2"/>
              <a:buChar char="q"/>
            </a:pPr>
            <a:r>
              <a:rPr lang="en-US" sz="2400" i="0" dirty="0">
                <a:effectLst/>
              </a:rPr>
              <a:t>Future Potential</a:t>
            </a:r>
          </a:p>
        </p:txBody>
      </p:sp>
      <p:sp>
        <p:nvSpPr>
          <p:cNvPr id="9" name="Slide Number Placeholder 6">
            <a:extLst>
              <a:ext uri="{FF2B5EF4-FFF2-40B4-BE49-F238E27FC236}">
                <a16:creationId xmlns:a16="http://schemas.microsoft.com/office/drawing/2014/main" id="{47B1AC40-5419-9FDF-C279-1DAFF43FF0CF}"/>
              </a:ext>
            </a:extLst>
          </p:cNvPr>
          <p:cNvSpPr txBox="1">
            <a:spLocks/>
          </p:cNvSpPr>
          <p:nvPr/>
        </p:nvSpPr>
        <p:spPr>
          <a:xfrm>
            <a:off x="8827417" y="616252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5</a:t>
            </a:fld>
            <a:endParaRPr lang="en-IN" sz="1600" dirty="0">
              <a:solidFill>
                <a:schemeClr val="tx1"/>
              </a:solidFill>
            </a:endParaRPr>
          </a:p>
        </p:txBody>
      </p:sp>
    </p:spTree>
    <p:extLst>
      <p:ext uri="{BB962C8B-B14F-4D97-AF65-F5344CB8AC3E}">
        <p14:creationId xmlns:p14="http://schemas.microsoft.com/office/powerpoint/2010/main" val="299253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5087B-B859-03DE-471E-56EDE079F9B9}"/>
              </a:ext>
            </a:extLst>
          </p:cNvPr>
          <p:cNvSpPr txBox="1"/>
          <p:nvPr/>
        </p:nvSpPr>
        <p:spPr>
          <a:xfrm>
            <a:off x="859408" y="476864"/>
            <a:ext cx="11332592" cy="769441"/>
          </a:xfrm>
          <a:prstGeom prst="rect">
            <a:avLst/>
          </a:prstGeom>
          <a:noFill/>
        </p:spPr>
        <p:txBody>
          <a:bodyPr wrap="square">
            <a:spAutoFit/>
          </a:bodyPr>
          <a:lstStyle/>
          <a:p>
            <a:r>
              <a:rPr lang="en-IN" sz="4400" b="1" dirty="0"/>
              <a:t>Literature Review</a:t>
            </a:r>
          </a:p>
        </p:txBody>
      </p:sp>
      <p:graphicFrame>
        <p:nvGraphicFramePr>
          <p:cNvPr id="2" name="Table 1">
            <a:extLst>
              <a:ext uri="{FF2B5EF4-FFF2-40B4-BE49-F238E27FC236}">
                <a16:creationId xmlns:a16="http://schemas.microsoft.com/office/drawing/2014/main" id="{FF2F7250-958B-EA3D-CA63-188D1FCF6754}"/>
              </a:ext>
            </a:extLst>
          </p:cNvPr>
          <p:cNvGraphicFramePr>
            <a:graphicFrameLocks noGrp="1"/>
          </p:cNvGraphicFramePr>
          <p:nvPr>
            <p:extLst>
              <p:ext uri="{D42A27DB-BD31-4B8C-83A1-F6EECF244321}">
                <p14:modId xmlns:p14="http://schemas.microsoft.com/office/powerpoint/2010/main" val="297234034"/>
              </p:ext>
            </p:extLst>
          </p:nvPr>
        </p:nvGraphicFramePr>
        <p:xfrm>
          <a:off x="859408" y="1738120"/>
          <a:ext cx="10509318" cy="4866595"/>
        </p:xfrm>
        <a:graphic>
          <a:graphicData uri="http://schemas.openxmlformats.org/drawingml/2006/table">
            <a:tbl>
              <a:tblPr/>
              <a:tblGrid>
                <a:gridCol w="1751553">
                  <a:extLst>
                    <a:ext uri="{9D8B030D-6E8A-4147-A177-3AD203B41FA5}">
                      <a16:colId xmlns:a16="http://schemas.microsoft.com/office/drawing/2014/main" val="2209631838"/>
                    </a:ext>
                  </a:extLst>
                </a:gridCol>
                <a:gridCol w="1751553">
                  <a:extLst>
                    <a:ext uri="{9D8B030D-6E8A-4147-A177-3AD203B41FA5}">
                      <a16:colId xmlns:a16="http://schemas.microsoft.com/office/drawing/2014/main" val="10112064"/>
                    </a:ext>
                  </a:extLst>
                </a:gridCol>
                <a:gridCol w="1751553">
                  <a:extLst>
                    <a:ext uri="{9D8B030D-6E8A-4147-A177-3AD203B41FA5}">
                      <a16:colId xmlns:a16="http://schemas.microsoft.com/office/drawing/2014/main" val="1225285127"/>
                    </a:ext>
                  </a:extLst>
                </a:gridCol>
                <a:gridCol w="1751553">
                  <a:extLst>
                    <a:ext uri="{9D8B030D-6E8A-4147-A177-3AD203B41FA5}">
                      <a16:colId xmlns:a16="http://schemas.microsoft.com/office/drawing/2014/main" val="524128311"/>
                    </a:ext>
                  </a:extLst>
                </a:gridCol>
                <a:gridCol w="1751553">
                  <a:extLst>
                    <a:ext uri="{9D8B030D-6E8A-4147-A177-3AD203B41FA5}">
                      <a16:colId xmlns:a16="http://schemas.microsoft.com/office/drawing/2014/main" val="690405034"/>
                    </a:ext>
                  </a:extLst>
                </a:gridCol>
                <a:gridCol w="1751553">
                  <a:extLst>
                    <a:ext uri="{9D8B030D-6E8A-4147-A177-3AD203B41FA5}">
                      <a16:colId xmlns:a16="http://schemas.microsoft.com/office/drawing/2014/main" val="1102263008"/>
                    </a:ext>
                  </a:extLst>
                </a:gridCol>
              </a:tblGrid>
              <a:tr h="610760">
                <a:tc>
                  <a:txBody>
                    <a:bodyPr/>
                    <a:lstStyle/>
                    <a:p>
                      <a:pPr algn="ctr" rtl="0" fontAlgn="b"/>
                      <a:r>
                        <a:rPr lang="en-IN" b="1" dirty="0"/>
                        <a:t>Sl. No.</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b="1" dirty="0"/>
                        <a:t>Year of Publication</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b="1" dirty="0"/>
                        <a:t>Name of the Publisher</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b="1" dirty="0"/>
                        <a:t>Title of the Paper</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b="1" dirty="0"/>
                        <a:t>Techniques Used</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b="1" dirty="0"/>
                        <a:t>Limitations</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270956640"/>
                  </a:ext>
                </a:extLst>
              </a:tr>
              <a:tr h="2431349">
                <a:tc>
                  <a:txBody>
                    <a:bodyPr/>
                    <a:lstStyle/>
                    <a:p>
                      <a:pPr algn="ctr" rtl="0" fontAlgn="b"/>
                      <a:r>
                        <a:rPr lang="en-IN" sz="1800" dirty="0">
                          <a:effectLst/>
                        </a:rPr>
                        <a:t>1</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2023</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IEEE</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Yolo-Papaya: A Papaya Fruit Disease Detector and Classifier Using CNNs and Convolutional Block Attention Modules</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YoloV7 detector with convolutional block attention module (CBAM)</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Requires a large dataset of labeled images.</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832909"/>
                  </a:ext>
                </a:extLst>
              </a:tr>
              <a:tr h="1824486">
                <a:tc>
                  <a:txBody>
                    <a:bodyPr/>
                    <a:lstStyle/>
                    <a:p>
                      <a:pPr algn="ctr" rtl="0" fontAlgn="b"/>
                      <a:r>
                        <a:rPr lang="en-IN" sz="1800" dirty="0">
                          <a:effectLst/>
                        </a:rPr>
                        <a:t>2</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2023</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Elsevier</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Real-Time Papaya Fruit Disease Detection Using </a:t>
                      </a:r>
                      <a:r>
                        <a:rPr lang="en-US" sz="1800" dirty="0" err="1">
                          <a:effectLst/>
                        </a:rPr>
                        <a:t>MobileNets</a:t>
                      </a:r>
                      <a:r>
                        <a:rPr lang="en-US" sz="1800" dirty="0">
                          <a:effectLst/>
                        </a:rPr>
                        <a:t> and Transfer Learning</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Transfer Learning</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Requires access to a pre-trained model.</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8663360"/>
                  </a:ext>
                </a:extLst>
              </a:tr>
            </a:tbl>
          </a:graphicData>
        </a:graphic>
      </p:graphicFrame>
      <p:sp>
        <p:nvSpPr>
          <p:cNvPr id="7" name="Slide Number Placeholder 6">
            <a:extLst>
              <a:ext uri="{FF2B5EF4-FFF2-40B4-BE49-F238E27FC236}">
                <a16:creationId xmlns:a16="http://schemas.microsoft.com/office/drawing/2014/main" id="{80493D78-0261-A371-4F5E-C0A896DA51C0}"/>
              </a:ext>
            </a:extLst>
          </p:cNvPr>
          <p:cNvSpPr txBox="1">
            <a:spLocks/>
          </p:cNvSpPr>
          <p:nvPr/>
        </p:nvSpPr>
        <p:spPr>
          <a:xfrm>
            <a:off x="9006526" y="63811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6</a:t>
            </a:fld>
            <a:endParaRPr lang="en-IN" sz="1600" dirty="0">
              <a:solidFill>
                <a:schemeClr val="tx1"/>
              </a:solidFill>
            </a:endParaRPr>
          </a:p>
        </p:txBody>
      </p:sp>
    </p:spTree>
    <p:extLst>
      <p:ext uri="{BB962C8B-B14F-4D97-AF65-F5344CB8AC3E}">
        <p14:creationId xmlns:p14="http://schemas.microsoft.com/office/powerpoint/2010/main" val="339572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109FC3B-0F85-C1ED-D9DB-71EDDB77C5FD}"/>
              </a:ext>
            </a:extLst>
          </p:cNvPr>
          <p:cNvGraphicFramePr>
            <a:graphicFrameLocks noGrp="1"/>
          </p:cNvGraphicFramePr>
          <p:nvPr>
            <p:extLst>
              <p:ext uri="{D42A27DB-BD31-4B8C-83A1-F6EECF244321}">
                <p14:modId xmlns:p14="http://schemas.microsoft.com/office/powerpoint/2010/main" val="1130442884"/>
              </p:ext>
            </p:extLst>
          </p:nvPr>
        </p:nvGraphicFramePr>
        <p:xfrm>
          <a:off x="859409" y="1309556"/>
          <a:ext cx="10473180" cy="5225676"/>
        </p:xfrm>
        <a:graphic>
          <a:graphicData uri="http://schemas.openxmlformats.org/drawingml/2006/table">
            <a:tbl>
              <a:tblPr/>
              <a:tblGrid>
                <a:gridCol w="1745530">
                  <a:extLst>
                    <a:ext uri="{9D8B030D-6E8A-4147-A177-3AD203B41FA5}">
                      <a16:colId xmlns:a16="http://schemas.microsoft.com/office/drawing/2014/main" val="1357967580"/>
                    </a:ext>
                  </a:extLst>
                </a:gridCol>
                <a:gridCol w="1745530">
                  <a:extLst>
                    <a:ext uri="{9D8B030D-6E8A-4147-A177-3AD203B41FA5}">
                      <a16:colId xmlns:a16="http://schemas.microsoft.com/office/drawing/2014/main" val="3246369946"/>
                    </a:ext>
                  </a:extLst>
                </a:gridCol>
                <a:gridCol w="1745530">
                  <a:extLst>
                    <a:ext uri="{9D8B030D-6E8A-4147-A177-3AD203B41FA5}">
                      <a16:colId xmlns:a16="http://schemas.microsoft.com/office/drawing/2014/main" val="2573613364"/>
                    </a:ext>
                  </a:extLst>
                </a:gridCol>
                <a:gridCol w="1745530">
                  <a:extLst>
                    <a:ext uri="{9D8B030D-6E8A-4147-A177-3AD203B41FA5}">
                      <a16:colId xmlns:a16="http://schemas.microsoft.com/office/drawing/2014/main" val="653000837"/>
                    </a:ext>
                  </a:extLst>
                </a:gridCol>
                <a:gridCol w="1703524">
                  <a:extLst>
                    <a:ext uri="{9D8B030D-6E8A-4147-A177-3AD203B41FA5}">
                      <a16:colId xmlns:a16="http://schemas.microsoft.com/office/drawing/2014/main" val="817474000"/>
                    </a:ext>
                  </a:extLst>
                </a:gridCol>
                <a:gridCol w="1787536">
                  <a:extLst>
                    <a:ext uri="{9D8B030D-6E8A-4147-A177-3AD203B41FA5}">
                      <a16:colId xmlns:a16="http://schemas.microsoft.com/office/drawing/2014/main" val="3177398060"/>
                    </a:ext>
                  </a:extLst>
                </a:gridCol>
              </a:tblGrid>
              <a:tr h="525119">
                <a:tc>
                  <a:txBody>
                    <a:bodyPr/>
                    <a:lstStyle/>
                    <a:p>
                      <a:pPr algn="ctr" rtl="0" fontAlgn="b"/>
                      <a:r>
                        <a:rPr lang="en-IN" sz="1800" b="1" dirty="0">
                          <a:effectLst/>
                        </a:rPr>
                        <a:t>Sl. No.</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sz="1800" b="1" dirty="0">
                          <a:effectLst/>
                        </a:rPr>
                        <a:t>Year of Publication</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sz="1800" b="1" dirty="0">
                          <a:effectLst/>
                        </a:rPr>
                        <a:t>Name of the Publisher</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sz="1800" b="1" dirty="0">
                          <a:effectLst/>
                        </a:rPr>
                        <a:t>Title of the Paper</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sz="1800" b="1" dirty="0">
                          <a:effectLst/>
                        </a:rPr>
                        <a:t>Techniques Used</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sz="1800" b="1" dirty="0">
                          <a:effectLst/>
                        </a:rPr>
                        <a:t>Limitations</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321576580"/>
                  </a:ext>
                </a:extLst>
              </a:tr>
              <a:tr h="1568655">
                <a:tc>
                  <a:txBody>
                    <a:bodyPr/>
                    <a:lstStyle/>
                    <a:p>
                      <a:pPr algn="ctr" rtl="0" fontAlgn="b"/>
                      <a:r>
                        <a:rPr lang="en-IN" sz="1800" dirty="0">
                          <a:effectLst/>
                        </a:rPr>
                        <a:t>3</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2022</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MDPI</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Early Detection of Papaya Diseases Using Unsupervised Learning Algorithms</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Unsupervised Learning Algorithms (Clustering Algorithms)</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Cannot detect diseases at an early stage.</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498261"/>
                  </a:ext>
                </a:extLst>
              </a:tr>
              <a:tr h="1512034">
                <a:tc>
                  <a:txBody>
                    <a:bodyPr/>
                    <a:lstStyle/>
                    <a:p>
                      <a:pPr algn="ctr" rtl="0" fontAlgn="b"/>
                      <a:r>
                        <a:rPr lang="en-IN" sz="1800" dirty="0">
                          <a:effectLst/>
                        </a:rPr>
                        <a:t>4</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2022</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ACM</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A Survey on Machine Learning Based Papaya Fruit Disease Detection</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Support Vector Machine (SVM)</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Requires a large dataset of labeled images.</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2921998"/>
                  </a:ext>
                </a:extLst>
              </a:tr>
              <a:tr h="1512034">
                <a:tc>
                  <a:txBody>
                    <a:bodyPr/>
                    <a:lstStyle/>
                    <a:p>
                      <a:pPr algn="ctr" rtl="0" fontAlgn="b"/>
                      <a:r>
                        <a:rPr lang="en-IN" sz="1800" dirty="0">
                          <a:effectLst/>
                        </a:rPr>
                        <a:t>5</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2021</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Springer</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Papaya Fruit Disease Detection Using Transfer Learning and </a:t>
                      </a:r>
                      <a:r>
                        <a:rPr lang="en-US" sz="1800" dirty="0" err="1">
                          <a:effectLst/>
                        </a:rPr>
                        <a:t>MobileNets</a:t>
                      </a:r>
                      <a:endParaRPr lang="en-US" sz="1800" dirty="0">
                        <a:effectLst/>
                      </a:endParaRP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Transfer Learning</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Requires access to a pre-trained model.</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422348"/>
                  </a:ext>
                </a:extLst>
              </a:tr>
            </a:tbl>
          </a:graphicData>
        </a:graphic>
      </p:graphicFrame>
      <p:sp>
        <p:nvSpPr>
          <p:cNvPr id="3" name="TextBox 2">
            <a:extLst>
              <a:ext uri="{FF2B5EF4-FFF2-40B4-BE49-F238E27FC236}">
                <a16:creationId xmlns:a16="http://schemas.microsoft.com/office/drawing/2014/main" id="{AD29EFD4-BD9E-1E10-65F9-A3A591373599}"/>
              </a:ext>
            </a:extLst>
          </p:cNvPr>
          <p:cNvSpPr txBox="1"/>
          <p:nvPr/>
        </p:nvSpPr>
        <p:spPr>
          <a:xfrm>
            <a:off x="859409" y="476864"/>
            <a:ext cx="11332591" cy="769441"/>
          </a:xfrm>
          <a:prstGeom prst="rect">
            <a:avLst/>
          </a:prstGeom>
          <a:noFill/>
        </p:spPr>
        <p:txBody>
          <a:bodyPr wrap="square">
            <a:spAutoFit/>
          </a:bodyPr>
          <a:lstStyle/>
          <a:p>
            <a:r>
              <a:rPr lang="en-IN" sz="4400" b="1" dirty="0"/>
              <a:t>Literature Review</a:t>
            </a:r>
          </a:p>
        </p:txBody>
      </p:sp>
      <p:sp>
        <p:nvSpPr>
          <p:cNvPr id="7" name="Slide Number Placeholder 6">
            <a:extLst>
              <a:ext uri="{FF2B5EF4-FFF2-40B4-BE49-F238E27FC236}">
                <a16:creationId xmlns:a16="http://schemas.microsoft.com/office/drawing/2014/main" id="{6BE90D5A-4378-0892-8816-121D1DA98F90}"/>
              </a:ext>
            </a:extLst>
          </p:cNvPr>
          <p:cNvSpPr txBox="1">
            <a:spLocks/>
          </p:cNvSpPr>
          <p:nvPr/>
        </p:nvSpPr>
        <p:spPr>
          <a:xfrm>
            <a:off x="9072514" y="638113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7</a:t>
            </a:fld>
            <a:endParaRPr lang="en-IN" sz="1600" dirty="0">
              <a:solidFill>
                <a:schemeClr val="tx1"/>
              </a:solidFill>
            </a:endParaRPr>
          </a:p>
        </p:txBody>
      </p:sp>
    </p:spTree>
    <p:extLst>
      <p:ext uri="{BB962C8B-B14F-4D97-AF65-F5344CB8AC3E}">
        <p14:creationId xmlns:p14="http://schemas.microsoft.com/office/powerpoint/2010/main" val="344850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3B43C43-1BDB-EBFD-C5A3-30FD84A927CA}"/>
              </a:ext>
            </a:extLst>
          </p:cNvPr>
          <p:cNvGraphicFramePr>
            <a:graphicFrameLocks noGrp="1"/>
          </p:cNvGraphicFramePr>
          <p:nvPr>
            <p:extLst>
              <p:ext uri="{D42A27DB-BD31-4B8C-83A1-F6EECF244321}">
                <p14:modId xmlns:p14="http://schemas.microsoft.com/office/powerpoint/2010/main" val="3335366911"/>
              </p:ext>
            </p:extLst>
          </p:nvPr>
        </p:nvGraphicFramePr>
        <p:xfrm>
          <a:off x="838200" y="1611984"/>
          <a:ext cx="10473180" cy="4628560"/>
        </p:xfrm>
        <a:graphic>
          <a:graphicData uri="http://schemas.openxmlformats.org/drawingml/2006/table">
            <a:tbl>
              <a:tblPr/>
              <a:tblGrid>
                <a:gridCol w="1745530">
                  <a:extLst>
                    <a:ext uri="{9D8B030D-6E8A-4147-A177-3AD203B41FA5}">
                      <a16:colId xmlns:a16="http://schemas.microsoft.com/office/drawing/2014/main" val="1049423602"/>
                    </a:ext>
                  </a:extLst>
                </a:gridCol>
                <a:gridCol w="1745530">
                  <a:extLst>
                    <a:ext uri="{9D8B030D-6E8A-4147-A177-3AD203B41FA5}">
                      <a16:colId xmlns:a16="http://schemas.microsoft.com/office/drawing/2014/main" val="3585603168"/>
                    </a:ext>
                  </a:extLst>
                </a:gridCol>
                <a:gridCol w="1745530">
                  <a:extLst>
                    <a:ext uri="{9D8B030D-6E8A-4147-A177-3AD203B41FA5}">
                      <a16:colId xmlns:a16="http://schemas.microsoft.com/office/drawing/2014/main" val="3325512098"/>
                    </a:ext>
                  </a:extLst>
                </a:gridCol>
                <a:gridCol w="1745530">
                  <a:extLst>
                    <a:ext uri="{9D8B030D-6E8A-4147-A177-3AD203B41FA5}">
                      <a16:colId xmlns:a16="http://schemas.microsoft.com/office/drawing/2014/main" val="2278235380"/>
                    </a:ext>
                  </a:extLst>
                </a:gridCol>
                <a:gridCol w="1745530">
                  <a:extLst>
                    <a:ext uri="{9D8B030D-6E8A-4147-A177-3AD203B41FA5}">
                      <a16:colId xmlns:a16="http://schemas.microsoft.com/office/drawing/2014/main" val="1501295170"/>
                    </a:ext>
                  </a:extLst>
                </a:gridCol>
                <a:gridCol w="1745530">
                  <a:extLst>
                    <a:ext uri="{9D8B030D-6E8A-4147-A177-3AD203B41FA5}">
                      <a16:colId xmlns:a16="http://schemas.microsoft.com/office/drawing/2014/main" val="3199334278"/>
                    </a:ext>
                  </a:extLst>
                </a:gridCol>
              </a:tblGrid>
              <a:tr h="837102">
                <a:tc>
                  <a:txBody>
                    <a:bodyPr/>
                    <a:lstStyle/>
                    <a:p>
                      <a:pPr algn="ctr" rtl="0" fontAlgn="b"/>
                      <a:r>
                        <a:rPr lang="en-IN" sz="1800" b="1" dirty="0">
                          <a:effectLst/>
                        </a:rPr>
                        <a:t>Sl. No.</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sz="1800" b="1" dirty="0">
                          <a:effectLst/>
                        </a:rPr>
                        <a:t>Year of Publication</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sz="1800" b="1" dirty="0">
                          <a:effectLst/>
                        </a:rPr>
                        <a:t>Name of the Publisher</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sz="1800" b="1" dirty="0">
                          <a:effectLst/>
                        </a:rPr>
                        <a:t>Title of the Paper</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sz="1800" b="1" dirty="0">
                          <a:effectLst/>
                        </a:rPr>
                        <a:t>Techniques Used</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b"/>
                      <a:r>
                        <a:rPr lang="en-IN" sz="1800" b="1" dirty="0">
                          <a:effectLst/>
                        </a:rPr>
                        <a:t>Limitations</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177596025"/>
                  </a:ext>
                </a:extLst>
              </a:tr>
              <a:tr h="1668861">
                <a:tc>
                  <a:txBody>
                    <a:bodyPr/>
                    <a:lstStyle/>
                    <a:p>
                      <a:pPr algn="ctr" rtl="0" fontAlgn="b"/>
                      <a:r>
                        <a:rPr lang="en-IN" sz="1800" dirty="0">
                          <a:effectLst/>
                        </a:rPr>
                        <a:t>6</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2020</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Elsevier</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Real-Time Papaya Fruit Disease Detection Using YoloV5</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YoloV5 detector</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Requires a large dataset of labeled images.</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9708530"/>
                  </a:ext>
                </a:extLst>
              </a:tr>
              <a:tr h="2122597">
                <a:tc>
                  <a:txBody>
                    <a:bodyPr/>
                    <a:lstStyle/>
                    <a:p>
                      <a:pPr algn="ctr" rtl="0" fontAlgn="b"/>
                      <a:r>
                        <a:rPr lang="en-IN" sz="1800" dirty="0">
                          <a:effectLst/>
                        </a:rPr>
                        <a:t>7</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2019</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800" dirty="0">
                          <a:effectLst/>
                        </a:rPr>
                        <a:t>ACM</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Papaya Fruit Disease Detection Using a Hybrid Approach of Deep Learning and Machine Learning</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Convolutional Neural Network (CNN) and Support Vector Machine (SVM)</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800" dirty="0">
                          <a:effectLst/>
                        </a:rPr>
                        <a:t>Requires a large dataset of labeled images.</a:t>
                      </a:r>
                    </a:p>
                  </a:txBody>
                  <a:tcPr marL="2643" marR="2643" marT="1762" marB="17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009852"/>
                  </a:ext>
                </a:extLst>
              </a:tr>
            </a:tbl>
          </a:graphicData>
        </a:graphic>
      </p:graphicFrame>
      <p:sp>
        <p:nvSpPr>
          <p:cNvPr id="3" name="TextBox 2">
            <a:extLst>
              <a:ext uri="{FF2B5EF4-FFF2-40B4-BE49-F238E27FC236}">
                <a16:creationId xmlns:a16="http://schemas.microsoft.com/office/drawing/2014/main" id="{3204AA5F-2AB3-16A9-B49F-2EBEA9F0BA17}"/>
              </a:ext>
            </a:extLst>
          </p:cNvPr>
          <p:cNvSpPr txBox="1"/>
          <p:nvPr/>
        </p:nvSpPr>
        <p:spPr>
          <a:xfrm>
            <a:off x="838200" y="476864"/>
            <a:ext cx="11353800" cy="769441"/>
          </a:xfrm>
          <a:prstGeom prst="rect">
            <a:avLst/>
          </a:prstGeom>
          <a:noFill/>
        </p:spPr>
        <p:txBody>
          <a:bodyPr wrap="square">
            <a:spAutoFit/>
          </a:bodyPr>
          <a:lstStyle/>
          <a:p>
            <a:r>
              <a:rPr lang="en-IN" sz="4400" b="1" dirty="0"/>
              <a:t>Literature Review</a:t>
            </a:r>
          </a:p>
        </p:txBody>
      </p:sp>
      <p:sp>
        <p:nvSpPr>
          <p:cNvPr id="7" name="Slide Number Placeholder 6">
            <a:extLst>
              <a:ext uri="{FF2B5EF4-FFF2-40B4-BE49-F238E27FC236}">
                <a16:creationId xmlns:a16="http://schemas.microsoft.com/office/drawing/2014/main" id="{05AD1681-7A2B-608D-0E86-6A823EC528BF}"/>
              </a:ext>
            </a:extLst>
          </p:cNvPr>
          <p:cNvSpPr txBox="1">
            <a:spLocks/>
          </p:cNvSpPr>
          <p:nvPr/>
        </p:nvSpPr>
        <p:spPr>
          <a:xfrm>
            <a:off x="8931112" y="638113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8</a:t>
            </a:fld>
            <a:endParaRPr lang="en-IN" sz="1600" dirty="0">
              <a:solidFill>
                <a:schemeClr val="tx1"/>
              </a:solidFill>
            </a:endParaRPr>
          </a:p>
        </p:txBody>
      </p:sp>
    </p:spTree>
    <p:extLst>
      <p:ext uri="{BB962C8B-B14F-4D97-AF65-F5344CB8AC3E}">
        <p14:creationId xmlns:p14="http://schemas.microsoft.com/office/powerpoint/2010/main" val="422176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425078-AB53-182B-E4D4-74224554CACF}"/>
              </a:ext>
            </a:extLst>
          </p:cNvPr>
          <p:cNvSpPr txBox="1"/>
          <p:nvPr/>
        </p:nvSpPr>
        <p:spPr>
          <a:xfrm>
            <a:off x="936396" y="495717"/>
            <a:ext cx="11255604" cy="769441"/>
          </a:xfrm>
          <a:prstGeom prst="rect">
            <a:avLst/>
          </a:prstGeom>
          <a:noFill/>
        </p:spPr>
        <p:txBody>
          <a:bodyPr wrap="square">
            <a:spAutoFit/>
          </a:bodyPr>
          <a:lstStyle/>
          <a:p>
            <a:r>
              <a:rPr lang="en-IN" sz="4400" b="1" dirty="0"/>
              <a:t>Gaps in Literature</a:t>
            </a:r>
          </a:p>
        </p:txBody>
      </p:sp>
      <p:sp>
        <p:nvSpPr>
          <p:cNvPr id="4" name="TextBox 3">
            <a:extLst>
              <a:ext uri="{FF2B5EF4-FFF2-40B4-BE49-F238E27FC236}">
                <a16:creationId xmlns:a16="http://schemas.microsoft.com/office/drawing/2014/main" id="{AD418D6F-2774-5EBD-6755-3C8B491A5357}"/>
              </a:ext>
            </a:extLst>
          </p:cNvPr>
          <p:cNvSpPr txBox="1"/>
          <p:nvPr/>
        </p:nvSpPr>
        <p:spPr>
          <a:xfrm>
            <a:off x="468198" y="1341052"/>
            <a:ext cx="11255604" cy="5159554"/>
          </a:xfrm>
          <a:prstGeom prst="rect">
            <a:avLst/>
          </a:prstGeom>
          <a:noFill/>
        </p:spPr>
        <p:txBody>
          <a:bodyPr wrap="square">
            <a:spAutoFit/>
          </a:bodyPr>
          <a:lstStyle/>
          <a:p>
            <a:pPr marL="800100" lvl="1" indent="-342900">
              <a:lnSpc>
                <a:spcPct val="200000"/>
              </a:lnSpc>
              <a:buFont typeface="Wingdings" panose="05000000000000000000" pitchFamily="2" charset="2"/>
              <a:buChar char="§"/>
            </a:pPr>
            <a:r>
              <a:rPr lang="en-IN" sz="2400" i="0" dirty="0">
                <a:effectLst/>
              </a:rPr>
              <a:t>Limited Focus on Papaya fruit</a:t>
            </a:r>
            <a:endParaRPr lang="en-US" sz="2400" dirty="0"/>
          </a:p>
          <a:p>
            <a:pPr marL="800100" lvl="1" indent="-342900">
              <a:lnSpc>
                <a:spcPct val="200000"/>
              </a:lnSpc>
              <a:buFont typeface="Wingdings" panose="05000000000000000000" pitchFamily="2" charset="2"/>
              <a:buChar char="§"/>
            </a:pPr>
            <a:r>
              <a:rPr lang="en-US" sz="2400" i="0" dirty="0">
                <a:effectLst/>
              </a:rPr>
              <a:t>Lack of publically available datasets</a:t>
            </a:r>
          </a:p>
          <a:p>
            <a:pPr marL="800100" lvl="1" indent="-342900">
              <a:lnSpc>
                <a:spcPct val="200000"/>
              </a:lnSpc>
              <a:buFont typeface="Wingdings" panose="05000000000000000000" pitchFamily="2" charset="2"/>
              <a:buChar char="§"/>
            </a:pPr>
            <a:r>
              <a:rPr lang="en-US" sz="2400" i="0" dirty="0">
                <a:effectLst/>
              </a:rPr>
              <a:t>Development of ML-based systems that can detect diseases at an early stage</a:t>
            </a:r>
          </a:p>
          <a:p>
            <a:pPr marL="800100" lvl="1" indent="-342900">
              <a:lnSpc>
                <a:spcPct val="200000"/>
              </a:lnSpc>
              <a:buFont typeface="Wingdings" panose="05000000000000000000" pitchFamily="2" charset="2"/>
              <a:buChar char="§"/>
            </a:pPr>
            <a:r>
              <a:rPr lang="en-US" sz="2400" i="0" dirty="0">
                <a:effectLst/>
              </a:rPr>
              <a:t>Development of ML-based systems that can be used on mobile devices</a:t>
            </a:r>
          </a:p>
          <a:p>
            <a:pPr marL="800100" lvl="1" indent="-342900">
              <a:lnSpc>
                <a:spcPct val="200000"/>
              </a:lnSpc>
              <a:buFont typeface="Wingdings" panose="05000000000000000000" pitchFamily="2" charset="2"/>
              <a:buChar char="§"/>
            </a:pPr>
            <a:r>
              <a:rPr lang="en-US" sz="2400" i="0" dirty="0">
                <a:effectLst/>
              </a:rPr>
              <a:t>Evaluation of ML-based systems on real-world data</a:t>
            </a:r>
          </a:p>
          <a:p>
            <a:pPr marL="800100" lvl="1" indent="-342900">
              <a:lnSpc>
                <a:spcPct val="200000"/>
              </a:lnSpc>
              <a:buFont typeface="Wingdings" panose="05000000000000000000" pitchFamily="2" charset="2"/>
              <a:buChar char="§"/>
            </a:pPr>
            <a:r>
              <a:rPr lang="en-US" sz="2400" i="0" dirty="0">
                <a:effectLst/>
              </a:rPr>
              <a:t>Development of ML-based systems that can be used to detect a wider range of diseases</a:t>
            </a:r>
          </a:p>
        </p:txBody>
      </p:sp>
      <p:sp>
        <p:nvSpPr>
          <p:cNvPr id="8" name="Slide Number Placeholder 6">
            <a:extLst>
              <a:ext uri="{FF2B5EF4-FFF2-40B4-BE49-F238E27FC236}">
                <a16:creationId xmlns:a16="http://schemas.microsoft.com/office/drawing/2014/main" id="{B1B97D18-985F-F071-9525-563C53650621}"/>
              </a:ext>
            </a:extLst>
          </p:cNvPr>
          <p:cNvSpPr txBox="1">
            <a:spLocks/>
          </p:cNvSpPr>
          <p:nvPr/>
        </p:nvSpPr>
        <p:spPr>
          <a:xfrm>
            <a:off x="8827417" y="616252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0007C-C5D3-4C08-9F12-FF25CD712FD1}" type="slidenum">
              <a:rPr lang="en-IN" sz="1600" smtClean="0">
                <a:solidFill>
                  <a:schemeClr val="tx1"/>
                </a:solidFill>
              </a:rPr>
              <a:pPr/>
              <a:t>9</a:t>
            </a:fld>
            <a:endParaRPr lang="en-IN" sz="1600" dirty="0">
              <a:solidFill>
                <a:schemeClr val="tx1"/>
              </a:solidFill>
            </a:endParaRPr>
          </a:p>
        </p:txBody>
      </p:sp>
    </p:spTree>
    <p:extLst>
      <p:ext uri="{BB962C8B-B14F-4D97-AF65-F5344CB8AC3E}">
        <p14:creationId xmlns:p14="http://schemas.microsoft.com/office/powerpoint/2010/main" val="2418641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TotalTime>
  <Words>1403</Words>
  <Application>Microsoft Office PowerPoint</Application>
  <PresentationFormat>Widescreen</PresentationFormat>
  <Paragraphs>335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Google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TIRKEY</dc:creator>
  <cp:lastModifiedBy>UJJWAL KUMAR</cp:lastModifiedBy>
  <cp:revision>66</cp:revision>
  <dcterms:created xsi:type="dcterms:W3CDTF">2023-09-21T18:31:40Z</dcterms:created>
  <dcterms:modified xsi:type="dcterms:W3CDTF">2023-09-30T15:41:00Z</dcterms:modified>
</cp:coreProperties>
</file>