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77" r:id="rId4"/>
    <p:sldId id="279" r:id="rId5"/>
    <p:sldId id="280" r:id="rId6"/>
    <p:sldId id="281" r:id="rId7"/>
    <p:sldId id="282" r:id="rId8"/>
    <p:sldId id="283" r:id="rId9"/>
    <p:sldId id="284" r:id="rId10"/>
    <p:sldId id="287" r:id="rId11"/>
    <p:sldId id="288" r:id="rId12"/>
    <p:sldId id="289" r:id="rId13"/>
    <p:sldId id="257" r:id="rId14"/>
    <p:sldId id="258" r:id="rId15"/>
    <p:sldId id="259" r:id="rId16"/>
    <p:sldId id="260" r:id="rId17"/>
    <p:sldId id="261" r:id="rId18"/>
    <p:sldId id="262" r:id="rId19"/>
    <p:sldId id="263" r:id="rId20"/>
    <p:sldId id="264" r:id="rId21"/>
    <p:sldId id="265" r:id="rId22"/>
    <p:sldId id="291" r:id="rId23"/>
    <p:sldId id="290" r:id="rId24"/>
    <p:sldId id="294" r:id="rId25"/>
    <p:sldId id="295" r:id="rId26"/>
    <p:sldId id="296" r:id="rId27"/>
    <p:sldId id="266" r:id="rId28"/>
    <p:sldId id="267" r:id="rId29"/>
    <p:sldId id="268" r:id="rId30"/>
    <p:sldId id="269" r:id="rId31"/>
    <p:sldId id="270" r:id="rId32"/>
    <p:sldId id="271" r:id="rId33"/>
    <p:sldId id="272" r:id="rId34"/>
    <p:sldId id="273" r:id="rId35"/>
    <p:sldId id="27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73" y="5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17-Jul-19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17-Jul-19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17-Jul-19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17-Jul-19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17-Jul-19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17-Jul-19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17-Jul-19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dmath.org/MATtours/discrete/concepts/cseq.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err="1" smtClean="0"/>
              <a:t>Eulerian</a:t>
            </a:r>
            <a:r>
              <a:rPr lang="en-US" dirty="0" smtClean="0"/>
              <a:t> Graphs, Hamiltonian Graphs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solidFill>
                  <a:schemeClr val="tx1"/>
                </a:solidFill>
                <a:latin typeface="Times New Roman" pitchFamily="18" charset="0"/>
                <a:cs typeface="Times New Roman" pitchFamily="18" charset="0"/>
              </a:rPr>
              <a:t>Now let's look at the next graph with the teal walk. This walk is NOT a path since it repeats a vertex, namely the pink vertex c</a:t>
            </a:r>
            <a:br>
              <a:rPr lang="en-US" sz="2000" b="1" dirty="0" smtClean="0">
                <a:solidFill>
                  <a:schemeClr val="tx1"/>
                </a:solidFill>
                <a:latin typeface="Times New Roman" pitchFamily="18" charset="0"/>
                <a:cs typeface="Times New Roman" pitchFamily="18" charset="0"/>
              </a:rPr>
            </a:br>
            <a:endParaRPr lang="en-US" sz="2000" b="1" dirty="0">
              <a:solidFill>
                <a:schemeClr val="tx1"/>
              </a:solidFill>
            </a:endParaRPr>
          </a:p>
        </p:txBody>
      </p:sp>
      <p:pic>
        <p:nvPicPr>
          <p:cNvPr id="6146"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31583" t="41351" r="31278" b="15144"/>
          <a:stretch/>
        </p:blipFill>
        <p:spPr bwMode="auto">
          <a:xfrm>
            <a:off x="1981200" y="1524000"/>
            <a:ext cx="5105400" cy="32013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28032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Circuits</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Definition: A Circuit is a closed trail. That is, a circuit has no repeated edges but may have repeated vertices.</a:t>
            </a:r>
          </a:p>
          <a:p>
            <a:endParaRPr lang="en-US" dirty="0"/>
          </a:p>
        </p:txBody>
      </p:sp>
    </p:spTree>
    <p:extLst>
      <p:ext uri="{BB962C8B-B14F-4D97-AF65-F5344CB8AC3E}">
        <p14:creationId xmlns="" xmlns:p14="http://schemas.microsoft.com/office/powerpoint/2010/main" val="1732500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325562"/>
          </a:xfrm>
        </p:spPr>
        <p:txBody>
          <a:bodyPr>
            <a:noAutofit/>
          </a:bodyPr>
          <a:lstStyle/>
          <a:p>
            <a:pPr algn="l"/>
            <a:r>
              <a:rPr lang="en-US" sz="2000" b="1" dirty="0">
                <a:latin typeface="Times New Roman" pitchFamily="18" charset="0"/>
                <a:cs typeface="Times New Roman" pitchFamily="18" charset="0"/>
              </a:rPr>
              <a:t>An example of a circuit can be seen below. Notice how there are no edges repeated in the walk </a:t>
            </a:r>
            <a:r>
              <a:rPr lang="en-US" sz="2000" b="1" i="1" dirty="0" err="1">
                <a:latin typeface="Times New Roman" pitchFamily="18" charset="0"/>
                <a:cs typeface="Times New Roman" pitchFamily="18" charset="0"/>
              </a:rPr>
              <a:t>hbcdefcgh</a:t>
            </a:r>
            <a:r>
              <a:rPr lang="en-US" sz="2000" b="1" dirty="0">
                <a:latin typeface="Times New Roman" pitchFamily="18" charset="0"/>
                <a:cs typeface="Times New Roman" pitchFamily="18" charset="0"/>
              </a:rPr>
              <a:t>, hence the walk is certainly a trail. Additionally, the trail is closed, hence it is by definition a circuit</a:t>
            </a: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pic>
        <p:nvPicPr>
          <p:cNvPr id="8194"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35540" t="48841" r="27778" b="13088"/>
          <a:stretch/>
        </p:blipFill>
        <p:spPr bwMode="auto">
          <a:xfrm>
            <a:off x="1676400" y="1676400"/>
            <a:ext cx="5181600" cy="3268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5767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Eulerian</a:t>
            </a:r>
            <a:r>
              <a:rPr lang="en-US" dirty="0" smtClean="0"/>
              <a:t> Graphs </a:t>
            </a:r>
            <a:endParaRPr lang="en-US" dirty="0"/>
          </a:p>
        </p:txBody>
      </p:sp>
      <p:sp>
        <p:nvSpPr>
          <p:cNvPr id="3" name="Content Placeholder 2"/>
          <p:cNvSpPr>
            <a:spLocks noGrp="1"/>
          </p:cNvSpPr>
          <p:nvPr>
            <p:ph sz="quarter" idx="1"/>
          </p:nvPr>
        </p:nvSpPr>
        <p:spPr/>
        <p:txBody>
          <a:bodyPr>
            <a:normAutofit/>
          </a:bodyPr>
          <a:lstStyle/>
          <a:p>
            <a:r>
              <a:rPr lang="en-US" sz="2800" dirty="0" smtClean="0"/>
              <a:t>The following problem, often referred to as the bridges of </a:t>
            </a:r>
            <a:r>
              <a:rPr lang="en-US" sz="2800" dirty="0" err="1" smtClean="0"/>
              <a:t>K¨onigsberg</a:t>
            </a:r>
            <a:r>
              <a:rPr lang="en-US" sz="2800" dirty="0" smtClean="0"/>
              <a:t> problem, was first solved by Euler in the eighteenth century. </a:t>
            </a:r>
          </a:p>
          <a:p>
            <a:r>
              <a:rPr lang="en-US" sz="2800" dirty="0" smtClean="0"/>
              <a:t>The problem was rather simple — the town of </a:t>
            </a:r>
            <a:r>
              <a:rPr lang="en-US" sz="2800" dirty="0" err="1" smtClean="0"/>
              <a:t>K¨onigsberg</a:t>
            </a:r>
            <a:r>
              <a:rPr lang="en-US" sz="2800" dirty="0" smtClean="0"/>
              <a:t> consists of two islands and seven bridges.</a:t>
            </a:r>
          </a:p>
          <a:p>
            <a:r>
              <a:rPr lang="en-US" sz="2800" dirty="0" smtClean="0"/>
              <a:t> Is it possible, by beginning anywhere and ending anywhere, to walk through the town by crossing all seven bridges but not crossing any bridge twice?</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rotWithShape="1">
          <a:blip r:embed="rId2"/>
          <a:srcRect l="24074" t="36685" r="32862" b="33909"/>
          <a:stretch/>
        </p:blipFill>
        <p:spPr bwMode="auto">
          <a:xfrm>
            <a:off x="838200" y="2133600"/>
            <a:ext cx="6879429"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Eulerian</a:t>
            </a:r>
            <a:r>
              <a:rPr lang="en-US" dirty="0" smtClean="0">
                <a:latin typeface="Times New Roman" pitchFamily="18" charset="0"/>
                <a:cs typeface="Times New Roman" pitchFamily="18" charset="0"/>
              </a:rPr>
              <a:t> trail: </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An </a:t>
            </a:r>
            <a:r>
              <a:rPr lang="en-US" dirty="0" err="1" smtClean="0">
                <a:latin typeface="Times New Roman" pitchFamily="18" charset="0"/>
                <a:cs typeface="Times New Roman" pitchFamily="18" charset="0"/>
              </a:rPr>
              <a:t>Eulerian</a:t>
            </a:r>
            <a:r>
              <a:rPr lang="en-US" dirty="0" smtClean="0">
                <a:latin typeface="Times New Roman" pitchFamily="18" charset="0"/>
                <a:cs typeface="Times New Roman" pitchFamily="18" charset="0"/>
              </a:rPr>
              <a:t> trail is a trail that visits </a:t>
            </a:r>
            <a:r>
              <a:rPr lang="en-US" sz="3600" b="1" dirty="0" smtClean="0">
                <a:latin typeface="Times New Roman" pitchFamily="18" charset="0"/>
                <a:cs typeface="Times New Roman" pitchFamily="18" charset="0"/>
              </a:rPr>
              <a:t>every edge of the graph once and only once</a:t>
            </a:r>
            <a:r>
              <a:rPr lang="en-US" dirty="0" smtClean="0">
                <a:latin typeface="Times New Roman" pitchFamily="18" charset="0"/>
                <a:cs typeface="Times New Roman" pitchFamily="18" charset="0"/>
              </a:rPr>
              <a:t>. It can end on a vertex different from the one on which it began. A graph of this kind is said to be traversable.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latin typeface="Times New Roman" pitchFamily="18" charset="0"/>
                <a:cs typeface="Times New Roman" pitchFamily="18" charset="0"/>
              </a:rPr>
              <a:t>Eulerian</a:t>
            </a:r>
            <a:r>
              <a:rPr lang="en-US" dirty="0" smtClean="0">
                <a:latin typeface="Times New Roman" pitchFamily="18" charset="0"/>
                <a:cs typeface="Times New Roman" pitchFamily="18" charset="0"/>
              </a:rPr>
              <a:t> Circuit: </a:t>
            </a:r>
            <a:r>
              <a:rPr lang="en-US" b="1" dirty="0" smtClean="0">
                <a:latin typeface="Times New Roman" pitchFamily="18" charset="0"/>
                <a:cs typeface="Times New Roman" pitchFamily="18" charset="0"/>
              </a:rPr>
              <a:t>An </a:t>
            </a:r>
            <a:r>
              <a:rPr lang="en-US" b="1" dirty="0" err="1" smtClean="0">
                <a:latin typeface="Times New Roman" pitchFamily="18" charset="0"/>
                <a:cs typeface="Times New Roman" pitchFamily="18" charset="0"/>
              </a:rPr>
              <a:t>Eulerian</a:t>
            </a:r>
            <a:r>
              <a:rPr lang="en-US" b="1" dirty="0" smtClean="0">
                <a:latin typeface="Times New Roman" pitchFamily="18" charset="0"/>
                <a:cs typeface="Times New Roman" pitchFamily="18" charset="0"/>
              </a:rPr>
              <a:t> circuit is an </a:t>
            </a:r>
            <a:r>
              <a:rPr lang="en-US" b="1" dirty="0" err="1" smtClean="0">
                <a:latin typeface="Times New Roman" pitchFamily="18" charset="0"/>
                <a:cs typeface="Times New Roman" pitchFamily="18" charset="0"/>
              </a:rPr>
              <a:t>Eulerian</a:t>
            </a:r>
            <a:r>
              <a:rPr lang="en-US" b="1" dirty="0" smtClean="0">
                <a:latin typeface="Times New Roman" pitchFamily="18" charset="0"/>
                <a:cs typeface="Times New Roman" pitchFamily="18" charset="0"/>
              </a:rPr>
              <a:t> trail that is a circuit</a:t>
            </a:r>
            <a:r>
              <a:rPr lang="en-US" dirty="0" smtClean="0">
                <a:latin typeface="Times New Roman" pitchFamily="18" charset="0"/>
                <a:cs typeface="Times New Roman" pitchFamily="18" charset="0"/>
              </a:rPr>
              <a:t>. That is, it </a:t>
            </a:r>
            <a:r>
              <a:rPr lang="en-US" b="1" dirty="0" smtClean="0">
                <a:latin typeface="Times New Roman" pitchFamily="18" charset="0"/>
                <a:cs typeface="Times New Roman" pitchFamily="18" charset="0"/>
              </a:rPr>
              <a:t>begins and ends on the same vertex</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Eulerian</a:t>
            </a:r>
            <a:r>
              <a:rPr lang="en-US" dirty="0" smtClean="0">
                <a:latin typeface="Times New Roman" pitchFamily="18" charset="0"/>
                <a:cs typeface="Times New Roman" pitchFamily="18" charset="0"/>
              </a:rPr>
              <a:t> Graph: A graph is called </a:t>
            </a:r>
            <a:r>
              <a:rPr lang="en-US" dirty="0" err="1" smtClean="0">
                <a:latin typeface="Times New Roman" pitchFamily="18" charset="0"/>
                <a:cs typeface="Times New Roman" pitchFamily="18" charset="0"/>
              </a:rPr>
              <a:t>Eulerian</a:t>
            </a:r>
            <a:r>
              <a:rPr lang="en-US" dirty="0" smtClean="0">
                <a:latin typeface="Times New Roman" pitchFamily="18" charset="0"/>
                <a:cs typeface="Times New Roman" pitchFamily="18" charset="0"/>
              </a:rPr>
              <a:t> when it contains an </a:t>
            </a:r>
            <a:r>
              <a:rPr lang="en-US" dirty="0" err="1" smtClean="0">
                <a:latin typeface="Times New Roman" pitchFamily="18" charset="0"/>
                <a:cs typeface="Times New Roman" pitchFamily="18" charset="0"/>
              </a:rPr>
              <a:t>Eulerian</a:t>
            </a:r>
            <a:r>
              <a:rPr lang="en-US" dirty="0" smtClean="0">
                <a:latin typeface="Times New Roman" pitchFamily="18" charset="0"/>
                <a:cs typeface="Times New Roman" pitchFamily="18" charset="0"/>
              </a:rPr>
              <a:t> circuit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rotWithShape="1">
          <a:blip r:embed="rId2"/>
          <a:srcRect l="25071" t="26306" r="27994" b="44288"/>
          <a:stretch/>
        </p:blipFill>
        <p:spPr bwMode="auto">
          <a:xfrm>
            <a:off x="563671" y="1447800"/>
            <a:ext cx="8179496"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Hamiltonian Graphs </a:t>
            </a:r>
            <a:endParaRPr lang="en-US" b="1"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Hamiltonian Circuit: A Hamiltonian circuit in a graph is a closed path that visits</a:t>
            </a:r>
            <a:r>
              <a:rPr lang="en-US" b="1" dirty="0" smtClean="0">
                <a:latin typeface="Times New Roman" pitchFamily="18" charset="0"/>
                <a:cs typeface="Times New Roman" pitchFamily="18" charset="0"/>
              </a:rPr>
              <a:t> every vertex in the graph exactly once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 Hamiltonian circuit ends up at the vertex from where it started(cycle). </a:t>
            </a:r>
          </a:p>
          <a:p>
            <a:r>
              <a:rPr lang="en-US" dirty="0" smtClean="0">
                <a:latin typeface="Times New Roman" pitchFamily="18" charset="0"/>
                <a:cs typeface="Times New Roman" pitchFamily="18" charset="0"/>
              </a:rPr>
              <a:t>Hamiltonian graphs are named after the nineteenth-century Irish mathematician Sir William Rowan Hamilton(1805-1865). </a:t>
            </a:r>
          </a:p>
          <a:p>
            <a:r>
              <a:rPr lang="en-US" dirty="0" smtClean="0">
                <a:latin typeface="Times New Roman" pitchFamily="18" charset="0"/>
                <a:cs typeface="Times New Roman" pitchFamily="18" charset="0"/>
              </a:rPr>
              <a:t>This type of problem is often referred to as the </a:t>
            </a:r>
            <a:r>
              <a:rPr lang="en-US" dirty="0" smtClean="0">
                <a:latin typeface="Times New Roman" pitchFamily="18" charset="0"/>
                <a:cs typeface="Times New Roman" pitchFamily="18" charset="0"/>
              </a:rPr>
              <a:t>travelling </a:t>
            </a:r>
            <a:r>
              <a:rPr lang="en-US" dirty="0" smtClean="0">
                <a:latin typeface="Times New Roman" pitchFamily="18" charset="0"/>
                <a:cs typeface="Times New Roman" pitchFamily="18" charset="0"/>
              </a:rPr>
              <a:t>salesman or postman problem.</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 Hamiltonian Graph: If a graph has a Hamiltonian circuit, then the graph is called a Hamiltonian graph.</a:t>
            </a:r>
          </a:p>
          <a:p>
            <a:pPr lvl="1" algn="just"/>
            <a:r>
              <a:rPr lang="en-US" sz="3200" i="1" dirty="0" smtClean="0">
                <a:latin typeface="Times New Roman" pitchFamily="18" charset="0"/>
                <a:cs typeface="Times New Roman" pitchFamily="18" charset="0"/>
              </a:rPr>
              <a:t> </a:t>
            </a:r>
            <a:r>
              <a:rPr lang="en-US" sz="3200" b="1" i="1" dirty="0" smtClean="0">
                <a:latin typeface="Times New Roman" pitchFamily="18" charset="0"/>
                <a:cs typeface="Times New Roman" pitchFamily="18" charset="0"/>
              </a:rPr>
              <a:t>Important: An </a:t>
            </a:r>
            <a:r>
              <a:rPr lang="en-US" sz="3200" b="1" i="1" dirty="0" err="1" smtClean="0">
                <a:latin typeface="Times New Roman" pitchFamily="18" charset="0"/>
                <a:cs typeface="Times New Roman" pitchFamily="18" charset="0"/>
              </a:rPr>
              <a:t>Eulerian</a:t>
            </a:r>
            <a:r>
              <a:rPr lang="en-US" sz="3200" b="1" i="1" dirty="0" smtClean="0">
                <a:latin typeface="Times New Roman" pitchFamily="18" charset="0"/>
                <a:cs typeface="Times New Roman" pitchFamily="18" charset="0"/>
              </a:rPr>
              <a:t> circuit traverses every edge in a graph exactly once, but may repeat vertices, while a Hamiltonian circuit visits each vertex in a graph exactly once but may repeat edges</a:t>
            </a:r>
            <a:endParaRPr lang="en-US"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sz="quarter" idx="1"/>
          </p:nvPr>
        </p:nvSpPr>
        <p:spPr/>
        <p:txBody>
          <a:bodyPr/>
          <a:lstStyle/>
          <a:p>
            <a:pPr marL="514350" indent="-514350">
              <a:buAutoNum type="arabicPeriod"/>
            </a:pPr>
            <a:r>
              <a:rPr lang="en-US" dirty="0" smtClean="0"/>
              <a:t>Walk</a:t>
            </a:r>
          </a:p>
          <a:p>
            <a:pPr marL="514350" indent="-514350">
              <a:buAutoNum type="arabicPeriod"/>
            </a:pPr>
            <a:r>
              <a:rPr lang="en-US" dirty="0" smtClean="0"/>
              <a:t>Trial</a:t>
            </a:r>
          </a:p>
          <a:p>
            <a:pPr marL="514350" indent="-514350">
              <a:buAutoNum type="arabicPeriod"/>
            </a:pPr>
            <a:r>
              <a:rPr lang="en-US" dirty="0" smtClean="0"/>
              <a:t>Path</a:t>
            </a:r>
          </a:p>
          <a:p>
            <a:pPr marL="514350" indent="-514350">
              <a:buAutoNum type="arabicPeriod"/>
            </a:pPr>
            <a:r>
              <a:rPr lang="en-US" dirty="0" smtClean="0"/>
              <a:t>Circuit</a:t>
            </a:r>
            <a:endParaRPr lang="en-US" dirty="0"/>
          </a:p>
        </p:txBody>
      </p:sp>
    </p:spTree>
    <p:extLst>
      <p:ext uri="{BB962C8B-B14F-4D97-AF65-F5344CB8AC3E}">
        <p14:creationId xmlns="" xmlns:p14="http://schemas.microsoft.com/office/powerpoint/2010/main" val="288280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Question: </a:t>
            </a:r>
            <a:r>
              <a:rPr lang="en-US" b="1" dirty="0" smtClean="0"/>
              <a:t>Are the </a:t>
            </a:r>
            <a:r>
              <a:rPr lang="en-US" b="1" dirty="0"/>
              <a:t>following </a:t>
            </a:r>
            <a:r>
              <a:rPr lang="en-US" b="1" dirty="0" smtClean="0"/>
              <a:t>graphs Hamiltonian </a:t>
            </a:r>
            <a:r>
              <a:rPr lang="en-US" b="1" dirty="0"/>
              <a:t>or </a:t>
            </a:r>
            <a:r>
              <a:rPr lang="en-US" b="1" dirty="0" err="1"/>
              <a:t>Eulerian</a:t>
            </a:r>
            <a:r>
              <a:rPr lang="en-US" b="1" dirty="0"/>
              <a:t> or both? </a:t>
            </a:r>
          </a:p>
        </p:txBody>
      </p:sp>
      <p:pic>
        <p:nvPicPr>
          <p:cNvPr id="1026" name="Picture 2"/>
          <p:cNvPicPr>
            <a:picLocks noGrp="1" noChangeAspect="1" noChangeArrowheads="1"/>
          </p:cNvPicPr>
          <p:nvPr>
            <p:ph sz="quarter" idx="1"/>
          </p:nvPr>
        </p:nvPicPr>
        <p:blipFill>
          <a:blip r:embed="rId2"/>
          <a:srcRect l="22818" t="53876" r="24891" b="19186"/>
          <a:stretch>
            <a:fillRect/>
          </a:stretch>
        </p:blipFill>
        <p:spPr bwMode="auto">
          <a:xfrm>
            <a:off x="609600" y="2057400"/>
            <a:ext cx="7858125"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t>Question: Is the following graph Hamiltonian or </a:t>
            </a:r>
            <a:r>
              <a:rPr lang="en-US" sz="3600" b="1" dirty="0" err="1" smtClean="0"/>
              <a:t>Eulerian</a:t>
            </a:r>
            <a:r>
              <a:rPr lang="en-US" sz="3600" b="1" dirty="0" smtClean="0"/>
              <a:t> or both? </a:t>
            </a:r>
            <a:endParaRPr lang="en-US" sz="3600" b="1" dirty="0"/>
          </a:p>
        </p:txBody>
      </p:sp>
      <p:pic>
        <p:nvPicPr>
          <p:cNvPr id="2050" name="Picture 2"/>
          <p:cNvPicPr>
            <a:picLocks noGrp="1" noChangeAspect="1" noChangeArrowheads="1"/>
          </p:cNvPicPr>
          <p:nvPr>
            <p:ph sz="quarter" idx="1"/>
          </p:nvPr>
        </p:nvPicPr>
        <p:blipFill>
          <a:blip r:embed="rId2"/>
          <a:srcRect l="25000" t="47063" r="25926" b="28720"/>
          <a:stretch>
            <a:fillRect/>
          </a:stretch>
        </p:blipFill>
        <p:spPr bwMode="auto">
          <a:xfrm>
            <a:off x="1295399" y="1981200"/>
            <a:ext cx="7500257"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Fleury’s Algorithm</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Let G be a connected graph. If G is </a:t>
            </a:r>
            <a:r>
              <a:rPr lang="en-US" dirty="0" err="1">
                <a:latin typeface="Times New Roman" pitchFamily="18" charset="0"/>
                <a:cs typeface="Times New Roman" pitchFamily="18" charset="0"/>
              </a:rPr>
              <a:t>Eulerian</a:t>
            </a:r>
            <a:r>
              <a:rPr lang="en-US" dirty="0">
                <a:latin typeface="Times New Roman" pitchFamily="18" charset="0"/>
                <a:cs typeface="Times New Roman" pitchFamily="18" charset="0"/>
              </a:rPr>
              <a:t> then Fleury’s algorithm will produce an </a:t>
            </a:r>
            <a:r>
              <a:rPr lang="en-US" dirty="0" err="1">
                <a:latin typeface="Times New Roman" pitchFamily="18" charset="0"/>
                <a:cs typeface="Times New Roman" pitchFamily="18" charset="0"/>
              </a:rPr>
              <a:t>Eulerian</a:t>
            </a:r>
            <a:r>
              <a:rPr lang="en-US" dirty="0">
                <a:latin typeface="Times New Roman" pitchFamily="18" charset="0"/>
                <a:cs typeface="Times New Roman" pitchFamily="18" charset="0"/>
              </a:rPr>
              <a:t> trail in G. In a connected graph G, a bridge is an edge which, if removed, produces a disconnected graph.</a:t>
            </a:r>
          </a:p>
        </p:txBody>
      </p:sp>
    </p:spTree>
    <p:extLst>
      <p:ext uri="{BB962C8B-B14F-4D97-AF65-F5344CB8AC3E}">
        <p14:creationId xmlns="" xmlns:p14="http://schemas.microsoft.com/office/powerpoint/2010/main" val="760934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Fleury’s Algorithm</a:t>
            </a:r>
          </a:p>
        </p:txBody>
      </p:sp>
      <p:sp>
        <p:nvSpPr>
          <p:cNvPr id="3" name="Content Placeholder 2"/>
          <p:cNvSpPr>
            <a:spLocks noGrp="1"/>
          </p:cNvSpPr>
          <p:nvPr>
            <p:ph sz="quarter" idx="1"/>
          </p:nvPr>
        </p:nvSpPr>
        <p:spPr/>
        <p:txBody>
          <a:bodyPr>
            <a:normAutofit fontScale="92500"/>
          </a:bodyPr>
          <a:lstStyle/>
          <a:p>
            <a:r>
              <a:rPr lang="en-US" dirty="0">
                <a:latin typeface="Times New Roman" pitchFamily="18" charset="0"/>
                <a:cs typeface="Times New Roman" pitchFamily="18" charset="0"/>
              </a:rPr>
              <a:t>Let G be an </a:t>
            </a:r>
            <a:r>
              <a:rPr lang="en-US" dirty="0" err="1">
                <a:latin typeface="Times New Roman" pitchFamily="18" charset="0"/>
                <a:cs typeface="Times New Roman" pitchFamily="18" charset="0"/>
              </a:rPr>
              <a:t>Eulerian</a:t>
            </a:r>
            <a:r>
              <a:rPr lang="en-US" dirty="0">
                <a:latin typeface="Times New Roman" pitchFamily="18" charset="0"/>
                <a:cs typeface="Times New Roman" pitchFamily="18" charset="0"/>
              </a:rPr>
              <a:t> graph.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STEP </a:t>
            </a:r>
            <a:r>
              <a:rPr lang="en-US" dirty="0">
                <a:latin typeface="Times New Roman" pitchFamily="18" charset="0"/>
                <a:cs typeface="Times New Roman" pitchFamily="18" charset="0"/>
              </a:rPr>
              <a:t>1: Choose any vertex v of G and set current vertex equal to v and current trail equal to the empty sequence of edges</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STEP 2: Select any edge e incident with the current vertex but choosing a bridge only if there is no alternative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STEP 3: Add e to the current trail and set the current vertex equal to the vertex at the ‘other end’ of e. [If e is a loop, the current vertex will not move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STEP 4: Delete e from the graph. Delete any isolated vertices</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Repeat steps 2 – 4 until all edges have been deleted from G. The final current trail is an </a:t>
            </a:r>
            <a:r>
              <a:rPr lang="en-US" b="1" dirty="0" err="1" smtClean="0">
                <a:latin typeface="Times New Roman" pitchFamily="18" charset="0"/>
                <a:cs typeface="Times New Roman" pitchFamily="18" charset="0"/>
              </a:rPr>
              <a:t>Eulerian</a:t>
            </a:r>
            <a:r>
              <a:rPr lang="en-US" b="1" dirty="0" smtClean="0">
                <a:latin typeface="Times New Roman" pitchFamily="18" charset="0"/>
                <a:cs typeface="Times New Roman" pitchFamily="18" charset="0"/>
              </a:rPr>
              <a:t> trail in G</a:t>
            </a:r>
          </a:p>
          <a:p>
            <a:pPr lvl="1"/>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98129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316162"/>
          </a:xfrm>
        </p:spPr>
        <p:txBody>
          <a:bodyPr>
            <a:noAutofit/>
          </a:bodyPr>
          <a:lstStyle/>
          <a:p>
            <a:r>
              <a:rPr lang="en-US" sz="2400" b="1" dirty="0" smtClean="0">
                <a:solidFill>
                  <a:schemeClr val="tx1"/>
                </a:solidFill>
                <a:latin typeface="Times New Roman" pitchFamily="18" charset="0"/>
                <a:cs typeface="Times New Roman" pitchFamily="18" charset="0"/>
              </a:rPr>
              <a:t>Example Apply </a:t>
            </a:r>
            <a:r>
              <a:rPr lang="en-US" sz="2400" b="1" dirty="0" err="1" smtClean="0">
                <a:solidFill>
                  <a:schemeClr val="tx1"/>
                </a:solidFill>
                <a:latin typeface="Times New Roman" pitchFamily="18" charset="0"/>
                <a:cs typeface="Times New Roman" pitchFamily="18" charset="0"/>
              </a:rPr>
              <a:t>Fleury’s</a:t>
            </a:r>
            <a:r>
              <a:rPr lang="en-US" sz="2400" b="1" dirty="0" smtClean="0">
                <a:solidFill>
                  <a:schemeClr val="tx1"/>
                </a:solidFill>
                <a:latin typeface="Times New Roman" pitchFamily="18" charset="0"/>
                <a:cs typeface="Times New Roman" pitchFamily="18" charset="0"/>
              </a:rPr>
              <a:t> algorithm, beginning with vertex A, to find an </a:t>
            </a:r>
            <a:r>
              <a:rPr lang="en-US" sz="2400" b="1" dirty="0" err="1" smtClean="0">
                <a:solidFill>
                  <a:schemeClr val="tx1"/>
                </a:solidFill>
                <a:latin typeface="Times New Roman" pitchFamily="18" charset="0"/>
                <a:cs typeface="Times New Roman" pitchFamily="18" charset="0"/>
              </a:rPr>
              <a:t>Eulerian</a:t>
            </a:r>
            <a:r>
              <a:rPr lang="en-US" sz="2400" b="1" dirty="0" smtClean="0">
                <a:solidFill>
                  <a:schemeClr val="tx1"/>
                </a:solidFill>
                <a:latin typeface="Times New Roman" pitchFamily="18" charset="0"/>
                <a:cs typeface="Times New Roman" pitchFamily="18" charset="0"/>
              </a:rPr>
              <a:t> trail in the following graph. In applying the algorithm, at each stage chose the edge (from those available) which visits the vertex which comes first in alphabetical order. </a:t>
            </a:r>
            <a:br>
              <a:rPr lang="en-US" sz="2400" b="1" dirty="0" smtClean="0">
                <a:solidFill>
                  <a:schemeClr val="tx1"/>
                </a:solidFill>
                <a:latin typeface="Times New Roman" pitchFamily="18" charset="0"/>
                <a:cs typeface="Times New Roman" pitchFamily="18" charset="0"/>
              </a:rPr>
            </a:br>
            <a:endParaRPr lang="en-US" sz="2400" b="1" dirty="0">
              <a:solidFill>
                <a:schemeClr val="tx1"/>
              </a:solidFill>
            </a:endParaRPr>
          </a:p>
        </p:txBody>
      </p:sp>
      <p:pic>
        <p:nvPicPr>
          <p:cNvPr id="9218"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23212" t="42774" r="26408" b="14006"/>
          <a:stretch/>
        </p:blipFill>
        <p:spPr bwMode="auto">
          <a:xfrm>
            <a:off x="914400" y="2819400"/>
            <a:ext cx="7135224"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49207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Starting at A, choose AB, BC, CD. This gives the following graph (with the current vertex circled).</a:t>
            </a:r>
          </a:p>
        </p:txBody>
      </p:sp>
      <p:pic>
        <p:nvPicPr>
          <p:cNvPr id="10243" name="Picture 3"/>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25342" t="18889" r="23973" b="5760"/>
          <a:stretch/>
        </p:blipFill>
        <p:spPr bwMode="auto">
          <a:xfrm>
            <a:off x="1295400" y="1295400"/>
            <a:ext cx="5715000" cy="4547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62217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25037" t="33675" r="25496" b="13438"/>
          <a:stretch/>
        </p:blipFill>
        <p:spPr bwMode="auto">
          <a:xfrm>
            <a:off x="1066800" y="1828800"/>
            <a:ext cx="6705600" cy="38376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73403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Graph Coloring 	 	 </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r>
              <a:rPr lang="en-US" dirty="0" smtClean="0">
                <a:latin typeface="Times New Roman" pitchFamily="18" charset="0"/>
                <a:cs typeface="Times New Roman" pitchFamily="18" charset="0"/>
              </a:rPr>
              <a:t>Graph coloring is nothing but a simple way of </a:t>
            </a:r>
            <a:r>
              <a:rPr lang="en-US" dirty="0" err="1" smtClean="0">
                <a:latin typeface="Times New Roman" pitchFamily="18" charset="0"/>
                <a:cs typeface="Times New Roman" pitchFamily="18" charset="0"/>
              </a:rPr>
              <a:t>labelling</a:t>
            </a:r>
            <a:r>
              <a:rPr lang="en-US" dirty="0" smtClean="0">
                <a:latin typeface="Times New Roman" pitchFamily="18" charset="0"/>
                <a:cs typeface="Times New Roman" pitchFamily="18" charset="0"/>
              </a:rPr>
              <a:t> graph components such as vertices, edges, and regions under some constraints. In a graph, no two adjacent vertices, adjacent edges, or adjacent regions are colored with minimum number of colors. This number is called the </a:t>
            </a:r>
            <a:r>
              <a:rPr lang="en-US" b="1" dirty="0" smtClean="0">
                <a:latin typeface="Times New Roman" pitchFamily="18" charset="0"/>
                <a:cs typeface="Times New Roman" pitchFamily="18" charset="0"/>
              </a:rPr>
              <a:t>chromatic number</a:t>
            </a:r>
            <a:r>
              <a:rPr lang="en-US" dirty="0" smtClean="0">
                <a:latin typeface="Times New Roman" pitchFamily="18" charset="0"/>
                <a:cs typeface="Times New Roman" pitchFamily="18" charset="0"/>
              </a:rPr>
              <a:t> and the graph is called a </a:t>
            </a:r>
            <a:r>
              <a:rPr lang="en-US" b="1" dirty="0" smtClean="0">
                <a:latin typeface="Times New Roman" pitchFamily="18" charset="0"/>
                <a:cs typeface="Times New Roman" pitchFamily="18" charset="0"/>
              </a:rPr>
              <a:t>properly colored graph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While graph coloring, the constraints that are set on the graph are colors, order of coloring, the way of assigning color, etc. A coloring is given to a vertex or a particular region. Thus, the vertices or regions having same colors form independent sets.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Vertex Coloring</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Vertex coloring is an assignment of colors to the vertices of a graph ‘G’ such that no two adjacent vertices have the same color. Simply put, no two vertices of an edge should be of the same color.</a:t>
            </a:r>
          </a:p>
          <a:p>
            <a:r>
              <a:rPr lang="en-US" dirty="0" smtClean="0">
                <a:latin typeface="Times New Roman" pitchFamily="18" charset="0"/>
                <a:cs typeface="Times New Roman" pitchFamily="18" charset="0"/>
              </a:rPr>
              <a:t>Chromatic Number</a:t>
            </a:r>
          </a:p>
          <a:p>
            <a:r>
              <a:rPr lang="en-US" dirty="0" smtClean="0">
                <a:latin typeface="Times New Roman" pitchFamily="18" charset="0"/>
                <a:cs typeface="Times New Roman" pitchFamily="18" charset="0"/>
              </a:rPr>
              <a:t>The minimum number of colors required for vertex coloring of graph ‘G’ is called as the chromatic number of G, denoted by X(G).</a:t>
            </a:r>
          </a:p>
          <a:p>
            <a:r>
              <a:rPr lang="en-US" dirty="0" smtClean="0">
                <a:latin typeface="Times New Roman" pitchFamily="18" charset="0"/>
                <a:cs typeface="Times New Roman" pitchFamily="18" charset="0"/>
              </a:rPr>
              <a:t>χ(G) = 1 if and only if 'G' is a null graph. If 'G' is not a null graph, then χ(G) ≥ 2</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l="25926" t="28036" r="28704" b="26991"/>
          <a:stretch>
            <a:fillRect/>
          </a:stretch>
        </p:blipFill>
        <p:spPr bwMode="auto">
          <a:xfrm>
            <a:off x="914399" y="1447800"/>
            <a:ext cx="703677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Walk</a:t>
            </a: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walk</a:t>
            </a:r>
            <a:r>
              <a:rPr lang="en-US" dirty="0">
                <a:latin typeface="Times New Roman" pitchFamily="18" charset="0"/>
                <a:cs typeface="Times New Roman" pitchFamily="18" charset="0"/>
              </a:rPr>
              <a:t> is an alternating </a:t>
            </a:r>
            <a:r>
              <a:rPr lang="en-US" dirty="0">
                <a:latin typeface="Times New Roman" pitchFamily="18" charset="0"/>
                <a:cs typeface="Times New Roman" pitchFamily="18" charset="0"/>
                <a:hlinkClick r:id="rId2"/>
              </a:rPr>
              <a:t>sequence</a:t>
            </a:r>
            <a:r>
              <a:rPr lang="en-US" dirty="0">
                <a:latin typeface="Times New Roman" pitchFamily="18" charset="0"/>
                <a:cs typeface="Times New Roman" pitchFamily="18" charset="0"/>
              </a:rPr>
              <a:t> of vertices and connecting edges.</a:t>
            </a:r>
          </a:p>
          <a:p>
            <a:r>
              <a:rPr lang="en-US" dirty="0">
                <a:latin typeface="Times New Roman" pitchFamily="18" charset="0"/>
                <a:cs typeface="Times New Roman" pitchFamily="18" charset="0"/>
              </a:rPr>
              <a:t>Less </a:t>
            </a:r>
            <a:r>
              <a:rPr lang="en-US" dirty="0" smtClean="0">
                <a:latin typeface="Times New Roman" pitchFamily="18" charset="0"/>
                <a:cs typeface="Times New Roman" pitchFamily="18" charset="0"/>
              </a:rPr>
              <a:t>formally, </a:t>
            </a:r>
            <a:r>
              <a:rPr lang="en-US" dirty="0">
                <a:latin typeface="Times New Roman" pitchFamily="18" charset="0"/>
                <a:cs typeface="Times New Roman" pitchFamily="18" charset="0"/>
              </a:rPr>
              <a:t>a walk is any route through a graph from vertex to vertex along edges. </a:t>
            </a:r>
            <a:r>
              <a:rPr lang="en-US"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walk can end on the same vertex on which it </a:t>
            </a:r>
            <a:r>
              <a:rPr lang="en-US" dirty="0" smtClean="0">
                <a:latin typeface="Times New Roman" pitchFamily="18" charset="0"/>
                <a:cs typeface="Times New Roman" pitchFamily="18" charset="0"/>
              </a:rPr>
              <a:t>began</a:t>
            </a:r>
            <a:r>
              <a:rPr lang="en-US" b="1" dirty="0" smtClean="0">
                <a:latin typeface="Times New Roman" pitchFamily="18" charset="0"/>
                <a:cs typeface="Times New Roman" pitchFamily="18" charset="0"/>
              </a:rPr>
              <a:t>(Close walk)</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or on a different </a:t>
            </a:r>
            <a:r>
              <a:rPr lang="en-US" dirty="0" smtClean="0">
                <a:latin typeface="Times New Roman" pitchFamily="18" charset="0"/>
                <a:cs typeface="Times New Roman" pitchFamily="18" charset="0"/>
              </a:rPr>
              <a:t>vertex</a:t>
            </a:r>
            <a:r>
              <a:rPr lang="en-US" b="1" dirty="0" smtClean="0">
                <a:latin typeface="Times New Roman" pitchFamily="18" charset="0"/>
                <a:cs typeface="Times New Roman" pitchFamily="18" charset="0"/>
              </a:rPr>
              <a:t>(Open walk)</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walk can travel </a:t>
            </a:r>
            <a:r>
              <a:rPr lang="en-US" b="1" i="1" dirty="0">
                <a:latin typeface="Times New Roman" pitchFamily="18" charset="0"/>
                <a:cs typeface="Times New Roman" pitchFamily="18" charset="0"/>
              </a:rPr>
              <a:t>over any edge and any vertex any number of times.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867935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 A graph ‘G’ is said to be n-coverable if there is a vertex coloring that uses at most n colors, i.e., X(G) ≤ 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Region Coloring</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Region coloring is an assignment of colors to the regions of a planar graph such that no two adjacent regions have the same color. Two regions are said to be adjacent if they have a common edge.</a:t>
            </a:r>
          </a:p>
          <a:p>
            <a:r>
              <a:rPr lang="en-US" dirty="0" smtClean="0">
                <a:latin typeface="Times New Roman" pitchFamily="18" charset="0"/>
                <a:cs typeface="Times New Roman" pitchFamily="18" charset="0"/>
              </a:rPr>
              <a:t>Example</a:t>
            </a:r>
          </a:p>
          <a:p>
            <a:r>
              <a:rPr lang="en-US" dirty="0" smtClean="0">
                <a:latin typeface="Times New Roman" pitchFamily="18" charset="0"/>
                <a:cs typeface="Times New Roman" pitchFamily="18" charset="0"/>
              </a:rPr>
              <a:t>Take a look at the following graph. The regions ‘</a:t>
            </a:r>
            <a:r>
              <a:rPr lang="en-US" dirty="0" err="1" smtClean="0">
                <a:latin typeface="Times New Roman" pitchFamily="18" charset="0"/>
                <a:cs typeface="Times New Roman" pitchFamily="18" charset="0"/>
              </a:rPr>
              <a:t>aeb</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befc</a:t>
            </a:r>
            <a:r>
              <a:rPr lang="en-US" dirty="0" smtClean="0">
                <a:latin typeface="Times New Roman" pitchFamily="18" charset="0"/>
                <a:cs typeface="Times New Roman" pitchFamily="18" charset="0"/>
              </a:rPr>
              <a:t>’ are adjacent, as there is a common edge ‘be’ between those two regions.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a:srcRect l="25926" t="26306" r="28704" b="26606"/>
          <a:stretch>
            <a:fillRect/>
          </a:stretch>
        </p:blipFill>
        <p:spPr bwMode="auto">
          <a:xfrm>
            <a:off x="1295400" y="1447800"/>
            <a:ext cx="672084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sz="quarter" idx="1"/>
          </p:nvPr>
        </p:nvPicPr>
        <p:blipFill>
          <a:blip r:embed="rId2"/>
          <a:srcRect l="28133" t="28622" r="30034" b="30971"/>
          <a:stretch>
            <a:fillRect/>
          </a:stretch>
        </p:blipFill>
        <p:spPr bwMode="auto">
          <a:xfrm>
            <a:off x="1752600" y="2133599"/>
            <a:ext cx="5257800" cy="2867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Consider this example with K</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 the complete graph, each vertex is adjacent to remaining (n – 1) vertices. Hence, each vertex requires a new color. Hence the chromatic number of </a:t>
            </a:r>
            <a:r>
              <a:rPr lang="en-US" dirty="0" err="1" smtClean="0">
                <a:latin typeface="Times New Roman" pitchFamily="18" charset="0"/>
                <a:cs typeface="Times New Roman" pitchFamily="18" charset="0"/>
              </a:rPr>
              <a:t>K</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n.</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
          </p:nvPr>
        </p:nvPicPr>
        <p:blipFill>
          <a:blip r:embed="rId2"/>
          <a:srcRect l="26852" t="47063" r="35185" b="23531"/>
          <a:stretch>
            <a:fillRect/>
          </a:stretch>
        </p:blipFill>
        <p:spPr bwMode="auto">
          <a:xfrm>
            <a:off x="1219200" y="1981200"/>
            <a:ext cx="62484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Walk in the given graph is- </a:t>
            </a:r>
            <a:r>
              <a:rPr lang="en-US" i="1" dirty="0"/>
              <a:t/>
            </a:r>
            <a:br>
              <a:rPr lang="en-US" i="1" dirty="0"/>
            </a:br>
            <a:r>
              <a:rPr lang="en-US" i="1" dirty="0" err="1" smtClean="0"/>
              <a:t>abcdb</a:t>
            </a:r>
            <a:endParaRPr lang="en-US" dirty="0"/>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28995" t="45333" r="32192" b="18840"/>
          <a:stretch/>
        </p:blipFill>
        <p:spPr bwMode="auto">
          <a:xfrm>
            <a:off x="1447800" y="1828800"/>
            <a:ext cx="5551712"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29898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Trail</a:t>
            </a:r>
            <a:endParaRPr lang="en-US" dirty="0"/>
          </a:p>
        </p:txBody>
      </p:sp>
      <p:sp>
        <p:nvSpPr>
          <p:cNvPr id="3" name="Content Placeholder 2"/>
          <p:cNvSpPr>
            <a:spLocks noGrp="1"/>
          </p:cNvSpPr>
          <p:nvPr>
            <p:ph sz="quarter" idx="1"/>
          </p:nvPr>
        </p:nvSpPr>
        <p:spPr/>
        <p:txBody>
          <a:bodyPr/>
          <a:lstStyle/>
          <a:p>
            <a:r>
              <a:rPr lang="en-US" dirty="0"/>
              <a:t>A </a:t>
            </a:r>
            <a:r>
              <a:rPr lang="en-US" b="1" dirty="0"/>
              <a:t>Trail</a:t>
            </a:r>
            <a:r>
              <a:rPr lang="en-US" dirty="0"/>
              <a:t> is defined as a </a:t>
            </a:r>
            <a:r>
              <a:rPr lang="en-US" sz="2800" b="1" dirty="0"/>
              <a:t>walk with no repeated edges</a:t>
            </a:r>
            <a:r>
              <a:rPr lang="en-US" dirty="0"/>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819104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28691" t="45902" r="34171" b="27938"/>
          <a:stretch/>
        </p:blipFill>
        <p:spPr bwMode="auto">
          <a:xfrm>
            <a:off x="914400" y="1752600"/>
            <a:ext cx="6062862"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720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Notice that the walk can be defined as </a:t>
            </a:r>
            <a:r>
              <a:rPr lang="en-US" i="1" dirty="0" err="1">
                <a:latin typeface="Times New Roman" pitchFamily="18" charset="0"/>
                <a:cs typeface="Times New Roman" pitchFamily="18" charset="0"/>
              </a:rPr>
              <a:t>abc</a:t>
            </a:r>
            <a:r>
              <a:rPr lang="en-US" dirty="0">
                <a:latin typeface="Times New Roman" pitchFamily="18" charset="0"/>
                <a:cs typeface="Times New Roman" pitchFamily="18" charset="0"/>
              </a:rPr>
              <a:t>. There are no repeated edges so this walk is also a trail.</a:t>
            </a:r>
          </a:p>
        </p:txBody>
      </p:sp>
    </p:spTree>
    <p:extLst>
      <p:ext uri="{BB962C8B-B14F-4D97-AF65-F5344CB8AC3E}">
        <p14:creationId xmlns="" xmlns:p14="http://schemas.microsoft.com/office/powerpoint/2010/main" val="1850998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Path</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Path is defined as </a:t>
            </a:r>
            <a:r>
              <a:rPr lang="en-US" sz="2800" b="1" dirty="0">
                <a:latin typeface="Times New Roman" pitchFamily="18" charset="0"/>
                <a:cs typeface="Times New Roman" pitchFamily="18" charset="0"/>
              </a:rPr>
              <a:t>an open trail </a:t>
            </a:r>
            <a:r>
              <a:rPr lang="en-US" dirty="0">
                <a:latin typeface="Times New Roman" pitchFamily="18" charset="0"/>
                <a:cs typeface="Times New Roman" pitchFamily="18" charset="0"/>
              </a:rPr>
              <a:t>with </a:t>
            </a:r>
            <a:r>
              <a:rPr lang="en-US" sz="2800" b="1" dirty="0">
                <a:latin typeface="Times New Roman" pitchFamily="18" charset="0"/>
                <a:cs typeface="Times New Roman" pitchFamily="18" charset="0"/>
              </a:rPr>
              <a:t>no repeated vertices.</a:t>
            </a:r>
            <a:endParaRPr lang="en-US" b="1"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1000841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Autofit/>
          </a:bodyPr>
          <a:lstStyle/>
          <a:p>
            <a:r>
              <a:rPr lang="en-US" sz="2000" b="1" dirty="0" smtClean="0">
                <a:solidFill>
                  <a:schemeClr val="tx1"/>
                </a:solidFill>
                <a:latin typeface="Times New Roman" pitchFamily="18" charset="0"/>
                <a:cs typeface="Times New Roman" pitchFamily="18" charset="0"/>
              </a:rPr>
              <a:t>Notice that all paths must therefore be open walks, as a path cannot both start and terminate at the same vertex. For example, the following orange colored walk is a path because the walk </a:t>
            </a:r>
            <a:r>
              <a:rPr lang="en-US" sz="2000" b="1" i="1" dirty="0" err="1" smtClean="0">
                <a:solidFill>
                  <a:schemeClr val="tx1"/>
                </a:solidFill>
                <a:latin typeface="Times New Roman" pitchFamily="18" charset="0"/>
                <a:cs typeface="Times New Roman" pitchFamily="18" charset="0"/>
              </a:rPr>
              <a:t>abcde</a:t>
            </a:r>
            <a:r>
              <a:rPr lang="en-US" sz="2000" b="1" dirty="0" smtClean="0">
                <a:solidFill>
                  <a:schemeClr val="tx1"/>
                </a:solidFill>
                <a:latin typeface="Times New Roman" pitchFamily="18" charset="0"/>
                <a:cs typeface="Times New Roman" pitchFamily="18" charset="0"/>
              </a:rPr>
              <a:t> does not repeat any edges.</a:t>
            </a:r>
            <a:endParaRPr lang="en-US" sz="2000" b="1" dirty="0">
              <a:solidFill>
                <a:schemeClr val="tx1"/>
              </a:solidFill>
            </a:endParaRPr>
          </a:p>
        </p:txBody>
      </p:sp>
      <p:pic>
        <p:nvPicPr>
          <p:cNvPr id="5122"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l="34627" t="35950" r="28539" b="21114"/>
          <a:stretch/>
        </p:blipFill>
        <p:spPr bwMode="auto">
          <a:xfrm>
            <a:off x="2286000" y="1600200"/>
            <a:ext cx="4800600" cy="2995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66231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633</TotalTime>
  <Words>1003</Words>
  <Application>Microsoft Office PowerPoint</Application>
  <PresentationFormat>On-screen Show (4:3)</PresentationFormat>
  <Paragraphs>66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Eulerian Graphs, Hamiltonian Graphs </vt:lpstr>
      <vt:lpstr>Definitions</vt:lpstr>
      <vt:lpstr>1. Walk</vt:lpstr>
      <vt:lpstr>Walk in the given graph is-  abcdb</vt:lpstr>
      <vt:lpstr>2. Trail</vt:lpstr>
      <vt:lpstr>Slide 6</vt:lpstr>
      <vt:lpstr>Slide 7</vt:lpstr>
      <vt:lpstr>3. Path</vt:lpstr>
      <vt:lpstr>Notice that all paths must therefore be open walks, as a path cannot both start and terminate at the same vertex. For example, the following orange colored walk is a path because the walk abcde does not repeat any edges.</vt:lpstr>
      <vt:lpstr>Now let's look at the next graph with the teal walk. This walk is NOT a path since it repeats a vertex, namely the pink vertex c </vt:lpstr>
      <vt:lpstr>4. Circuits</vt:lpstr>
      <vt:lpstr>An example of a circuit can be seen below. Notice how there are no edges repeated in the walk hbcdefcgh, hence the walk is certainly a trail. Additionally, the trail is closed, hence it is by definition a circuit. </vt:lpstr>
      <vt:lpstr>Eulerian Graphs </vt:lpstr>
      <vt:lpstr>Slide 14</vt:lpstr>
      <vt:lpstr>Eulerian trail: </vt:lpstr>
      <vt:lpstr>Slide 16</vt:lpstr>
      <vt:lpstr>Slide 17</vt:lpstr>
      <vt:lpstr>Hamiltonian Graphs </vt:lpstr>
      <vt:lpstr>Slide 19</vt:lpstr>
      <vt:lpstr>Question: Are the following graphs Hamiltonian or Eulerian or both? </vt:lpstr>
      <vt:lpstr>Question: Is the following graph Hamiltonian or Eulerian or both? </vt:lpstr>
      <vt:lpstr>Fleury’s Algorithm</vt:lpstr>
      <vt:lpstr>Fleury’s Algorithm</vt:lpstr>
      <vt:lpstr>Example Apply Fleury’s algorithm, beginning with vertex A, to find an Eulerian trail in the following graph. In applying the algorithm, at each stage chose the edge (from those available) which visits the vertex which comes first in alphabetical order.  </vt:lpstr>
      <vt:lpstr>Starting at A, choose AB, BC, CD. This gives the following graph (with the current vertex circled).</vt:lpstr>
      <vt:lpstr>Slide 26</vt:lpstr>
      <vt:lpstr>Graph Coloring     </vt:lpstr>
      <vt:lpstr>Vertex Coloring </vt:lpstr>
      <vt:lpstr>Slide 29</vt:lpstr>
      <vt:lpstr>Slide 30</vt:lpstr>
      <vt:lpstr>Region Coloring </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comp24</dc:creator>
  <cp:lastModifiedBy>Admin</cp:lastModifiedBy>
  <cp:revision>92</cp:revision>
  <dcterms:created xsi:type="dcterms:W3CDTF">2006-08-16T00:00:00Z</dcterms:created>
  <dcterms:modified xsi:type="dcterms:W3CDTF">2019-07-17T02:11:22Z</dcterms:modified>
</cp:coreProperties>
</file>