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B_E7C2BA8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30279975" cy="42808525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528" userDrawn="1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3B1447-CCB2-E00C-22C4-BC06354E08A6}" name="William Sandholt Hansen" initials="WSH" userId="William Sandholt Hans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11B"/>
    <a:srgbClr val="6C6C6C"/>
    <a:srgbClr val="7F7F7F"/>
    <a:srgbClr val="B1031C"/>
    <a:srgbClr val="271234"/>
    <a:srgbClr val="6F0152"/>
    <a:srgbClr val="480000"/>
    <a:srgbClr val="492161"/>
    <a:srgbClr val="0F2837"/>
    <a:srgbClr val="8B0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5119" autoAdjust="0"/>
  </p:normalViewPr>
  <p:slideViewPr>
    <p:cSldViewPr>
      <p:cViewPr>
        <p:scale>
          <a:sx n="40" d="100"/>
          <a:sy n="40" d="100"/>
        </p:scale>
        <p:origin x="10" y="-4094"/>
      </p:cViewPr>
      <p:guideLst>
        <p:guide orient="horz" pos="13528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comments/modernComment_10B_E7C2BA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1A6225-B139-43AF-AD62-B717DCE3CC05}" authorId="{473B1447-CCB2-E00C-22C4-BC06354E08A6}" created="2022-12-04T15:11:51.6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88298632" sldId="267"/>
      <ac:spMk id="3" creationId="{93436AB8-7599-2A57-E99A-5661995A1032}"/>
    </ac:deMkLst>
    <p188:txBody>
      <a:bodyPr/>
      <a:lstStyle/>
      <a:p>
        <a:r>
          <a:rPr lang="da-DK"/>
          <a:t>Tilføj 2 ekstra ligninger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 altLang="da-DK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da-DK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C24FCE-D600-4EA0-889A-0E64E11CF1F8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080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da-D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 altLang="da-DK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text styles</a:t>
            </a:r>
          </a:p>
          <a:p>
            <a:pPr lvl="1"/>
            <a:r>
              <a:rPr lang="da-DK" altLang="da-DK"/>
              <a:t>Second level</a:t>
            </a:r>
          </a:p>
          <a:p>
            <a:pPr lvl="2"/>
            <a:r>
              <a:rPr lang="da-DK" altLang="da-DK"/>
              <a:t>Third level</a:t>
            </a:r>
          </a:p>
          <a:p>
            <a:pPr lvl="3"/>
            <a:r>
              <a:rPr lang="da-DK" altLang="da-DK"/>
              <a:t>Fourth level</a:t>
            </a:r>
          </a:p>
          <a:p>
            <a:pPr lvl="4"/>
            <a:r>
              <a:rPr lang="da-DK" altLang="da-DK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da-D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6419DD-F9A1-448A-88AB-299E4BE4119A}" type="slidenum">
              <a:rPr lang="da-DK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084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1237A-7C62-4AD2-A949-3A06D34DCF10}" type="slidenum">
              <a:rPr lang="da-DK" altLang="da-DK"/>
              <a:pPr/>
              <a:t>1</a:t>
            </a:fld>
            <a:endParaRPr lang="da-DK" altLang="da-DK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da-DK" dirty="0"/>
              <a:t>Tekst og Streger i 100% farve – Baggrund i 90% Transparent.</a:t>
            </a:r>
          </a:p>
        </p:txBody>
      </p:sp>
    </p:spTree>
    <p:extLst>
      <p:ext uri="{BB962C8B-B14F-4D97-AF65-F5344CB8AC3E}">
        <p14:creationId xmlns:p14="http://schemas.microsoft.com/office/powerpoint/2010/main" val="323423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643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999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75763" y="5130800"/>
            <a:ext cx="6845300" cy="3369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8275" y="5130800"/>
            <a:ext cx="20385088" cy="33699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9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5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48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8275" y="13160375"/>
            <a:ext cx="13614400" cy="25669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5075" y="13160375"/>
            <a:ext cx="13615988" cy="25669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696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744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9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5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09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8275" y="5130800"/>
            <a:ext cx="2738278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  <a:endParaRPr lang="en-GB" altLang="da-DK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8275" y="13160375"/>
            <a:ext cx="27382788" cy="256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4800" b="1">
          <a:solidFill>
            <a:schemeClr val="bg2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500">
          <a:solidFill>
            <a:schemeClr val="bg2"/>
          </a:solidFill>
          <a:latin typeface="+mn-lt"/>
          <a:cs typeface="+mn-cs"/>
        </a:defRPr>
      </a:lvl2pPr>
      <a:lvl3pPr marL="647700" indent="-644525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3pPr>
      <a:lvl4pPr marL="13335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4pPr>
      <a:lvl5pPr marL="20574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5pPr>
      <a:lvl6pPr marL="25146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6pPr>
      <a:lvl7pPr marL="29718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7pPr>
      <a:lvl8pPr marL="34290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8pPr>
      <a:lvl9pPr marL="38862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itchFamily="2" charset="2"/>
        <a:buChar char=""/>
        <a:defRPr sz="35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100.png"/><Relationship Id="rId3" Type="http://schemas.microsoft.com/office/2018/10/relationships/comments" Target="../comments/modernComment_10B_E7C2BA88.xml"/><Relationship Id="rId21" Type="http://schemas.openxmlformats.org/officeDocument/2006/relationships/image" Target="../media/image18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30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23" Type="http://schemas.openxmlformats.org/officeDocument/2006/relationships/image" Target="../media/image40.png"/><Relationship Id="rId28" Type="http://schemas.openxmlformats.org/officeDocument/2006/relationships/image" Target="../media/image5.png"/><Relationship Id="rId19" Type="http://schemas.openxmlformats.org/officeDocument/2006/relationships/image" Target="../media/image4.png"/><Relationship Id="rId31" Type="http://schemas.openxmlformats.org/officeDocument/2006/relationships/image" Target="../media/image8.png"/><Relationship Id="rId4" Type="http://schemas.openxmlformats.org/officeDocument/2006/relationships/image" Target="../media/image1.png"/><Relationship Id="rId22" Type="http://schemas.openxmlformats.org/officeDocument/2006/relationships/image" Target="../media/image19.png"/><Relationship Id="rId27" Type="http://schemas.openxmlformats.org/officeDocument/2006/relationships/image" Target="../media/image11.png"/><Relationship Id="rId3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afrundede hjørner 1">
            <a:extLst>
              <a:ext uri="{FF2B5EF4-FFF2-40B4-BE49-F238E27FC236}">
                <a16:creationId xmlns:a16="http://schemas.microsoft.com/office/drawing/2014/main" id="{8C738E27-F9E3-4135-99A4-9690E71D3818}"/>
              </a:ext>
            </a:extLst>
          </p:cNvPr>
          <p:cNvSpPr/>
          <p:nvPr/>
        </p:nvSpPr>
        <p:spPr>
          <a:xfrm>
            <a:off x="1304660" y="9882982"/>
            <a:ext cx="10214940" cy="10447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4700" b="1" dirty="0">
                <a:solidFill>
                  <a:schemeClr val="tx1"/>
                </a:solidFill>
              </a:rPr>
              <a:t>Introduction</a:t>
            </a:r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  <a:p>
            <a:endParaRPr lang="en-GB" sz="4700" dirty="0"/>
          </a:p>
        </p:txBody>
      </p:sp>
      <p:sp>
        <p:nvSpPr>
          <p:cNvPr id="63" name="Afrundet rektangel 33">
            <a:extLst>
              <a:ext uri="{FF2B5EF4-FFF2-40B4-BE49-F238E27FC236}">
                <a16:creationId xmlns:a16="http://schemas.microsoft.com/office/drawing/2014/main" id="{32E9B065-D2F3-4878-A8E0-C88FDFD6CA92}"/>
              </a:ext>
            </a:extLst>
          </p:cNvPr>
          <p:cNvSpPr/>
          <p:nvPr/>
        </p:nvSpPr>
        <p:spPr>
          <a:xfrm>
            <a:off x="1262307" y="13390798"/>
            <a:ext cx="13184951" cy="2691409"/>
          </a:xfrm>
          <a:prstGeom prst="roundRect">
            <a:avLst>
              <a:gd name="adj" fmla="val 20692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388691" y="7662793"/>
            <a:ext cx="27648840" cy="181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"/>
              </a:lnSpc>
            </a:pPr>
            <a:endParaRPr lang="da-DK" altLang="da-DK" sz="6000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6000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60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0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5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0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0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0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da-DK" altLang="da-DK" sz="50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da-DK" altLang="da-DK" sz="50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By: J. Hammer Hedeman and William S. Hansen</a:t>
            </a: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76A6B75-6D24-4F3B-8102-C5534F5382C7}"/>
              </a:ext>
            </a:extLst>
          </p:cNvPr>
          <p:cNvSpPr txBox="1"/>
          <p:nvPr/>
        </p:nvSpPr>
        <p:spPr>
          <a:xfrm>
            <a:off x="1286487" y="10936902"/>
            <a:ext cx="124133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The purpose of this project is to model Covid-19 spread using physics-informed neural networks (PINN)</a:t>
            </a:r>
            <a:endParaRPr lang="da-DK" dirty="0"/>
          </a:p>
        </p:txBody>
      </p:sp>
      <p:pic>
        <p:nvPicPr>
          <p:cNvPr id="27659" name="Picture 11" descr="DTU Corporate logo_F_A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881982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8691" y="4778603"/>
            <a:ext cx="27382788" cy="4357855"/>
          </a:xfrm>
        </p:spPr>
        <p:txBody>
          <a:bodyPr/>
          <a:lstStyle/>
          <a:p>
            <a:pPr>
              <a:lnSpc>
                <a:spcPts val="1000"/>
              </a:lnSpc>
            </a:pPr>
            <a:br>
              <a:rPr lang="da-DK" altLang="da-DK" sz="16000" dirty="0">
                <a:solidFill>
                  <a:schemeClr val="tx1"/>
                </a:solidFill>
              </a:rPr>
            </a:br>
            <a:br>
              <a:rPr lang="da-DK" altLang="da-DK" sz="16000" dirty="0">
                <a:solidFill>
                  <a:schemeClr val="tx1"/>
                </a:solidFill>
              </a:rPr>
            </a:br>
            <a:br>
              <a:rPr lang="da-DK" altLang="da-DK" sz="16000" dirty="0">
                <a:solidFill>
                  <a:schemeClr val="tx1"/>
                </a:solidFill>
              </a:rPr>
            </a:br>
            <a:br>
              <a:rPr lang="da-DK" altLang="da-DK" sz="16000" dirty="0">
                <a:solidFill>
                  <a:schemeClr val="tx1"/>
                </a:solidFill>
              </a:rPr>
            </a:br>
            <a:br>
              <a:rPr lang="en-US" altLang="da-DK" sz="16000" dirty="0">
                <a:solidFill>
                  <a:schemeClr val="tx1"/>
                </a:solidFill>
              </a:rPr>
            </a:br>
            <a:br>
              <a:rPr lang="en-US" altLang="da-DK" sz="16000" dirty="0">
                <a:solidFill>
                  <a:schemeClr val="tx1"/>
                </a:solidFill>
              </a:rPr>
            </a:br>
            <a:br>
              <a:rPr lang="en-US" altLang="da-DK" sz="16000" dirty="0">
                <a:solidFill>
                  <a:schemeClr val="tx1"/>
                </a:solidFill>
              </a:rPr>
            </a:br>
            <a:br>
              <a:rPr lang="en-US" altLang="da-DK" sz="16000" dirty="0">
                <a:solidFill>
                  <a:schemeClr val="tx1"/>
                </a:solidFill>
              </a:rPr>
            </a:br>
            <a:r>
              <a:rPr lang="en-US" altLang="da-DK" sz="15000" dirty="0">
                <a:solidFill>
                  <a:schemeClr val="tx1"/>
                </a:solidFill>
              </a:rPr>
              <a:t>Predicting spread of Covid-19</a:t>
            </a: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en-US" altLang="da-DK" dirty="0"/>
            </a:br>
            <a:br>
              <a:rPr lang="da-DK" altLang="da-DK" dirty="0"/>
            </a:br>
            <a:r>
              <a:rPr lang="da-DK" altLang="da-DK" dirty="0"/>
              <a:t>  </a:t>
            </a:r>
            <a:br>
              <a:rPr lang="da-DK" altLang="da-DK" dirty="0"/>
            </a:br>
            <a:br>
              <a:rPr lang="da-DK" altLang="da-DK" sz="8800" dirty="0"/>
            </a:br>
            <a:r>
              <a:rPr lang="da-DK" altLang="da-DK" sz="8800" dirty="0"/>
              <a:t> </a:t>
            </a:r>
            <a:r>
              <a:rPr lang="da-DK" altLang="da-DK" sz="8800" dirty="0">
                <a:solidFill>
                  <a:schemeClr val="tx1"/>
                </a:solidFill>
              </a:rPr>
              <a:t>- </a:t>
            </a:r>
            <a:r>
              <a:rPr lang="en-US" altLang="da-DK" sz="8800" dirty="0">
                <a:solidFill>
                  <a:schemeClr val="tx1"/>
                </a:solidFill>
              </a:rPr>
              <a:t>Using Physics-Informed Neural Networks</a:t>
            </a:r>
            <a:br>
              <a:rPr lang="en-US" altLang="da-DK" dirty="0">
                <a:solidFill>
                  <a:schemeClr val="tx1"/>
                </a:solidFill>
              </a:rPr>
            </a:br>
            <a:br>
              <a:rPr lang="en-US" altLang="da-DK" dirty="0">
                <a:solidFill>
                  <a:schemeClr val="tx1"/>
                </a:solidFill>
              </a:rPr>
            </a:br>
            <a:br>
              <a:rPr lang="da-DK" altLang="da-DK" dirty="0">
                <a:solidFill>
                  <a:schemeClr val="tx1"/>
                </a:solidFill>
              </a:rPr>
            </a:br>
            <a:br>
              <a:rPr lang="da-DK" altLang="da-DK" dirty="0">
                <a:solidFill>
                  <a:schemeClr val="tx1"/>
                </a:solidFill>
              </a:rPr>
            </a:br>
            <a:endParaRPr lang="da-DK" altLang="da-DK" dirty="0">
              <a:solidFill>
                <a:schemeClr val="tx1"/>
              </a:solidFill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61023" y="3906318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a-DK" dirty="0"/>
              <a:t> 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59770" y="17684859"/>
            <a:ext cx="6004594" cy="1033167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1200449" y="19388038"/>
            <a:ext cx="5678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/>
              <a:t>SIRD model</a:t>
            </a:r>
          </a:p>
          <a:p>
            <a:r>
              <a:rPr lang="en-US" sz="3500" dirty="0"/>
              <a:t>The SIRD model describes the spread of an infectious disease by dividing the population (</a:t>
            </a:r>
            <a:r>
              <a:rPr lang="en-US" sz="3500" i="1" dirty="0"/>
              <a:t>N</a:t>
            </a:r>
            <a:r>
              <a:rPr lang="en-US" sz="3500" dirty="0"/>
              <a:t>) into the four compartments susceptible (</a:t>
            </a:r>
            <a:r>
              <a:rPr lang="en-US" sz="3500" i="1" dirty="0"/>
              <a:t>S</a:t>
            </a:r>
            <a:r>
              <a:rPr lang="en-US" sz="3500" dirty="0"/>
              <a:t>), infected (</a:t>
            </a:r>
            <a:r>
              <a:rPr lang="en-US" sz="3500" i="1" dirty="0"/>
              <a:t>I</a:t>
            </a:r>
            <a:r>
              <a:rPr lang="en-US" sz="3500" dirty="0"/>
              <a:t>), recovered (</a:t>
            </a:r>
            <a:r>
              <a:rPr lang="en-US" sz="3500" i="1" dirty="0"/>
              <a:t>R</a:t>
            </a:r>
            <a:r>
              <a:rPr lang="en-US" sz="3500" dirty="0"/>
              <a:t>), and dead (</a:t>
            </a:r>
            <a:r>
              <a:rPr lang="en-US" sz="3500" i="1" dirty="0"/>
              <a:t>D</a:t>
            </a:r>
            <a:r>
              <a:rPr lang="en-US" sz="3500" dirty="0"/>
              <a:t>) linked by coupled ODEs</a:t>
            </a:r>
            <a:endParaRPr lang="da-DK" sz="3500" dirty="0"/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A31FE592-4D87-4AEC-83D1-9861A8784C36}"/>
              </a:ext>
            </a:extLst>
          </p:cNvPr>
          <p:cNvSpPr/>
          <p:nvPr/>
        </p:nvSpPr>
        <p:spPr>
          <a:xfrm>
            <a:off x="15644043" y="36525942"/>
            <a:ext cx="7636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700" dirty="0"/>
              <a:t> </a:t>
            </a:r>
            <a:r>
              <a:rPr lang="en-GB" sz="4700" b="1" dirty="0"/>
              <a:t>Future improvements</a:t>
            </a:r>
          </a:p>
        </p:txBody>
      </p:sp>
      <p:sp>
        <p:nvSpPr>
          <p:cNvPr id="79" name="Tekstfelt 78">
            <a:extLst>
              <a:ext uri="{FF2B5EF4-FFF2-40B4-BE49-F238E27FC236}">
                <a16:creationId xmlns:a16="http://schemas.microsoft.com/office/drawing/2014/main" id="{981CD78B-0D3E-49E9-8F4E-37FC15563896}"/>
              </a:ext>
            </a:extLst>
          </p:cNvPr>
          <p:cNvSpPr txBox="1"/>
          <p:nvPr/>
        </p:nvSpPr>
        <p:spPr>
          <a:xfrm>
            <a:off x="15863937" y="37318030"/>
            <a:ext cx="1281355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A key component in the capability of the PINN is the loss term. </a:t>
            </a:r>
          </a:p>
          <a:p>
            <a:r>
              <a:rPr lang="en-US" sz="3500" dirty="0"/>
              <a:t>The loss term contains 4 terms from the data and 4 terms from the ODE (one for each SIRD).</a:t>
            </a:r>
          </a:p>
          <a:p>
            <a:r>
              <a:rPr lang="en-US" sz="3500" dirty="0"/>
              <a:t>When these terms are weighted evenly, the loss for S will dominate due to the scaling between the terms.</a:t>
            </a:r>
          </a:p>
          <a:p>
            <a:r>
              <a:rPr lang="en-US" sz="3500" dirty="0"/>
              <a:t>By implementing </a:t>
            </a:r>
            <a:r>
              <a:rPr lang="en-US" sz="3500" dirty="0" err="1"/>
              <a:t>SoftAdapt</a:t>
            </a:r>
            <a:r>
              <a:rPr lang="en-US" sz="3500" dirty="0"/>
              <a:t> we hope to rescale the loss terms during the run to favor all components.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C87A215B-822B-4A08-BE38-92EE4BBE2F44}"/>
              </a:ext>
            </a:extLst>
          </p:cNvPr>
          <p:cNvSpPr txBox="1"/>
          <p:nvPr/>
        </p:nvSpPr>
        <p:spPr>
          <a:xfrm>
            <a:off x="15863142" y="10026998"/>
            <a:ext cx="775403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dirty="0"/>
              <a:t>Peak prediction</a:t>
            </a:r>
            <a:endParaRPr lang="en-US" sz="4700" b="1" dirty="0">
              <a:solidFill>
                <a:schemeClr val="bg1"/>
              </a:solidFill>
            </a:endParaRPr>
          </a:p>
        </p:txBody>
      </p:sp>
      <p:sp>
        <p:nvSpPr>
          <p:cNvPr id="80" name="Line 21">
            <a:extLst>
              <a:ext uri="{FF2B5EF4-FFF2-40B4-BE49-F238E27FC236}">
                <a16:creationId xmlns:a16="http://schemas.microsoft.com/office/drawing/2014/main" id="{811036DF-D13E-4A97-A4F0-9FD947EB6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81" y="4127847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a-DK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kstfelt 72">
                <a:extLst>
                  <a:ext uri="{FF2B5EF4-FFF2-40B4-BE49-F238E27FC236}">
                    <a16:creationId xmlns:a16="http://schemas.microsoft.com/office/drawing/2014/main" id="{9C9EC7BE-4817-4AED-A0E6-041CCFB999AE}"/>
                  </a:ext>
                </a:extLst>
              </p:cNvPr>
              <p:cNvSpPr txBox="1"/>
              <p:nvPr/>
            </p:nvSpPr>
            <p:spPr>
              <a:xfrm>
                <a:off x="15823183" y="10879475"/>
                <a:ext cx="5581500" cy="658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A key question in an epidemic is when will the peak occur – the earlier it is known, the better it can help guide decision-making</a:t>
                </a:r>
              </a:p>
              <a:p>
                <a:endParaRPr lang="en-US" sz="3500" dirty="0"/>
              </a:p>
              <a:p>
                <a:r>
                  <a:rPr lang="en-US" sz="3500" dirty="0"/>
                  <a:t>This has been predicted for different </a:t>
                </a:r>
                <a:r>
                  <a:rPr lang="en-US" sz="3500" i="1" dirty="0" err="1"/>
                  <a:t>t</a:t>
                </a:r>
                <a:r>
                  <a:rPr lang="en-US" sz="3500" i="1" baseline="-25000" dirty="0" err="1"/>
                  <a:t>cut</a:t>
                </a:r>
                <a:r>
                  <a:rPr lang="en-US" sz="3500" dirty="0"/>
                  <a:t> using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𝑙𝑎𝑦𝑒𝑟𝑠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𝑛𝑒𝑢𝑟𝑜𝑛𝑠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US" sz="3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𝑎𝑐𝑡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3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𝑎𝑑𝑎𝑚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𝐺𝑙𝑜𝑟𝑜𝑡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73" name="Tekstfelt 72">
                <a:extLst>
                  <a:ext uri="{FF2B5EF4-FFF2-40B4-BE49-F238E27FC236}">
                    <a16:creationId xmlns:a16="http://schemas.microsoft.com/office/drawing/2014/main" id="{9C9EC7BE-4817-4AED-A0E6-041CCFB9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183" y="10879475"/>
                <a:ext cx="5581500" cy="6585842"/>
              </a:xfrm>
              <a:prstGeom prst="rect">
                <a:avLst/>
              </a:prstGeom>
              <a:blipFill>
                <a:blip r:embed="rId5"/>
                <a:stretch>
                  <a:fillRect l="-3279" t="-1481" r="-535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ktangel 74">
            <a:extLst>
              <a:ext uri="{FF2B5EF4-FFF2-40B4-BE49-F238E27FC236}">
                <a16:creationId xmlns:a16="http://schemas.microsoft.com/office/drawing/2014/main" id="{B83382E3-7C0B-41FB-AE2F-1342FCA0BDD5}"/>
              </a:ext>
            </a:extLst>
          </p:cNvPr>
          <p:cNvSpPr/>
          <p:nvPr/>
        </p:nvSpPr>
        <p:spPr>
          <a:xfrm>
            <a:off x="16652155" y="26009600"/>
            <a:ext cx="45719" cy="3387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9" name="Rektangel: afrundede hjørner 1">
            <a:extLst>
              <a:ext uri="{FF2B5EF4-FFF2-40B4-BE49-F238E27FC236}">
                <a16:creationId xmlns:a16="http://schemas.microsoft.com/office/drawing/2014/main" id="{41041C21-A75A-0B04-C36D-33E0860B0B80}"/>
              </a:ext>
            </a:extLst>
          </p:cNvPr>
          <p:cNvSpPr/>
          <p:nvPr/>
        </p:nvSpPr>
        <p:spPr>
          <a:xfrm>
            <a:off x="1170435" y="12312639"/>
            <a:ext cx="10214940" cy="10447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a-DK" sz="4700" b="1" dirty="0">
                <a:solidFill>
                  <a:schemeClr val="tx1"/>
                </a:solidFill>
              </a:rPr>
              <a:t>Theory</a:t>
            </a:r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  <a:p>
            <a:endParaRPr lang="da-DK" sz="4700" dirty="0"/>
          </a:p>
        </p:txBody>
      </p:sp>
      <p:sp>
        <p:nvSpPr>
          <p:cNvPr id="74" name="Tekstfelt 10">
            <a:extLst>
              <a:ext uri="{FF2B5EF4-FFF2-40B4-BE49-F238E27FC236}">
                <a16:creationId xmlns:a16="http://schemas.microsoft.com/office/drawing/2014/main" id="{D412FD21-852F-EB27-76F5-D8C60D0629E1}"/>
              </a:ext>
            </a:extLst>
          </p:cNvPr>
          <p:cNvSpPr txBox="1"/>
          <p:nvPr/>
        </p:nvSpPr>
        <p:spPr>
          <a:xfrm>
            <a:off x="1304659" y="13267358"/>
            <a:ext cx="131521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PINNs</a:t>
            </a:r>
            <a:r>
              <a:rPr lang="da-DK" sz="3500" dirty="0"/>
              <a:t> </a:t>
            </a:r>
            <a:r>
              <a:rPr lang="en-US" sz="3500" dirty="0"/>
              <a:t>combine feed-forward neural networks with underlying physics knowledge described</a:t>
            </a:r>
            <a:r>
              <a:rPr lang="da-DK" sz="3500" dirty="0"/>
              <a:t> by </a:t>
            </a:r>
            <a:r>
              <a:rPr lang="en-US" sz="3500" dirty="0"/>
              <a:t>general</a:t>
            </a:r>
            <a:r>
              <a:rPr lang="da-DK" sz="3500" dirty="0"/>
              <a:t> </a:t>
            </a:r>
            <a:r>
              <a:rPr lang="en-US" sz="3500" dirty="0"/>
              <a:t>nonlinear</a:t>
            </a:r>
            <a:r>
              <a:rPr lang="da-DK" sz="3500" dirty="0"/>
              <a:t> </a:t>
            </a:r>
            <a:r>
              <a:rPr lang="en-US" sz="3500" dirty="0"/>
              <a:t>ordinary</a:t>
            </a:r>
            <a:r>
              <a:rPr lang="da-DK" sz="3500" dirty="0"/>
              <a:t> </a:t>
            </a:r>
            <a:r>
              <a:rPr lang="en-US" sz="3500" dirty="0"/>
              <a:t>differential equations (ODE) to enhance the effectiveness of the network. Three principles are used to solve equations of the form</a:t>
            </a:r>
          </a:p>
        </p:txBody>
      </p:sp>
      <p:sp>
        <p:nvSpPr>
          <p:cNvPr id="89" name="Tekstfelt 22">
            <a:extLst>
              <a:ext uri="{FF2B5EF4-FFF2-40B4-BE49-F238E27FC236}">
                <a16:creationId xmlns:a16="http://schemas.microsoft.com/office/drawing/2014/main" id="{2A7532FF-2933-5EF3-FFAD-17E38EE8AAC7}"/>
              </a:ext>
            </a:extLst>
          </p:cNvPr>
          <p:cNvSpPr txBox="1"/>
          <p:nvPr/>
        </p:nvSpPr>
        <p:spPr>
          <a:xfrm>
            <a:off x="15864111" y="18149381"/>
            <a:ext cx="775403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dirty="0"/>
              <a:t>Two strains</a:t>
            </a:r>
            <a:endParaRPr lang="en-US" sz="47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36468-9D84-43B3-EBF3-1824DAADFED2}"/>
              </a:ext>
            </a:extLst>
          </p:cNvPr>
          <p:cNvSpPr txBox="1"/>
          <p:nvPr/>
        </p:nvSpPr>
        <p:spPr>
          <a:xfrm>
            <a:off x="1230410" y="679272"/>
            <a:ext cx="22968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333333"/>
                </a:solidFill>
                <a:latin typeface="Areal"/>
              </a:rPr>
              <a:t>02456 Deep Learning</a:t>
            </a:r>
          </a:p>
          <a:p>
            <a:r>
              <a:rPr lang="en-US" sz="7000" dirty="0">
                <a:solidFill>
                  <a:schemeClr val="bg1">
                    <a:lumMod val="75000"/>
                  </a:schemeClr>
                </a:solidFill>
                <a:latin typeface="Areal"/>
              </a:rPr>
              <a:t>Poster Session 8/12/2022</a:t>
            </a:r>
            <a:endParaRPr lang="en-DK" sz="7000" dirty="0">
              <a:solidFill>
                <a:schemeClr val="bg1">
                  <a:lumMod val="75000"/>
                </a:schemeClr>
              </a:solidFill>
              <a:latin typeface="Areal"/>
            </a:endParaRPr>
          </a:p>
        </p:txBody>
      </p:sp>
      <p:sp>
        <p:nvSpPr>
          <p:cNvPr id="112" name="Tekstfelt 22">
            <a:extLst>
              <a:ext uri="{FF2B5EF4-FFF2-40B4-BE49-F238E27FC236}">
                <a16:creationId xmlns:a16="http://schemas.microsoft.com/office/drawing/2014/main" id="{9034E3FC-1ED5-40DE-880B-1F0F7E75D70E}"/>
              </a:ext>
            </a:extLst>
          </p:cNvPr>
          <p:cNvSpPr txBox="1"/>
          <p:nvPr/>
        </p:nvSpPr>
        <p:spPr>
          <a:xfrm>
            <a:off x="15860067" y="30261246"/>
            <a:ext cx="775403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dirty="0"/>
              <a:t>Danish Covid-19 data</a:t>
            </a:r>
            <a:endParaRPr lang="en-US" sz="47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5F9262-3F98-628C-7B9E-E78B757C208C}"/>
              </a:ext>
            </a:extLst>
          </p:cNvPr>
          <p:cNvSpPr txBox="1"/>
          <p:nvPr/>
        </p:nvSpPr>
        <p:spPr>
          <a:xfrm>
            <a:off x="15863937" y="18941469"/>
            <a:ext cx="1290754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/>
              <a:t>Text</a:t>
            </a:r>
            <a:endParaRPr lang="da-DK" sz="35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8F579534-E094-71EA-F38D-8980E1BBBA77}"/>
              </a:ext>
            </a:extLst>
          </p:cNvPr>
          <p:cNvSpPr txBox="1"/>
          <p:nvPr/>
        </p:nvSpPr>
        <p:spPr>
          <a:xfrm>
            <a:off x="15860067" y="31203447"/>
            <a:ext cx="106114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Using real data</a:t>
            </a:r>
            <a:endParaRPr lang="en-DK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felt 10">
                <a:extLst>
                  <a:ext uri="{FF2B5EF4-FFF2-40B4-BE49-F238E27FC236}">
                    <a16:creationId xmlns:a16="http://schemas.microsoft.com/office/drawing/2014/main" id="{93436AB8-7599-2A57-E99A-5661995A1032}"/>
                  </a:ext>
                </a:extLst>
              </p:cNvPr>
              <p:cNvSpPr txBox="1"/>
              <p:nvPr/>
            </p:nvSpPr>
            <p:spPr>
              <a:xfrm>
                <a:off x="8659267" y="19391680"/>
                <a:ext cx="5191222" cy="556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4000" b="1" dirty="0"/>
                  <a:t>SIRD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3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 =−</m:t>
                      </m:r>
                      <m:d>
                        <m:dPr>
                          <m:ctrlPr>
                            <a:rPr lang="da-DK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𝑆𝐼</m:t>
                      </m:r>
                    </m:oMath>
                  </m:oMathPara>
                </a14:m>
                <a:endParaRPr lang="da-DK" sz="3500" b="0" dirty="0"/>
              </a:p>
              <a:p>
                <a:endParaRPr lang="da-DK" sz="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3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da-DK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a-DK" sz="3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da-DK" sz="3500" dirty="0"/>
              </a:p>
              <a:p>
                <a:endParaRPr lang="da-DK" sz="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3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da-DK" sz="3500" dirty="0"/>
              </a:p>
              <a:p>
                <a:endParaRPr lang="da-DK" sz="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3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𝑑𝐷</m:t>
                          </m:r>
                        </m:num>
                        <m:den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da-DK" sz="3500" dirty="0"/>
              </a:p>
              <a:p>
                <a:endParaRPr lang="da-DK" sz="3500" dirty="0"/>
              </a:p>
            </p:txBody>
          </p:sp>
        </mc:Choice>
        <mc:Fallback xmlns="">
          <p:sp>
            <p:nvSpPr>
              <p:cNvPr id="3" name="Tekstfelt 10">
                <a:extLst>
                  <a:ext uri="{FF2B5EF4-FFF2-40B4-BE49-F238E27FC236}">
                    <a16:creationId xmlns:a16="http://schemas.microsoft.com/office/drawing/2014/main" id="{93436AB8-7599-2A57-E99A-5661995A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267" y="19391680"/>
                <a:ext cx="5191222" cy="5567934"/>
              </a:xfrm>
              <a:prstGeom prst="rect">
                <a:avLst/>
              </a:prstGeom>
              <a:blipFill>
                <a:blip r:embed="rId17"/>
                <a:stretch>
                  <a:fillRect l="-4108" t="-197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felt 12">
            <a:extLst>
              <a:ext uri="{FF2B5EF4-FFF2-40B4-BE49-F238E27FC236}">
                <a16:creationId xmlns:a16="http://schemas.microsoft.com/office/drawing/2014/main" id="{F303C04B-58A3-D5B1-62F1-8F3DF642EEEF}"/>
              </a:ext>
            </a:extLst>
          </p:cNvPr>
          <p:cNvSpPr txBox="1"/>
          <p:nvPr/>
        </p:nvSpPr>
        <p:spPr>
          <a:xfrm>
            <a:off x="755341" y="41701342"/>
            <a:ext cx="3799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DeVore et al. (2020)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Baydin</a:t>
            </a:r>
            <a:r>
              <a:rPr lang="en-US" sz="2000" dirty="0"/>
              <a:t> et al. (2018)</a:t>
            </a:r>
          </a:p>
          <a:p>
            <a:pPr marL="457200" indent="-457200">
              <a:buAutoNum type="arabicPeriod"/>
            </a:pPr>
            <a:r>
              <a:rPr lang="en-US" sz="2000" dirty="0"/>
              <a:t>Borrel-Jensen et al. (2021)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felt 10">
                <a:extLst>
                  <a:ext uri="{FF2B5EF4-FFF2-40B4-BE49-F238E27FC236}">
                    <a16:creationId xmlns:a16="http://schemas.microsoft.com/office/drawing/2014/main" id="{090B3C3F-1948-B414-CF98-088D0EFB22D4}"/>
                  </a:ext>
                </a:extLst>
              </p:cNvPr>
              <p:cNvSpPr txBox="1"/>
              <p:nvPr/>
            </p:nvSpPr>
            <p:spPr>
              <a:xfrm>
                <a:off x="562644" y="33009845"/>
                <a:ext cx="6480720" cy="7171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Parameter estimation</a:t>
                </a:r>
              </a:p>
              <a:p>
                <a:r>
                  <a:rPr lang="en-US" sz="3500" dirty="0"/>
                  <a:t>Using the PINN, the SIRD parameters are estimated, and the development of the epidemic modelled using the ODE</a:t>
                </a:r>
              </a:p>
              <a:p>
                <a:endParaRPr lang="en-US" sz="35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Estimate parameters by minimizing loss on train data </a:t>
                </a:r>
                <a:r>
                  <a:rPr lang="en-US" sz="3500" dirty="0" err="1"/>
                  <a:t>wrt</a:t>
                </a:r>
                <a:r>
                  <a:rPr lang="en-US" sz="3500" dirty="0"/>
                  <a:t>. to</a:t>
                </a:r>
                <a:endParaRPr lang="en-US" sz="3500" b="1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5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35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500" dirty="0"/>
                  <a:t>Solve ODE for whole period with estimated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500" dirty="0"/>
              </a:p>
            </p:txBody>
          </p:sp>
        </mc:Choice>
        <mc:Fallback>
          <p:sp>
            <p:nvSpPr>
              <p:cNvPr id="9" name="Tekstfelt 10">
                <a:extLst>
                  <a:ext uri="{FF2B5EF4-FFF2-40B4-BE49-F238E27FC236}">
                    <a16:creationId xmlns:a16="http://schemas.microsoft.com/office/drawing/2014/main" id="{090B3C3F-1948-B414-CF98-088D0EFB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" y="33009845"/>
                <a:ext cx="6480720" cy="7171194"/>
              </a:xfrm>
              <a:prstGeom prst="rect">
                <a:avLst/>
              </a:prstGeom>
              <a:blipFill>
                <a:blip r:embed="rId18"/>
                <a:stretch>
                  <a:fillRect l="-3293" t="-1531" r="-2070" b="-212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0">
                <a:extLst>
                  <a:ext uri="{FF2B5EF4-FFF2-40B4-BE49-F238E27FC236}">
                    <a16:creationId xmlns:a16="http://schemas.microsoft.com/office/drawing/2014/main" id="{AAC11F39-19D2-21FE-4CE9-8B941B0A0CD4}"/>
                  </a:ext>
                </a:extLst>
              </p:cNvPr>
              <p:cNvSpPr txBox="1"/>
              <p:nvPr/>
            </p:nvSpPr>
            <p:spPr>
              <a:xfrm>
                <a:off x="8597843" y="24432743"/>
                <a:ext cx="5678048" cy="7171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4000" b="1" dirty="0"/>
                  <a:t>Data set</a:t>
                </a:r>
              </a:p>
              <a:p>
                <a:r>
                  <a:rPr lang="en-US" sz="3500" dirty="0"/>
                  <a:t>By solving the SIRD ODE a synthetic data set is created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=5⋅</m:t>
                      </m:r>
                      <m:sSup>
                        <m:sSup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=0.2,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=0.05,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sz="3500" dirty="0"/>
              </a:p>
              <a:p>
                <a:endParaRPr lang="en-US" sz="3500" dirty="0"/>
              </a:p>
              <a:p>
                <a:r>
                  <a:rPr lang="en-US" sz="3500" dirty="0"/>
                  <a:t>The model is trained on data from before a given time, </a:t>
                </a:r>
                <a:r>
                  <a:rPr lang="en-US" sz="3500" i="1" dirty="0" err="1"/>
                  <a:t>t</a:t>
                </a:r>
                <a:r>
                  <a:rPr lang="en-US" sz="3500" i="1" baseline="-25000" dirty="0" err="1"/>
                  <a:t>cut</a:t>
                </a:r>
                <a:r>
                  <a:rPr lang="en-US" sz="3500" dirty="0"/>
                  <a:t>, and adding 5% uncorrelated Gaussian noise to simulate an ongoing epidemic</a:t>
                </a:r>
                <a:endParaRPr lang="da-DK" sz="3500" baseline="-25000" dirty="0"/>
              </a:p>
            </p:txBody>
          </p:sp>
        </mc:Choice>
        <mc:Fallback xmlns="">
          <p:sp>
            <p:nvSpPr>
              <p:cNvPr id="19" name="Tekstfelt 10">
                <a:extLst>
                  <a:ext uri="{FF2B5EF4-FFF2-40B4-BE49-F238E27FC236}">
                    <a16:creationId xmlns:a16="http://schemas.microsoft.com/office/drawing/2014/main" id="{AAC11F39-19D2-21FE-4CE9-8B941B0A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843" y="24432743"/>
                <a:ext cx="5678048" cy="7171194"/>
              </a:xfrm>
              <a:prstGeom prst="rect">
                <a:avLst/>
              </a:prstGeom>
              <a:blipFill>
                <a:blip r:embed="rId19"/>
                <a:stretch>
                  <a:fillRect l="-3755" t="-1531" r="-3970" b="-212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0">
                <a:extLst>
                  <a:ext uri="{FF2B5EF4-FFF2-40B4-BE49-F238E27FC236}">
                    <a16:creationId xmlns:a16="http://schemas.microsoft.com/office/drawing/2014/main" id="{D97A2286-E7CB-E6E5-C427-08CB45D9A511}"/>
                  </a:ext>
                </a:extLst>
              </p:cNvPr>
              <p:cNvSpPr txBox="1"/>
              <p:nvPr/>
            </p:nvSpPr>
            <p:spPr>
              <a:xfrm>
                <a:off x="3803004" y="15497477"/>
                <a:ext cx="6150986" cy="1118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20" name="Tekstfelt 10">
                <a:extLst>
                  <a:ext uri="{FF2B5EF4-FFF2-40B4-BE49-F238E27FC236}">
                    <a16:creationId xmlns:a16="http://schemas.microsoft.com/office/drawing/2014/main" id="{D97A2286-E7CB-E6E5-C427-08CB45D9A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04" y="15497477"/>
                <a:ext cx="6150986" cy="11182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felt 10">
                <a:extLst>
                  <a:ext uri="{FF2B5EF4-FFF2-40B4-BE49-F238E27FC236}">
                    <a16:creationId xmlns:a16="http://schemas.microsoft.com/office/drawing/2014/main" id="{9EE87EE6-BEF3-A486-067C-1E1FC241DA28}"/>
                  </a:ext>
                </a:extLst>
              </p:cNvPr>
              <p:cNvSpPr txBox="1"/>
              <p:nvPr/>
            </p:nvSpPr>
            <p:spPr>
              <a:xfrm>
                <a:off x="1351958" y="16723742"/>
                <a:ext cx="4468881" cy="255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1. Universal function approximator</a:t>
                </a:r>
                <a:r>
                  <a:rPr lang="en-US" sz="3500" baseline="30000" dirty="0"/>
                  <a:t>1</a:t>
                </a:r>
                <a:r>
                  <a:rPr lang="en-US" sz="3500" dirty="0"/>
                  <a:t> </a:t>
                </a:r>
                <a:endParaRPr lang="en-US" sz="3500" i="1" dirty="0">
                  <a:latin typeface="Cambria Math" panose="02040503050406030204" pitchFamily="18" charset="0"/>
                </a:endParaRPr>
              </a:p>
              <a:p>
                <a:endParaRPr lang="en-US" sz="5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da-DK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da-DK" sz="3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a-DK" sz="3500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da-DK" sz="35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35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22" name="Tekstfelt 10">
                <a:extLst>
                  <a:ext uri="{FF2B5EF4-FFF2-40B4-BE49-F238E27FC236}">
                    <a16:creationId xmlns:a16="http://schemas.microsoft.com/office/drawing/2014/main" id="{9EE87EE6-BEF3-A486-067C-1E1FC241D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58" y="16723742"/>
                <a:ext cx="4468881" cy="2551596"/>
              </a:xfrm>
              <a:prstGeom prst="rect">
                <a:avLst/>
              </a:prstGeom>
              <a:blipFill>
                <a:blip r:embed="rId21"/>
                <a:stretch>
                  <a:fillRect l="-3946" t="-3563" r="-9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felt 10">
                <a:extLst>
                  <a:ext uri="{FF2B5EF4-FFF2-40B4-BE49-F238E27FC236}">
                    <a16:creationId xmlns:a16="http://schemas.microsoft.com/office/drawing/2014/main" id="{0394AE61-1F7A-3901-2BEC-D9689E2C4321}"/>
                  </a:ext>
                </a:extLst>
              </p:cNvPr>
              <p:cNvSpPr txBox="1"/>
              <p:nvPr/>
            </p:nvSpPr>
            <p:spPr>
              <a:xfrm>
                <a:off x="5820840" y="16733943"/>
                <a:ext cx="4710636" cy="2534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2. Automatic differentiation</a:t>
                </a:r>
                <a:r>
                  <a:rPr lang="en-US" sz="3500" baseline="30000" dirty="0"/>
                  <a:t>2</a:t>
                </a:r>
              </a:p>
              <a:p>
                <a:endParaRPr lang="en-US" sz="3300" baseline="30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a-DK" sz="35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da-DK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da-DK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da-DK" sz="35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a-DK" sz="35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35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35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a-DK" sz="3500" b="1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da-DK" sz="35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3500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da-DK" sz="3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24" name="Tekstfelt 10">
                <a:extLst>
                  <a:ext uri="{FF2B5EF4-FFF2-40B4-BE49-F238E27FC236}">
                    <a16:creationId xmlns:a16="http://schemas.microsoft.com/office/drawing/2014/main" id="{0394AE61-1F7A-3901-2BEC-D9689E2C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40" y="16733943"/>
                <a:ext cx="4710636" cy="2534027"/>
              </a:xfrm>
              <a:prstGeom prst="rect">
                <a:avLst/>
              </a:prstGeom>
              <a:blipFill>
                <a:blip r:embed="rId22"/>
                <a:stretch>
                  <a:fillRect l="-3742" t="-35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10">
                <a:extLst>
                  <a:ext uri="{FF2B5EF4-FFF2-40B4-BE49-F238E27FC236}">
                    <a16:creationId xmlns:a16="http://schemas.microsoft.com/office/drawing/2014/main" id="{9939E9E3-C139-A3B4-DA9A-2C0E305D643F}"/>
                  </a:ext>
                </a:extLst>
              </p:cNvPr>
              <p:cNvSpPr txBox="1"/>
              <p:nvPr/>
            </p:nvSpPr>
            <p:spPr>
              <a:xfrm>
                <a:off x="10531476" y="16731000"/>
                <a:ext cx="4333945" cy="25485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3. Loss term</a:t>
                </a:r>
                <a:r>
                  <a:rPr lang="en-US" sz="3500" baseline="30000" dirty="0"/>
                  <a:t>3</a:t>
                </a:r>
              </a:p>
              <a:p>
                <a:endParaRPr lang="en-US" sz="3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5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5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35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a-DK" sz="35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  <m:r>
                                <a:rPr lang="da-DK" sz="35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3500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lim>
                          </m:limLow>
                        </m:fName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3500" b="1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da-DK" sz="35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3500" b="1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𝑃𝐷𝐸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25" name="Tekstfelt 10">
                <a:extLst>
                  <a:ext uri="{FF2B5EF4-FFF2-40B4-BE49-F238E27FC236}">
                    <a16:creationId xmlns:a16="http://schemas.microsoft.com/office/drawing/2014/main" id="{9939E9E3-C139-A3B4-DA9A-2C0E305D6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76" y="16731000"/>
                <a:ext cx="4333945" cy="2548583"/>
              </a:xfrm>
              <a:prstGeom prst="rect">
                <a:avLst/>
              </a:prstGeom>
              <a:blipFill>
                <a:blip r:embed="rId23"/>
                <a:stretch>
                  <a:fillRect l="-4067" t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A376957F-7349-E27B-F08F-7CFD0EC812A4}"/>
                  </a:ext>
                </a:extLst>
              </p:cNvPr>
              <p:cNvSpPr txBox="1"/>
              <p:nvPr/>
            </p:nvSpPr>
            <p:spPr>
              <a:xfrm>
                <a:off x="31685507" y="18451934"/>
                <a:ext cx="15144750" cy="1143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𝑃𝐷𝐸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1800" i="1">
                            <a:latin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r>
                          <a:rPr lang="da-DK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d>
                  </m:oMath>
                </a14:m>
                <a:endParaRPr lang="en-US" sz="1800" b="0" dirty="0"/>
              </a:p>
              <a:p>
                <a:r>
                  <a:rPr lang="en-US" sz="1800" dirty="0"/>
                  <a:t>              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𝐼𝐶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 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18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A376957F-7349-E27B-F08F-7CFD0EC8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507" y="18451934"/>
                <a:ext cx="15144750" cy="1143390"/>
              </a:xfrm>
              <a:prstGeom prst="rect">
                <a:avLst/>
              </a:prstGeom>
              <a:blipFill>
                <a:blip r:embed="rId26"/>
                <a:stretch>
                  <a:fillRect b="-267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10">
                <a:extLst>
                  <a:ext uri="{FF2B5EF4-FFF2-40B4-BE49-F238E27FC236}">
                    <a16:creationId xmlns:a16="http://schemas.microsoft.com/office/drawing/2014/main" id="{EAA74BED-A022-ED30-98B0-724C736323DB}"/>
                  </a:ext>
                </a:extLst>
              </p:cNvPr>
              <p:cNvSpPr txBox="1"/>
              <p:nvPr/>
            </p:nvSpPr>
            <p:spPr>
              <a:xfrm>
                <a:off x="31053755" y="20468158"/>
                <a:ext cx="13152133" cy="691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PINNs</a:t>
                </a:r>
                <a:r>
                  <a:rPr lang="da-DK" sz="3500" dirty="0"/>
                  <a:t> </a:t>
                </a:r>
                <a:r>
                  <a:rPr lang="en-US" sz="3500" dirty="0"/>
                  <a:t>combine traditional neural networks with underlying physics knowledge described</a:t>
                </a:r>
                <a:r>
                  <a:rPr lang="da-DK" sz="3500" dirty="0"/>
                  <a:t> by </a:t>
                </a:r>
                <a:r>
                  <a:rPr lang="en-US" sz="3500" dirty="0"/>
                  <a:t>general</a:t>
                </a:r>
                <a:r>
                  <a:rPr lang="da-DK" sz="3500" dirty="0"/>
                  <a:t> </a:t>
                </a:r>
                <a:r>
                  <a:rPr lang="en-US" sz="3500" dirty="0"/>
                  <a:t>nonlinear</a:t>
                </a:r>
                <a:r>
                  <a:rPr lang="da-DK" sz="3500" dirty="0"/>
                  <a:t> </a:t>
                </a:r>
                <a:r>
                  <a:rPr lang="en-US" sz="3500" dirty="0"/>
                  <a:t>ordinary</a:t>
                </a:r>
                <a:r>
                  <a:rPr lang="da-DK" sz="3500" dirty="0"/>
                  <a:t> </a:t>
                </a:r>
                <a:r>
                  <a:rPr lang="en-US" sz="3500" dirty="0"/>
                  <a:t>differential equations (ODE) to enhance the effectiveness of the network.</a:t>
                </a:r>
                <a:r>
                  <a:rPr lang="da-DK" sz="3500" dirty="0"/>
                  <a:t> </a:t>
                </a:r>
                <a:endParaRPr lang="en-US" sz="3500" dirty="0"/>
              </a:p>
              <a:p>
                <a:r>
                  <a:rPr lang="en-US" sz="3500" dirty="0"/>
                  <a:t>To solve equations of the form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r>
                  <a:rPr lang="en-US" sz="3500" dirty="0"/>
                  <a:t>PINNs use three main principles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500" dirty="0"/>
                  <a:t>Universal function approximator</a:t>
                </a:r>
                <a:r>
                  <a:rPr lang="en-US" sz="3500" baseline="30000" dirty="0"/>
                  <a:t>1</a:t>
                </a:r>
                <a:r>
                  <a:rPr lang="en-US" sz="3500" dirty="0"/>
                  <a:t>   	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3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da-DK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da-DK" sz="3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da-DK" sz="35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da-DK" sz="35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35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baseline="30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500" dirty="0"/>
                  <a:t>Automatic differentiation</a:t>
                </a:r>
                <a:r>
                  <a:rPr lang="en-US" sz="3500" baseline="30000" dirty="0"/>
                  <a:t>2</a:t>
                </a:r>
                <a:r>
                  <a:rPr lang="en-US" sz="3500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da-DK" sz="35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a-DK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da-DK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da-DK" sz="35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a-DK" sz="3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35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da-DK" sz="3500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da-DK" sz="35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35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da-DK" sz="3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500" dirty="0"/>
                  <a:t>The loss term</a:t>
                </a:r>
                <a:r>
                  <a:rPr lang="en-US" sz="3500" baseline="30000" dirty="0"/>
                  <a:t>3</a:t>
                </a:r>
                <a:r>
                  <a:rPr lang="en-US" sz="3500" dirty="0"/>
                  <a:t>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5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35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a-DK" sz="35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da-DK" sz="35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35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lim>
                        </m:limLow>
                      </m:fName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3500" b="1">
                            <a:latin typeface="Cambria Math" panose="02040503050406030204" pitchFamily="18" charset="0"/>
                          </a:rPr>
                          <m:t>𝐖</m:t>
                        </m:r>
                        <m:r>
                          <a:rPr lang="da-DK" sz="35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3500" b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𝑃𝐷𝐸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                        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𝐼𝐶</m:t>
                        </m:r>
                      </m:sub>
                    </m:sSub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𝐼𝐶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en-US" sz="3500" dirty="0"/>
              </a:p>
              <a:p>
                <a:r>
                  <a:rPr lang="en-US" sz="3500" dirty="0"/>
                  <a:t>      				</a:t>
                </a:r>
              </a:p>
            </p:txBody>
          </p:sp>
        </mc:Choice>
        <mc:Fallback xmlns="">
          <p:sp>
            <p:nvSpPr>
              <p:cNvPr id="6" name="Tekstfelt 10">
                <a:extLst>
                  <a:ext uri="{FF2B5EF4-FFF2-40B4-BE49-F238E27FC236}">
                    <a16:creationId xmlns:a16="http://schemas.microsoft.com/office/drawing/2014/main" id="{EAA74BED-A022-ED30-98B0-724C73632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3755" y="20468158"/>
                <a:ext cx="13152133" cy="6911379"/>
              </a:xfrm>
              <a:prstGeom prst="rect">
                <a:avLst/>
              </a:prstGeom>
              <a:blipFill>
                <a:blip r:embed="rId27"/>
                <a:stretch>
                  <a:fillRect l="-1344" t="-141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EA5B515-88B9-F15A-70C6-D2157671559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0" y="24553172"/>
            <a:ext cx="7587226" cy="7780901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DE8CA21C-7FEE-FB5A-CC01-AE69907308C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042" y="11022899"/>
            <a:ext cx="7239436" cy="7124172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9983A823-46E8-6DA4-AA3C-B500505C395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885" y="31965009"/>
            <a:ext cx="12403643" cy="456093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B8825F77-71B3-53A3-773C-FC379034AB3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28" y="32536765"/>
            <a:ext cx="8453899" cy="86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986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A0_Hoj_2_spalte">
  <a:themeElements>
    <a:clrScheme name="DTU Poster A0 Høj 2 Spalte 13">
      <a:dk1>
        <a:srgbClr val="000000"/>
      </a:dk1>
      <a:lt1>
        <a:srgbClr val="FFFFFF"/>
      </a:lt1>
      <a:dk2>
        <a:srgbClr val="83D0F0"/>
      </a:dk2>
      <a:lt2>
        <a:srgbClr val="707173"/>
      </a:lt2>
      <a:accent1>
        <a:srgbClr val="D4D600"/>
      </a:accent1>
      <a:accent2>
        <a:srgbClr val="E95E0F"/>
      </a:accent2>
      <a:accent3>
        <a:srgbClr val="FFFFFF"/>
      </a:accent3>
      <a:accent4>
        <a:srgbClr val="000000"/>
      </a:accent4>
      <a:accent5>
        <a:srgbClr val="E6E8AA"/>
      </a:accent5>
      <a:accent6>
        <a:srgbClr val="D3540C"/>
      </a:accent6>
      <a:hlink>
        <a:srgbClr val="F29400"/>
      </a:hlink>
      <a:folHlink>
        <a:srgbClr val="E2001A"/>
      </a:folHlink>
    </a:clrScheme>
    <a:fontScheme name="DTU Poster A0 Høj 2 Spal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TU Poster A0 Høj 2 Spal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3">
        <a:dk1>
          <a:srgbClr val="000000"/>
        </a:dk1>
        <a:lt1>
          <a:srgbClr val="FFFFFF"/>
        </a:lt1>
        <a:dk2>
          <a:srgbClr val="83D0F0"/>
        </a:dk2>
        <a:lt2>
          <a:srgbClr val="707173"/>
        </a:lt2>
        <a:accent1>
          <a:srgbClr val="D4D600"/>
        </a:accent1>
        <a:accent2>
          <a:srgbClr val="E95E0F"/>
        </a:accent2>
        <a:accent3>
          <a:srgbClr val="FFFFFF"/>
        </a:accent3>
        <a:accent4>
          <a:srgbClr val="000000"/>
        </a:accent4>
        <a:accent5>
          <a:srgbClr val="E6E8AA"/>
        </a:accent5>
        <a:accent6>
          <a:srgbClr val="D3540C"/>
        </a:accent6>
        <a:hlink>
          <a:srgbClr val="F294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A0_Hoj_2_spalte</Template>
  <TotalTime>4727</TotalTime>
  <Words>637</Words>
  <Application>Microsoft Office PowerPoint</Application>
  <PresentationFormat>Brugerdefineret</PresentationFormat>
  <Paragraphs>129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Areal</vt:lpstr>
      <vt:lpstr>Arial</vt:lpstr>
      <vt:lpstr>Cambria Math</vt:lpstr>
      <vt:lpstr>Wingdings</vt:lpstr>
      <vt:lpstr>A0_Hoj_2_spalte</vt:lpstr>
      <vt:lpstr>        Predicting spread of Covid-19               - Using Physics-Informed Neural Networks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(3 varianter Arial Bold 1. 100/120pt, 2. 160/170pt, 3. 200/220pt. )</dc:title>
  <dc:creator>Birte Kronbak Andersen</dc:creator>
  <cp:lastModifiedBy>William Sandholt Hansen</cp:lastModifiedBy>
  <cp:revision>187</cp:revision>
  <cp:lastPrinted>2018-01-18T14:41:40Z</cp:lastPrinted>
  <dcterms:created xsi:type="dcterms:W3CDTF">2013-11-28T09:17:38Z</dcterms:created>
  <dcterms:modified xsi:type="dcterms:W3CDTF">2022-12-07T14:07:42Z</dcterms:modified>
</cp:coreProperties>
</file>