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B_E7C2BA8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7" r:id="rId2"/>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528" userDrawn="1">
          <p15:clr>
            <a:srgbClr val="A4A3A4"/>
          </p15:clr>
        </p15:guide>
        <p15:guide id="2" pos="9537">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3B1447-CCB2-E00C-22C4-BC06354E08A6}" name="William Sandholt Hansen" initials="WSH" userId="William Sandholt Hansen" providerId="None"/>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11B"/>
    <a:srgbClr val="6C6C6C"/>
    <a:srgbClr val="7F7F7F"/>
    <a:srgbClr val="B1031C"/>
    <a:srgbClr val="271234"/>
    <a:srgbClr val="6F0152"/>
    <a:srgbClr val="480000"/>
    <a:srgbClr val="492161"/>
    <a:srgbClr val="0F2837"/>
    <a:srgbClr val="8B0E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77" autoAdjust="0"/>
    <p:restoredTop sz="95102" autoAdjust="0"/>
  </p:normalViewPr>
  <p:slideViewPr>
    <p:cSldViewPr>
      <p:cViewPr>
        <p:scale>
          <a:sx n="23" d="100"/>
          <a:sy n="23" d="100"/>
        </p:scale>
        <p:origin x="2088" y="144"/>
      </p:cViewPr>
      <p:guideLst>
        <p:guide orient="horz" pos="13528"/>
        <p:guide pos="9537"/>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8/10/relationships/authors" Target="authors.xml"/></Relationships>
</file>

<file path=ppt/comments/modernComment_10B_E7C2BA88.xml><?xml version="1.0" encoding="utf-8"?>
<p188:cmLst xmlns:a="http://schemas.openxmlformats.org/drawingml/2006/main" xmlns:r="http://schemas.openxmlformats.org/officeDocument/2006/relationships" xmlns:p188="http://schemas.microsoft.com/office/powerpoint/2018/8/main">
  <p188:cm id="{5F1A6225-B139-43AF-AD62-B717DCE3CC05}" authorId="{473B1447-CCB2-E00C-22C4-BC06354E08A6}" created="2022-12-04T15:11:51.654">
    <ac:deMkLst xmlns:ac="http://schemas.microsoft.com/office/drawing/2013/main/command">
      <pc:docMk xmlns:pc="http://schemas.microsoft.com/office/powerpoint/2013/main/command"/>
      <pc:sldMk xmlns:pc="http://schemas.microsoft.com/office/powerpoint/2013/main/command" cId="3888298632" sldId="267"/>
      <ac:spMk id="3" creationId="{93436AB8-7599-2A57-E99A-5661995A1032}"/>
    </ac:deMkLst>
    <p188:txBody>
      <a:bodyPr/>
      <a:lstStyle/>
      <a:p>
        <a:r>
          <a:rPr lang="da-DK"/>
          <a:t>Tilføj 2 ekstra ligninger</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da-DK"/>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da-DK"/>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da-DK"/>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1C24FCE-D600-4EA0-889A-0E64E11CF1F8}" type="slidenum">
              <a:rPr lang="da-DK" altLang="da-DK"/>
              <a:pPr/>
              <a:t>‹nr.›</a:t>
            </a:fld>
            <a:endParaRPr lang="da-DK" altLang="da-DK"/>
          </a:p>
        </p:txBody>
      </p:sp>
    </p:spTree>
    <p:extLst>
      <p:ext uri="{BB962C8B-B14F-4D97-AF65-F5344CB8AC3E}">
        <p14:creationId xmlns:p14="http://schemas.microsoft.com/office/powerpoint/2010/main" val="170807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da-DK"/>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da-DK"/>
          </a:p>
        </p:txBody>
      </p:sp>
      <p:sp>
        <p:nvSpPr>
          <p:cNvPr id="8196"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da-DK"/>
              <a:t>Click to edit Master text styles</a:t>
            </a:r>
          </a:p>
          <a:p>
            <a:pPr lvl="1"/>
            <a:r>
              <a:rPr lang="da-DK" altLang="da-DK"/>
              <a:t>Second level</a:t>
            </a:r>
          </a:p>
          <a:p>
            <a:pPr lvl="2"/>
            <a:r>
              <a:rPr lang="da-DK" altLang="da-DK"/>
              <a:t>Third level</a:t>
            </a:r>
          </a:p>
          <a:p>
            <a:pPr lvl="3"/>
            <a:r>
              <a:rPr lang="da-DK" altLang="da-DK"/>
              <a:t>Fourth level</a:t>
            </a:r>
          </a:p>
          <a:p>
            <a:pPr lvl="4"/>
            <a:r>
              <a:rPr lang="da-DK" altLang="da-DK"/>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da-DK"/>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6419DD-F9A1-448A-88AB-299E4BE4119A}" type="slidenum">
              <a:rPr lang="da-DK" altLang="da-DK"/>
              <a:pPr/>
              <a:t>‹nr.›</a:t>
            </a:fld>
            <a:endParaRPr lang="da-DK" altLang="da-DK"/>
          </a:p>
        </p:txBody>
      </p:sp>
    </p:spTree>
    <p:extLst>
      <p:ext uri="{BB962C8B-B14F-4D97-AF65-F5344CB8AC3E}">
        <p14:creationId xmlns:p14="http://schemas.microsoft.com/office/powerpoint/2010/main" val="24084033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1237A-7C62-4AD2-A949-3A06D34DCF10}" type="slidenum">
              <a:rPr lang="da-DK" altLang="da-DK"/>
              <a:pPr/>
              <a:t>1</a:t>
            </a:fld>
            <a:endParaRPr lang="da-DK" altLang="da-DK"/>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da-DK" altLang="da-DK" dirty="0"/>
              <a:t>Tekst og Streger i 100% farve – Baggrund i 90% Transparent.</a:t>
            </a:r>
          </a:p>
        </p:txBody>
      </p:sp>
    </p:spTree>
    <p:extLst>
      <p:ext uri="{BB962C8B-B14F-4D97-AF65-F5344CB8AC3E}">
        <p14:creationId xmlns:p14="http://schemas.microsoft.com/office/powerpoint/2010/main" val="3234237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13298488"/>
            <a:ext cx="25736550" cy="9175750"/>
          </a:xfrm>
        </p:spPr>
        <p:txBody>
          <a:bodyPr/>
          <a:lstStyle/>
          <a:p>
            <a:r>
              <a:rPr lang="en-US"/>
              <a:t>Click to edit Master title style</a:t>
            </a:r>
            <a:endParaRPr lang="da-DK"/>
          </a:p>
        </p:txBody>
      </p:sp>
      <p:sp>
        <p:nvSpPr>
          <p:cNvPr id="3" name="Subtitle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extLst>
      <p:ext uri="{BB962C8B-B14F-4D97-AF65-F5344CB8AC3E}">
        <p14:creationId xmlns:p14="http://schemas.microsoft.com/office/powerpoint/2010/main" val="244643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145999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75763" y="5130800"/>
            <a:ext cx="6845300" cy="3369945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438275" y="5130800"/>
            <a:ext cx="20385088" cy="33699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6599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281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27508200"/>
            <a:ext cx="25738137" cy="8502650"/>
          </a:xfrm>
        </p:spPr>
        <p:txBody>
          <a:bodyPr/>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034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438275" y="13160375"/>
            <a:ext cx="13614400" cy="2566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205075" y="13160375"/>
            <a:ext cx="13615988" cy="2566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56696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240744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25359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9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61563"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1357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5650"/>
            <a:ext cx="18167350"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a-DK"/>
          </a:p>
        </p:txBody>
      </p:sp>
      <p:sp>
        <p:nvSpPr>
          <p:cNvPr id="4" name="Text Placehold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609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da-DK"/>
              <a:t>Click to edit Master title style</a:t>
            </a:r>
            <a:endParaRPr lang="en-GB" altLang="da-DK"/>
          </a:p>
        </p:txBody>
      </p:sp>
      <p:sp>
        <p:nvSpPr>
          <p:cNvPr id="1027" name="Rectangle 3"/>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da-DK"/>
              <a:t>Click to edit Master text styles</a:t>
            </a:r>
          </a:p>
          <a:p>
            <a:pPr lvl="1"/>
            <a:r>
              <a:rPr lang="en-US" altLang="da-DK"/>
              <a:t>Second level</a:t>
            </a:r>
          </a:p>
          <a:p>
            <a:pPr lvl="2"/>
            <a:r>
              <a:rPr lang="en-US" altLang="da-DK"/>
              <a:t>Third level</a:t>
            </a:r>
          </a:p>
          <a:p>
            <a:pPr lvl="3"/>
            <a:r>
              <a:rPr lang="en-US" altLang="da-DK"/>
              <a:t>Fourth level</a:t>
            </a:r>
          </a:p>
          <a:p>
            <a:pPr lvl="4"/>
            <a:r>
              <a:rPr lang="en-US" altLang="da-DK"/>
              <a:t>Fifth level</a:t>
            </a:r>
            <a:endParaRPr lang="en-GB" alt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charset="0"/>
          <a:cs typeface="Arial" charset="0"/>
        </a:defRPr>
      </a:lvl2pPr>
      <a:lvl3pPr algn="l" rtl="0" eaLnBrk="1" fontAlgn="base" hangingPunct="1">
        <a:lnSpc>
          <a:spcPts val="12000"/>
        </a:lnSpc>
        <a:spcBef>
          <a:spcPct val="0"/>
        </a:spcBef>
        <a:spcAft>
          <a:spcPct val="0"/>
        </a:spcAft>
        <a:defRPr sz="10000" b="1">
          <a:solidFill>
            <a:schemeClr val="bg2"/>
          </a:solidFill>
          <a:latin typeface="Arial" charset="0"/>
          <a:cs typeface="Arial" charset="0"/>
        </a:defRPr>
      </a:lvl3pPr>
      <a:lvl4pPr algn="l" rtl="0" eaLnBrk="1" fontAlgn="base" hangingPunct="1">
        <a:lnSpc>
          <a:spcPts val="12000"/>
        </a:lnSpc>
        <a:spcBef>
          <a:spcPct val="0"/>
        </a:spcBef>
        <a:spcAft>
          <a:spcPct val="0"/>
        </a:spcAft>
        <a:defRPr sz="10000" b="1">
          <a:solidFill>
            <a:schemeClr val="bg2"/>
          </a:solidFill>
          <a:latin typeface="Arial" charset="0"/>
          <a:cs typeface="Arial" charset="0"/>
        </a:defRPr>
      </a:lvl4pPr>
      <a:lvl5pPr algn="l" rtl="0" eaLnBrk="1" fontAlgn="base" hangingPunct="1">
        <a:lnSpc>
          <a:spcPts val="12000"/>
        </a:lnSpc>
        <a:spcBef>
          <a:spcPct val="0"/>
        </a:spcBef>
        <a:spcAft>
          <a:spcPct val="0"/>
        </a:spcAft>
        <a:defRPr sz="10000" b="1">
          <a:solidFill>
            <a:schemeClr val="bg2"/>
          </a:solidFill>
          <a:latin typeface="Arial" charset="0"/>
          <a:cs typeface="Arial" charset="0"/>
        </a:defRPr>
      </a:lvl5pPr>
      <a:lvl6pPr marL="457200" algn="l" rtl="0" eaLnBrk="1" fontAlgn="base" hangingPunct="1">
        <a:lnSpc>
          <a:spcPts val="12000"/>
        </a:lnSpc>
        <a:spcBef>
          <a:spcPct val="0"/>
        </a:spcBef>
        <a:spcAft>
          <a:spcPct val="0"/>
        </a:spcAft>
        <a:defRPr sz="10000" b="1">
          <a:solidFill>
            <a:schemeClr val="bg2"/>
          </a:solidFill>
          <a:latin typeface="Arial" charset="0"/>
          <a:cs typeface="Arial" charset="0"/>
        </a:defRPr>
      </a:lvl6pPr>
      <a:lvl7pPr marL="914400" algn="l" rtl="0" eaLnBrk="1" fontAlgn="base" hangingPunct="1">
        <a:lnSpc>
          <a:spcPts val="12000"/>
        </a:lnSpc>
        <a:spcBef>
          <a:spcPct val="0"/>
        </a:spcBef>
        <a:spcAft>
          <a:spcPct val="0"/>
        </a:spcAft>
        <a:defRPr sz="10000" b="1">
          <a:solidFill>
            <a:schemeClr val="bg2"/>
          </a:solidFill>
          <a:latin typeface="Arial" charset="0"/>
          <a:cs typeface="Arial" charset="0"/>
        </a:defRPr>
      </a:lvl7pPr>
      <a:lvl8pPr marL="1371600" algn="l" rtl="0" eaLnBrk="1" fontAlgn="base" hangingPunct="1">
        <a:lnSpc>
          <a:spcPts val="12000"/>
        </a:lnSpc>
        <a:spcBef>
          <a:spcPct val="0"/>
        </a:spcBef>
        <a:spcAft>
          <a:spcPct val="0"/>
        </a:spcAft>
        <a:defRPr sz="10000" b="1">
          <a:solidFill>
            <a:schemeClr val="bg2"/>
          </a:solidFill>
          <a:latin typeface="Arial" charset="0"/>
          <a:cs typeface="Arial" charset="0"/>
        </a:defRPr>
      </a:lvl8pPr>
      <a:lvl9pPr marL="1828800" algn="l" rtl="0" eaLnBrk="1" fontAlgn="base" hangingPunct="1">
        <a:lnSpc>
          <a:spcPts val="12000"/>
        </a:lnSpc>
        <a:spcBef>
          <a:spcPct val="0"/>
        </a:spcBef>
        <a:spcAft>
          <a:spcPct val="0"/>
        </a:spcAft>
        <a:defRPr sz="10000" b="1">
          <a:solidFill>
            <a:schemeClr val="bg2"/>
          </a:solidFill>
          <a:latin typeface="Arial" charset="0"/>
          <a:cs typeface="Arial" charset="0"/>
        </a:defRPr>
      </a:lvl9pPr>
    </p:titleStyle>
    <p:bodyStyle>
      <a:lvl1pPr algn="l" rtl="0" eaLnBrk="1" fontAlgn="base" hangingPunct="1">
        <a:lnSpc>
          <a:spcPts val="6000"/>
        </a:lnSpc>
        <a:spcBef>
          <a:spcPct val="0"/>
        </a:spcBef>
        <a:spcAft>
          <a:spcPct val="0"/>
        </a:spcAft>
        <a:defRPr sz="4800" b="1">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a:solidFill>
            <a:schemeClr val="bg2"/>
          </a:solidFill>
          <a:latin typeface="+mn-lt"/>
          <a:cs typeface="+mn-cs"/>
        </a:defRPr>
      </a:lvl2pPr>
      <a:lvl3pPr marL="647700" indent="-644525" algn="l" rtl="0" eaLnBrk="1" fontAlgn="base" hangingPunct="1">
        <a:lnSpc>
          <a:spcPts val="4500"/>
        </a:lnSpc>
        <a:spcBef>
          <a:spcPct val="0"/>
        </a:spcBef>
        <a:spcAft>
          <a:spcPct val="0"/>
        </a:spcAft>
        <a:buFont typeface="Wingdings" pitchFamily="2" charset="2"/>
        <a:buChar char=""/>
        <a:defRPr sz="3500">
          <a:solidFill>
            <a:schemeClr val="bg2"/>
          </a:solidFill>
          <a:latin typeface="+mn-lt"/>
          <a:cs typeface="+mn-cs"/>
        </a:defRPr>
      </a:lvl3pPr>
      <a:lvl4pPr marL="1333500" indent="-609600" algn="l" rtl="0" eaLnBrk="1" fontAlgn="base" hangingPunct="1">
        <a:lnSpc>
          <a:spcPts val="4500"/>
        </a:lnSpc>
        <a:spcBef>
          <a:spcPct val="0"/>
        </a:spcBef>
        <a:spcAft>
          <a:spcPct val="0"/>
        </a:spcAft>
        <a:buFont typeface="Wingdings" pitchFamily="2" charset="2"/>
        <a:buChar char=""/>
        <a:defRPr sz="3500">
          <a:solidFill>
            <a:schemeClr val="bg2"/>
          </a:solidFill>
          <a:latin typeface="+mn-lt"/>
          <a:cs typeface="+mn-cs"/>
        </a:defRPr>
      </a:lvl4pPr>
      <a:lvl5pPr marL="2057400" indent="-609600" algn="l" rtl="0" eaLnBrk="1" fontAlgn="base" hangingPunct="1">
        <a:lnSpc>
          <a:spcPts val="4500"/>
        </a:lnSpc>
        <a:spcBef>
          <a:spcPct val="0"/>
        </a:spcBef>
        <a:spcAft>
          <a:spcPct val="0"/>
        </a:spcAft>
        <a:buFont typeface="Wingdings" pitchFamily="2" charset="2"/>
        <a:buChar char=""/>
        <a:defRPr sz="3500">
          <a:solidFill>
            <a:schemeClr val="bg2"/>
          </a:solidFill>
          <a:latin typeface="+mn-lt"/>
          <a:cs typeface="+mn-cs"/>
        </a:defRPr>
      </a:lvl5pPr>
      <a:lvl6pPr marL="2514600" indent="-609600" algn="l" rtl="0" eaLnBrk="1" fontAlgn="base" hangingPunct="1">
        <a:lnSpc>
          <a:spcPts val="4500"/>
        </a:lnSpc>
        <a:spcBef>
          <a:spcPct val="0"/>
        </a:spcBef>
        <a:spcAft>
          <a:spcPct val="0"/>
        </a:spcAft>
        <a:buFont typeface="Wingdings" pitchFamily="2" charset="2"/>
        <a:buChar char=""/>
        <a:defRPr sz="3500">
          <a:solidFill>
            <a:schemeClr val="bg2"/>
          </a:solidFill>
          <a:latin typeface="+mn-lt"/>
          <a:cs typeface="+mn-cs"/>
        </a:defRPr>
      </a:lvl6pPr>
      <a:lvl7pPr marL="2971800" indent="-609600" algn="l" rtl="0" eaLnBrk="1" fontAlgn="base" hangingPunct="1">
        <a:lnSpc>
          <a:spcPts val="4500"/>
        </a:lnSpc>
        <a:spcBef>
          <a:spcPct val="0"/>
        </a:spcBef>
        <a:spcAft>
          <a:spcPct val="0"/>
        </a:spcAft>
        <a:buFont typeface="Wingdings" pitchFamily="2" charset="2"/>
        <a:buChar char=""/>
        <a:defRPr sz="3500">
          <a:solidFill>
            <a:schemeClr val="bg2"/>
          </a:solidFill>
          <a:latin typeface="+mn-lt"/>
          <a:cs typeface="+mn-cs"/>
        </a:defRPr>
      </a:lvl7pPr>
      <a:lvl8pPr marL="3429000" indent="-609600" algn="l" rtl="0" eaLnBrk="1" fontAlgn="base" hangingPunct="1">
        <a:lnSpc>
          <a:spcPts val="4500"/>
        </a:lnSpc>
        <a:spcBef>
          <a:spcPct val="0"/>
        </a:spcBef>
        <a:spcAft>
          <a:spcPct val="0"/>
        </a:spcAft>
        <a:buFont typeface="Wingdings" pitchFamily="2" charset="2"/>
        <a:buChar char=""/>
        <a:defRPr sz="3500">
          <a:solidFill>
            <a:schemeClr val="bg2"/>
          </a:solidFill>
          <a:latin typeface="+mn-lt"/>
          <a:cs typeface="+mn-cs"/>
        </a:defRPr>
      </a:lvl8pPr>
      <a:lvl9pPr marL="3886200" indent="-609600" algn="l" rtl="0" eaLnBrk="1" fontAlgn="base" hangingPunct="1">
        <a:lnSpc>
          <a:spcPts val="4500"/>
        </a:lnSpc>
        <a:spcBef>
          <a:spcPct val="0"/>
        </a:spcBef>
        <a:spcAft>
          <a:spcPct val="0"/>
        </a:spcAft>
        <a:buFont typeface="Wingdings" pitchFamily="2" charset="2"/>
        <a:buChar char=""/>
        <a:defRPr sz="3500">
          <a:solidFill>
            <a:schemeClr val="bg2"/>
          </a:solidFill>
          <a:latin typeface="+mn-lt"/>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4.png"/><Relationship Id="rId26" Type="http://schemas.openxmlformats.org/officeDocument/2006/relationships/image" Target="../media/image100.png"/><Relationship Id="rId3" Type="http://schemas.microsoft.com/office/2018/10/relationships/comments" Target="../comments/modernComment_10B_E7C2BA88.xml"/><Relationship Id="rId21" Type="http://schemas.openxmlformats.org/officeDocument/2006/relationships/image" Target="../media/image7.png"/><Relationship Id="rId17" Type="http://schemas.openxmlformats.org/officeDocument/2006/relationships/image" Target="../media/image14.png"/><Relationship Id="rId2" Type="http://schemas.openxmlformats.org/officeDocument/2006/relationships/notesSlide" Target="../notesSlides/notesSlide1.xml"/><Relationship Id="rId20" Type="http://schemas.openxmlformats.org/officeDocument/2006/relationships/image" Target="../media/image6.png"/><Relationship Id="rId29"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3.png"/><Relationship Id="rId32"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9.png"/><Relationship Id="rId28" Type="http://schemas.openxmlformats.org/officeDocument/2006/relationships/image" Target="../media/image10.png"/><Relationship Id="rId19" Type="http://schemas.openxmlformats.org/officeDocument/2006/relationships/image" Target="../media/image5.png"/><Relationship Id="rId31" Type="http://schemas.openxmlformats.org/officeDocument/2006/relationships/image" Target="../media/image15.png"/><Relationship Id="rId4" Type="http://schemas.openxmlformats.org/officeDocument/2006/relationships/image" Target="../media/image1.png"/><Relationship Id="rId22" Type="http://schemas.openxmlformats.org/officeDocument/2006/relationships/image" Target="../media/image8.png"/><Relationship Id="rId27" Type="http://schemas.openxmlformats.org/officeDocument/2006/relationships/image" Target="../media/image11.png"/><Relationship Id="rId3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tangel: afrundede hjørner 1">
            <a:extLst>
              <a:ext uri="{FF2B5EF4-FFF2-40B4-BE49-F238E27FC236}">
                <a16:creationId xmlns:a16="http://schemas.microsoft.com/office/drawing/2014/main" id="{8C738E27-F9E3-4135-99A4-9690E71D3818}"/>
              </a:ext>
            </a:extLst>
          </p:cNvPr>
          <p:cNvSpPr/>
          <p:nvPr/>
        </p:nvSpPr>
        <p:spPr>
          <a:xfrm>
            <a:off x="1304660" y="9882982"/>
            <a:ext cx="10214940" cy="1044779"/>
          </a:xfrm>
          <a:prstGeom prst="round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n-GB" sz="4700" b="1" dirty="0">
                <a:solidFill>
                  <a:schemeClr val="tx1"/>
                </a:solidFill>
              </a:rPr>
              <a:t>Introduction</a:t>
            </a:r>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a:p>
            <a:endParaRPr lang="en-GB" sz="4700" dirty="0"/>
          </a:p>
        </p:txBody>
      </p:sp>
      <p:sp>
        <p:nvSpPr>
          <p:cNvPr id="63" name="Afrundet rektangel 33">
            <a:extLst>
              <a:ext uri="{FF2B5EF4-FFF2-40B4-BE49-F238E27FC236}">
                <a16:creationId xmlns:a16="http://schemas.microsoft.com/office/drawing/2014/main" id="{32E9B065-D2F3-4878-A8E0-C88FDFD6CA92}"/>
              </a:ext>
            </a:extLst>
          </p:cNvPr>
          <p:cNvSpPr/>
          <p:nvPr/>
        </p:nvSpPr>
        <p:spPr>
          <a:xfrm>
            <a:off x="1262307" y="13390798"/>
            <a:ext cx="13184951" cy="2691409"/>
          </a:xfrm>
          <a:prstGeom prst="roundRect">
            <a:avLst>
              <a:gd name="adj" fmla="val 20692"/>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7652" name="Text Box 4"/>
          <p:cNvSpPr txBox="1">
            <a:spLocks noChangeArrowheads="1"/>
          </p:cNvSpPr>
          <p:nvPr/>
        </p:nvSpPr>
        <p:spPr bwMode="auto">
          <a:xfrm>
            <a:off x="1386459" y="7662793"/>
            <a:ext cx="27648840" cy="18163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a:lnSpc>
                <a:spcPts val="1000"/>
              </a:lnSpc>
            </a:pPr>
            <a:endParaRPr lang="da-DK" altLang="da-DK" sz="6000" b="1" dirty="0">
              <a:solidFill>
                <a:schemeClr val="accent4">
                  <a:lumMod val="50000"/>
                  <a:lumOff val="50000"/>
                </a:schemeClr>
              </a:solidFill>
            </a:endParaRPr>
          </a:p>
          <a:p>
            <a:pPr>
              <a:lnSpc>
                <a:spcPts val="1000"/>
              </a:lnSpc>
            </a:pPr>
            <a:endParaRPr lang="da-DK" altLang="da-DK" sz="6000" b="1" dirty="0">
              <a:solidFill>
                <a:schemeClr val="accent4">
                  <a:lumMod val="50000"/>
                  <a:lumOff val="50000"/>
                </a:schemeClr>
              </a:solidFill>
            </a:endParaRPr>
          </a:p>
          <a:p>
            <a:pPr>
              <a:lnSpc>
                <a:spcPts val="1000"/>
              </a:lnSpc>
            </a:pPr>
            <a:endParaRPr lang="da-DK" altLang="da-DK" sz="6000" b="1" dirty="0">
              <a:solidFill>
                <a:schemeClr val="accent4">
                  <a:lumMod val="75000"/>
                  <a:lumOff val="25000"/>
                </a:schemeClr>
              </a:solidFill>
            </a:endParaRPr>
          </a:p>
          <a:p>
            <a:pPr>
              <a:lnSpc>
                <a:spcPts val="1000"/>
              </a:lnSpc>
            </a:pPr>
            <a:endParaRPr lang="da-DK" altLang="da-DK" sz="5000" b="1" dirty="0">
              <a:solidFill>
                <a:schemeClr val="accent4">
                  <a:lumMod val="75000"/>
                  <a:lumOff val="25000"/>
                </a:schemeClr>
              </a:solidFill>
            </a:endParaRPr>
          </a:p>
          <a:p>
            <a:pPr>
              <a:lnSpc>
                <a:spcPts val="1000"/>
              </a:lnSpc>
            </a:pPr>
            <a:endParaRPr lang="da-DK" altLang="da-DK" sz="5500" dirty="0">
              <a:solidFill>
                <a:schemeClr val="accent4">
                  <a:lumMod val="75000"/>
                  <a:lumOff val="25000"/>
                </a:schemeClr>
              </a:solidFill>
            </a:endParaRPr>
          </a:p>
          <a:p>
            <a:pPr>
              <a:lnSpc>
                <a:spcPts val="1000"/>
              </a:lnSpc>
            </a:pPr>
            <a:endParaRPr lang="da-DK" altLang="da-DK" sz="5000" dirty="0">
              <a:solidFill>
                <a:schemeClr val="accent4">
                  <a:lumMod val="75000"/>
                  <a:lumOff val="25000"/>
                </a:schemeClr>
              </a:solidFill>
            </a:endParaRPr>
          </a:p>
          <a:p>
            <a:pPr>
              <a:lnSpc>
                <a:spcPts val="1000"/>
              </a:lnSpc>
            </a:pPr>
            <a:endParaRPr lang="da-DK" altLang="da-DK" sz="5000" dirty="0">
              <a:solidFill>
                <a:schemeClr val="accent4">
                  <a:lumMod val="75000"/>
                  <a:lumOff val="25000"/>
                </a:schemeClr>
              </a:solidFill>
            </a:endParaRPr>
          </a:p>
          <a:p>
            <a:pPr>
              <a:lnSpc>
                <a:spcPts val="1000"/>
              </a:lnSpc>
            </a:pPr>
            <a:endParaRPr lang="da-DK" altLang="da-DK" sz="5000" dirty="0">
              <a:solidFill>
                <a:schemeClr val="accent4">
                  <a:lumMod val="75000"/>
                  <a:lumOff val="25000"/>
                </a:schemeClr>
              </a:solidFill>
            </a:endParaRPr>
          </a:p>
          <a:p>
            <a:pPr>
              <a:lnSpc>
                <a:spcPts val="1000"/>
              </a:lnSpc>
            </a:pPr>
            <a:endParaRPr lang="da-DK" altLang="da-DK" sz="5000" dirty="0">
              <a:solidFill>
                <a:schemeClr val="accent4">
                  <a:lumMod val="75000"/>
                  <a:lumOff val="25000"/>
                </a:schemeClr>
              </a:solidFill>
            </a:endParaRPr>
          </a:p>
          <a:p>
            <a:pPr>
              <a:lnSpc>
                <a:spcPts val="1000"/>
              </a:lnSpc>
            </a:pPr>
            <a:r>
              <a:rPr lang="da-DK" altLang="da-DK" sz="5000" dirty="0">
                <a:solidFill>
                  <a:schemeClr val="accent4">
                    <a:lumMod val="75000"/>
                    <a:lumOff val="25000"/>
                  </a:schemeClr>
                </a:solidFill>
              </a:rPr>
              <a:t>By: J. Hammer Hedemann (s174044) and William S. Hansen (s163979)</a:t>
            </a:r>
          </a:p>
        </p:txBody>
      </p:sp>
      <p:sp>
        <p:nvSpPr>
          <p:cNvPr id="48" name="Tekstfelt 47">
            <a:extLst>
              <a:ext uri="{FF2B5EF4-FFF2-40B4-BE49-F238E27FC236}">
                <a16:creationId xmlns:a16="http://schemas.microsoft.com/office/drawing/2014/main" id="{176A6B75-6D24-4F3B-8102-C5534F5382C7}"/>
              </a:ext>
            </a:extLst>
          </p:cNvPr>
          <p:cNvSpPr txBox="1"/>
          <p:nvPr/>
        </p:nvSpPr>
        <p:spPr>
          <a:xfrm>
            <a:off x="1286487" y="10747078"/>
            <a:ext cx="12413340" cy="1169551"/>
          </a:xfrm>
          <a:prstGeom prst="rect">
            <a:avLst/>
          </a:prstGeom>
          <a:noFill/>
        </p:spPr>
        <p:txBody>
          <a:bodyPr wrap="square" rtlCol="0">
            <a:spAutoFit/>
          </a:bodyPr>
          <a:lstStyle/>
          <a:p>
            <a:r>
              <a:rPr lang="en-US" sz="3500" dirty="0"/>
              <a:t>The purpose of this project is to model epidemic spread using physics-informed neural networks (PINN)</a:t>
            </a:r>
            <a:endParaRPr lang="da-DK" dirty="0"/>
          </a:p>
        </p:txBody>
      </p:sp>
      <p:pic>
        <p:nvPicPr>
          <p:cNvPr id="27659" name="Picture 11" descr="DTU Corporate logo_F_A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19275" y="881982"/>
            <a:ext cx="1601788" cy="2335213"/>
          </a:xfrm>
          <a:prstGeom prst="rect">
            <a:avLst/>
          </a:prstGeom>
          <a:noFill/>
          <a:extLst>
            <a:ext uri="{909E8E84-426E-40dd-AFC4-6F175D3DCCD1}">
              <a14:hiddenFill xmlns="" xmlns:a14="http://schemas.microsoft.com/office/drawing/2010/main">
                <a:solidFill>
                  <a:srgbClr val="FFFFFF"/>
                </a:solidFill>
              </a14:hiddenFill>
            </a:ext>
          </a:extLst>
        </p:spPr>
      </p:pic>
      <p:sp>
        <p:nvSpPr>
          <p:cNvPr id="27650" name="Rectangle 2"/>
          <p:cNvSpPr>
            <a:spLocks noGrp="1" noChangeArrowheads="1"/>
          </p:cNvSpPr>
          <p:nvPr>
            <p:ph type="title"/>
          </p:nvPr>
        </p:nvSpPr>
        <p:spPr>
          <a:xfrm>
            <a:off x="1388691" y="4778603"/>
            <a:ext cx="27382788" cy="4357855"/>
          </a:xfrm>
        </p:spPr>
        <p:txBody>
          <a:bodyPr/>
          <a:lstStyle/>
          <a:p>
            <a:pPr>
              <a:lnSpc>
                <a:spcPts val="1000"/>
              </a:lnSpc>
            </a:pPr>
            <a:br>
              <a:rPr lang="da-DK" altLang="da-DK" sz="16000" dirty="0">
                <a:solidFill>
                  <a:schemeClr val="tx1"/>
                </a:solidFill>
              </a:rPr>
            </a:br>
            <a:br>
              <a:rPr lang="da-DK" altLang="da-DK" sz="16000" dirty="0">
                <a:solidFill>
                  <a:schemeClr val="tx1"/>
                </a:solidFill>
              </a:rPr>
            </a:br>
            <a:br>
              <a:rPr lang="da-DK" altLang="da-DK" sz="16000" dirty="0">
                <a:solidFill>
                  <a:schemeClr val="tx1"/>
                </a:solidFill>
              </a:rPr>
            </a:br>
            <a:br>
              <a:rPr lang="da-DK" altLang="da-DK" sz="16000" dirty="0">
                <a:solidFill>
                  <a:schemeClr val="tx1"/>
                </a:solidFill>
              </a:rPr>
            </a:br>
            <a:br>
              <a:rPr lang="en-US" altLang="da-DK" sz="16000" dirty="0">
                <a:solidFill>
                  <a:schemeClr val="tx1"/>
                </a:solidFill>
              </a:rPr>
            </a:br>
            <a:br>
              <a:rPr lang="en-US" altLang="da-DK" sz="16000" dirty="0">
                <a:solidFill>
                  <a:schemeClr val="tx1"/>
                </a:solidFill>
              </a:rPr>
            </a:br>
            <a:br>
              <a:rPr lang="en-US" altLang="da-DK" sz="16000" dirty="0">
                <a:solidFill>
                  <a:schemeClr val="tx1"/>
                </a:solidFill>
              </a:rPr>
            </a:br>
            <a:br>
              <a:rPr lang="en-US" altLang="da-DK" sz="16000" dirty="0">
                <a:solidFill>
                  <a:schemeClr val="tx1"/>
                </a:solidFill>
              </a:rPr>
            </a:br>
            <a:r>
              <a:rPr lang="en-US" altLang="da-DK" sz="15000" dirty="0">
                <a:solidFill>
                  <a:schemeClr val="tx1"/>
                </a:solidFill>
              </a:rPr>
              <a:t>Predicting Epidemic Spread</a:t>
            </a:r>
            <a:br>
              <a:rPr lang="en-US" altLang="da-DK" dirty="0"/>
            </a:br>
            <a:br>
              <a:rPr lang="en-US" altLang="da-DK" dirty="0"/>
            </a:br>
            <a:br>
              <a:rPr lang="en-US" altLang="da-DK" dirty="0"/>
            </a:br>
            <a:br>
              <a:rPr lang="en-US" altLang="da-DK" dirty="0"/>
            </a:br>
            <a:br>
              <a:rPr lang="en-US" altLang="da-DK" dirty="0"/>
            </a:br>
            <a:br>
              <a:rPr lang="en-US" altLang="da-DK" dirty="0"/>
            </a:br>
            <a:br>
              <a:rPr lang="en-US" altLang="da-DK" dirty="0"/>
            </a:br>
            <a:br>
              <a:rPr lang="en-US" altLang="da-DK" dirty="0"/>
            </a:br>
            <a:br>
              <a:rPr lang="en-US" altLang="da-DK" dirty="0"/>
            </a:br>
            <a:br>
              <a:rPr lang="da-DK" altLang="da-DK" dirty="0"/>
            </a:br>
            <a:r>
              <a:rPr lang="da-DK" altLang="da-DK" dirty="0"/>
              <a:t>  </a:t>
            </a:r>
            <a:br>
              <a:rPr lang="da-DK" altLang="da-DK" dirty="0"/>
            </a:br>
            <a:br>
              <a:rPr lang="da-DK" altLang="da-DK" sz="8800" dirty="0"/>
            </a:br>
            <a:r>
              <a:rPr lang="da-DK" altLang="da-DK" sz="8800" dirty="0"/>
              <a:t> </a:t>
            </a:r>
            <a:r>
              <a:rPr lang="da-DK" altLang="da-DK" sz="8800" dirty="0">
                <a:solidFill>
                  <a:schemeClr val="tx1"/>
                </a:solidFill>
              </a:rPr>
              <a:t>- </a:t>
            </a:r>
            <a:r>
              <a:rPr lang="en-US" altLang="da-DK" sz="8800" dirty="0">
                <a:solidFill>
                  <a:schemeClr val="tx1"/>
                </a:solidFill>
              </a:rPr>
              <a:t>Using Physics-Informed Neural Networks</a:t>
            </a:r>
            <a:br>
              <a:rPr lang="en-US" altLang="da-DK" dirty="0">
                <a:solidFill>
                  <a:schemeClr val="tx1"/>
                </a:solidFill>
              </a:rPr>
            </a:br>
            <a:br>
              <a:rPr lang="en-US" altLang="da-DK" dirty="0">
                <a:solidFill>
                  <a:schemeClr val="tx1"/>
                </a:solidFill>
              </a:rPr>
            </a:br>
            <a:br>
              <a:rPr lang="da-DK" altLang="da-DK" dirty="0">
                <a:solidFill>
                  <a:schemeClr val="tx1"/>
                </a:solidFill>
              </a:rPr>
            </a:br>
            <a:br>
              <a:rPr lang="da-DK" altLang="da-DK" dirty="0">
                <a:solidFill>
                  <a:schemeClr val="tx1"/>
                </a:solidFill>
              </a:rPr>
            </a:br>
            <a:endParaRPr lang="da-DK" altLang="da-DK" dirty="0">
              <a:solidFill>
                <a:schemeClr val="tx1"/>
              </a:solidFill>
            </a:endParaRPr>
          </a:p>
        </p:txBody>
      </p:sp>
      <p:sp>
        <p:nvSpPr>
          <p:cNvPr id="21" name="Line 21"/>
          <p:cNvSpPr>
            <a:spLocks noChangeShapeType="1"/>
          </p:cNvSpPr>
          <p:nvPr/>
        </p:nvSpPr>
        <p:spPr bwMode="auto">
          <a:xfrm>
            <a:off x="961023" y="3906318"/>
            <a:ext cx="28827412" cy="0"/>
          </a:xfrm>
          <a:prstGeom prst="line">
            <a:avLst/>
          </a:prstGeom>
          <a:noFill/>
          <a:ln w="635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da-DK" dirty="0"/>
              <a:t> </a:t>
            </a:r>
          </a:p>
        </p:txBody>
      </p:sp>
      <p:sp>
        <p:nvSpPr>
          <p:cNvPr id="7" name="Afrundet rektangel 6"/>
          <p:cNvSpPr/>
          <p:nvPr/>
        </p:nvSpPr>
        <p:spPr>
          <a:xfrm>
            <a:off x="8559770" y="17684859"/>
            <a:ext cx="6004594" cy="10331672"/>
          </a:xfrm>
          <a:prstGeom prst="round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 name="Tekstfelt 10"/>
          <p:cNvSpPr txBox="1"/>
          <p:nvPr/>
        </p:nvSpPr>
        <p:spPr>
          <a:xfrm>
            <a:off x="1200449" y="19388038"/>
            <a:ext cx="5678048" cy="5016758"/>
          </a:xfrm>
          <a:prstGeom prst="rect">
            <a:avLst/>
          </a:prstGeom>
          <a:noFill/>
        </p:spPr>
        <p:txBody>
          <a:bodyPr wrap="square" rtlCol="0">
            <a:spAutoFit/>
          </a:bodyPr>
          <a:lstStyle/>
          <a:p>
            <a:r>
              <a:rPr lang="da-DK" sz="4000" b="1" dirty="0"/>
              <a:t>SIRD model</a:t>
            </a:r>
          </a:p>
          <a:p>
            <a:r>
              <a:rPr lang="en-US" sz="3500" dirty="0"/>
              <a:t>The SIRD model describes the spread of an infectious disease by dividing the population (</a:t>
            </a:r>
            <a:r>
              <a:rPr lang="en-US" sz="3500" i="1" dirty="0"/>
              <a:t>N</a:t>
            </a:r>
            <a:r>
              <a:rPr lang="en-US" sz="3500" dirty="0"/>
              <a:t>) into the four compartments susceptible (</a:t>
            </a:r>
            <a:r>
              <a:rPr lang="en-US" sz="3500" i="1" dirty="0"/>
              <a:t>S</a:t>
            </a:r>
            <a:r>
              <a:rPr lang="en-US" sz="3500" dirty="0"/>
              <a:t>), infected (</a:t>
            </a:r>
            <a:r>
              <a:rPr lang="en-US" sz="3500" i="1" dirty="0"/>
              <a:t>I</a:t>
            </a:r>
            <a:r>
              <a:rPr lang="en-US" sz="3500" dirty="0"/>
              <a:t>), recovered (</a:t>
            </a:r>
            <a:r>
              <a:rPr lang="en-US" sz="3500" i="1" dirty="0"/>
              <a:t>R</a:t>
            </a:r>
            <a:r>
              <a:rPr lang="en-US" sz="3500" dirty="0"/>
              <a:t>), and dead (</a:t>
            </a:r>
            <a:r>
              <a:rPr lang="en-US" sz="3500" i="1" dirty="0"/>
              <a:t>D</a:t>
            </a:r>
            <a:r>
              <a:rPr lang="en-US" sz="3500" dirty="0"/>
              <a:t>) linked by coupled ODEs</a:t>
            </a:r>
            <a:endParaRPr lang="da-DK" sz="3500" dirty="0"/>
          </a:p>
        </p:txBody>
      </p:sp>
      <p:sp>
        <p:nvSpPr>
          <p:cNvPr id="78" name="Rektangel 77">
            <a:extLst>
              <a:ext uri="{FF2B5EF4-FFF2-40B4-BE49-F238E27FC236}">
                <a16:creationId xmlns:a16="http://schemas.microsoft.com/office/drawing/2014/main" id="{A31FE592-4D87-4AEC-83D1-9861A8784C36}"/>
              </a:ext>
            </a:extLst>
          </p:cNvPr>
          <p:cNvSpPr/>
          <p:nvPr/>
        </p:nvSpPr>
        <p:spPr>
          <a:xfrm>
            <a:off x="15644043" y="36525942"/>
            <a:ext cx="7636023" cy="830997"/>
          </a:xfrm>
          <a:prstGeom prst="rect">
            <a:avLst/>
          </a:prstGeom>
        </p:spPr>
        <p:txBody>
          <a:bodyPr wrap="square">
            <a:spAutoFit/>
          </a:bodyPr>
          <a:lstStyle/>
          <a:p>
            <a:r>
              <a:rPr lang="en-GB" sz="4700" dirty="0"/>
              <a:t> </a:t>
            </a:r>
            <a:r>
              <a:rPr lang="en-GB" sz="4700" b="1" dirty="0"/>
              <a:t>Future improvements</a:t>
            </a:r>
          </a:p>
        </p:txBody>
      </p:sp>
      <p:sp>
        <p:nvSpPr>
          <p:cNvPr id="79" name="Tekstfelt 78">
            <a:extLst>
              <a:ext uri="{FF2B5EF4-FFF2-40B4-BE49-F238E27FC236}">
                <a16:creationId xmlns:a16="http://schemas.microsoft.com/office/drawing/2014/main" id="{981CD78B-0D3E-49E9-8F4E-37FC15563896}"/>
              </a:ext>
            </a:extLst>
          </p:cNvPr>
          <p:cNvSpPr txBox="1"/>
          <p:nvPr/>
        </p:nvSpPr>
        <p:spPr>
          <a:xfrm>
            <a:off x="15863937" y="37318030"/>
            <a:ext cx="12813553" cy="3862596"/>
          </a:xfrm>
          <a:prstGeom prst="rect">
            <a:avLst/>
          </a:prstGeom>
          <a:noFill/>
        </p:spPr>
        <p:txBody>
          <a:bodyPr wrap="square" rtlCol="0">
            <a:spAutoFit/>
          </a:bodyPr>
          <a:lstStyle/>
          <a:p>
            <a:r>
              <a:rPr lang="en-US" sz="3500" dirty="0"/>
              <a:t>A key component in the capability of the PINN is the loss term. </a:t>
            </a:r>
          </a:p>
          <a:p>
            <a:r>
              <a:rPr lang="en-US" sz="3500" dirty="0"/>
              <a:t>The loss term contains four terms from the data and four terms from the ODE (one for each of SIRD).</a:t>
            </a:r>
          </a:p>
          <a:p>
            <a:r>
              <a:rPr lang="en-US" sz="3500" dirty="0"/>
              <a:t>When these terms are weighted evenly, the loss for S will dominate due to the scaling between the terms.</a:t>
            </a:r>
          </a:p>
          <a:p>
            <a:r>
              <a:rPr lang="en-US" sz="3500" dirty="0"/>
              <a:t>By implementing </a:t>
            </a:r>
            <a:r>
              <a:rPr lang="en-US" sz="3500" dirty="0" err="1"/>
              <a:t>SoftAdapt</a:t>
            </a:r>
            <a:r>
              <a:rPr lang="en-US" sz="3500" dirty="0"/>
              <a:t> we hope to rescale the loss terms during the run to favor all components.</a:t>
            </a:r>
          </a:p>
        </p:txBody>
      </p:sp>
      <p:sp>
        <p:nvSpPr>
          <p:cNvPr id="23" name="Tekstfelt 22">
            <a:extLst>
              <a:ext uri="{FF2B5EF4-FFF2-40B4-BE49-F238E27FC236}">
                <a16:creationId xmlns:a16="http://schemas.microsoft.com/office/drawing/2014/main" id="{C87A215B-822B-4A08-BE38-92EE4BBE2F44}"/>
              </a:ext>
            </a:extLst>
          </p:cNvPr>
          <p:cNvSpPr txBox="1"/>
          <p:nvPr/>
        </p:nvSpPr>
        <p:spPr>
          <a:xfrm>
            <a:off x="15863142" y="10026998"/>
            <a:ext cx="7754034" cy="815608"/>
          </a:xfrm>
          <a:prstGeom prst="rect">
            <a:avLst/>
          </a:prstGeom>
          <a:noFill/>
        </p:spPr>
        <p:txBody>
          <a:bodyPr wrap="square" rtlCol="0">
            <a:spAutoFit/>
          </a:bodyPr>
          <a:lstStyle/>
          <a:p>
            <a:r>
              <a:rPr lang="en-US" sz="4700" b="1" dirty="0"/>
              <a:t>Peak prediction</a:t>
            </a:r>
            <a:endParaRPr lang="en-US" sz="4700" b="1" dirty="0">
              <a:solidFill>
                <a:schemeClr val="bg1"/>
              </a:solidFill>
            </a:endParaRPr>
          </a:p>
        </p:txBody>
      </p:sp>
      <p:sp>
        <p:nvSpPr>
          <p:cNvPr id="80" name="Line 21">
            <a:extLst>
              <a:ext uri="{FF2B5EF4-FFF2-40B4-BE49-F238E27FC236}">
                <a16:creationId xmlns:a16="http://schemas.microsoft.com/office/drawing/2014/main" id="{811036DF-D13E-4A97-A4F0-9FD947EB6486}"/>
              </a:ext>
            </a:extLst>
          </p:cNvPr>
          <p:cNvSpPr>
            <a:spLocks noChangeShapeType="1"/>
          </p:cNvSpPr>
          <p:nvPr/>
        </p:nvSpPr>
        <p:spPr bwMode="auto">
          <a:xfrm>
            <a:off x="726281" y="41278470"/>
            <a:ext cx="28827412" cy="0"/>
          </a:xfrm>
          <a:prstGeom prst="line">
            <a:avLst/>
          </a:prstGeom>
          <a:noFill/>
          <a:ln w="635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da-DK" dirty="0"/>
              <a:t> </a:t>
            </a:r>
          </a:p>
        </p:txBody>
      </p:sp>
      <mc:AlternateContent xmlns:mc="http://schemas.openxmlformats.org/markup-compatibility/2006">
        <mc:Choice xmlns:a14="http://schemas.microsoft.com/office/drawing/2010/main" Requires="a14">
          <p:sp>
            <p:nvSpPr>
              <p:cNvPr id="73" name="Tekstfelt 72">
                <a:extLst>
                  <a:ext uri="{FF2B5EF4-FFF2-40B4-BE49-F238E27FC236}">
                    <a16:creationId xmlns:a16="http://schemas.microsoft.com/office/drawing/2014/main" id="{9C9EC7BE-4817-4AED-A0E6-041CCFB999AE}"/>
                  </a:ext>
                </a:extLst>
              </p:cNvPr>
              <p:cNvSpPr txBox="1"/>
              <p:nvPr/>
            </p:nvSpPr>
            <p:spPr>
              <a:xfrm>
                <a:off x="15823183" y="10879475"/>
                <a:ext cx="5581500" cy="6856108"/>
              </a:xfrm>
              <a:prstGeom prst="rect">
                <a:avLst/>
              </a:prstGeom>
              <a:noFill/>
            </p:spPr>
            <p:txBody>
              <a:bodyPr wrap="square" rtlCol="0">
                <a:spAutoFit/>
              </a:bodyPr>
              <a:lstStyle/>
              <a:p>
                <a:r>
                  <a:rPr lang="en-US" sz="3500" dirty="0"/>
                  <a:t>A key question in an epidemic is when will the peak occur – the earlier it is known, the better it can help guide decision-making</a:t>
                </a:r>
              </a:p>
              <a:p>
                <a:r>
                  <a:rPr lang="en-US" sz="3500" dirty="0"/>
                  <a:t>This has been predicted for different </a:t>
                </a:r>
                <a:r>
                  <a:rPr lang="en-US" sz="3500" i="1" dirty="0" err="1"/>
                  <a:t>t</a:t>
                </a:r>
                <a:r>
                  <a:rPr lang="en-US" sz="3500" i="1" baseline="-25000" dirty="0" err="1"/>
                  <a:t>cut</a:t>
                </a:r>
                <a:r>
                  <a:rPr lang="en-US" sz="3500" dirty="0"/>
                  <a:t> using </a:t>
                </a:r>
              </a:p>
              <a:p>
                <a:pPr/>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𝑙𝑎𝑦𝑒𝑟𝑠</m:t>
                          </m:r>
                        </m:sub>
                      </m:sSub>
                      <m:r>
                        <a:rPr lang="en-US" sz="3200" b="0" i="1" smtClean="0">
                          <a:latin typeface="Cambria Math" panose="02040503050406030204" pitchFamily="18" charset="0"/>
                        </a:rPr>
                        <m:t>=3</m:t>
                      </m:r>
                    </m:oMath>
                  </m:oMathPara>
                </a14:m>
                <a:endParaRPr lang="da-DK" sz="32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𝑛𝑒𝑢𝑟𝑜𝑛𝑠</m:t>
                          </m:r>
                        </m:sub>
                      </m:sSub>
                      <m:r>
                        <a:rPr lang="en-US" sz="3200" b="0" i="1" smtClean="0">
                          <a:latin typeface="Cambria Math" panose="02040503050406030204" pitchFamily="18" charset="0"/>
                        </a:rPr>
                        <m:t>=34</m:t>
                      </m:r>
                    </m:oMath>
                  </m:oMathPara>
                </a14:m>
                <a:endParaRPr lang="en-US" sz="3200" dirty="0"/>
              </a:p>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𝑙</m:t>
                      </m:r>
                      <m:r>
                        <a:rPr lang="da-DK" sz="3200" b="0" i="1" smtClean="0">
                          <a:latin typeface="Cambria Math" panose="02040503050406030204" pitchFamily="18" charset="0"/>
                        </a:rPr>
                        <m:t>𝑒𝑎𝑟𝑛</m:t>
                      </m:r>
                      <m:r>
                        <a:rPr lang="en-US" sz="3200" b="0" i="1" smtClean="0">
                          <a:latin typeface="Cambria Math" panose="02040503050406030204" pitchFamily="18" charset="0"/>
                        </a:rPr>
                        <m:t>𝑟</m:t>
                      </m:r>
                      <m:r>
                        <a:rPr lang="da-DK" sz="3200" b="0" i="1" smtClean="0">
                          <a:latin typeface="Cambria Math" panose="02040503050406030204" pitchFamily="18" charset="0"/>
                        </a:rPr>
                        <m:t>𝑎𝑡𝑒</m:t>
                      </m:r>
                      <m:r>
                        <a:rPr lang="en-US" sz="3200" b="0" i="1" smtClean="0">
                          <a:latin typeface="Cambria Math" panose="02040503050406030204" pitchFamily="18" charset="0"/>
                        </a:rPr>
                        <m:t>=0.01</m:t>
                      </m:r>
                    </m:oMath>
                  </m:oMathPara>
                </a14:m>
                <a:endParaRPr lang="da-DK" sz="32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𝑎𝑐𝑡</m:t>
                      </m:r>
                      <m:r>
                        <a:rPr lang="da-DK" sz="3200" b="0" i="1" smtClean="0">
                          <a:latin typeface="Cambria Math" panose="02040503050406030204" pitchFamily="18" charset="0"/>
                        </a:rPr>
                        <m:t>𝑖𝑣𝑎𝑡𝑖𝑜𝑛</m:t>
                      </m:r>
                      <m:r>
                        <a:rPr lang="en-US" sz="3200" b="0" i="1" smtClean="0">
                          <a:latin typeface="Cambria Math" panose="02040503050406030204" pitchFamily="18" charset="0"/>
                        </a:rPr>
                        <m:t>=</m:t>
                      </m:r>
                      <m:r>
                        <a:rPr lang="en-US" sz="3200" b="0" i="1" smtClean="0">
                          <a:latin typeface="Cambria Math" panose="02040503050406030204" pitchFamily="18" charset="0"/>
                        </a:rPr>
                        <m:t>𝑡𝑎𝑛h</m:t>
                      </m:r>
                    </m:oMath>
                  </m:oMathPara>
                </a14:m>
                <a:endParaRPr lang="en-US" sz="3200" b="0" dirty="0"/>
              </a:p>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𝑜𝑝𝑡</m:t>
                      </m:r>
                      <m:r>
                        <a:rPr lang="da-DK" sz="3200" b="0" i="1" smtClean="0">
                          <a:latin typeface="Cambria Math" panose="02040503050406030204" pitchFamily="18" charset="0"/>
                        </a:rPr>
                        <m:t>𝑖𝑚𝑖𝑧𝑒𝑟</m:t>
                      </m:r>
                      <m:r>
                        <a:rPr lang="en-US" sz="3200" b="0" i="1" smtClean="0">
                          <a:latin typeface="Cambria Math" panose="02040503050406030204" pitchFamily="18" charset="0"/>
                        </a:rPr>
                        <m:t>=</m:t>
                      </m:r>
                      <m:r>
                        <a:rPr lang="en-US" sz="3200" b="0" i="1" smtClean="0">
                          <a:latin typeface="Cambria Math" panose="02040503050406030204" pitchFamily="18" charset="0"/>
                        </a:rPr>
                        <m:t>𝑎𝑑𝑎𝑚</m:t>
                      </m:r>
                    </m:oMath>
                  </m:oMathPara>
                </a14:m>
                <a:endParaRPr lang="en-US" sz="32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𝑖𝑛𝑖𝑡</m:t>
                      </m:r>
                      <m:r>
                        <a:rPr lang="en-US" sz="3200" b="0" i="1" smtClean="0">
                          <a:latin typeface="Cambria Math" panose="02040503050406030204" pitchFamily="18" charset="0"/>
                        </a:rPr>
                        <m:t>=</m:t>
                      </m:r>
                      <m:r>
                        <a:rPr lang="en-US" sz="3200" b="0" i="1" smtClean="0">
                          <a:latin typeface="Cambria Math" panose="02040503050406030204" pitchFamily="18" charset="0"/>
                        </a:rPr>
                        <m:t>𝐺𝑙𝑜𝑟𝑜𝑡</m:t>
                      </m:r>
                      <m:r>
                        <a:rPr lang="en-US" sz="3200" b="0" i="1" smtClean="0">
                          <a:latin typeface="Cambria Math" panose="02040503050406030204" pitchFamily="18" charset="0"/>
                        </a:rPr>
                        <m:t> </m:t>
                      </m:r>
                      <m:r>
                        <a:rPr lang="en-US" sz="3200" b="0" i="1" smtClean="0">
                          <a:latin typeface="Cambria Math" panose="02040503050406030204" pitchFamily="18" charset="0"/>
                        </a:rPr>
                        <m:t>𝑢𝑛𝑖𝑓𝑜𝑟𝑚</m:t>
                      </m:r>
                    </m:oMath>
                  </m:oMathPara>
                </a14:m>
                <a:endParaRPr lang="en-US" sz="3200" dirty="0"/>
              </a:p>
            </p:txBody>
          </p:sp>
        </mc:Choice>
        <mc:Fallback>
          <p:sp>
            <p:nvSpPr>
              <p:cNvPr id="73" name="Tekstfelt 72">
                <a:extLst>
                  <a:ext uri="{FF2B5EF4-FFF2-40B4-BE49-F238E27FC236}">
                    <a16:creationId xmlns:a16="http://schemas.microsoft.com/office/drawing/2014/main" id="{9C9EC7BE-4817-4AED-A0E6-041CCFB999AE}"/>
                  </a:ext>
                </a:extLst>
              </p:cNvPr>
              <p:cNvSpPr txBox="1">
                <a:spLocks noRot="1" noChangeAspect="1" noMove="1" noResize="1" noEditPoints="1" noAdjustHandles="1" noChangeArrowheads="1" noChangeShapeType="1" noTextEdit="1"/>
              </p:cNvSpPr>
              <p:nvPr/>
            </p:nvSpPr>
            <p:spPr>
              <a:xfrm>
                <a:off x="15823183" y="10879475"/>
                <a:ext cx="5581500" cy="6856108"/>
              </a:xfrm>
              <a:prstGeom prst="rect">
                <a:avLst/>
              </a:prstGeom>
              <a:blipFill>
                <a:blip r:embed="rId5"/>
                <a:stretch>
                  <a:fillRect l="-3409" t="-1294" r="-5227" b="-1294"/>
                </a:stretch>
              </a:blipFill>
            </p:spPr>
            <p:txBody>
              <a:bodyPr/>
              <a:lstStyle/>
              <a:p>
                <a:r>
                  <a:rPr lang="da-DK">
                    <a:noFill/>
                  </a:rPr>
                  <a:t> </a:t>
                </a:r>
              </a:p>
            </p:txBody>
          </p:sp>
        </mc:Fallback>
      </mc:AlternateContent>
      <p:sp>
        <p:nvSpPr>
          <p:cNvPr id="75" name="Rektangel 74">
            <a:extLst>
              <a:ext uri="{FF2B5EF4-FFF2-40B4-BE49-F238E27FC236}">
                <a16:creationId xmlns:a16="http://schemas.microsoft.com/office/drawing/2014/main" id="{B83382E3-7C0B-41FB-AE2F-1342FCA0BDD5}"/>
              </a:ext>
            </a:extLst>
          </p:cNvPr>
          <p:cNvSpPr/>
          <p:nvPr/>
        </p:nvSpPr>
        <p:spPr>
          <a:xfrm>
            <a:off x="16652155" y="26009600"/>
            <a:ext cx="45719" cy="3387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69" name="Rektangel: afrundede hjørner 1">
            <a:extLst>
              <a:ext uri="{FF2B5EF4-FFF2-40B4-BE49-F238E27FC236}">
                <a16:creationId xmlns:a16="http://schemas.microsoft.com/office/drawing/2014/main" id="{41041C21-A75A-0B04-C36D-33E0860B0B80}"/>
              </a:ext>
            </a:extLst>
          </p:cNvPr>
          <p:cNvSpPr/>
          <p:nvPr/>
        </p:nvSpPr>
        <p:spPr>
          <a:xfrm>
            <a:off x="1286487" y="11972802"/>
            <a:ext cx="10214940" cy="1044779"/>
          </a:xfrm>
          <a:prstGeom prst="round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da-DK" sz="4700" b="1" dirty="0">
                <a:solidFill>
                  <a:schemeClr val="tx1"/>
                </a:solidFill>
              </a:rPr>
              <a:t>Theory</a:t>
            </a:r>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a:p>
            <a:endParaRPr lang="da-DK" sz="4700" dirty="0"/>
          </a:p>
        </p:txBody>
      </p:sp>
      <p:sp>
        <p:nvSpPr>
          <p:cNvPr id="74" name="Tekstfelt 10">
            <a:extLst>
              <a:ext uri="{FF2B5EF4-FFF2-40B4-BE49-F238E27FC236}">
                <a16:creationId xmlns:a16="http://schemas.microsoft.com/office/drawing/2014/main" id="{D412FD21-852F-EB27-76F5-D8C60D0629E1}"/>
              </a:ext>
            </a:extLst>
          </p:cNvPr>
          <p:cNvSpPr txBox="1"/>
          <p:nvPr/>
        </p:nvSpPr>
        <p:spPr>
          <a:xfrm>
            <a:off x="1304659" y="12925933"/>
            <a:ext cx="13152133" cy="2246769"/>
          </a:xfrm>
          <a:prstGeom prst="rect">
            <a:avLst/>
          </a:prstGeom>
          <a:noFill/>
        </p:spPr>
        <p:txBody>
          <a:bodyPr wrap="square" rtlCol="0">
            <a:spAutoFit/>
          </a:bodyPr>
          <a:lstStyle/>
          <a:p>
            <a:r>
              <a:rPr lang="en-US" sz="3500" dirty="0"/>
              <a:t>PINNs</a:t>
            </a:r>
            <a:r>
              <a:rPr lang="da-DK" sz="3500" dirty="0"/>
              <a:t> </a:t>
            </a:r>
            <a:r>
              <a:rPr lang="en-US" sz="3500" dirty="0"/>
              <a:t>combine feed-forward neural networks with underlying physics knowledge described</a:t>
            </a:r>
            <a:r>
              <a:rPr lang="da-DK" sz="3500" dirty="0"/>
              <a:t> by </a:t>
            </a:r>
            <a:r>
              <a:rPr lang="en-US" sz="3500" dirty="0"/>
              <a:t>general</a:t>
            </a:r>
            <a:r>
              <a:rPr lang="da-DK" sz="3500" dirty="0"/>
              <a:t> </a:t>
            </a:r>
            <a:r>
              <a:rPr lang="en-US" sz="3500" dirty="0"/>
              <a:t>nonlinear</a:t>
            </a:r>
            <a:r>
              <a:rPr lang="da-DK" sz="3500" dirty="0"/>
              <a:t> </a:t>
            </a:r>
            <a:r>
              <a:rPr lang="en-US" sz="3500" dirty="0"/>
              <a:t>ordinary</a:t>
            </a:r>
            <a:r>
              <a:rPr lang="da-DK" sz="3500" dirty="0"/>
              <a:t> </a:t>
            </a:r>
            <a:r>
              <a:rPr lang="en-US" sz="3500" dirty="0"/>
              <a:t>differential equations (ODE) to enhance the effectiveness of the network. Three principles are used to solve equations of the form</a:t>
            </a:r>
          </a:p>
        </p:txBody>
      </p:sp>
      <p:sp>
        <p:nvSpPr>
          <p:cNvPr id="89" name="Tekstfelt 22">
            <a:extLst>
              <a:ext uri="{FF2B5EF4-FFF2-40B4-BE49-F238E27FC236}">
                <a16:creationId xmlns:a16="http://schemas.microsoft.com/office/drawing/2014/main" id="{2A7532FF-2933-5EF3-FFAD-17E38EE8AAC7}"/>
              </a:ext>
            </a:extLst>
          </p:cNvPr>
          <p:cNvSpPr txBox="1"/>
          <p:nvPr/>
        </p:nvSpPr>
        <p:spPr>
          <a:xfrm>
            <a:off x="15864111" y="18149381"/>
            <a:ext cx="7754034" cy="815608"/>
          </a:xfrm>
          <a:prstGeom prst="rect">
            <a:avLst/>
          </a:prstGeom>
          <a:noFill/>
        </p:spPr>
        <p:txBody>
          <a:bodyPr wrap="square" rtlCol="0">
            <a:spAutoFit/>
          </a:bodyPr>
          <a:lstStyle/>
          <a:p>
            <a:r>
              <a:rPr lang="en-US" sz="4700" b="1" dirty="0"/>
              <a:t>Two strains</a:t>
            </a:r>
            <a:endParaRPr lang="en-US" sz="4700" b="1" dirty="0">
              <a:solidFill>
                <a:schemeClr val="bg1"/>
              </a:solidFill>
            </a:endParaRPr>
          </a:p>
        </p:txBody>
      </p:sp>
      <p:sp>
        <p:nvSpPr>
          <p:cNvPr id="10" name="TextBox 9">
            <a:extLst>
              <a:ext uri="{FF2B5EF4-FFF2-40B4-BE49-F238E27FC236}">
                <a16:creationId xmlns:a16="http://schemas.microsoft.com/office/drawing/2014/main" id="{92636468-9D84-43B3-EBF3-1824DAADFED2}"/>
              </a:ext>
            </a:extLst>
          </p:cNvPr>
          <p:cNvSpPr txBox="1"/>
          <p:nvPr/>
        </p:nvSpPr>
        <p:spPr>
          <a:xfrm>
            <a:off x="1230410" y="679272"/>
            <a:ext cx="22968320" cy="2246769"/>
          </a:xfrm>
          <a:prstGeom prst="rect">
            <a:avLst/>
          </a:prstGeom>
          <a:noFill/>
        </p:spPr>
        <p:txBody>
          <a:bodyPr wrap="square" rtlCol="0">
            <a:spAutoFit/>
          </a:bodyPr>
          <a:lstStyle/>
          <a:p>
            <a:r>
              <a:rPr lang="en-US" sz="7000" dirty="0">
                <a:solidFill>
                  <a:srgbClr val="333333"/>
                </a:solidFill>
                <a:latin typeface="Areal"/>
              </a:rPr>
              <a:t>02456 Deep Learning</a:t>
            </a:r>
          </a:p>
          <a:p>
            <a:r>
              <a:rPr lang="en-US" sz="7000" dirty="0">
                <a:solidFill>
                  <a:schemeClr val="bg1">
                    <a:lumMod val="75000"/>
                  </a:schemeClr>
                </a:solidFill>
                <a:latin typeface="Areal"/>
              </a:rPr>
              <a:t>Poster Session 8/12/2022</a:t>
            </a:r>
            <a:endParaRPr lang="en-DK" sz="7000" dirty="0">
              <a:solidFill>
                <a:schemeClr val="bg1">
                  <a:lumMod val="75000"/>
                </a:schemeClr>
              </a:solidFill>
              <a:latin typeface="Areal"/>
            </a:endParaRPr>
          </a:p>
        </p:txBody>
      </p:sp>
      <p:sp>
        <p:nvSpPr>
          <p:cNvPr id="112" name="Tekstfelt 22">
            <a:extLst>
              <a:ext uri="{FF2B5EF4-FFF2-40B4-BE49-F238E27FC236}">
                <a16:creationId xmlns:a16="http://schemas.microsoft.com/office/drawing/2014/main" id="{9034E3FC-1ED5-40DE-880B-1F0F7E75D70E}"/>
              </a:ext>
            </a:extLst>
          </p:cNvPr>
          <p:cNvSpPr txBox="1"/>
          <p:nvPr/>
        </p:nvSpPr>
        <p:spPr>
          <a:xfrm>
            <a:off x="32435854" y="30261246"/>
            <a:ext cx="7754034" cy="815608"/>
          </a:xfrm>
          <a:prstGeom prst="rect">
            <a:avLst/>
          </a:prstGeom>
          <a:noFill/>
        </p:spPr>
        <p:txBody>
          <a:bodyPr wrap="square" rtlCol="0">
            <a:spAutoFit/>
          </a:bodyPr>
          <a:lstStyle/>
          <a:p>
            <a:r>
              <a:rPr lang="en-US" sz="4700" b="1" dirty="0"/>
              <a:t>Danish Covid-19 data</a:t>
            </a:r>
            <a:endParaRPr lang="en-US" sz="4700" b="1" dirty="0">
              <a:solidFill>
                <a:schemeClr val="bg1"/>
              </a:solidFill>
            </a:endParaRPr>
          </a:p>
        </p:txBody>
      </p:sp>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B45F9262-3F98-628C-7B9E-E78B757C208C}"/>
                  </a:ext>
                </a:extLst>
              </p:cNvPr>
              <p:cNvSpPr txBox="1"/>
              <p:nvPr/>
            </p:nvSpPr>
            <p:spPr>
              <a:xfrm>
                <a:off x="15863937" y="18941469"/>
                <a:ext cx="12907541" cy="4939814"/>
              </a:xfrm>
              <a:prstGeom prst="rect">
                <a:avLst/>
              </a:prstGeom>
              <a:noFill/>
            </p:spPr>
            <p:txBody>
              <a:bodyPr wrap="square">
                <a:spAutoFit/>
              </a:bodyPr>
              <a:lstStyle/>
              <a:p>
                <a:r>
                  <a:rPr lang="en-US" sz="3500" dirty="0"/>
                  <a:t>During Covid-19, Denmark, and the rest of the world, saw the evolution of the disease as new mutations, with new properties,  was discovered. One of theses mutations, Omicron, was able to out-compete the current dominant variant. The SIRD-model is expanded to model two concurrent mutations by introducing an extra equation and two extra parameters to the SIRD model. The parameters are the </a:t>
                </a:r>
                <a14:m>
                  <m:oMath xmlns:m="http://schemas.openxmlformats.org/officeDocument/2006/math">
                    <m:r>
                      <m:rPr>
                        <m:sty m:val="p"/>
                      </m:rPr>
                      <a:rPr lang="da-DK" sz="3500" b="0" i="1" smtClean="0">
                        <a:latin typeface="Cambria Math" panose="02040503050406030204" pitchFamily="18" charset="0"/>
                      </a:rPr>
                      <m:t>α</m:t>
                    </m:r>
                  </m:oMath>
                </a14:m>
                <a:r>
                  <a:rPr lang="en-US" sz="3500" dirty="0"/>
                  <a:t>-</a:t>
                </a:r>
                <a14:m>
                  <m:oMath xmlns:m="http://schemas.openxmlformats.org/officeDocument/2006/math">
                    <m:r>
                      <a:rPr lang="da-DK" sz="3500" b="0" i="1" dirty="0" smtClean="0">
                        <a:latin typeface="Cambria Math" panose="02040503050406030204" pitchFamily="18" charset="0"/>
                      </a:rPr>
                      <m:t>𝛽</m:t>
                    </m:r>
                  </m:oMath>
                </a14:m>
                <a:r>
                  <a:rPr lang="en-US" sz="3500" dirty="0"/>
                  <a:t> pair of the second variant, and the added equation is the same as </a:t>
                </a:r>
                <a14:m>
                  <m:oMath xmlns:m="http://schemas.openxmlformats.org/officeDocument/2006/math">
                    <m:r>
                      <a:rPr lang="en-US" sz="3500" i="1" dirty="0" smtClean="0">
                        <a:latin typeface="Cambria Math" panose="02040503050406030204" pitchFamily="18" charset="0"/>
                      </a:rPr>
                      <m:t>𝑑𝐼</m:t>
                    </m:r>
                    <m:r>
                      <a:rPr lang="en-US" sz="3500" i="1" dirty="0" smtClean="0">
                        <a:latin typeface="Cambria Math" panose="02040503050406030204" pitchFamily="18" charset="0"/>
                      </a:rPr>
                      <m:t>/</m:t>
                    </m:r>
                    <m:r>
                      <a:rPr lang="en-US" sz="3500" i="1" dirty="0" smtClean="0">
                        <a:latin typeface="Cambria Math" panose="02040503050406030204" pitchFamily="18" charset="0"/>
                      </a:rPr>
                      <m:t>𝑑𝑡</m:t>
                    </m:r>
                  </m:oMath>
                </a14:m>
                <a:r>
                  <a:rPr lang="en-US" sz="3500" dirty="0"/>
                  <a:t>.  In </a:t>
                </a:r>
                <a14:m>
                  <m:oMath xmlns:m="http://schemas.openxmlformats.org/officeDocument/2006/math">
                    <m:r>
                      <a:rPr lang="en-US" sz="3500" i="1" dirty="0" smtClean="0">
                        <a:latin typeface="Cambria Math" panose="02040503050406030204" pitchFamily="18" charset="0"/>
                      </a:rPr>
                      <m:t>𝑑𝑅</m:t>
                    </m:r>
                    <m:r>
                      <a:rPr lang="en-US" sz="3500" i="1" dirty="0" smtClean="0">
                        <a:latin typeface="Cambria Math" panose="02040503050406030204" pitchFamily="18" charset="0"/>
                      </a:rPr>
                      <m:t>/</m:t>
                    </m:r>
                    <m:r>
                      <a:rPr lang="en-US" sz="3500" i="1" dirty="0" smtClean="0">
                        <a:latin typeface="Cambria Math" panose="02040503050406030204" pitchFamily="18" charset="0"/>
                      </a:rPr>
                      <m:t>𝑑𝑡</m:t>
                    </m:r>
                    <m:r>
                      <a:rPr lang="en-US" sz="3500" i="1" dirty="0" smtClean="0">
                        <a:latin typeface="Cambria Math" panose="02040503050406030204" pitchFamily="18" charset="0"/>
                      </a:rPr>
                      <m:t> </m:t>
                    </m:r>
                  </m:oMath>
                </a14:m>
                <a:r>
                  <a:rPr lang="en-US" sz="3500" dirty="0"/>
                  <a:t>the </a:t>
                </a:r>
                <a14:m>
                  <m:oMath xmlns:m="http://schemas.openxmlformats.org/officeDocument/2006/math">
                    <m:r>
                      <a:rPr lang="da-DK" sz="3500" b="0" i="1" dirty="0" smtClean="0">
                        <a:latin typeface="Cambria Math" panose="02040503050406030204" pitchFamily="18" charset="0"/>
                      </a:rPr>
                      <m:t>𝛽</m:t>
                    </m:r>
                  </m:oMath>
                </a14:m>
                <a:r>
                  <a:rPr lang="en-US" sz="3500" dirty="0"/>
                  <a:t> of the second variant is added.</a:t>
                </a:r>
                <a:endParaRPr lang="da-DK" sz="3500" dirty="0"/>
              </a:p>
            </p:txBody>
          </p:sp>
        </mc:Choice>
        <mc:Fallback>
          <p:sp>
            <p:nvSpPr>
              <p:cNvPr id="114" name="TextBox 113">
                <a:extLst>
                  <a:ext uri="{FF2B5EF4-FFF2-40B4-BE49-F238E27FC236}">
                    <a16:creationId xmlns:a16="http://schemas.microsoft.com/office/drawing/2014/main" id="{B45F9262-3F98-628C-7B9E-E78B757C208C}"/>
                  </a:ext>
                </a:extLst>
              </p:cNvPr>
              <p:cNvSpPr txBox="1">
                <a:spLocks noRot="1" noChangeAspect="1" noMove="1" noResize="1" noEditPoints="1" noAdjustHandles="1" noChangeArrowheads="1" noChangeShapeType="1" noTextEdit="1"/>
              </p:cNvSpPr>
              <p:nvPr/>
            </p:nvSpPr>
            <p:spPr>
              <a:xfrm>
                <a:off x="15863937" y="18941469"/>
                <a:ext cx="12907541" cy="4939814"/>
              </a:xfrm>
              <a:prstGeom prst="rect">
                <a:avLst/>
              </a:prstGeom>
              <a:blipFill>
                <a:blip r:embed="rId6"/>
                <a:stretch>
                  <a:fillRect l="-1277" t="-1795" r="-1277" b="-3590"/>
                </a:stretch>
              </a:blipFill>
            </p:spPr>
            <p:txBody>
              <a:bodyPr/>
              <a:lstStyle/>
              <a:p>
                <a:r>
                  <a:rPr lang="da-DK">
                    <a:noFill/>
                  </a:rPr>
                  <a:t> </a:t>
                </a:r>
              </a:p>
            </p:txBody>
          </p:sp>
        </mc:Fallback>
      </mc:AlternateContent>
      <p:sp>
        <p:nvSpPr>
          <p:cNvPr id="1058" name="TextBox 1057">
            <a:extLst>
              <a:ext uri="{FF2B5EF4-FFF2-40B4-BE49-F238E27FC236}">
                <a16:creationId xmlns:a16="http://schemas.microsoft.com/office/drawing/2014/main" id="{8F579534-E094-71EA-F38D-8980E1BBBA77}"/>
              </a:ext>
            </a:extLst>
          </p:cNvPr>
          <p:cNvSpPr txBox="1"/>
          <p:nvPr/>
        </p:nvSpPr>
        <p:spPr>
          <a:xfrm>
            <a:off x="32435854" y="31203447"/>
            <a:ext cx="10611465" cy="630942"/>
          </a:xfrm>
          <a:prstGeom prst="rect">
            <a:avLst/>
          </a:prstGeom>
          <a:noFill/>
        </p:spPr>
        <p:txBody>
          <a:bodyPr wrap="square" rtlCol="0">
            <a:spAutoFit/>
          </a:bodyPr>
          <a:lstStyle/>
          <a:p>
            <a:r>
              <a:rPr lang="en-US" sz="3500" dirty="0"/>
              <a:t>Using real data</a:t>
            </a:r>
            <a:endParaRPr lang="en-DK" sz="3500" dirty="0"/>
          </a:p>
        </p:txBody>
      </p:sp>
      <mc:AlternateContent xmlns:mc="http://schemas.openxmlformats.org/markup-compatibility/2006" xmlns:a14="http://schemas.microsoft.com/office/drawing/2010/main">
        <mc:Choice Requires="a14">
          <p:sp>
            <p:nvSpPr>
              <p:cNvPr id="3" name="Tekstfelt 10">
                <a:extLst>
                  <a:ext uri="{FF2B5EF4-FFF2-40B4-BE49-F238E27FC236}">
                    <a16:creationId xmlns:a16="http://schemas.microsoft.com/office/drawing/2014/main" id="{93436AB8-7599-2A57-E99A-5661995A1032}"/>
                  </a:ext>
                </a:extLst>
              </p:cNvPr>
              <p:cNvSpPr txBox="1"/>
              <p:nvPr/>
            </p:nvSpPr>
            <p:spPr>
              <a:xfrm>
                <a:off x="8659267" y="19391680"/>
                <a:ext cx="5191222" cy="5567934"/>
              </a:xfrm>
              <a:prstGeom prst="rect">
                <a:avLst/>
              </a:prstGeom>
              <a:noFill/>
            </p:spPr>
            <p:txBody>
              <a:bodyPr wrap="square" rtlCol="0">
                <a:spAutoFit/>
              </a:bodyPr>
              <a:lstStyle/>
              <a:p>
                <a:r>
                  <a:rPr lang="da-DK" sz="4000" b="1" dirty="0"/>
                  <a:t>SIRD ODE</a:t>
                </a:r>
              </a:p>
              <a:p>
                <a:pPr/>
                <a14:m>
                  <m:oMathPara xmlns:m="http://schemas.openxmlformats.org/officeDocument/2006/math">
                    <m:oMathParaPr>
                      <m:jc m:val="left"/>
                    </m:oMathParaPr>
                    <m:oMath xmlns:m="http://schemas.openxmlformats.org/officeDocument/2006/math">
                      <m:f>
                        <m:fPr>
                          <m:ctrlPr>
                            <a:rPr lang="da-DK" sz="3500" i="1" smtClean="0">
                              <a:latin typeface="Cambria Math" panose="02040503050406030204" pitchFamily="18" charset="0"/>
                            </a:rPr>
                          </m:ctrlPr>
                        </m:fPr>
                        <m:num>
                          <m:r>
                            <a:rPr lang="da-DK" sz="3500" b="0" i="1" smtClean="0">
                              <a:latin typeface="Cambria Math" panose="02040503050406030204" pitchFamily="18" charset="0"/>
                            </a:rPr>
                            <m:t>𝑑𝑆</m:t>
                          </m:r>
                        </m:num>
                        <m:den>
                          <m:r>
                            <a:rPr lang="da-DK" sz="3500" b="0" i="1" smtClean="0">
                              <a:latin typeface="Cambria Math" panose="02040503050406030204" pitchFamily="18" charset="0"/>
                            </a:rPr>
                            <m:t>𝑑𝑡</m:t>
                          </m:r>
                        </m:den>
                      </m:f>
                      <m:r>
                        <a:rPr lang="da-DK" sz="3500" b="0" i="1" smtClean="0">
                          <a:latin typeface="Cambria Math" panose="02040503050406030204" pitchFamily="18" charset="0"/>
                        </a:rPr>
                        <m:t> =−</m:t>
                      </m:r>
                      <m:d>
                        <m:dPr>
                          <m:ctrlPr>
                            <a:rPr lang="da-DK" sz="3500" b="0" i="1" smtClean="0">
                              <a:latin typeface="Cambria Math" panose="02040503050406030204" pitchFamily="18" charset="0"/>
                            </a:rPr>
                          </m:ctrlPr>
                        </m:dPr>
                        <m:e>
                          <m:f>
                            <m:fPr>
                              <m:ctrlPr>
                                <a:rPr lang="da-DK" sz="3500" b="0" i="1" smtClean="0">
                                  <a:latin typeface="Cambria Math" panose="02040503050406030204" pitchFamily="18" charset="0"/>
                                </a:rPr>
                              </m:ctrlPr>
                            </m:fPr>
                            <m:num>
                              <m:r>
                                <a:rPr lang="da-DK" sz="3500" b="0" i="1" smtClean="0">
                                  <a:latin typeface="Cambria Math" panose="02040503050406030204" pitchFamily="18" charset="0"/>
                                </a:rPr>
                                <m:t>𝛼</m:t>
                              </m:r>
                            </m:num>
                            <m:den>
                              <m:r>
                                <a:rPr lang="da-DK" sz="3500" b="0" i="1" smtClean="0">
                                  <a:latin typeface="Cambria Math" panose="02040503050406030204" pitchFamily="18" charset="0"/>
                                </a:rPr>
                                <m:t>𝑁</m:t>
                              </m:r>
                            </m:den>
                          </m:f>
                        </m:e>
                      </m:d>
                      <m:r>
                        <a:rPr lang="da-DK" sz="3500" b="0" i="1" smtClean="0">
                          <a:latin typeface="Cambria Math" panose="02040503050406030204" pitchFamily="18" charset="0"/>
                        </a:rPr>
                        <m:t>𝑆𝐼</m:t>
                      </m:r>
                    </m:oMath>
                  </m:oMathPara>
                </a14:m>
                <a:endParaRPr lang="da-DK" sz="3500" b="0" dirty="0"/>
              </a:p>
              <a:p>
                <a:endParaRPr lang="da-DK" sz="5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da-DK" sz="3500" i="1" smtClean="0">
                              <a:latin typeface="Cambria Math" panose="02040503050406030204" pitchFamily="18" charset="0"/>
                            </a:rPr>
                          </m:ctrlPr>
                        </m:fPr>
                        <m:num>
                          <m:r>
                            <a:rPr lang="da-DK" sz="3500" b="0" i="1" smtClean="0">
                              <a:latin typeface="Cambria Math" panose="02040503050406030204" pitchFamily="18" charset="0"/>
                            </a:rPr>
                            <m:t>𝑑𝐼</m:t>
                          </m:r>
                        </m:num>
                        <m:den>
                          <m:r>
                            <a:rPr lang="da-DK" sz="3500" b="0" i="1" smtClean="0">
                              <a:latin typeface="Cambria Math" panose="02040503050406030204" pitchFamily="18" charset="0"/>
                            </a:rPr>
                            <m:t>𝑑𝑡</m:t>
                          </m:r>
                        </m:den>
                      </m:f>
                      <m:r>
                        <a:rPr lang="da-DK" sz="3500" b="0" i="1" smtClean="0">
                          <a:latin typeface="Cambria Math" panose="02040503050406030204" pitchFamily="18" charset="0"/>
                        </a:rPr>
                        <m:t>  =</m:t>
                      </m:r>
                      <m:d>
                        <m:dPr>
                          <m:ctrlPr>
                            <a:rPr lang="da-DK" sz="3500" b="0" i="1" smtClean="0">
                              <a:latin typeface="Cambria Math" panose="02040503050406030204" pitchFamily="18" charset="0"/>
                            </a:rPr>
                          </m:ctrlPr>
                        </m:dPr>
                        <m:e>
                          <m:f>
                            <m:fPr>
                              <m:ctrlPr>
                                <a:rPr lang="da-DK" sz="3500" b="0" i="1" smtClean="0">
                                  <a:latin typeface="Cambria Math" panose="02040503050406030204" pitchFamily="18" charset="0"/>
                                </a:rPr>
                              </m:ctrlPr>
                            </m:fPr>
                            <m:num>
                              <m:r>
                                <a:rPr lang="da-DK" sz="3500" b="0" i="1" smtClean="0">
                                  <a:latin typeface="Cambria Math" panose="02040503050406030204" pitchFamily="18" charset="0"/>
                                </a:rPr>
                                <m:t>𝛼</m:t>
                              </m:r>
                            </m:num>
                            <m:den>
                              <m:r>
                                <a:rPr lang="da-DK" sz="3500" b="0" i="1" smtClean="0">
                                  <a:latin typeface="Cambria Math" panose="02040503050406030204" pitchFamily="18" charset="0"/>
                                </a:rPr>
                                <m:t>𝑁</m:t>
                              </m:r>
                            </m:den>
                          </m:f>
                        </m:e>
                      </m:d>
                      <m:r>
                        <a:rPr lang="da-DK" sz="3500" b="0" i="1" smtClean="0">
                          <a:latin typeface="Cambria Math" panose="02040503050406030204" pitchFamily="18" charset="0"/>
                        </a:rPr>
                        <m:t>𝑆𝐼</m:t>
                      </m:r>
                      <m:r>
                        <a:rPr lang="da-DK" sz="3500" b="0" i="1" smtClean="0">
                          <a:latin typeface="Cambria Math" panose="02040503050406030204" pitchFamily="18" charset="0"/>
                        </a:rPr>
                        <m:t>−</m:t>
                      </m:r>
                      <m:r>
                        <a:rPr lang="da-DK" sz="3500" b="0" i="1" smtClean="0">
                          <a:latin typeface="Cambria Math" panose="02040503050406030204" pitchFamily="18" charset="0"/>
                        </a:rPr>
                        <m:t>𝛽</m:t>
                      </m:r>
                      <m:r>
                        <a:rPr lang="da-DK" sz="3500" b="0" i="1" smtClean="0">
                          <a:latin typeface="Cambria Math" panose="02040503050406030204" pitchFamily="18" charset="0"/>
                        </a:rPr>
                        <m:t>𝐼</m:t>
                      </m:r>
                      <m:r>
                        <a:rPr lang="da-DK" sz="3500" b="0" i="1" smtClean="0">
                          <a:latin typeface="Cambria Math" panose="02040503050406030204" pitchFamily="18" charset="0"/>
                        </a:rPr>
                        <m:t>−</m:t>
                      </m:r>
                      <m:r>
                        <a:rPr lang="da-DK" sz="3500" b="0" i="1" smtClean="0">
                          <a:latin typeface="Cambria Math" panose="02040503050406030204" pitchFamily="18" charset="0"/>
                        </a:rPr>
                        <m:t>𝛾</m:t>
                      </m:r>
                      <m:r>
                        <a:rPr lang="da-DK" sz="3500" b="0" i="1" smtClean="0">
                          <a:latin typeface="Cambria Math" panose="02040503050406030204" pitchFamily="18" charset="0"/>
                        </a:rPr>
                        <m:t>𝐼</m:t>
                      </m:r>
                    </m:oMath>
                  </m:oMathPara>
                </a14:m>
                <a:endParaRPr lang="da-DK" sz="3500" dirty="0"/>
              </a:p>
              <a:p>
                <a:endParaRPr lang="da-DK" sz="5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da-DK" sz="3500" i="1" smtClean="0">
                              <a:latin typeface="Cambria Math" panose="02040503050406030204" pitchFamily="18" charset="0"/>
                            </a:rPr>
                          </m:ctrlPr>
                        </m:fPr>
                        <m:num>
                          <m:r>
                            <a:rPr lang="da-DK" sz="3500" b="0" i="1" smtClean="0">
                              <a:latin typeface="Cambria Math" panose="02040503050406030204" pitchFamily="18" charset="0"/>
                            </a:rPr>
                            <m:t>𝑑𝑅</m:t>
                          </m:r>
                        </m:num>
                        <m:den>
                          <m:r>
                            <a:rPr lang="da-DK" sz="3500" b="0" i="1" smtClean="0">
                              <a:latin typeface="Cambria Math" panose="02040503050406030204" pitchFamily="18" charset="0"/>
                            </a:rPr>
                            <m:t>𝑑𝑡</m:t>
                          </m:r>
                        </m:den>
                      </m:f>
                      <m:r>
                        <a:rPr lang="da-DK" sz="3500" b="0" i="1" smtClean="0">
                          <a:latin typeface="Cambria Math" panose="02040503050406030204" pitchFamily="18" charset="0"/>
                        </a:rPr>
                        <m:t> =</m:t>
                      </m:r>
                      <m:r>
                        <a:rPr lang="da-DK" sz="3500" b="0" i="1" smtClean="0">
                          <a:latin typeface="Cambria Math" panose="02040503050406030204" pitchFamily="18" charset="0"/>
                        </a:rPr>
                        <m:t>𝛽</m:t>
                      </m:r>
                      <m:r>
                        <a:rPr lang="da-DK" sz="3500" b="0" i="1" smtClean="0">
                          <a:latin typeface="Cambria Math" panose="02040503050406030204" pitchFamily="18" charset="0"/>
                        </a:rPr>
                        <m:t>𝐼</m:t>
                      </m:r>
                    </m:oMath>
                  </m:oMathPara>
                </a14:m>
                <a:endParaRPr lang="da-DK" sz="3500" dirty="0"/>
              </a:p>
              <a:p>
                <a:endParaRPr lang="da-DK" sz="5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da-DK" sz="3500" i="1" smtClean="0">
                              <a:latin typeface="Cambria Math" panose="02040503050406030204" pitchFamily="18" charset="0"/>
                            </a:rPr>
                          </m:ctrlPr>
                        </m:fPr>
                        <m:num>
                          <m:r>
                            <a:rPr lang="da-DK" sz="3500" b="0" i="1" smtClean="0">
                              <a:latin typeface="Cambria Math" panose="02040503050406030204" pitchFamily="18" charset="0"/>
                            </a:rPr>
                            <m:t>𝑑𝐷</m:t>
                          </m:r>
                        </m:num>
                        <m:den>
                          <m:r>
                            <a:rPr lang="da-DK" sz="3500" b="0" i="1" smtClean="0">
                              <a:latin typeface="Cambria Math" panose="02040503050406030204" pitchFamily="18" charset="0"/>
                            </a:rPr>
                            <m:t>𝑑𝑡</m:t>
                          </m:r>
                        </m:den>
                      </m:f>
                      <m:r>
                        <a:rPr lang="da-DK" sz="3500" b="0" i="1" smtClean="0">
                          <a:latin typeface="Cambria Math" panose="02040503050406030204" pitchFamily="18" charset="0"/>
                        </a:rPr>
                        <m:t> =</m:t>
                      </m:r>
                      <m:r>
                        <a:rPr lang="da-DK" sz="3500" b="0" i="1" smtClean="0">
                          <a:latin typeface="Cambria Math" panose="02040503050406030204" pitchFamily="18" charset="0"/>
                        </a:rPr>
                        <m:t>𝛾</m:t>
                      </m:r>
                      <m:r>
                        <a:rPr lang="da-DK" sz="3500" b="0" i="1" smtClean="0">
                          <a:latin typeface="Cambria Math" panose="02040503050406030204" pitchFamily="18" charset="0"/>
                        </a:rPr>
                        <m:t>𝐼</m:t>
                      </m:r>
                    </m:oMath>
                  </m:oMathPara>
                </a14:m>
                <a:endParaRPr lang="da-DK" sz="3500" dirty="0"/>
              </a:p>
              <a:p>
                <a:endParaRPr lang="da-DK" sz="3500" dirty="0"/>
              </a:p>
            </p:txBody>
          </p:sp>
        </mc:Choice>
        <mc:Fallback xmlns="">
          <p:sp>
            <p:nvSpPr>
              <p:cNvPr id="3" name="Tekstfelt 10">
                <a:extLst>
                  <a:ext uri="{FF2B5EF4-FFF2-40B4-BE49-F238E27FC236}">
                    <a16:creationId xmlns:a16="http://schemas.microsoft.com/office/drawing/2014/main" id="{93436AB8-7599-2A57-E99A-5661995A1032}"/>
                  </a:ext>
                </a:extLst>
              </p:cNvPr>
              <p:cNvSpPr txBox="1">
                <a:spLocks noRot="1" noChangeAspect="1" noMove="1" noResize="1" noEditPoints="1" noAdjustHandles="1" noChangeArrowheads="1" noChangeShapeType="1" noTextEdit="1"/>
              </p:cNvSpPr>
              <p:nvPr/>
            </p:nvSpPr>
            <p:spPr>
              <a:xfrm>
                <a:off x="8659267" y="19391680"/>
                <a:ext cx="5191222" cy="5567934"/>
              </a:xfrm>
              <a:prstGeom prst="rect">
                <a:avLst/>
              </a:prstGeom>
              <a:blipFill>
                <a:blip r:embed="rId17"/>
                <a:stretch>
                  <a:fillRect l="-4108" t="-1972"/>
                </a:stretch>
              </a:blipFill>
            </p:spPr>
            <p:txBody>
              <a:bodyPr/>
              <a:lstStyle/>
              <a:p>
                <a:r>
                  <a:rPr lang="da-DK">
                    <a:noFill/>
                  </a:rPr>
                  <a:t> </a:t>
                </a:r>
              </a:p>
            </p:txBody>
          </p:sp>
        </mc:Fallback>
      </mc:AlternateContent>
      <p:sp>
        <p:nvSpPr>
          <p:cNvPr id="4" name="Tekstfelt 12">
            <a:extLst>
              <a:ext uri="{FF2B5EF4-FFF2-40B4-BE49-F238E27FC236}">
                <a16:creationId xmlns:a16="http://schemas.microsoft.com/office/drawing/2014/main" id="{F303C04B-58A3-D5B1-62F1-8F3DF642EEEF}"/>
              </a:ext>
            </a:extLst>
          </p:cNvPr>
          <p:cNvSpPr txBox="1"/>
          <p:nvPr/>
        </p:nvSpPr>
        <p:spPr>
          <a:xfrm>
            <a:off x="755341" y="41701342"/>
            <a:ext cx="3799470" cy="1015663"/>
          </a:xfrm>
          <a:prstGeom prst="rect">
            <a:avLst/>
          </a:prstGeom>
          <a:noFill/>
        </p:spPr>
        <p:txBody>
          <a:bodyPr wrap="square" rtlCol="0">
            <a:spAutoFit/>
          </a:bodyPr>
          <a:lstStyle/>
          <a:p>
            <a:pPr marL="457200" indent="-457200">
              <a:buAutoNum type="arabicPeriod"/>
            </a:pPr>
            <a:r>
              <a:rPr lang="en-US" sz="2000" dirty="0"/>
              <a:t>DeVore et al. (2020)</a:t>
            </a:r>
          </a:p>
          <a:p>
            <a:pPr marL="457200" indent="-457200">
              <a:buAutoNum type="arabicPeriod"/>
            </a:pPr>
            <a:r>
              <a:rPr lang="en-US" sz="2000" dirty="0" err="1"/>
              <a:t>Baydin</a:t>
            </a:r>
            <a:r>
              <a:rPr lang="en-US" sz="2000" dirty="0"/>
              <a:t> et al. (2018)</a:t>
            </a:r>
          </a:p>
          <a:p>
            <a:pPr marL="457200" indent="-457200">
              <a:buAutoNum type="arabicPeriod"/>
            </a:pPr>
            <a:r>
              <a:rPr lang="en-US" sz="2000" dirty="0"/>
              <a:t>Borrel-Jensen et al. (2021)</a:t>
            </a:r>
          </a:p>
        </p:txBody>
      </p:sp>
      <mc:AlternateContent xmlns:mc="http://schemas.openxmlformats.org/markup-compatibility/2006">
        <mc:Choice xmlns:a14="http://schemas.microsoft.com/office/drawing/2010/main" Requires="a14">
          <p:sp>
            <p:nvSpPr>
              <p:cNvPr id="9" name="Tekstfelt 10">
                <a:extLst>
                  <a:ext uri="{FF2B5EF4-FFF2-40B4-BE49-F238E27FC236}">
                    <a16:creationId xmlns:a16="http://schemas.microsoft.com/office/drawing/2014/main" id="{090B3C3F-1948-B414-CF98-088D0EFB22D4}"/>
                  </a:ext>
                </a:extLst>
              </p:cNvPr>
              <p:cNvSpPr txBox="1"/>
              <p:nvPr/>
            </p:nvSpPr>
            <p:spPr>
              <a:xfrm>
                <a:off x="882403" y="32853534"/>
                <a:ext cx="6480720" cy="7171194"/>
              </a:xfrm>
              <a:prstGeom prst="rect">
                <a:avLst/>
              </a:prstGeom>
              <a:noFill/>
            </p:spPr>
            <p:txBody>
              <a:bodyPr wrap="square" rtlCol="0">
                <a:spAutoFit/>
              </a:bodyPr>
              <a:lstStyle/>
              <a:p>
                <a:r>
                  <a:rPr lang="en-US" sz="4000" b="1" dirty="0"/>
                  <a:t>Parameter estimation</a:t>
                </a:r>
              </a:p>
              <a:p>
                <a:r>
                  <a:rPr lang="en-US" sz="3500" dirty="0"/>
                  <a:t>Using the PINN, the SIRD parameters are estimated, and the development of the epidemic modelled using the ODE</a:t>
                </a:r>
              </a:p>
              <a:p>
                <a:endParaRPr lang="en-US" sz="3500" dirty="0"/>
              </a:p>
              <a:p>
                <a:pPr marL="514350" indent="-514350">
                  <a:buFont typeface="+mj-lt"/>
                  <a:buAutoNum type="arabicPeriod"/>
                </a:pPr>
                <a:r>
                  <a:rPr lang="en-US" sz="3500" dirty="0"/>
                  <a:t>Estimate parameters by minimizing loss on train data </a:t>
                </a:r>
                <a:r>
                  <a:rPr lang="en-US" sz="3500" dirty="0" err="1"/>
                  <a:t>wrt</a:t>
                </a:r>
                <a:r>
                  <a:rPr lang="en-US" sz="3500" dirty="0"/>
                  <a:t>. to</a:t>
                </a:r>
                <a:endParaRPr lang="en-US" sz="3500" b="1" i="0" dirty="0">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r>
                        <a:rPr lang="en-US" sz="3500" b="1" i="0" smtClean="0">
                          <a:latin typeface="Cambria Math" panose="02040503050406030204" pitchFamily="18" charset="0"/>
                        </a:rPr>
                        <m:t>𝐖</m:t>
                      </m:r>
                      <m:r>
                        <a:rPr lang="en-US" sz="3500" b="0" i="1" smtClean="0">
                          <a:latin typeface="Cambria Math" panose="02040503050406030204" pitchFamily="18" charset="0"/>
                        </a:rPr>
                        <m:t>, </m:t>
                      </m:r>
                      <m:r>
                        <a:rPr lang="en-US" sz="3500" b="1" i="0" smtClean="0">
                          <a:latin typeface="Cambria Math" panose="02040503050406030204" pitchFamily="18" charset="0"/>
                        </a:rPr>
                        <m:t>𝐛</m:t>
                      </m:r>
                      <m:r>
                        <a:rPr lang="en-US" sz="3500" b="0" i="1" smtClean="0">
                          <a:latin typeface="Cambria Math" panose="02040503050406030204" pitchFamily="18" charset="0"/>
                        </a:rPr>
                        <m:t>, </m:t>
                      </m:r>
                      <m:r>
                        <a:rPr lang="en-US" sz="3500" b="0" i="1" smtClean="0">
                          <a:latin typeface="Cambria Math" panose="02040503050406030204" pitchFamily="18" charset="0"/>
                        </a:rPr>
                        <m:t>𝛼</m:t>
                      </m:r>
                      <m:r>
                        <a:rPr lang="en-US" sz="3500" b="0" i="1" smtClean="0">
                          <a:latin typeface="Cambria Math" panose="02040503050406030204" pitchFamily="18" charset="0"/>
                        </a:rPr>
                        <m:t>, </m:t>
                      </m:r>
                      <m:r>
                        <a:rPr lang="en-US" sz="3500" b="0" i="1" smtClean="0">
                          <a:latin typeface="Cambria Math" panose="02040503050406030204" pitchFamily="18" charset="0"/>
                        </a:rPr>
                        <m:t>𝛽</m:t>
                      </m:r>
                      <m:r>
                        <a:rPr lang="en-US" sz="3500" b="0" i="1" smtClean="0">
                          <a:latin typeface="Cambria Math" panose="02040503050406030204" pitchFamily="18" charset="0"/>
                        </a:rPr>
                        <m:t>, </m:t>
                      </m:r>
                      <m:r>
                        <a:rPr lang="en-US" sz="3500" b="0" i="1" smtClean="0">
                          <a:latin typeface="Cambria Math" panose="02040503050406030204" pitchFamily="18" charset="0"/>
                        </a:rPr>
                        <m:t>𝛾</m:t>
                      </m:r>
                    </m:oMath>
                  </m:oMathPara>
                </a14:m>
                <a:endParaRPr lang="en-US" sz="3500" dirty="0"/>
              </a:p>
              <a:p>
                <a:pPr marL="514350" indent="-514350">
                  <a:buFont typeface="+mj-lt"/>
                  <a:buAutoNum type="arabicPeriod"/>
                </a:pPr>
                <a:r>
                  <a:rPr lang="en-US" sz="3500" dirty="0"/>
                  <a:t>Solve ODE for whole period with estimated </a:t>
                </a:r>
                <a14:m>
                  <m:oMath xmlns:m="http://schemas.openxmlformats.org/officeDocument/2006/math">
                    <m:r>
                      <a:rPr lang="en-US" sz="3500" b="0" i="1" smtClean="0">
                        <a:latin typeface="Cambria Math" panose="02040503050406030204" pitchFamily="18" charset="0"/>
                      </a:rPr>
                      <m:t>𝛼</m:t>
                    </m:r>
                    <m:r>
                      <a:rPr lang="en-US" sz="3500" b="0" i="1" smtClean="0">
                        <a:latin typeface="Cambria Math" panose="02040503050406030204" pitchFamily="18" charset="0"/>
                      </a:rPr>
                      <m:t>, </m:t>
                    </m:r>
                    <m:r>
                      <a:rPr lang="en-US" sz="3500" b="0" i="1" smtClean="0">
                        <a:latin typeface="Cambria Math" panose="02040503050406030204" pitchFamily="18" charset="0"/>
                      </a:rPr>
                      <m:t>𝛽</m:t>
                    </m:r>
                    <m:r>
                      <a:rPr lang="en-US" sz="3500" b="0" i="1" smtClean="0">
                        <a:latin typeface="Cambria Math" panose="02040503050406030204" pitchFamily="18" charset="0"/>
                      </a:rPr>
                      <m:t>,</m:t>
                    </m:r>
                    <m:r>
                      <a:rPr lang="en-US" sz="3500" b="0" i="1" smtClean="0">
                        <a:latin typeface="Cambria Math" panose="02040503050406030204" pitchFamily="18" charset="0"/>
                      </a:rPr>
                      <m:t>𝛾</m:t>
                    </m:r>
                  </m:oMath>
                </a14:m>
                <a:endParaRPr lang="en-US" sz="3500" dirty="0"/>
              </a:p>
            </p:txBody>
          </p:sp>
        </mc:Choice>
        <mc:Fallback>
          <p:sp>
            <p:nvSpPr>
              <p:cNvPr id="9" name="Tekstfelt 10">
                <a:extLst>
                  <a:ext uri="{FF2B5EF4-FFF2-40B4-BE49-F238E27FC236}">
                    <a16:creationId xmlns:a16="http://schemas.microsoft.com/office/drawing/2014/main" id="{090B3C3F-1948-B414-CF98-088D0EFB22D4}"/>
                  </a:ext>
                </a:extLst>
              </p:cNvPr>
              <p:cNvSpPr txBox="1">
                <a:spLocks noRot="1" noChangeAspect="1" noMove="1" noResize="1" noEditPoints="1" noAdjustHandles="1" noChangeArrowheads="1" noChangeShapeType="1" noTextEdit="1"/>
              </p:cNvSpPr>
              <p:nvPr/>
            </p:nvSpPr>
            <p:spPr>
              <a:xfrm>
                <a:off x="882403" y="32853534"/>
                <a:ext cx="6480720" cy="7171194"/>
              </a:xfrm>
              <a:prstGeom prst="rect">
                <a:avLst/>
              </a:prstGeom>
              <a:blipFill>
                <a:blip r:embed="rId18"/>
                <a:stretch>
                  <a:fillRect l="-3327" t="-1413" r="-1957" b="-2120"/>
                </a:stretch>
              </a:blipFill>
            </p:spPr>
            <p:txBody>
              <a:bodyPr/>
              <a:lstStyle/>
              <a:p>
                <a:r>
                  <a:rPr lang="da-DK">
                    <a:noFill/>
                  </a:rPr>
                  <a:t> </a:t>
                </a:r>
              </a:p>
            </p:txBody>
          </p:sp>
        </mc:Fallback>
      </mc:AlternateContent>
      <mc:AlternateContent xmlns:mc="http://schemas.openxmlformats.org/markup-compatibility/2006">
        <mc:Choice xmlns:a14="http://schemas.microsoft.com/office/drawing/2010/main" Requires="a14">
          <p:sp>
            <p:nvSpPr>
              <p:cNvPr id="19" name="Tekstfelt 10">
                <a:extLst>
                  <a:ext uri="{FF2B5EF4-FFF2-40B4-BE49-F238E27FC236}">
                    <a16:creationId xmlns:a16="http://schemas.microsoft.com/office/drawing/2014/main" id="{AAC11F39-19D2-21FE-4CE9-8B941B0A0CD4}"/>
                  </a:ext>
                </a:extLst>
              </p:cNvPr>
              <p:cNvSpPr txBox="1"/>
              <p:nvPr/>
            </p:nvSpPr>
            <p:spPr>
              <a:xfrm>
                <a:off x="8597843" y="24788638"/>
                <a:ext cx="5678048" cy="7171194"/>
              </a:xfrm>
              <a:prstGeom prst="rect">
                <a:avLst/>
              </a:prstGeom>
              <a:noFill/>
            </p:spPr>
            <p:txBody>
              <a:bodyPr wrap="square" rtlCol="0">
                <a:spAutoFit/>
              </a:bodyPr>
              <a:lstStyle/>
              <a:p>
                <a:r>
                  <a:rPr lang="da-DK" sz="4000" b="1" dirty="0"/>
                  <a:t>Data set</a:t>
                </a:r>
              </a:p>
              <a:p>
                <a:r>
                  <a:rPr lang="en-US" sz="3500" dirty="0"/>
                  <a:t>By solving the SIRD ODE a synthetic data set is created with</a:t>
                </a:r>
              </a:p>
              <a:p>
                <a:pPr/>
                <a14:m>
                  <m:oMathPara xmlns:m="http://schemas.openxmlformats.org/officeDocument/2006/math">
                    <m:oMathParaPr>
                      <m:jc m:val="centerGroup"/>
                    </m:oMathParaPr>
                    <m:oMath xmlns:m="http://schemas.openxmlformats.org/officeDocument/2006/math">
                      <m:r>
                        <a:rPr lang="en-US" sz="3500" i="1">
                          <a:latin typeface="Cambria Math" panose="02040503050406030204" pitchFamily="18" charset="0"/>
                        </a:rPr>
                        <m:t>𝑁</m:t>
                      </m:r>
                      <m:r>
                        <a:rPr lang="en-US" sz="3500" i="1">
                          <a:latin typeface="Cambria Math" panose="02040503050406030204" pitchFamily="18" charset="0"/>
                        </a:rPr>
                        <m:t>=5⋅</m:t>
                      </m:r>
                      <m:sSup>
                        <m:sSupPr>
                          <m:ctrlPr>
                            <a:rPr lang="en-US" sz="3500" b="0" i="1" smtClean="0">
                              <a:latin typeface="Cambria Math" panose="02040503050406030204" pitchFamily="18" charset="0"/>
                            </a:rPr>
                          </m:ctrlPr>
                        </m:sSupPr>
                        <m:e>
                          <m:r>
                            <a:rPr lang="en-US" sz="3500" b="0" i="1" smtClean="0">
                              <a:latin typeface="Cambria Math" panose="02040503050406030204" pitchFamily="18" charset="0"/>
                            </a:rPr>
                            <m:t>10</m:t>
                          </m:r>
                        </m:e>
                        <m:sup>
                          <m:r>
                            <a:rPr lang="en-US" sz="3500" b="0" i="1" smtClean="0">
                              <a:latin typeface="Cambria Math" panose="02040503050406030204" pitchFamily="18" charset="0"/>
                            </a:rPr>
                            <m:t>6</m:t>
                          </m:r>
                        </m:sup>
                      </m:sSup>
                      <m:r>
                        <a:rPr lang="en-US" sz="3500" b="0" i="1" smtClean="0">
                          <a:latin typeface="Cambria Math" panose="02040503050406030204" pitchFamily="18" charset="0"/>
                        </a:rPr>
                        <m:t>,  </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𝐼</m:t>
                          </m:r>
                        </m:e>
                        <m:sub>
                          <m:r>
                            <a:rPr lang="en-US" sz="3500" b="0" i="1" smtClean="0">
                              <a:latin typeface="Cambria Math" panose="02040503050406030204" pitchFamily="18" charset="0"/>
                            </a:rPr>
                            <m:t>0</m:t>
                          </m:r>
                        </m:sub>
                      </m:sSub>
                      <m:r>
                        <a:rPr lang="en-US" sz="3500" b="0" i="1" smtClean="0">
                          <a:latin typeface="Cambria Math" panose="02040503050406030204" pitchFamily="18" charset="0"/>
                        </a:rPr>
                        <m:t>=10</m:t>
                      </m:r>
                    </m:oMath>
                  </m:oMathPara>
                </a14:m>
                <a:endParaRPr lang="en-US" sz="3500" dirty="0"/>
              </a:p>
              <a:p>
                <a:pPr/>
                <a14:m>
                  <m:oMathPara xmlns:m="http://schemas.openxmlformats.org/officeDocument/2006/math">
                    <m:oMathParaPr>
                      <m:jc m:val="centerGroup"/>
                    </m:oMathParaPr>
                    <m:oMath xmlns:m="http://schemas.openxmlformats.org/officeDocument/2006/math">
                      <m:r>
                        <a:rPr lang="en-US" sz="3500" b="0" i="1" smtClean="0">
                          <a:latin typeface="Cambria Math" panose="02040503050406030204" pitchFamily="18" charset="0"/>
                        </a:rPr>
                        <m:t>𝛼</m:t>
                      </m:r>
                      <m:r>
                        <a:rPr lang="en-US" sz="3500" b="0" i="1" smtClean="0">
                          <a:latin typeface="Cambria Math" panose="02040503050406030204" pitchFamily="18" charset="0"/>
                        </a:rPr>
                        <m:t>=0.2, </m:t>
                      </m:r>
                      <m:r>
                        <a:rPr lang="en-US" sz="3500" b="0" i="1" smtClean="0">
                          <a:latin typeface="Cambria Math" panose="02040503050406030204" pitchFamily="18" charset="0"/>
                        </a:rPr>
                        <m:t>𝛽</m:t>
                      </m:r>
                      <m:r>
                        <a:rPr lang="en-US" sz="3500" b="0" i="1" smtClean="0">
                          <a:latin typeface="Cambria Math" panose="02040503050406030204" pitchFamily="18" charset="0"/>
                        </a:rPr>
                        <m:t>=0.05,</m:t>
                      </m:r>
                      <m:r>
                        <a:rPr lang="en-US" sz="3500" b="0" i="1" smtClean="0">
                          <a:latin typeface="Cambria Math" panose="02040503050406030204" pitchFamily="18" charset="0"/>
                        </a:rPr>
                        <m:t>𝛾</m:t>
                      </m:r>
                      <m:r>
                        <a:rPr lang="en-US" sz="3500" b="0" i="1" smtClean="0">
                          <a:latin typeface="Cambria Math" panose="02040503050406030204" pitchFamily="18" charset="0"/>
                        </a:rPr>
                        <m:t>=0.01</m:t>
                      </m:r>
                    </m:oMath>
                  </m:oMathPara>
                </a14:m>
                <a:endParaRPr lang="en-US" sz="3500" dirty="0"/>
              </a:p>
              <a:p>
                <a:endParaRPr lang="en-US" sz="3500" dirty="0"/>
              </a:p>
              <a:p>
                <a:r>
                  <a:rPr lang="en-US" sz="3500" dirty="0"/>
                  <a:t>The model is trained on data from before a given time, </a:t>
                </a:r>
                <a:r>
                  <a:rPr lang="en-US" sz="3500" i="1" dirty="0" err="1"/>
                  <a:t>t</a:t>
                </a:r>
                <a:r>
                  <a:rPr lang="en-US" sz="3500" i="1" baseline="-25000" dirty="0" err="1"/>
                  <a:t>cut</a:t>
                </a:r>
                <a:r>
                  <a:rPr lang="en-US" sz="3500" dirty="0"/>
                  <a:t>, and adding 5% uncorrelated Gaussian noise to simulate an ongoing epidemic</a:t>
                </a:r>
                <a:endParaRPr lang="da-DK" sz="3500" baseline="-25000" dirty="0"/>
              </a:p>
            </p:txBody>
          </p:sp>
        </mc:Choice>
        <mc:Fallback>
          <p:sp>
            <p:nvSpPr>
              <p:cNvPr id="19" name="Tekstfelt 10">
                <a:extLst>
                  <a:ext uri="{FF2B5EF4-FFF2-40B4-BE49-F238E27FC236}">
                    <a16:creationId xmlns:a16="http://schemas.microsoft.com/office/drawing/2014/main" id="{AAC11F39-19D2-21FE-4CE9-8B941B0A0CD4}"/>
                  </a:ext>
                </a:extLst>
              </p:cNvPr>
              <p:cNvSpPr txBox="1">
                <a:spLocks noRot="1" noChangeAspect="1" noMove="1" noResize="1" noEditPoints="1" noAdjustHandles="1" noChangeArrowheads="1" noChangeShapeType="1" noTextEdit="1"/>
              </p:cNvSpPr>
              <p:nvPr/>
            </p:nvSpPr>
            <p:spPr>
              <a:xfrm>
                <a:off x="8597843" y="24788638"/>
                <a:ext cx="5678048" cy="7171194"/>
              </a:xfrm>
              <a:prstGeom prst="rect">
                <a:avLst/>
              </a:prstGeom>
              <a:blipFill>
                <a:blip r:embed="rId19"/>
                <a:stretch>
                  <a:fillRect l="-3563" t="-1413" r="-3786" b="-2120"/>
                </a:stretch>
              </a:blipFill>
            </p:spPr>
            <p:txBody>
              <a:bodyPr/>
              <a:lstStyle/>
              <a:p>
                <a:r>
                  <a:rPr lang="da-DK">
                    <a:noFill/>
                  </a:rPr>
                  <a:t> </a:t>
                </a:r>
              </a:p>
            </p:txBody>
          </p:sp>
        </mc:Fallback>
      </mc:AlternateContent>
      <mc:AlternateContent xmlns:mc="http://schemas.openxmlformats.org/markup-compatibility/2006">
        <mc:Choice xmlns:a14="http://schemas.microsoft.com/office/drawing/2010/main" Requires="a14">
          <p:sp>
            <p:nvSpPr>
              <p:cNvPr id="20" name="Tekstfelt 10">
                <a:extLst>
                  <a:ext uri="{FF2B5EF4-FFF2-40B4-BE49-F238E27FC236}">
                    <a16:creationId xmlns:a16="http://schemas.microsoft.com/office/drawing/2014/main" id="{D97A2286-E7CB-E6E5-C427-08CB45D9A511}"/>
                  </a:ext>
                </a:extLst>
              </p:cNvPr>
              <p:cNvSpPr txBox="1"/>
              <p:nvPr/>
            </p:nvSpPr>
            <p:spPr>
              <a:xfrm>
                <a:off x="4903941" y="15225647"/>
                <a:ext cx="6150986" cy="11182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3500" i="1" smtClean="0">
                              <a:latin typeface="Cambria Math" panose="02040503050406030204" pitchFamily="18" charset="0"/>
                            </a:rPr>
                          </m:ctrlPr>
                        </m:fPr>
                        <m:num>
                          <m:r>
                            <a:rPr lang="da-DK" sz="3500" b="0" i="1" smtClean="0">
                              <a:latin typeface="Cambria Math" panose="02040503050406030204" pitchFamily="18" charset="0"/>
                            </a:rPr>
                            <m:t>𝜕</m:t>
                          </m:r>
                          <m:r>
                            <a:rPr lang="da-DK" sz="3500" b="0" i="1" smtClean="0">
                              <a:latin typeface="Cambria Math" panose="02040503050406030204" pitchFamily="18" charset="0"/>
                            </a:rPr>
                            <m:t>𝑓</m:t>
                          </m:r>
                          <m:r>
                            <a:rPr lang="da-DK" sz="3500" b="0" i="1" smtClean="0">
                              <a:latin typeface="Cambria Math" panose="02040503050406030204" pitchFamily="18" charset="0"/>
                            </a:rPr>
                            <m:t>(</m:t>
                          </m:r>
                          <m:r>
                            <a:rPr lang="da-DK" sz="3500" b="0" i="1" smtClean="0">
                              <a:latin typeface="Cambria Math" panose="02040503050406030204" pitchFamily="18" charset="0"/>
                            </a:rPr>
                            <m:t>𝑡</m:t>
                          </m:r>
                          <m:r>
                            <a:rPr lang="da-DK" sz="3500" b="0" i="1" smtClean="0">
                              <a:latin typeface="Cambria Math" panose="02040503050406030204" pitchFamily="18" charset="0"/>
                            </a:rPr>
                            <m:t>)</m:t>
                          </m:r>
                        </m:num>
                        <m:den>
                          <m:r>
                            <a:rPr lang="da-DK" sz="3500" b="0" i="1" smtClean="0">
                              <a:latin typeface="Cambria Math" panose="02040503050406030204" pitchFamily="18" charset="0"/>
                            </a:rPr>
                            <m:t>𝜕</m:t>
                          </m:r>
                          <m:r>
                            <a:rPr lang="da-DK" sz="3500" b="0" i="1" smtClean="0">
                              <a:latin typeface="Cambria Math" panose="02040503050406030204" pitchFamily="18" charset="0"/>
                            </a:rPr>
                            <m:t>𝑡</m:t>
                          </m:r>
                        </m:den>
                      </m:f>
                      <m:r>
                        <a:rPr lang="da-DK" sz="3500" b="0" i="1" smtClean="0">
                          <a:latin typeface="Cambria Math" panose="02040503050406030204" pitchFamily="18" charset="0"/>
                        </a:rPr>
                        <m:t>=</m:t>
                      </m:r>
                      <m:r>
                        <a:rPr lang="en-US" sz="3500" b="0" i="1" smtClean="0">
                          <a:latin typeface="Cambria Math" panose="02040503050406030204" pitchFamily="18" charset="0"/>
                        </a:rPr>
                        <m:t>𝛼</m:t>
                      </m:r>
                      <m:r>
                        <a:rPr lang="da-DK" sz="3500" b="0" i="1" smtClean="0">
                          <a:latin typeface="Cambria Math" panose="02040503050406030204" pitchFamily="18" charset="0"/>
                        </a:rPr>
                        <m:t>𝑓</m:t>
                      </m:r>
                      <m:r>
                        <a:rPr lang="da-DK" sz="3500" b="0" i="1" smtClean="0">
                          <a:latin typeface="Cambria Math" panose="02040503050406030204" pitchFamily="18" charset="0"/>
                        </a:rPr>
                        <m:t>(</m:t>
                      </m:r>
                      <m:r>
                        <a:rPr lang="da-DK" sz="3500" b="0" i="1" smtClean="0">
                          <a:latin typeface="Cambria Math" panose="02040503050406030204" pitchFamily="18" charset="0"/>
                        </a:rPr>
                        <m:t>𝑡</m:t>
                      </m:r>
                      <m:r>
                        <a:rPr lang="da-DK" sz="3500" b="0" i="1" smtClean="0">
                          <a:latin typeface="Cambria Math" panose="02040503050406030204" pitchFamily="18" charset="0"/>
                        </a:rPr>
                        <m:t>)</m:t>
                      </m:r>
                    </m:oMath>
                  </m:oMathPara>
                </a14:m>
                <a:endParaRPr lang="en-US" sz="3500" dirty="0"/>
              </a:p>
            </p:txBody>
          </p:sp>
        </mc:Choice>
        <mc:Fallback>
          <p:sp>
            <p:nvSpPr>
              <p:cNvPr id="20" name="Tekstfelt 10">
                <a:extLst>
                  <a:ext uri="{FF2B5EF4-FFF2-40B4-BE49-F238E27FC236}">
                    <a16:creationId xmlns:a16="http://schemas.microsoft.com/office/drawing/2014/main" id="{D97A2286-E7CB-E6E5-C427-08CB45D9A511}"/>
                  </a:ext>
                </a:extLst>
              </p:cNvPr>
              <p:cNvSpPr txBox="1">
                <a:spLocks noRot="1" noChangeAspect="1" noMove="1" noResize="1" noEditPoints="1" noAdjustHandles="1" noChangeArrowheads="1" noChangeShapeType="1" noTextEdit="1"/>
              </p:cNvSpPr>
              <p:nvPr/>
            </p:nvSpPr>
            <p:spPr>
              <a:xfrm>
                <a:off x="4903941" y="15225647"/>
                <a:ext cx="6150986" cy="1118255"/>
              </a:xfrm>
              <a:prstGeom prst="rect">
                <a:avLst/>
              </a:prstGeom>
              <a:blipFill>
                <a:blip r:embed="rId20"/>
                <a:stretch>
                  <a:fillRect b="-9091"/>
                </a:stretch>
              </a:blipFill>
            </p:spPr>
            <p:txBody>
              <a:bodyPr/>
              <a:lstStyle/>
              <a:p>
                <a:r>
                  <a:rPr lang="da-DK">
                    <a:noFill/>
                  </a:rPr>
                  <a:t> </a:t>
                </a:r>
              </a:p>
            </p:txBody>
          </p:sp>
        </mc:Fallback>
      </mc:AlternateContent>
      <mc:AlternateContent xmlns:mc="http://schemas.openxmlformats.org/markup-compatibility/2006">
        <mc:Choice xmlns:a14="http://schemas.microsoft.com/office/drawing/2010/main" Requires="a14">
          <p:sp>
            <p:nvSpPr>
              <p:cNvPr id="22" name="Tekstfelt 10">
                <a:extLst>
                  <a:ext uri="{FF2B5EF4-FFF2-40B4-BE49-F238E27FC236}">
                    <a16:creationId xmlns:a16="http://schemas.microsoft.com/office/drawing/2014/main" id="{9EE87EE6-BEF3-A486-067C-1E1FC241DA28}"/>
                  </a:ext>
                </a:extLst>
              </p:cNvPr>
              <p:cNvSpPr txBox="1"/>
              <p:nvPr/>
            </p:nvSpPr>
            <p:spPr>
              <a:xfrm>
                <a:off x="880361" y="16545504"/>
                <a:ext cx="4468881" cy="2551596"/>
              </a:xfrm>
              <a:prstGeom prst="rect">
                <a:avLst/>
              </a:prstGeom>
              <a:noFill/>
              <a:ln>
                <a:noFill/>
              </a:ln>
            </p:spPr>
            <p:txBody>
              <a:bodyPr wrap="square" rtlCol="0">
                <a:spAutoFit/>
              </a:bodyPr>
              <a:lstStyle/>
              <a:p>
                <a:pPr algn="ctr"/>
                <a:r>
                  <a:rPr lang="en-US" sz="3500" b="1" dirty="0"/>
                  <a:t>1. </a:t>
                </a:r>
                <a:r>
                  <a:rPr lang="en-US" sz="3500" dirty="0"/>
                  <a:t>Universal function approximator</a:t>
                </a:r>
                <a:r>
                  <a:rPr lang="en-US" sz="3500" baseline="30000" dirty="0"/>
                  <a:t>1</a:t>
                </a:r>
                <a:r>
                  <a:rPr lang="en-US" sz="3500" dirty="0"/>
                  <a:t> </a:t>
                </a:r>
                <a:endParaRPr lang="en-US" sz="3500" i="1" dirty="0">
                  <a:latin typeface="Cambria Math" panose="02040503050406030204" pitchFamily="18" charset="0"/>
                </a:endParaRPr>
              </a:p>
              <a:p>
                <a:pPr algn="ctr"/>
                <a:endParaRPr lang="en-US" sz="52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500" i="1" smtClean="0">
                          <a:latin typeface="Cambria Math" panose="02040503050406030204" pitchFamily="18" charset="0"/>
                        </a:rPr>
                        <m:t>𝑓</m:t>
                      </m:r>
                      <m:d>
                        <m:dPr>
                          <m:ctrlPr>
                            <a:rPr lang="da-DK" sz="3500" b="0" i="1" smtClean="0">
                              <a:latin typeface="Cambria Math" panose="02040503050406030204" pitchFamily="18" charset="0"/>
                            </a:rPr>
                          </m:ctrlPr>
                        </m:dPr>
                        <m:e>
                          <m:r>
                            <a:rPr lang="da-DK" sz="3500" b="0" i="1" smtClean="0">
                              <a:latin typeface="Cambria Math" panose="02040503050406030204" pitchFamily="18" charset="0"/>
                            </a:rPr>
                            <m:t>𝑡</m:t>
                          </m:r>
                        </m:e>
                      </m:d>
                      <m:r>
                        <a:rPr lang="da-DK" sz="3500" b="0" i="1" smtClean="0">
                          <a:latin typeface="Cambria Math" panose="02040503050406030204" pitchFamily="18" charset="0"/>
                        </a:rPr>
                        <m:t>↦</m:t>
                      </m:r>
                      <m:sSub>
                        <m:sSubPr>
                          <m:ctrlPr>
                            <a:rPr lang="da-DK" sz="3500" b="0" i="1" smtClean="0">
                              <a:latin typeface="Cambria Math" panose="02040503050406030204" pitchFamily="18" charset="0"/>
                            </a:rPr>
                          </m:ctrlPr>
                        </m:sSubPr>
                        <m:e>
                          <m:r>
                            <a:rPr lang="da-DK" sz="3500" b="0" i="1" smtClean="0">
                              <a:latin typeface="Cambria Math" panose="02040503050406030204" pitchFamily="18" charset="0"/>
                            </a:rPr>
                            <m:t>𝒩</m:t>
                          </m:r>
                        </m:e>
                        <m:sub>
                          <m:r>
                            <a:rPr lang="da-DK" sz="3500" b="0" i="1" smtClean="0">
                              <a:latin typeface="Cambria Math" panose="02040503050406030204" pitchFamily="18" charset="0"/>
                            </a:rPr>
                            <m:t>𝑓</m:t>
                          </m:r>
                        </m:sub>
                      </m:sSub>
                      <m:r>
                        <a:rPr lang="da-DK" sz="3500" b="0" i="1" smtClean="0">
                          <a:latin typeface="Cambria Math" panose="02040503050406030204" pitchFamily="18" charset="0"/>
                        </a:rPr>
                        <m:t>(</m:t>
                      </m:r>
                      <m:r>
                        <a:rPr lang="da-DK" sz="3500" b="0" i="1" smtClean="0">
                          <a:latin typeface="Cambria Math" panose="02040503050406030204" pitchFamily="18" charset="0"/>
                        </a:rPr>
                        <m:t>𝑡</m:t>
                      </m:r>
                      <m:r>
                        <a:rPr lang="da-DK" sz="3500" b="0" i="1" smtClean="0">
                          <a:latin typeface="Cambria Math" panose="02040503050406030204" pitchFamily="18" charset="0"/>
                        </a:rPr>
                        <m:t>;</m:t>
                      </m:r>
                      <m:r>
                        <a:rPr lang="da-DK" sz="3500" b="1" i="0" smtClean="0">
                          <a:latin typeface="Cambria Math" panose="02040503050406030204" pitchFamily="18" charset="0"/>
                        </a:rPr>
                        <m:t>𝐖</m:t>
                      </m:r>
                      <m:r>
                        <a:rPr lang="da-DK" sz="3500" b="1" i="0" smtClean="0">
                          <a:latin typeface="Cambria Math" panose="02040503050406030204" pitchFamily="18" charset="0"/>
                        </a:rPr>
                        <m:t>,</m:t>
                      </m:r>
                      <m:r>
                        <a:rPr lang="da-DK" sz="3500" b="1" i="0" smtClean="0">
                          <a:latin typeface="Cambria Math" panose="02040503050406030204" pitchFamily="18" charset="0"/>
                        </a:rPr>
                        <m:t>𝐛</m:t>
                      </m:r>
                      <m:r>
                        <a:rPr lang="da-DK" sz="3500" b="0" i="1" smtClean="0">
                          <a:latin typeface="Cambria Math" panose="02040503050406030204" pitchFamily="18" charset="0"/>
                        </a:rPr>
                        <m:t>)</m:t>
                      </m:r>
                    </m:oMath>
                  </m:oMathPara>
                </a14:m>
                <a:endParaRPr lang="en-US" sz="3500" dirty="0"/>
              </a:p>
            </p:txBody>
          </p:sp>
        </mc:Choice>
        <mc:Fallback>
          <p:sp>
            <p:nvSpPr>
              <p:cNvPr id="22" name="Tekstfelt 10">
                <a:extLst>
                  <a:ext uri="{FF2B5EF4-FFF2-40B4-BE49-F238E27FC236}">
                    <a16:creationId xmlns:a16="http://schemas.microsoft.com/office/drawing/2014/main" id="{9EE87EE6-BEF3-A486-067C-1E1FC241DA28}"/>
                  </a:ext>
                </a:extLst>
              </p:cNvPr>
              <p:cNvSpPr txBox="1">
                <a:spLocks noRot="1" noChangeAspect="1" noMove="1" noResize="1" noEditPoints="1" noAdjustHandles="1" noChangeArrowheads="1" noChangeShapeType="1" noTextEdit="1"/>
              </p:cNvSpPr>
              <p:nvPr/>
            </p:nvSpPr>
            <p:spPr>
              <a:xfrm>
                <a:off x="880361" y="16545504"/>
                <a:ext cx="4468881" cy="2551596"/>
              </a:xfrm>
              <a:prstGeom prst="rect">
                <a:avLst/>
              </a:prstGeom>
              <a:blipFill>
                <a:blip r:embed="rId21"/>
                <a:stretch>
                  <a:fillRect l="-1133" t="-3465" r="-3683" b="-3960"/>
                </a:stretch>
              </a:blipFill>
              <a:ln>
                <a:noFill/>
              </a:ln>
            </p:spPr>
            <p:txBody>
              <a:bodyPr/>
              <a:lstStyle/>
              <a:p>
                <a:r>
                  <a:rPr lang="da-DK">
                    <a:noFill/>
                  </a:rPr>
                  <a:t> </a:t>
                </a:r>
              </a:p>
            </p:txBody>
          </p:sp>
        </mc:Fallback>
      </mc:AlternateContent>
      <mc:AlternateContent xmlns:mc="http://schemas.openxmlformats.org/markup-compatibility/2006">
        <mc:Choice xmlns:a14="http://schemas.microsoft.com/office/drawing/2010/main" Requires="a14">
          <p:sp>
            <p:nvSpPr>
              <p:cNvPr id="24" name="Tekstfelt 10">
                <a:extLst>
                  <a:ext uri="{FF2B5EF4-FFF2-40B4-BE49-F238E27FC236}">
                    <a16:creationId xmlns:a16="http://schemas.microsoft.com/office/drawing/2014/main" id="{0394AE61-1F7A-3901-2BEC-D9689E2C4321}"/>
                  </a:ext>
                </a:extLst>
              </p:cNvPr>
              <p:cNvSpPr txBox="1"/>
              <p:nvPr/>
            </p:nvSpPr>
            <p:spPr>
              <a:xfrm>
                <a:off x="5820840" y="16509172"/>
                <a:ext cx="4710636" cy="2534027"/>
              </a:xfrm>
              <a:prstGeom prst="rect">
                <a:avLst/>
              </a:prstGeom>
              <a:noFill/>
              <a:ln>
                <a:noFill/>
              </a:ln>
            </p:spPr>
            <p:txBody>
              <a:bodyPr wrap="square" rtlCol="0">
                <a:spAutoFit/>
              </a:bodyPr>
              <a:lstStyle/>
              <a:p>
                <a:pPr algn="ctr"/>
                <a:r>
                  <a:rPr lang="en-US" sz="3500" b="1" dirty="0"/>
                  <a:t>2. </a:t>
                </a:r>
                <a:r>
                  <a:rPr lang="en-US" sz="3500" dirty="0"/>
                  <a:t>Automatic differentiation</a:t>
                </a:r>
                <a:r>
                  <a:rPr lang="en-US" sz="3500" baseline="30000" dirty="0"/>
                  <a:t>2</a:t>
                </a:r>
              </a:p>
              <a:p>
                <a:pPr algn="ctr"/>
                <a:endParaRPr lang="en-US" sz="3300" baseline="30000" dirty="0"/>
              </a:p>
              <a:p>
                <a:pPr algn="ctr"/>
                <a14:m>
                  <m:oMathPara xmlns:m="http://schemas.openxmlformats.org/officeDocument/2006/math">
                    <m:oMathParaPr>
                      <m:jc m:val="centerGroup"/>
                    </m:oMathParaPr>
                    <m:oMath xmlns:m="http://schemas.openxmlformats.org/officeDocument/2006/math">
                      <m:f>
                        <m:fPr>
                          <m:ctrlPr>
                            <a:rPr lang="en-US" sz="3500" i="1">
                              <a:latin typeface="Cambria Math" panose="02040503050406030204" pitchFamily="18" charset="0"/>
                            </a:rPr>
                          </m:ctrlPr>
                        </m:fPr>
                        <m:num>
                          <m:r>
                            <a:rPr lang="da-DK" sz="3500" i="1">
                              <a:latin typeface="Cambria Math" panose="02040503050406030204" pitchFamily="18" charset="0"/>
                            </a:rPr>
                            <m:t>𝜕</m:t>
                          </m:r>
                          <m:r>
                            <a:rPr lang="da-DK" sz="3500" i="1">
                              <a:latin typeface="Cambria Math" panose="02040503050406030204" pitchFamily="18" charset="0"/>
                            </a:rPr>
                            <m:t>𝑓</m:t>
                          </m:r>
                          <m:r>
                            <a:rPr lang="da-DK" sz="3500" i="1">
                              <a:latin typeface="Cambria Math" panose="02040503050406030204" pitchFamily="18" charset="0"/>
                            </a:rPr>
                            <m:t>(</m:t>
                          </m:r>
                          <m:r>
                            <a:rPr lang="da-DK" sz="3500" i="1">
                              <a:latin typeface="Cambria Math" panose="02040503050406030204" pitchFamily="18" charset="0"/>
                            </a:rPr>
                            <m:t>𝑡</m:t>
                          </m:r>
                          <m:r>
                            <a:rPr lang="da-DK" sz="3500" i="1">
                              <a:latin typeface="Cambria Math" panose="02040503050406030204" pitchFamily="18" charset="0"/>
                            </a:rPr>
                            <m:t>)</m:t>
                          </m:r>
                        </m:num>
                        <m:den>
                          <m:r>
                            <a:rPr lang="da-DK" sz="3500" i="1">
                              <a:latin typeface="Cambria Math" panose="02040503050406030204" pitchFamily="18" charset="0"/>
                            </a:rPr>
                            <m:t>𝜕</m:t>
                          </m:r>
                          <m:r>
                            <a:rPr lang="da-DK" sz="3500" i="1">
                              <a:latin typeface="Cambria Math" panose="02040503050406030204" pitchFamily="18" charset="0"/>
                            </a:rPr>
                            <m:t>𝑡</m:t>
                          </m:r>
                        </m:den>
                      </m:f>
                      <m:r>
                        <a:rPr lang="da-DK" sz="3500" b="0" i="1" smtClean="0">
                          <a:latin typeface="Cambria Math" panose="02040503050406030204" pitchFamily="18" charset="0"/>
                        </a:rPr>
                        <m:t>≈</m:t>
                      </m:r>
                      <m:f>
                        <m:fPr>
                          <m:ctrlPr>
                            <a:rPr lang="da-DK" sz="3500" b="0" i="1" smtClean="0">
                              <a:latin typeface="Cambria Math" panose="02040503050406030204" pitchFamily="18" charset="0"/>
                            </a:rPr>
                          </m:ctrlPr>
                        </m:fPr>
                        <m:num>
                          <m:r>
                            <a:rPr lang="da-DK" sz="3500" i="1">
                              <a:latin typeface="Cambria Math" panose="02040503050406030204" pitchFamily="18" charset="0"/>
                            </a:rPr>
                            <m:t>𝜕</m:t>
                          </m:r>
                        </m:num>
                        <m:den>
                          <m:r>
                            <a:rPr lang="da-DK" sz="3500" i="1">
                              <a:latin typeface="Cambria Math" panose="02040503050406030204" pitchFamily="18" charset="0"/>
                            </a:rPr>
                            <m:t>𝜕</m:t>
                          </m:r>
                          <m:r>
                            <a:rPr lang="da-DK" sz="3500" i="1">
                              <a:latin typeface="Cambria Math" panose="02040503050406030204" pitchFamily="18" charset="0"/>
                            </a:rPr>
                            <m:t>𝑡</m:t>
                          </m:r>
                        </m:den>
                      </m:f>
                      <m:sSub>
                        <m:sSubPr>
                          <m:ctrlPr>
                            <a:rPr lang="da-DK" sz="3500" i="1">
                              <a:latin typeface="Cambria Math" panose="02040503050406030204" pitchFamily="18" charset="0"/>
                            </a:rPr>
                          </m:ctrlPr>
                        </m:sSubPr>
                        <m:e>
                          <m:r>
                            <a:rPr lang="da-DK" sz="3500" i="1">
                              <a:latin typeface="Cambria Math" panose="02040503050406030204" pitchFamily="18" charset="0"/>
                            </a:rPr>
                            <m:t>𝒩</m:t>
                          </m:r>
                        </m:e>
                        <m:sub>
                          <m:r>
                            <a:rPr lang="da-DK" sz="3500" i="1">
                              <a:latin typeface="Cambria Math" panose="02040503050406030204" pitchFamily="18" charset="0"/>
                            </a:rPr>
                            <m:t>𝑓</m:t>
                          </m:r>
                        </m:sub>
                      </m:sSub>
                      <m:r>
                        <a:rPr lang="da-DK" sz="3500" i="1">
                          <a:latin typeface="Cambria Math" panose="02040503050406030204" pitchFamily="18" charset="0"/>
                        </a:rPr>
                        <m:t>(</m:t>
                      </m:r>
                      <m:r>
                        <a:rPr lang="da-DK" sz="3500" i="1">
                          <a:latin typeface="Cambria Math" panose="02040503050406030204" pitchFamily="18" charset="0"/>
                        </a:rPr>
                        <m:t>𝑡</m:t>
                      </m:r>
                      <m:r>
                        <a:rPr lang="da-DK" sz="3500" i="1">
                          <a:latin typeface="Cambria Math" panose="02040503050406030204" pitchFamily="18" charset="0"/>
                        </a:rPr>
                        <m:t>;</m:t>
                      </m:r>
                      <m:r>
                        <a:rPr lang="da-DK" sz="3500" b="1">
                          <a:latin typeface="Cambria Math" panose="02040503050406030204" pitchFamily="18" charset="0"/>
                        </a:rPr>
                        <m:t>𝐖</m:t>
                      </m:r>
                      <m:r>
                        <a:rPr lang="da-DK" sz="3500" b="1">
                          <a:latin typeface="Cambria Math" panose="02040503050406030204" pitchFamily="18" charset="0"/>
                        </a:rPr>
                        <m:t>,</m:t>
                      </m:r>
                      <m:r>
                        <a:rPr lang="da-DK" sz="3500" b="1">
                          <a:latin typeface="Cambria Math" panose="02040503050406030204" pitchFamily="18" charset="0"/>
                        </a:rPr>
                        <m:t>𝐛</m:t>
                      </m:r>
                      <m:r>
                        <a:rPr lang="da-DK" sz="3500" i="1">
                          <a:latin typeface="Cambria Math" panose="02040503050406030204" pitchFamily="18" charset="0"/>
                        </a:rPr>
                        <m:t>)</m:t>
                      </m:r>
                    </m:oMath>
                  </m:oMathPara>
                </a14:m>
                <a:endParaRPr lang="en-US" sz="3500" dirty="0"/>
              </a:p>
            </p:txBody>
          </p:sp>
        </mc:Choice>
        <mc:Fallback>
          <p:sp>
            <p:nvSpPr>
              <p:cNvPr id="24" name="Tekstfelt 10">
                <a:extLst>
                  <a:ext uri="{FF2B5EF4-FFF2-40B4-BE49-F238E27FC236}">
                    <a16:creationId xmlns:a16="http://schemas.microsoft.com/office/drawing/2014/main" id="{0394AE61-1F7A-3901-2BEC-D9689E2C4321}"/>
                  </a:ext>
                </a:extLst>
              </p:cNvPr>
              <p:cNvSpPr txBox="1">
                <a:spLocks noRot="1" noChangeAspect="1" noMove="1" noResize="1" noEditPoints="1" noAdjustHandles="1" noChangeArrowheads="1" noChangeShapeType="1" noTextEdit="1"/>
              </p:cNvSpPr>
              <p:nvPr/>
            </p:nvSpPr>
            <p:spPr>
              <a:xfrm>
                <a:off x="5820840" y="16509172"/>
                <a:ext cx="4710636" cy="2534027"/>
              </a:xfrm>
              <a:prstGeom prst="rect">
                <a:avLst/>
              </a:prstGeom>
              <a:blipFill>
                <a:blip r:embed="rId22"/>
                <a:stretch>
                  <a:fillRect t="-3483" b="-3483"/>
                </a:stretch>
              </a:blipFill>
              <a:ln>
                <a:noFill/>
              </a:ln>
            </p:spPr>
            <p:txBody>
              <a:bodyPr/>
              <a:lstStyle/>
              <a:p>
                <a:r>
                  <a:rPr lang="da-DK">
                    <a:noFill/>
                  </a:rPr>
                  <a:t> </a:t>
                </a:r>
              </a:p>
            </p:txBody>
          </p:sp>
        </mc:Fallback>
      </mc:AlternateContent>
      <mc:AlternateContent xmlns:mc="http://schemas.openxmlformats.org/markup-compatibility/2006">
        <mc:Choice xmlns:a14="http://schemas.microsoft.com/office/drawing/2010/main" Requires="a14">
          <p:sp>
            <p:nvSpPr>
              <p:cNvPr id="25" name="Tekstfelt 10">
                <a:extLst>
                  <a:ext uri="{FF2B5EF4-FFF2-40B4-BE49-F238E27FC236}">
                    <a16:creationId xmlns:a16="http://schemas.microsoft.com/office/drawing/2014/main" id="{9939E9E3-C139-A3B4-DA9A-2C0E305D643F}"/>
                  </a:ext>
                </a:extLst>
              </p:cNvPr>
              <p:cNvSpPr txBox="1"/>
              <p:nvPr/>
            </p:nvSpPr>
            <p:spPr>
              <a:xfrm>
                <a:off x="10913559" y="16509172"/>
                <a:ext cx="4333945" cy="2548583"/>
              </a:xfrm>
              <a:prstGeom prst="rect">
                <a:avLst/>
              </a:prstGeom>
              <a:noFill/>
              <a:ln>
                <a:noFill/>
              </a:ln>
            </p:spPr>
            <p:txBody>
              <a:bodyPr wrap="square" rtlCol="0">
                <a:spAutoFit/>
              </a:bodyPr>
              <a:lstStyle/>
              <a:p>
                <a:pPr algn="ctr"/>
                <a:r>
                  <a:rPr lang="en-US" sz="3500" b="1" dirty="0"/>
                  <a:t>3. </a:t>
                </a:r>
                <a:r>
                  <a:rPr lang="en-US" sz="3500" dirty="0"/>
                  <a:t>Loss term</a:t>
                </a:r>
                <a:r>
                  <a:rPr lang="en-US" sz="3500" baseline="30000" dirty="0"/>
                  <a:t>3</a:t>
                </a:r>
              </a:p>
              <a:p>
                <a:endParaRPr lang="en-US" sz="35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func>
                        <m:funcPr>
                          <m:ctrlPr>
                            <a:rPr lang="en-US" sz="3500" i="1" smtClean="0">
                              <a:latin typeface="Cambria Math" panose="02040503050406030204" pitchFamily="18" charset="0"/>
                            </a:rPr>
                          </m:ctrlPr>
                        </m:funcPr>
                        <m:fName>
                          <m:limLow>
                            <m:limLowPr>
                              <m:ctrlPr>
                                <a:rPr lang="en-US" sz="3500" i="1" smtClean="0">
                                  <a:latin typeface="Cambria Math" panose="02040503050406030204" pitchFamily="18" charset="0"/>
                                </a:rPr>
                              </m:ctrlPr>
                            </m:limLowPr>
                            <m:e>
                              <m:r>
                                <m:rPr>
                                  <m:sty m:val="p"/>
                                </m:rPr>
                                <a:rPr lang="en-US" sz="3500" b="0" i="0" smtClean="0">
                                  <a:latin typeface="Cambria Math" panose="02040503050406030204" pitchFamily="18" charset="0"/>
                                </a:rPr>
                                <m:t>arg</m:t>
                              </m:r>
                              <m:r>
                                <m:rPr>
                                  <m:sty m:val="p"/>
                                </m:rPr>
                                <a:rPr lang="en-US" sz="3500" i="0" smtClean="0">
                                  <a:latin typeface="Cambria Math" panose="02040503050406030204" pitchFamily="18" charset="0"/>
                                </a:rPr>
                                <m:t>min</m:t>
                              </m:r>
                            </m:e>
                            <m:lim>
                              <m:r>
                                <a:rPr lang="da-DK" sz="3500" b="1">
                                  <a:latin typeface="Cambria Math" panose="02040503050406030204" pitchFamily="18" charset="0"/>
                                </a:rPr>
                                <m:t>𝐖</m:t>
                              </m:r>
                              <m:r>
                                <a:rPr lang="da-DK" sz="3500" b="1">
                                  <a:latin typeface="Cambria Math" panose="02040503050406030204" pitchFamily="18" charset="0"/>
                                </a:rPr>
                                <m:t>,</m:t>
                              </m:r>
                              <m:r>
                                <a:rPr lang="da-DK" sz="3500" b="1">
                                  <a:latin typeface="Cambria Math" panose="02040503050406030204" pitchFamily="18" charset="0"/>
                                </a:rPr>
                                <m:t>𝐛</m:t>
                              </m:r>
                            </m:lim>
                          </m:limLow>
                        </m:fName>
                        <m:e>
                          <m:r>
                            <a:rPr lang="en-US" sz="3500" i="1">
                              <a:latin typeface="Cambria Math" panose="02040503050406030204" pitchFamily="18" charset="0"/>
                            </a:rPr>
                            <m:t>ℒ</m:t>
                          </m:r>
                          <m:r>
                            <a:rPr lang="en-US" sz="3500" b="0" i="1" smtClean="0">
                              <a:latin typeface="Cambria Math" panose="02040503050406030204" pitchFamily="18" charset="0"/>
                            </a:rPr>
                            <m:t>(</m:t>
                          </m:r>
                          <m:r>
                            <a:rPr lang="da-DK" sz="3500" b="1">
                              <a:latin typeface="Cambria Math" panose="02040503050406030204" pitchFamily="18" charset="0"/>
                            </a:rPr>
                            <m:t>𝐖</m:t>
                          </m:r>
                          <m:r>
                            <a:rPr lang="da-DK" sz="3500" b="1">
                              <a:latin typeface="Cambria Math" panose="02040503050406030204" pitchFamily="18" charset="0"/>
                            </a:rPr>
                            <m:t>,</m:t>
                          </m:r>
                          <m:r>
                            <a:rPr lang="da-DK" sz="3500" b="1">
                              <a:latin typeface="Cambria Math" panose="02040503050406030204" pitchFamily="18" charset="0"/>
                            </a:rPr>
                            <m:t>𝐛</m:t>
                          </m:r>
                          <m:r>
                            <a:rPr lang="en-US" sz="3500" b="0" i="1" smtClean="0">
                              <a:latin typeface="Cambria Math" panose="02040503050406030204" pitchFamily="18" charset="0"/>
                            </a:rPr>
                            <m:t>)</m:t>
                          </m:r>
                        </m:e>
                      </m:func>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i="1">
                              <a:latin typeface="Cambria Math" panose="02040503050406030204" pitchFamily="18" charset="0"/>
                            </a:rPr>
                            <m:t>ℒ</m:t>
                          </m:r>
                        </m:e>
                        <m:sub>
                          <m:r>
                            <a:rPr lang="en-US" sz="3500" b="0" i="1" smtClean="0">
                              <a:latin typeface="Cambria Math" panose="02040503050406030204" pitchFamily="18" charset="0"/>
                            </a:rPr>
                            <m:t>𝑃𝐷𝐸</m:t>
                          </m:r>
                        </m:sub>
                      </m:sSub>
                      <m:r>
                        <a:rPr lang="en-US" sz="3500" b="0" i="1" smtClean="0">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𝜆</m:t>
                          </m:r>
                        </m:e>
                        <m:sub>
                          <m:r>
                            <a:rPr lang="en-US" sz="3500" b="0" i="1" smtClean="0">
                              <a:latin typeface="Cambria Math" panose="02040503050406030204" pitchFamily="18" charset="0"/>
                            </a:rPr>
                            <m:t>𝑑𝑎𝑡𝑎</m:t>
                          </m:r>
                        </m:sub>
                      </m:sSub>
                      <m:sSub>
                        <m:sSubPr>
                          <m:ctrlPr>
                            <a:rPr lang="en-US" sz="3500" i="1">
                              <a:latin typeface="Cambria Math" panose="02040503050406030204" pitchFamily="18" charset="0"/>
                            </a:rPr>
                          </m:ctrlPr>
                        </m:sSubPr>
                        <m:e>
                          <m:r>
                            <a:rPr lang="en-US" sz="3500" i="1">
                              <a:latin typeface="Cambria Math" panose="02040503050406030204" pitchFamily="18" charset="0"/>
                            </a:rPr>
                            <m:t>ℒ</m:t>
                          </m:r>
                        </m:e>
                        <m:sub>
                          <m:r>
                            <a:rPr lang="en-US" sz="3500" b="0" i="1" smtClean="0">
                              <a:latin typeface="Cambria Math" panose="02040503050406030204" pitchFamily="18" charset="0"/>
                            </a:rPr>
                            <m:t>𝑑𝑎𝑡𝑎</m:t>
                          </m:r>
                        </m:sub>
                      </m:sSub>
                    </m:oMath>
                  </m:oMathPara>
                </a14:m>
                <a:endParaRPr lang="en-US" sz="3500" dirty="0"/>
              </a:p>
            </p:txBody>
          </p:sp>
        </mc:Choice>
        <mc:Fallback>
          <p:sp>
            <p:nvSpPr>
              <p:cNvPr id="25" name="Tekstfelt 10">
                <a:extLst>
                  <a:ext uri="{FF2B5EF4-FFF2-40B4-BE49-F238E27FC236}">
                    <a16:creationId xmlns:a16="http://schemas.microsoft.com/office/drawing/2014/main" id="{9939E9E3-C139-A3B4-DA9A-2C0E305D643F}"/>
                  </a:ext>
                </a:extLst>
              </p:cNvPr>
              <p:cNvSpPr txBox="1">
                <a:spLocks noRot="1" noChangeAspect="1" noMove="1" noResize="1" noEditPoints="1" noAdjustHandles="1" noChangeArrowheads="1" noChangeShapeType="1" noTextEdit="1"/>
              </p:cNvSpPr>
              <p:nvPr/>
            </p:nvSpPr>
            <p:spPr>
              <a:xfrm>
                <a:off x="10913559" y="16509172"/>
                <a:ext cx="4333945" cy="2548583"/>
              </a:xfrm>
              <a:prstGeom prst="rect">
                <a:avLst/>
              </a:prstGeom>
              <a:blipFill>
                <a:blip r:embed="rId23"/>
                <a:stretch>
                  <a:fillRect t="-3465" b="-1485"/>
                </a:stretch>
              </a:blipFill>
              <a:ln>
                <a:noFill/>
              </a:ln>
            </p:spPr>
            <p:txBody>
              <a:bodyPr/>
              <a:lstStyle/>
              <a:p>
                <a:r>
                  <a:rPr lang="da-DK">
                    <a:noFill/>
                  </a:rPr>
                  <a:t> </a:t>
                </a:r>
              </a:p>
            </p:txBody>
          </p:sp>
        </mc:Fallback>
      </mc:AlternateContent>
      <mc:AlternateContent xmlns:mc="http://schemas.openxmlformats.org/markup-compatibility/2006" xmlns:a14="http://schemas.microsoft.com/office/drawing/2010/main">
        <mc:Choice Requires="a14">
          <p:sp>
            <p:nvSpPr>
              <p:cNvPr id="5" name="TextBox 5">
                <a:extLst>
                  <a:ext uri="{FF2B5EF4-FFF2-40B4-BE49-F238E27FC236}">
                    <a16:creationId xmlns:a16="http://schemas.microsoft.com/office/drawing/2014/main" id="{A376957F-7349-E27B-F08F-7CFD0EC812A4}"/>
                  </a:ext>
                </a:extLst>
              </p:cNvPr>
              <p:cNvSpPr txBox="1"/>
              <p:nvPr/>
            </p:nvSpPr>
            <p:spPr>
              <a:xfrm>
                <a:off x="31685507" y="18451934"/>
                <a:ext cx="15144750" cy="1143390"/>
              </a:xfrm>
              <a:prstGeom prst="rect">
                <a:avLst/>
              </a:prstGeom>
              <a:noFill/>
            </p:spPr>
            <p:txBody>
              <a:bodyPr wrap="square">
                <a:spAutoFit/>
              </a:bodyPr>
              <a:lstStyle/>
              <a:p>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ℒ</m:t>
                        </m:r>
                      </m:e>
                      <m:sub>
                        <m:r>
                          <a:rPr lang="en-US" sz="1800" i="1">
                            <a:latin typeface="Cambria Math" panose="02040503050406030204" pitchFamily="18" charset="0"/>
                          </a:rPr>
                          <m:t>𝑃𝐷𝐸</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r>
                              <a:rPr lang="da-DK" sz="1800" i="1">
                                <a:latin typeface="Cambria Math" panose="02040503050406030204" pitchFamily="18" charset="0"/>
                              </a:rPr>
                              <m:t>𝜕</m:t>
                            </m:r>
                          </m:num>
                          <m:den>
                            <m:r>
                              <a:rPr lang="da-DK" sz="1800" i="1">
                                <a:latin typeface="Cambria Math" panose="02040503050406030204" pitchFamily="18" charset="0"/>
                              </a:rPr>
                              <m:t>𝜕</m:t>
                            </m:r>
                            <m:r>
                              <a:rPr lang="da-DK" sz="1800" i="1">
                                <a:latin typeface="Cambria Math" panose="02040503050406030204" pitchFamily="18" charset="0"/>
                              </a:rPr>
                              <m:t>𝑡</m:t>
                            </m:r>
                          </m:den>
                        </m:f>
                        <m:sSub>
                          <m:sSubPr>
                            <m:ctrlPr>
                              <a:rPr lang="da-DK" sz="1800" i="1">
                                <a:latin typeface="Cambria Math" panose="02040503050406030204" pitchFamily="18" charset="0"/>
                              </a:rPr>
                            </m:ctrlPr>
                          </m:sSubPr>
                          <m:e>
                            <m:r>
                              <a:rPr lang="da-DK" sz="1800" i="1">
                                <a:latin typeface="Cambria Math" panose="02040503050406030204" pitchFamily="18" charset="0"/>
                              </a:rPr>
                              <m:t>𝒩</m:t>
                            </m:r>
                          </m:e>
                          <m:sub>
                            <m:r>
                              <a:rPr lang="da-DK" sz="1800" i="1">
                                <a:latin typeface="Cambria Math" panose="02040503050406030204" pitchFamily="18" charset="0"/>
                              </a:rPr>
                              <m:t>𝑓</m:t>
                            </m:r>
                          </m:sub>
                        </m:sSub>
                        <m:d>
                          <m:dPr>
                            <m:ctrlPr>
                              <a:rPr lang="da-DK" sz="1800" i="1">
                                <a:latin typeface="Cambria Math" panose="02040503050406030204" pitchFamily="18" charset="0"/>
                              </a:rPr>
                            </m:ctrlPr>
                          </m:dPr>
                          <m:e>
                            <m:r>
                              <a:rPr lang="da-DK" sz="1800" i="1">
                                <a:latin typeface="Cambria Math" panose="02040503050406030204" pitchFamily="18" charset="0"/>
                              </a:rPr>
                              <m:t>𝑡</m:t>
                            </m:r>
                            <m:r>
                              <a:rPr lang="da-DK" sz="1800" i="1">
                                <a:latin typeface="Cambria Math" panose="02040503050406030204" pitchFamily="18" charset="0"/>
                              </a:rPr>
                              <m:t>;</m:t>
                            </m:r>
                            <m:r>
                              <a:rPr lang="da-DK" sz="1800" b="1">
                                <a:latin typeface="Cambria Math" panose="02040503050406030204" pitchFamily="18" charset="0"/>
                              </a:rPr>
                              <m:t>𝐖</m:t>
                            </m:r>
                            <m:r>
                              <a:rPr lang="da-DK" sz="1800" b="1">
                                <a:latin typeface="Cambria Math" panose="02040503050406030204" pitchFamily="18" charset="0"/>
                              </a:rPr>
                              <m:t>,</m:t>
                            </m:r>
                            <m:r>
                              <a:rPr lang="da-DK" sz="1800" b="1">
                                <a:latin typeface="Cambria Math" panose="02040503050406030204" pitchFamily="18" charset="0"/>
                              </a:rPr>
                              <m:t>𝐛</m:t>
                            </m:r>
                          </m:e>
                        </m:d>
                        <m:r>
                          <a:rPr lang="en-US" sz="1800" b="0" i="1" smtClean="0">
                            <a:latin typeface="Cambria Math" panose="02040503050406030204" pitchFamily="18" charset="0"/>
                          </a:rPr>
                          <m:t>−</m:t>
                        </m:r>
                        <m:r>
                          <a:rPr lang="da-DK" sz="1800" i="1">
                            <a:latin typeface="Cambria Math" panose="02040503050406030204" pitchFamily="18" charset="0"/>
                          </a:rPr>
                          <m:t>𝜅</m:t>
                        </m:r>
                        <m:sSub>
                          <m:sSubPr>
                            <m:ctrlPr>
                              <a:rPr lang="da-DK" sz="1800" i="1">
                                <a:latin typeface="Cambria Math" panose="02040503050406030204" pitchFamily="18" charset="0"/>
                              </a:rPr>
                            </m:ctrlPr>
                          </m:sSubPr>
                          <m:e>
                            <m:r>
                              <a:rPr lang="da-DK" sz="1800" i="1">
                                <a:latin typeface="Cambria Math" panose="02040503050406030204" pitchFamily="18" charset="0"/>
                              </a:rPr>
                              <m:t>𝒩</m:t>
                            </m:r>
                          </m:e>
                          <m:sub>
                            <m:r>
                              <a:rPr lang="da-DK" sz="1800" i="1">
                                <a:latin typeface="Cambria Math" panose="02040503050406030204" pitchFamily="18" charset="0"/>
                              </a:rPr>
                              <m:t>𝑓</m:t>
                            </m:r>
                          </m:sub>
                        </m:sSub>
                        <m:d>
                          <m:dPr>
                            <m:ctrlPr>
                              <a:rPr lang="da-DK" sz="1800" i="1">
                                <a:latin typeface="Cambria Math" panose="02040503050406030204" pitchFamily="18" charset="0"/>
                              </a:rPr>
                            </m:ctrlPr>
                          </m:dPr>
                          <m:e>
                            <m:r>
                              <a:rPr lang="da-DK" sz="1800" i="1">
                                <a:latin typeface="Cambria Math" panose="02040503050406030204" pitchFamily="18" charset="0"/>
                              </a:rPr>
                              <m:t>𝑡</m:t>
                            </m:r>
                            <m:r>
                              <a:rPr lang="da-DK" sz="1800" i="1">
                                <a:latin typeface="Cambria Math" panose="02040503050406030204" pitchFamily="18" charset="0"/>
                              </a:rPr>
                              <m:t>;</m:t>
                            </m:r>
                            <m:r>
                              <a:rPr lang="da-DK" sz="1800" b="1">
                                <a:latin typeface="Cambria Math" panose="02040503050406030204" pitchFamily="18" charset="0"/>
                              </a:rPr>
                              <m:t>𝐖</m:t>
                            </m:r>
                            <m:r>
                              <a:rPr lang="da-DK" sz="1800" b="1">
                                <a:latin typeface="Cambria Math" panose="02040503050406030204" pitchFamily="18" charset="0"/>
                              </a:rPr>
                              <m:t>,</m:t>
                            </m:r>
                            <m:r>
                              <a:rPr lang="da-DK" sz="1800" b="1">
                                <a:latin typeface="Cambria Math" panose="02040503050406030204" pitchFamily="18" charset="0"/>
                              </a:rPr>
                              <m:t>𝐛</m:t>
                            </m:r>
                          </m:e>
                        </m:d>
                        <m:r>
                          <a:rPr lang="da-DK" sz="1800" i="1">
                            <a:latin typeface="Cambria Math" panose="02040503050406030204" pitchFamily="18" charset="0"/>
                          </a:rPr>
                          <m:t>(</m:t>
                        </m:r>
                        <m:r>
                          <a:rPr lang="da-DK" sz="1800" i="1">
                            <a:latin typeface="Cambria Math" panose="02040503050406030204" pitchFamily="18" charset="0"/>
                          </a:rPr>
                          <m:t>𝑡</m:t>
                        </m:r>
                        <m:r>
                          <a:rPr lang="da-DK" sz="1800" i="1">
                            <a:latin typeface="Cambria Math" panose="02040503050406030204" pitchFamily="18" charset="0"/>
                          </a:rPr>
                          <m:t>)</m:t>
                        </m:r>
                        <m:r>
                          <m:rPr>
                            <m:nor/>
                          </m:rPr>
                          <a:rPr lang="en-US" sz="1800" dirty="0"/>
                          <m:t> </m:t>
                        </m:r>
                      </m:e>
                    </m:d>
                  </m:oMath>
                </a14:m>
                <a:endParaRPr lang="en-US" sz="1800" b="0" dirty="0"/>
              </a:p>
              <a:p>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ℒ</m:t>
                        </m:r>
                      </m:e>
                      <m:sub>
                        <m:r>
                          <a:rPr lang="en-US" sz="1800" i="1">
                            <a:latin typeface="Cambria Math" panose="02040503050406030204" pitchFamily="18" charset="0"/>
                          </a:rPr>
                          <m:t>𝐼𝐶</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da-DK" sz="1800" i="1">
                                <a:latin typeface="Cambria Math" panose="02040503050406030204" pitchFamily="18" charset="0"/>
                              </a:rPr>
                            </m:ctrlPr>
                          </m:sSubPr>
                          <m:e>
                            <m:r>
                              <a:rPr lang="da-DK" sz="1800" i="1">
                                <a:latin typeface="Cambria Math" panose="02040503050406030204" pitchFamily="18" charset="0"/>
                              </a:rPr>
                              <m:t>𝒩</m:t>
                            </m:r>
                          </m:e>
                          <m:sub>
                            <m:r>
                              <a:rPr lang="da-DK" sz="1800" i="1">
                                <a:latin typeface="Cambria Math" panose="02040503050406030204" pitchFamily="18" charset="0"/>
                              </a:rPr>
                              <m:t>𝑓</m:t>
                            </m:r>
                          </m:sub>
                        </m:sSub>
                        <m:d>
                          <m:dPr>
                            <m:ctrlPr>
                              <a:rPr lang="da-DK" sz="1800" i="1">
                                <a:latin typeface="Cambria Math" panose="02040503050406030204" pitchFamily="18" charset="0"/>
                              </a:rPr>
                            </m:ctrlPr>
                          </m:dPr>
                          <m:e>
                            <m:r>
                              <a:rPr lang="en-US" sz="1800" b="0" i="1" smtClean="0">
                                <a:latin typeface="Cambria Math" panose="02040503050406030204" pitchFamily="18" charset="0"/>
                              </a:rPr>
                              <m:t>0</m:t>
                            </m:r>
                            <m:r>
                              <a:rPr lang="da-DK" sz="1800" i="1">
                                <a:latin typeface="Cambria Math" panose="02040503050406030204" pitchFamily="18" charset="0"/>
                              </a:rPr>
                              <m:t>;</m:t>
                            </m:r>
                            <m:r>
                              <a:rPr lang="da-DK" sz="1800" b="1">
                                <a:latin typeface="Cambria Math" panose="02040503050406030204" pitchFamily="18" charset="0"/>
                              </a:rPr>
                              <m:t>𝐖</m:t>
                            </m:r>
                            <m:r>
                              <a:rPr lang="da-DK" sz="1800" b="1">
                                <a:latin typeface="Cambria Math" panose="02040503050406030204" pitchFamily="18" charset="0"/>
                              </a:rPr>
                              <m:t>,</m:t>
                            </m:r>
                            <m:r>
                              <a:rPr lang="da-DK" sz="1800" b="1">
                                <a:latin typeface="Cambria Math" panose="02040503050406030204" pitchFamily="18" charset="0"/>
                              </a:rPr>
                              <m:t>𝐛</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da-DK" sz="1800" i="1">
                                <a:latin typeface="Cambria Math" panose="02040503050406030204" pitchFamily="18" charset="0"/>
                              </a:rPr>
                              <m:t>𝑓</m:t>
                            </m:r>
                          </m:e>
                          <m:sub>
                            <m:r>
                              <a:rPr lang="en-US" sz="1800" b="0" i="1" smtClean="0">
                                <a:latin typeface="Cambria Math" panose="02040503050406030204" pitchFamily="18" charset="0"/>
                              </a:rPr>
                              <m:t>0</m:t>
                            </m:r>
                          </m:sub>
                        </m:sSub>
                      </m:e>
                    </m:d>
                  </m:oMath>
                </a14:m>
                <a:endParaRPr lang="en-US" sz="1800" dirty="0"/>
              </a:p>
              <a:p>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ℒ</m:t>
                        </m:r>
                      </m:e>
                      <m:sub>
                        <m:r>
                          <a:rPr lang="en-US" sz="1800" b="0" i="1" smtClean="0">
                            <a:latin typeface="Cambria Math" panose="02040503050406030204" pitchFamily="18" charset="0"/>
                          </a:rPr>
                          <m:t>𝑑𝑎𝑡𝑎</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da-DK" sz="1800" i="1">
                                <a:latin typeface="Cambria Math" panose="02040503050406030204" pitchFamily="18" charset="0"/>
                              </a:rPr>
                            </m:ctrlPr>
                          </m:sSubPr>
                          <m:e>
                            <m:r>
                              <a:rPr lang="da-DK" sz="1800" i="1">
                                <a:latin typeface="Cambria Math" panose="02040503050406030204" pitchFamily="18" charset="0"/>
                              </a:rPr>
                              <m:t>𝒩</m:t>
                            </m:r>
                          </m:e>
                          <m:sub>
                            <m:r>
                              <a:rPr lang="da-DK" sz="1800" i="1">
                                <a:latin typeface="Cambria Math" panose="02040503050406030204" pitchFamily="18" charset="0"/>
                              </a:rPr>
                              <m:t>𝑓</m:t>
                            </m:r>
                          </m:sub>
                        </m:sSub>
                        <m:d>
                          <m:dPr>
                            <m:ctrlPr>
                              <a:rPr lang="da-DK" sz="1800" i="1">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𝑑𝑎𝑡𝑎</m:t>
                                </m:r>
                              </m:sub>
                            </m:sSub>
                            <m:r>
                              <a:rPr lang="da-DK" sz="1800" i="1">
                                <a:latin typeface="Cambria Math" panose="02040503050406030204" pitchFamily="18" charset="0"/>
                              </a:rPr>
                              <m:t>;</m:t>
                            </m:r>
                            <m:r>
                              <a:rPr lang="da-DK" sz="1800" b="1">
                                <a:latin typeface="Cambria Math" panose="02040503050406030204" pitchFamily="18" charset="0"/>
                              </a:rPr>
                              <m:t>𝐖</m:t>
                            </m:r>
                            <m:r>
                              <a:rPr lang="da-DK" sz="1800" b="1">
                                <a:latin typeface="Cambria Math" panose="02040503050406030204" pitchFamily="18" charset="0"/>
                              </a:rPr>
                              <m:t>,</m:t>
                            </m:r>
                            <m:r>
                              <a:rPr lang="da-DK" sz="1800" b="1">
                                <a:latin typeface="Cambria Math" panose="02040503050406030204" pitchFamily="18" charset="0"/>
                              </a:rPr>
                              <m:t>𝐛</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da-DK" sz="1800" i="1">
                                <a:latin typeface="Cambria Math" panose="02040503050406030204" pitchFamily="18" charset="0"/>
                              </a:rPr>
                              <m:t>𝑓</m:t>
                            </m:r>
                          </m:e>
                          <m:sub>
                            <m:r>
                              <a:rPr lang="en-US" sz="1800" b="0" i="1" smtClean="0">
                                <a:latin typeface="Cambria Math" panose="02040503050406030204" pitchFamily="18" charset="0"/>
                              </a:rPr>
                              <m:t>𝑑𝑎𝑡𝑎</m:t>
                            </m:r>
                          </m:sub>
                        </m:sSub>
                      </m:e>
                    </m:d>
                  </m:oMath>
                </a14:m>
                <a:endParaRPr lang="en-US" dirty="0"/>
              </a:p>
            </p:txBody>
          </p:sp>
        </mc:Choice>
        <mc:Fallback xmlns="">
          <p:sp>
            <p:nvSpPr>
              <p:cNvPr id="5" name="TextBox 5">
                <a:extLst>
                  <a:ext uri="{FF2B5EF4-FFF2-40B4-BE49-F238E27FC236}">
                    <a16:creationId xmlns:a16="http://schemas.microsoft.com/office/drawing/2014/main" id="{A376957F-7349-E27B-F08F-7CFD0EC812A4}"/>
                  </a:ext>
                </a:extLst>
              </p:cNvPr>
              <p:cNvSpPr txBox="1">
                <a:spLocks noRot="1" noChangeAspect="1" noMove="1" noResize="1" noEditPoints="1" noAdjustHandles="1" noChangeArrowheads="1" noChangeShapeType="1" noTextEdit="1"/>
              </p:cNvSpPr>
              <p:nvPr/>
            </p:nvSpPr>
            <p:spPr>
              <a:xfrm>
                <a:off x="31685507" y="18451934"/>
                <a:ext cx="15144750" cy="1143390"/>
              </a:xfrm>
              <a:prstGeom prst="rect">
                <a:avLst/>
              </a:prstGeom>
              <a:blipFill>
                <a:blip r:embed="rId26"/>
                <a:stretch>
                  <a:fillRect b="-2674"/>
                </a:stretch>
              </a:blipFill>
            </p:spPr>
            <p:txBody>
              <a:bodyPr/>
              <a:lstStyle/>
              <a:p>
                <a:r>
                  <a:rPr lang="da-DK">
                    <a:noFill/>
                  </a:rPr>
                  <a:t> </a:t>
                </a:r>
              </a:p>
            </p:txBody>
          </p:sp>
        </mc:Fallback>
      </mc:AlternateContent>
      <mc:AlternateContent xmlns:mc="http://schemas.openxmlformats.org/markup-compatibility/2006" xmlns:a14="http://schemas.microsoft.com/office/drawing/2010/main">
        <mc:Choice Requires="a14">
          <p:sp>
            <p:nvSpPr>
              <p:cNvPr id="6" name="Tekstfelt 10">
                <a:extLst>
                  <a:ext uri="{FF2B5EF4-FFF2-40B4-BE49-F238E27FC236}">
                    <a16:creationId xmlns:a16="http://schemas.microsoft.com/office/drawing/2014/main" id="{EAA74BED-A022-ED30-98B0-724C736323DB}"/>
                  </a:ext>
                </a:extLst>
              </p:cNvPr>
              <p:cNvSpPr txBox="1"/>
              <p:nvPr/>
            </p:nvSpPr>
            <p:spPr>
              <a:xfrm>
                <a:off x="31053755" y="20468158"/>
                <a:ext cx="13152133" cy="6911379"/>
              </a:xfrm>
              <a:prstGeom prst="rect">
                <a:avLst/>
              </a:prstGeom>
              <a:noFill/>
            </p:spPr>
            <p:txBody>
              <a:bodyPr wrap="square" rtlCol="0">
                <a:spAutoFit/>
              </a:bodyPr>
              <a:lstStyle/>
              <a:p>
                <a:r>
                  <a:rPr lang="en-US" sz="3500" dirty="0"/>
                  <a:t>PINNs</a:t>
                </a:r>
                <a:r>
                  <a:rPr lang="da-DK" sz="3500" dirty="0"/>
                  <a:t> </a:t>
                </a:r>
                <a:r>
                  <a:rPr lang="en-US" sz="3500" dirty="0"/>
                  <a:t>combine traditional neural networks with underlying physics knowledge described</a:t>
                </a:r>
                <a:r>
                  <a:rPr lang="da-DK" sz="3500" dirty="0"/>
                  <a:t> by </a:t>
                </a:r>
                <a:r>
                  <a:rPr lang="en-US" sz="3500" dirty="0"/>
                  <a:t>general</a:t>
                </a:r>
                <a:r>
                  <a:rPr lang="da-DK" sz="3500" dirty="0"/>
                  <a:t> </a:t>
                </a:r>
                <a:r>
                  <a:rPr lang="en-US" sz="3500" dirty="0"/>
                  <a:t>nonlinear</a:t>
                </a:r>
                <a:r>
                  <a:rPr lang="da-DK" sz="3500" dirty="0"/>
                  <a:t> </a:t>
                </a:r>
                <a:r>
                  <a:rPr lang="en-US" sz="3500" dirty="0"/>
                  <a:t>ordinary</a:t>
                </a:r>
                <a:r>
                  <a:rPr lang="da-DK" sz="3500" dirty="0"/>
                  <a:t> </a:t>
                </a:r>
                <a:r>
                  <a:rPr lang="en-US" sz="3500" dirty="0"/>
                  <a:t>differential equations (ODE) to enhance the effectiveness of the network.</a:t>
                </a:r>
                <a:r>
                  <a:rPr lang="da-DK" sz="3500" dirty="0"/>
                  <a:t> </a:t>
                </a:r>
                <a:endParaRPr lang="en-US" sz="3500" dirty="0"/>
              </a:p>
              <a:p>
                <a:r>
                  <a:rPr lang="en-US" sz="3500" dirty="0"/>
                  <a:t>To solve equations of the form		</a:t>
                </a:r>
                <a14:m>
                  <m:oMath xmlns:m="http://schemas.openxmlformats.org/officeDocument/2006/math">
                    <m:f>
                      <m:fPr>
                        <m:ctrlPr>
                          <a:rPr lang="en-US" sz="3500" i="1" smtClean="0">
                            <a:latin typeface="Cambria Math" panose="02040503050406030204" pitchFamily="18" charset="0"/>
                          </a:rPr>
                        </m:ctrlPr>
                      </m:fPr>
                      <m:num>
                        <m:r>
                          <a:rPr lang="da-DK" sz="3500" b="0" i="1" smtClean="0">
                            <a:latin typeface="Cambria Math" panose="02040503050406030204" pitchFamily="18" charset="0"/>
                          </a:rPr>
                          <m:t>𝜕</m:t>
                        </m:r>
                        <m:r>
                          <a:rPr lang="da-DK" sz="3500" b="0" i="1" smtClean="0">
                            <a:latin typeface="Cambria Math" panose="02040503050406030204" pitchFamily="18" charset="0"/>
                          </a:rPr>
                          <m:t>𝑓</m:t>
                        </m:r>
                        <m:r>
                          <a:rPr lang="da-DK" sz="3500" b="0" i="1" smtClean="0">
                            <a:latin typeface="Cambria Math" panose="02040503050406030204" pitchFamily="18" charset="0"/>
                          </a:rPr>
                          <m:t>(</m:t>
                        </m:r>
                        <m:r>
                          <a:rPr lang="da-DK" sz="3500" b="0" i="1" smtClean="0">
                            <a:latin typeface="Cambria Math" panose="02040503050406030204" pitchFamily="18" charset="0"/>
                          </a:rPr>
                          <m:t>𝑡</m:t>
                        </m:r>
                        <m:r>
                          <a:rPr lang="da-DK" sz="3500" b="0" i="1" smtClean="0">
                            <a:latin typeface="Cambria Math" panose="02040503050406030204" pitchFamily="18" charset="0"/>
                          </a:rPr>
                          <m:t>)</m:t>
                        </m:r>
                      </m:num>
                      <m:den>
                        <m:r>
                          <a:rPr lang="da-DK" sz="3500" b="0" i="1" smtClean="0">
                            <a:latin typeface="Cambria Math" panose="02040503050406030204" pitchFamily="18" charset="0"/>
                          </a:rPr>
                          <m:t>𝜕</m:t>
                        </m:r>
                        <m:r>
                          <a:rPr lang="da-DK" sz="3500" b="0" i="1" smtClean="0">
                            <a:latin typeface="Cambria Math" panose="02040503050406030204" pitchFamily="18" charset="0"/>
                          </a:rPr>
                          <m:t>𝑡</m:t>
                        </m:r>
                      </m:den>
                    </m:f>
                    <m:r>
                      <a:rPr lang="da-DK" sz="3500" b="0" i="1" smtClean="0">
                        <a:latin typeface="Cambria Math" panose="02040503050406030204" pitchFamily="18" charset="0"/>
                      </a:rPr>
                      <m:t>=</m:t>
                    </m:r>
                    <m:r>
                      <a:rPr lang="da-DK" sz="3500" b="0" i="1" smtClean="0">
                        <a:latin typeface="Cambria Math" panose="02040503050406030204" pitchFamily="18" charset="0"/>
                      </a:rPr>
                      <m:t>𝜅</m:t>
                    </m:r>
                    <m:r>
                      <a:rPr lang="da-DK" sz="3500" b="0" i="1" smtClean="0">
                        <a:latin typeface="Cambria Math" panose="02040503050406030204" pitchFamily="18" charset="0"/>
                      </a:rPr>
                      <m:t>𝑓</m:t>
                    </m:r>
                    <m:r>
                      <a:rPr lang="da-DK" sz="3500" b="0" i="1" smtClean="0">
                        <a:latin typeface="Cambria Math" panose="02040503050406030204" pitchFamily="18" charset="0"/>
                      </a:rPr>
                      <m:t>(</m:t>
                    </m:r>
                    <m:r>
                      <a:rPr lang="da-DK" sz="3500" b="0" i="1" smtClean="0">
                        <a:latin typeface="Cambria Math" panose="02040503050406030204" pitchFamily="18" charset="0"/>
                      </a:rPr>
                      <m:t>𝑡</m:t>
                    </m:r>
                    <m:r>
                      <a:rPr lang="da-DK" sz="3500" b="0" i="1" smtClean="0">
                        <a:latin typeface="Cambria Math" panose="02040503050406030204" pitchFamily="18" charset="0"/>
                      </a:rPr>
                      <m:t>)</m:t>
                    </m:r>
                  </m:oMath>
                </a14:m>
                <a:endParaRPr lang="en-US" sz="3500" dirty="0"/>
              </a:p>
              <a:p>
                <a:r>
                  <a:rPr lang="en-US" sz="3500" dirty="0"/>
                  <a:t>PINNs use three main principles </a:t>
                </a:r>
              </a:p>
              <a:p>
                <a:pPr marL="457200" indent="-457200">
                  <a:buFont typeface="Arial" panose="020B0604020202020204" pitchFamily="34" charset="0"/>
                  <a:buChar char="•"/>
                </a:pPr>
                <a:r>
                  <a:rPr lang="en-US" sz="3500" dirty="0"/>
                  <a:t>Universal function approximator</a:t>
                </a:r>
                <a:r>
                  <a:rPr lang="en-US" sz="3500" baseline="30000" dirty="0"/>
                  <a:t>1</a:t>
                </a:r>
                <a:r>
                  <a:rPr lang="en-US" sz="3500" dirty="0"/>
                  <a:t>   	</a:t>
                </a:r>
                <a14:m>
                  <m:oMath xmlns:m="http://schemas.openxmlformats.org/officeDocument/2006/math">
                    <m:r>
                      <a:rPr lang="en-US" sz="3500" i="1" smtClean="0">
                        <a:latin typeface="Cambria Math" panose="02040503050406030204" pitchFamily="18" charset="0"/>
                      </a:rPr>
                      <m:t>𝑓</m:t>
                    </m:r>
                    <m:d>
                      <m:dPr>
                        <m:ctrlPr>
                          <a:rPr lang="da-DK" sz="3500" b="0" i="1" smtClean="0">
                            <a:latin typeface="Cambria Math" panose="02040503050406030204" pitchFamily="18" charset="0"/>
                          </a:rPr>
                        </m:ctrlPr>
                      </m:dPr>
                      <m:e>
                        <m:r>
                          <a:rPr lang="da-DK" sz="3500" b="0" i="1" smtClean="0">
                            <a:latin typeface="Cambria Math" panose="02040503050406030204" pitchFamily="18" charset="0"/>
                          </a:rPr>
                          <m:t>𝑡</m:t>
                        </m:r>
                      </m:e>
                    </m:d>
                    <m:r>
                      <a:rPr lang="da-DK" sz="3500" b="0" i="1" smtClean="0">
                        <a:latin typeface="Cambria Math" panose="02040503050406030204" pitchFamily="18" charset="0"/>
                      </a:rPr>
                      <m:t>↦</m:t>
                    </m:r>
                    <m:sSub>
                      <m:sSubPr>
                        <m:ctrlPr>
                          <a:rPr lang="da-DK" sz="3500" b="0" i="1" smtClean="0">
                            <a:latin typeface="Cambria Math" panose="02040503050406030204" pitchFamily="18" charset="0"/>
                          </a:rPr>
                        </m:ctrlPr>
                      </m:sSubPr>
                      <m:e>
                        <m:r>
                          <a:rPr lang="da-DK" sz="3500" b="0" i="1" smtClean="0">
                            <a:latin typeface="Cambria Math" panose="02040503050406030204" pitchFamily="18" charset="0"/>
                          </a:rPr>
                          <m:t>𝒩</m:t>
                        </m:r>
                      </m:e>
                      <m:sub>
                        <m:r>
                          <a:rPr lang="da-DK" sz="3500" b="0" i="1" smtClean="0">
                            <a:latin typeface="Cambria Math" panose="02040503050406030204" pitchFamily="18" charset="0"/>
                          </a:rPr>
                          <m:t>𝑓</m:t>
                        </m:r>
                      </m:sub>
                    </m:sSub>
                    <m:r>
                      <a:rPr lang="da-DK" sz="3500" b="0" i="1" smtClean="0">
                        <a:latin typeface="Cambria Math" panose="02040503050406030204" pitchFamily="18" charset="0"/>
                      </a:rPr>
                      <m:t>(</m:t>
                    </m:r>
                    <m:r>
                      <a:rPr lang="da-DK" sz="3500" b="0" i="1" smtClean="0">
                        <a:latin typeface="Cambria Math" panose="02040503050406030204" pitchFamily="18" charset="0"/>
                      </a:rPr>
                      <m:t>𝑡</m:t>
                    </m:r>
                    <m:r>
                      <a:rPr lang="da-DK" sz="3500" b="0" i="1" smtClean="0">
                        <a:latin typeface="Cambria Math" panose="02040503050406030204" pitchFamily="18" charset="0"/>
                      </a:rPr>
                      <m:t>;</m:t>
                    </m:r>
                    <m:r>
                      <a:rPr lang="da-DK" sz="3500" b="1" i="0" smtClean="0">
                        <a:latin typeface="Cambria Math" panose="02040503050406030204" pitchFamily="18" charset="0"/>
                      </a:rPr>
                      <m:t>𝐖</m:t>
                    </m:r>
                    <m:r>
                      <a:rPr lang="da-DK" sz="3500" b="1" i="0" smtClean="0">
                        <a:latin typeface="Cambria Math" panose="02040503050406030204" pitchFamily="18" charset="0"/>
                      </a:rPr>
                      <m:t>,</m:t>
                    </m:r>
                    <m:r>
                      <a:rPr lang="da-DK" sz="3500" b="1" i="0" smtClean="0">
                        <a:latin typeface="Cambria Math" panose="02040503050406030204" pitchFamily="18" charset="0"/>
                      </a:rPr>
                      <m:t>𝐛</m:t>
                    </m:r>
                    <m:r>
                      <a:rPr lang="da-DK" sz="3500" b="0" i="1" smtClean="0">
                        <a:latin typeface="Cambria Math" panose="02040503050406030204" pitchFamily="18" charset="0"/>
                      </a:rPr>
                      <m:t>)</m:t>
                    </m:r>
                  </m:oMath>
                </a14:m>
                <a:endParaRPr lang="en-US" sz="3500" baseline="30000" dirty="0"/>
              </a:p>
              <a:p>
                <a:pPr marL="457200" indent="-457200">
                  <a:buFont typeface="Arial" panose="020B0604020202020204" pitchFamily="34" charset="0"/>
                  <a:buChar char="•"/>
                </a:pPr>
                <a:r>
                  <a:rPr lang="en-US" sz="3500" dirty="0"/>
                  <a:t>Automatic differentiation</a:t>
                </a:r>
                <a:r>
                  <a:rPr lang="en-US" sz="3500" baseline="30000" dirty="0"/>
                  <a:t>2</a:t>
                </a:r>
                <a:r>
                  <a:rPr lang="en-US" sz="3500" dirty="0"/>
                  <a:t> 		</a:t>
                </a:r>
                <a14:m>
                  <m:oMath xmlns:m="http://schemas.openxmlformats.org/officeDocument/2006/math">
                    <m:f>
                      <m:fPr>
                        <m:ctrlPr>
                          <a:rPr lang="en-US" sz="3500" i="1">
                            <a:latin typeface="Cambria Math" panose="02040503050406030204" pitchFamily="18" charset="0"/>
                          </a:rPr>
                        </m:ctrlPr>
                      </m:fPr>
                      <m:num>
                        <m:r>
                          <a:rPr lang="da-DK" sz="3500" i="1">
                            <a:latin typeface="Cambria Math" panose="02040503050406030204" pitchFamily="18" charset="0"/>
                          </a:rPr>
                          <m:t>𝜕</m:t>
                        </m:r>
                        <m:r>
                          <a:rPr lang="da-DK" sz="3500" i="1">
                            <a:latin typeface="Cambria Math" panose="02040503050406030204" pitchFamily="18" charset="0"/>
                          </a:rPr>
                          <m:t>𝑓</m:t>
                        </m:r>
                        <m:r>
                          <a:rPr lang="da-DK" sz="3500" i="1">
                            <a:latin typeface="Cambria Math" panose="02040503050406030204" pitchFamily="18" charset="0"/>
                          </a:rPr>
                          <m:t>(</m:t>
                        </m:r>
                        <m:r>
                          <a:rPr lang="da-DK" sz="3500" i="1">
                            <a:latin typeface="Cambria Math" panose="02040503050406030204" pitchFamily="18" charset="0"/>
                          </a:rPr>
                          <m:t>𝑡</m:t>
                        </m:r>
                        <m:r>
                          <a:rPr lang="da-DK" sz="3500" i="1">
                            <a:latin typeface="Cambria Math" panose="02040503050406030204" pitchFamily="18" charset="0"/>
                          </a:rPr>
                          <m:t>)</m:t>
                        </m:r>
                      </m:num>
                      <m:den>
                        <m:r>
                          <a:rPr lang="da-DK" sz="3500" i="1">
                            <a:latin typeface="Cambria Math" panose="02040503050406030204" pitchFamily="18" charset="0"/>
                          </a:rPr>
                          <m:t>𝜕</m:t>
                        </m:r>
                        <m:r>
                          <a:rPr lang="da-DK" sz="3500" i="1">
                            <a:latin typeface="Cambria Math" panose="02040503050406030204" pitchFamily="18" charset="0"/>
                          </a:rPr>
                          <m:t>𝑡</m:t>
                        </m:r>
                      </m:den>
                    </m:f>
                    <m:r>
                      <a:rPr lang="da-DK" sz="3500" b="0" i="1" smtClean="0">
                        <a:latin typeface="Cambria Math" panose="02040503050406030204" pitchFamily="18" charset="0"/>
                      </a:rPr>
                      <m:t>≈</m:t>
                    </m:r>
                    <m:f>
                      <m:fPr>
                        <m:ctrlPr>
                          <a:rPr lang="da-DK" sz="3500" b="0" i="1" smtClean="0">
                            <a:latin typeface="Cambria Math" panose="02040503050406030204" pitchFamily="18" charset="0"/>
                          </a:rPr>
                        </m:ctrlPr>
                      </m:fPr>
                      <m:num>
                        <m:r>
                          <a:rPr lang="da-DK" sz="3500" i="1">
                            <a:latin typeface="Cambria Math" panose="02040503050406030204" pitchFamily="18" charset="0"/>
                          </a:rPr>
                          <m:t>𝜕</m:t>
                        </m:r>
                      </m:num>
                      <m:den>
                        <m:r>
                          <a:rPr lang="da-DK" sz="3500" i="1">
                            <a:latin typeface="Cambria Math" panose="02040503050406030204" pitchFamily="18" charset="0"/>
                          </a:rPr>
                          <m:t>𝜕</m:t>
                        </m:r>
                        <m:r>
                          <a:rPr lang="da-DK" sz="3500" i="1">
                            <a:latin typeface="Cambria Math" panose="02040503050406030204" pitchFamily="18" charset="0"/>
                          </a:rPr>
                          <m:t>𝑡</m:t>
                        </m:r>
                      </m:den>
                    </m:f>
                    <m:sSub>
                      <m:sSubPr>
                        <m:ctrlPr>
                          <a:rPr lang="da-DK" sz="3500" i="1">
                            <a:latin typeface="Cambria Math" panose="02040503050406030204" pitchFamily="18" charset="0"/>
                          </a:rPr>
                        </m:ctrlPr>
                      </m:sSubPr>
                      <m:e>
                        <m:r>
                          <a:rPr lang="da-DK" sz="3500" i="1">
                            <a:latin typeface="Cambria Math" panose="02040503050406030204" pitchFamily="18" charset="0"/>
                          </a:rPr>
                          <m:t>𝒩</m:t>
                        </m:r>
                      </m:e>
                      <m:sub>
                        <m:r>
                          <a:rPr lang="da-DK" sz="3500" i="1">
                            <a:latin typeface="Cambria Math" panose="02040503050406030204" pitchFamily="18" charset="0"/>
                          </a:rPr>
                          <m:t>𝑓</m:t>
                        </m:r>
                      </m:sub>
                    </m:sSub>
                    <m:r>
                      <a:rPr lang="da-DK" sz="3500" i="1">
                        <a:latin typeface="Cambria Math" panose="02040503050406030204" pitchFamily="18" charset="0"/>
                      </a:rPr>
                      <m:t>(</m:t>
                    </m:r>
                    <m:r>
                      <a:rPr lang="da-DK" sz="3500" i="1">
                        <a:latin typeface="Cambria Math" panose="02040503050406030204" pitchFamily="18" charset="0"/>
                      </a:rPr>
                      <m:t>𝑡</m:t>
                    </m:r>
                    <m:r>
                      <a:rPr lang="da-DK" sz="3500" i="1">
                        <a:latin typeface="Cambria Math" panose="02040503050406030204" pitchFamily="18" charset="0"/>
                      </a:rPr>
                      <m:t>;</m:t>
                    </m:r>
                    <m:r>
                      <a:rPr lang="da-DK" sz="3500" b="1">
                        <a:latin typeface="Cambria Math" panose="02040503050406030204" pitchFamily="18" charset="0"/>
                      </a:rPr>
                      <m:t>𝐖</m:t>
                    </m:r>
                    <m:r>
                      <a:rPr lang="da-DK" sz="3500" b="1">
                        <a:latin typeface="Cambria Math" panose="02040503050406030204" pitchFamily="18" charset="0"/>
                      </a:rPr>
                      <m:t>,</m:t>
                    </m:r>
                    <m:r>
                      <a:rPr lang="da-DK" sz="3500" b="1">
                        <a:latin typeface="Cambria Math" panose="02040503050406030204" pitchFamily="18" charset="0"/>
                      </a:rPr>
                      <m:t>𝐛</m:t>
                    </m:r>
                    <m:r>
                      <a:rPr lang="da-DK" sz="3500" i="1">
                        <a:latin typeface="Cambria Math" panose="02040503050406030204" pitchFamily="18" charset="0"/>
                      </a:rPr>
                      <m:t>)</m:t>
                    </m:r>
                  </m:oMath>
                </a14:m>
                <a:endParaRPr lang="en-US" sz="3500" dirty="0"/>
              </a:p>
              <a:p>
                <a:pPr marL="457200" indent="-457200">
                  <a:buFont typeface="Arial" panose="020B0604020202020204" pitchFamily="34" charset="0"/>
                  <a:buChar char="•"/>
                </a:pPr>
                <a:r>
                  <a:rPr lang="en-US" sz="3500" dirty="0"/>
                  <a:t>The loss term</a:t>
                </a:r>
                <a:r>
                  <a:rPr lang="en-US" sz="3500" baseline="30000" dirty="0"/>
                  <a:t>3</a:t>
                </a:r>
                <a:r>
                  <a:rPr lang="en-US" sz="3500" dirty="0"/>
                  <a:t>					</a:t>
                </a:r>
                <a14:m>
                  <m:oMath xmlns:m="http://schemas.openxmlformats.org/officeDocument/2006/math">
                    <m:func>
                      <m:funcPr>
                        <m:ctrlPr>
                          <a:rPr lang="en-US" sz="3500" i="1" smtClean="0">
                            <a:latin typeface="Cambria Math" panose="02040503050406030204" pitchFamily="18" charset="0"/>
                          </a:rPr>
                        </m:ctrlPr>
                      </m:funcPr>
                      <m:fName>
                        <m:limLow>
                          <m:limLowPr>
                            <m:ctrlPr>
                              <a:rPr lang="en-US" sz="3500" i="1" smtClean="0">
                                <a:latin typeface="Cambria Math" panose="02040503050406030204" pitchFamily="18" charset="0"/>
                              </a:rPr>
                            </m:ctrlPr>
                          </m:limLowPr>
                          <m:e>
                            <m:r>
                              <m:rPr>
                                <m:sty m:val="p"/>
                              </m:rPr>
                              <a:rPr lang="en-US" sz="3500" b="0" i="0" smtClean="0">
                                <a:latin typeface="Cambria Math" panose="02040503050406030204" pitchFamily="18" charset="0"/>
                              </a:rPr>
                              <m:t>arg</m:t>
                            </m:r>
                            <m:r>
                              <m:rPr>
                                <m:sty m:val="p"/>
                              </m:rPr>
                              <a:rPr lang="en-US" sz="3500" i="0" smtClean="0">
                                <a:latin typeface="Cambria Math" panose="02040503050406030204" pitchFamily="18" charset="0"/>
                              </a:rPr>
                              <m:t>min</m:t>
                            </m:r>
                          </m:e>
                          <m:lim>
                            <m:r>
                              <a:rPr lang="da-DK" sz="3500" b="1">
                                <a:latin typeface="Cambria Math" panose="02040503050406030204" pitchFamily="18" charset="0"/>
                              </a:rPr>
                              <m:t>𝐖</m:t>
                            </m:r>
                            <m:r>
                              <a:rPr lang="da-DK" sz="3500" b="1">
                                <a:latin typeface="Cambria Math" panose="02040503050406030204" pitchFamily="18" charset="0"/>
                              </a:rPr>
                              <m:t>,</m:t>
                            </m:r>
                            <m:r>
                              <a:rPr lang="da-DK" sz="3500" b="1">
                                <a:latin typeface="Cambria Math" panose="02040503050406030204" pitchFamily="18" charset="0"/>
                              </a:rPr>
                              <m:t>𝐛</m:t>
                            </m:r>
                          </m:lim>
                        </m:limLow>
                      </m:fName>
                      <m:e>
                        <m:r>
                          <a:rPr lang="en-US" sz="3500" i="1">
                            <a:latin typeface="Cambria Math" panose="02040503050406030204" pitchFamily="18" charset="0"/>
                          </a:rPr>
                          <m:t>ℒ</m:t>
                        </m:r>
                        <m:r>
                          <a:rPr lang="en-US" sz="3500" b="0" i="1" smtClean="0">
                            <a:latin typeface="Cambria Math" panose="02040503050406030204" pitchFamily="18" charset="0"/>
                          </a:rPr>
                          <m:t>(</m:t>
                        </m:r>
                        <m:r>
                          <a:rPr lang="da-DK" sz="3500" b="1">
                            <a:latin typeface="Cambria Math" panose="02040503050406030204" pitchFamily="18" charset="0"/>
                          </a:rPr>
                          <m:t>𝐖</m:t>
                        </m:r>
                        <m:r>
                          <a:rPr lang="da-DK" sz="3500" b="1">
                            <a:latin typeface="Cambria Math" panose="02040503050406030204" pitchFamily="18" charset="0"/>
                          </a:rPr>
                          <m:t>,</m:t>
                        </m:r>
                        <m:r>
                          <a:rPr lang="da-DK" sz="3500" b="1">
                            <a:latin typeface="Cambria Math" panose="02040503050406030204" pitchFamily="18" charset="0"/>
                          </a:rPr>
                          <m:t>𝐛</m:t>
                        </m:r>
                        <m:r>
                          <a:rPr lang="en-US" sz="3500" b="0" i="1" smtClean="0">
                            <a:latin typeface="Cambria Math" panose="02040503050406030204" pitchFamily="18" charset="0"/>
                          </a:rPr>
                          <m:t>)</m:t>
                        </m:r>
                      </m:e>
                    </m:func>
                    <m:r>
                      <a:rPr lang="en-US" sz="3500" b="0" i="1" smtClean="0">
                        <a:latin typeface="Cambria Math" panose="02040503050406030204" pitchFamily="18" charset="0"/>
                      </a:rPr>
                      <m:t>=</m:t>
                    </m:r>
                    <m:sSub>
                      <m:sSubPr>
                        <m:ctrlPr>
                          <a:rPr lang="en-US" sz="3500" b="0" i="1" smtClean="0">
                            <a:latin typeface="Cambria Math" panose="02040503050406030204" pitchFamily="18" charset="0"/>
                          </a:rPr>
                        </m:ctrlPr>
                      </m:sSubPr>
                      <m:e>
                        <m:r>
                          <a:rPr lang="en-US" sz="3500" i="1">
                            <a:latin typeface="Cambria Math" panose="02040503050406030204" pitchFamily="18" charset="0"/>
                          </a:rPr>
                          <m:t>ℒ</m:t>
                        </m:r>
                      </m:e>
                      <m:sub>
                        <m:r>
                          <a:rPr lang="en-US" sz="3500" b="0" i="1" smtClean="0">
                            <a:latin typeface="Cambria Math" panose="02040503050406030204" pitchFamily="18" charset="0"/>
                          </a:rPr>
                          <m:t>𝑃𝐷𝐸</m:t>
                        </m:r>
                      </m:sub>
                    </m:sSub>
                    <m:r>
                      <a:rPr lang="en-US" sz="3500" b="0" i="1" smtClean="0">
                        <a:latin typeface="Cambria Math" panose="02040503050406030204" pitchFamily="18" charset="0"/>
                      </a:rPr>
                      <m:t>+                                                                                      </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𝜆</m:t>
                        </m:r>
                      </m:e>
                      <m:sub>
                        <m:r>
                          <a:rPr lang="en-US" sz="3500" b="0" i="1" smtClean="0">
                            <a:latin typeface="Cambria Math" panose="02040503050406030204" pitchFamily="18" charset="0"/>
                          </a:rPr>
                          <m:t>𝐼𝐶</m:t>
                        </m:r>
                      </m:sub>
                    </m:sSub>
                    <m:sSub>
                      <m:sSubPr>
                        <m:ctrlPr>
                          <a:rPr lang="en-US" sz="3500" b="0" i="1" smtClean="0">
                            <a:latin typeface="Cambria Math" panose="02040503050406030204" pitchFamily="18" charset="0"/>
                          </a:rPr>
                        </m:ctrlPr>
                      </m:sSubPr>
                      <m:e>
                        <m:r>
                          <a:rPr lang="en-US" sz="3500" i="1">
                            <a:latin typeface="Cambria Math" panose="02040503050406030204" pitchFamily="18" charset="0"/>
                          </a:rPr>
                          <m:t>ℒ</m:t>
                        </m:r>
                      </m:e>
                      <m:sub>
                        <m:r>
                          <a:rPr lang="en-US" sz="3500" b="0" i="1" smtClean="0">
                            <a:latin typeface="Cambria Math" panose="02040503050406030204" pitchFamily="18" charset="0"/>
                          </a:rPr>
                          <m:t>𝐼𝐶</m:t>
                        </m:r>
                      </m:sub>
                    </m:sSub>
                    <m:r>
                      <a:rPr lang="en-US" sz="3500" b="0" i="1" smtClean="0">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𝜆</m:t>
                        </m:r>
                      </m:e>
                      <m:sub>
                        <m:r>
                          <a:rPr lang="en-US" sz="3500" b="0" i="1" smtClean="0">
                            <a:latin typeface="Cambria Math" panose="02040503050406030204" pitchFamily="18" charset="0"/>
                          </a:rPr>
                          <m:t>𝑑𝑎𝑡𝑎</m:t>
                        </m:r>
                      </m:sub>
                    </m:sSub>
                    <m:sSub>
                      <m:sSubPr>
                        <m:ctrlPr>
                          <a:rPr lang="en-US" sz="3500" i="1">
                            <a:latin typeface="Cambria Math" panose="02040503050406030204" pitchFamily="18" charset="0"/>
                          </a:rPr>
                        </m:ctrlPr>
                      </m:sSubPr>
                      <m:e>
                        <m:r>
                          <a:rPr lang="en-US" sz="3500" i="1">
                            <a:latin typeface="Cambria Math" panose="02040503050406030204" pitchFamily="18" charset="0"/>
                          </a:rPr>
                          <m:t>ℒ</m:t>
                        </m:r>
                      </m:e>
                      <m:sub>
                        <m:r>
                          <a:rPr lang="en-US" sz="3500" b="0" i="1" smtClean="0">
                            <a:latin typeface="Cambria Math" panose="02040503050406030204" pitchFamily="18" charset="0"/>
                          </a:rPr>
                          <m:t>𝑑𝑎𝑡𝑎</m:t>
                        </m:r>
                      </m:sub>
                    </m:sSub>
                  </m:oMath>
                </a14:m>
                <a:endParaRPr lang="en-US" sz="3500" dirty="0"/>
              </a:p>
              <a:p>
                <a:r>
                  <a:rPr lang="en-US" sz="3500" dirty="0"/>
                  <a:t>      				</a:t>
                </a:r>
              </a:p>
            </p:txBody>
          </p:sp>
        </mc:Choice>
        <mc:Fallback xmlns="">
          <p:sp>
            <p:nvSpPr>
              <p:cNvPr id="6" name="Tekstfelt 10">
                <a:extLst>
                  <a:ext uri="{FF2B5EF4-FFF2-40B4-BE49-F238E27FC236}">
                    <a16:creationId xmlns:a16="http://schemas.microsoft.com/office/drawing/2014/main" id="{EAA74BED-A022-ED30-98B0-724C736323DB}"/>
                  </a:ext>
                </a:extLst>
              </p:cNvPr>
              <p:cNvSpPr txBox="1">
                <a:spLocks noRot="1" noChangeAspect="1" noMove="1" noResize="1" noEditPoints="1" noAdjustHandles="1" noChangeArrowheads="1" noChangeShapeType="1" noTextEdit="1"/>
              </p:cNvSpPr>
              <p:nvPr/>
            </p:nvSpPr>
            <p:spPr>
              <a:xfrm>
                <a:off x="31053755" y="20468158"/>
                <a:ext cx="13152133" cy="6911379"/>
              </a:xfrm>
              <a:prstGeom prst="rect">
                <a:avLst/>
              </a:prstGeom>
              <a:blipFill>
                <a:blip r:embed="rId27"/>
                <a:stretch>
                  <a:fillRect l="-1344" t="-1412"/>
                </a:stretch>
              </a:blipFill>
            </p:spPr>
            <p:txBody>
              <a:bodyPr/>
              <a:lstStyle/>
              <a:p>
                <a:r>
                  <a:rPr lang="da-DK">
                    <a:noFill/>
                  </a:rPr>
                  <a:t> </a:t>
                </a:r>
              </a:p>
            </p:txBody>
          </p:sp>
        </mc:Fallback>
      </mc:AlternateContent>
      <p:pic>
        <p:nvPicPr>
          <p:cNvPr id="16" name="Picture 15" descr="Chart, line chart&#10;&#10;Description automatically generated">
            <a:extLst>
              <a:ext uri="{FF2B5EF4-FFF2-40B4-BE49-F238E27FC236}">
                <a16:creationId xmlns:a16="http://schemas.microsoft.com/office/drawing/2014/main" id="{5EA5B515-88B9-F15A-70C6-D2157671559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67985" y="24553172"/>
            <a:ext cx="7587226" cy="7780901"/>
          </a:xfrm>
          <a:prstGeom prst="rect">
            <a:avLst/>
          </a:prstGeom>
        </p:spPr>
      </p:pic>
      <p:pic>
        <p:nvPicPr>
          <p:cNvPr id="27" name="Picture 26" descr="Chart&#10;&#10;Description automatically generated">
            <a:extLst>
              <a:ext uri="{FF2B5EF4-FFF2-40B4-BE49-F238E27FC236}">
                <a16:creationId xmlns:a16="http://schemas.microsoft.com/office/drawing/2014/main" id="{DE8CA21C-7FEE-FB5A-CC01-AE69907308CF}"/>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1404683" y="11022898"/>
            <a:ext cx="7366795" cy="7249503"/>
          </a:xfrm>
          <a:prstGeom prst="rect">
            <a:avLst/>
          </a:prstGeom>
        </p:spPr>
      </p:pic>
      <p:pic>
        <p:nvPicPr>
          <p:cNvPr id="40" name="Picture 39" descr="Chart, line chart&#10;&#10;Description automatically generated">
            <a:extLst>
              <a:ext uri="{FF2B5EF4-FFF2-40B4-BE49-F238E27FC236}">
                <a16:creationId xmlns:a16="http://schemas.microsoft.com/office/drawing/2014/main" id="{9983A823-46E8-6DA4-AA3C-B500505C395F}"/>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691672" y="31965009"/>
            <a:ext cx="12403643" cy="4560933"/>
          </a:xfrm>
          <a:prstGeom prst="rect">
            <a:avLst/>
          </a:prstGeom>
        </p:spPr>
      </p:pic>
      <p:pic>
        <p:nvPicPr>
          <p:cNvPr id="14" name="Billede 13">
            <a:extLst>
              <a:ext uri="{FF2B5EF4-FFF2-40B4-BE49-F238E27FC236}">
                <a16:creationId xmlns:a16="http://schemas.microsoft.com/office/drawing/2014/main" id="{B8825F77-71B3-53A3-773C-FC379034AB3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118136" y="32536765"/>
            <a:ext cx="8453899" cy="8669697"/>
          </a:xfrm>
          <a:prstGeom prst="rect">
            <a:avLst/>
          </a:prstGeom>
        </p:spPr>
      </p:pic>
      <p:pic>
        <p:nvPicPr>
          <p:cNvPr id="12" name="Billede 11">
            <a:extLst>
              <a:ext uri="{FF2B5EF4-FFF2-40B4-BE49-F238E27FC236}">
                <a16:creationId xmlns:a16="http://schemas.microsoft.com/office/drawing/2014/main" id="{40855039-3DC9-A573-3E00-03886D45FE4A}"/>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5374729" y="23773814"/>
            <a:ext cx="13721525" cy="8589896"/>
          </a:xfrm>
          <a:prstGeom prst="rect">
            <a:avLst/>
          </a:prstGeom>
        </p:spPr>
      </p:pic>
      <p:sp>
        <p:nvSpPr>
          <p:cNvPr id="13" name="TextBox 113">
            <a:extLst>
              <a:ext uri="{FF2B5EF4-FFF2-40B4-BE49-F238E27FC236}">
                <a16:creationId xmlns:a16="http://schemas.microsoft.com/office/drawing/2014/main" id="{19A3D278-6255-91C8-11C8-710305D8603A}"/>
              </a:ext>
            </a:extLst>
          </p:cNvPr>
          <p:cNvSpPr txBox="1"/>
          <p:nvPr/>
        </p:nvSpPr>
        <p:spPr>
          <a:xfrm>
            <a:off x="15816942" y="32363710"/>
            <a:ext cx="12907541" cy="3862596"/>
          </a:xfrm>
          <a:prstGeom prst="rect">
            <a:avLst/>
          </a:prstGeom>
          <a:noFill/>
        </p:spPr>
        <p:txBody>
          <a:bodyPr wrap="square">
            <a:spAutoFit/>
          </a:bodyPr>
          <a:lstStyle/>
          <a:p>
            <a:r>
              <a:rPr lang="en-US" sz="3500" dirty="0"/>
              <a:t>The given train data of I (in SIRD) is thus the superposition of the two variants. The PINN is somewhat successful in determining the underlying development of each of the two diseases spreading. Though it has, in this case, switched up the parameters which is the cause of the flipped colors. Considering the sensitivity to change in the parameters, the </a:t>
            </a:r>
            <a:r>
              <a:rPr lang="en-US" sz="3600" dirty="0"/>
              <a:t>preliminary</a:t>
            </a:r>
            <a:r>
              <a:rPr lang="da-DK" sz="3600" dirty="0"/>
              <a:t> </a:t>
            </a:r>
            <a:r>
              <a:rPr lang="en-US" sz="3500" dirty="0"/>
              <a:t>results are quite satisfactory.</a:t>
            </a:r>
            <a:endParaRPr lang="da-DK" sz="3500" dirty="0"/>
          </a:p>
        </p:txBody>
      </p:sp>
      <p:cxnSp>
        <p:nvCxnSpPr>
          <p:cNvPr id="17" name="Lige forbindelse 16">
            <a:extLst>
              <a:ext uri="{FF2B5EF4-FFF2-40B4-BE49-F238E27FC236}">
                <a16:creationId xmlns:a16="http://schemas.microsoft.com/office/drawing/2014/main" id="{8A310C0C-8195-E3F9-151D-C76221095D36}"/>
              </a:ext>
            </a:extLst>
          </p:cNvPr>
          <p:cNvCxnSpPr/>
          <p:nvPr/>
        </p:nvCxnSpPr>
        <p:spPr>
          <a:xfrm>
            <a:off x="10747499" y="16291694"/>
            <a:ext cx="0" cy="2881774"/>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Lige forbindelse 17">
            <a:extLst>
              <a:ext uri="{FF2B5EF4-FFF2-40B4-BE49-F238E27FC236}">
                <a16:creationId xmlns:a16="http://schemas.microsoft.com/office/drawing/2014/main" id="{80F41193-DCF7-0A28-87D2-9AB20D9ACF4D}"/>
              </a:ext>
            </a:extLst>
          </p:cNvPr>
          <p:cNvCxnSpPr>
            <a:cxnSpLocks/>
          </p:cNvCxnSpPr>
          <p:nvPr/>
        </p:nvCxnSpPr>
        <p:spPr>
          <a:xfrm>
            <a:off x="5418907" y="16363702"/>
            <a:ext cx="0" cy="288177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8298632"/>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A0_Hoj_2_spalte">
  <a:themeElements>
    <a:clrScheme name="DTU Poster A0 Høj 2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2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TU Poster A0 Høj 2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2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2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2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2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2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2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2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2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2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2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2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2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A0_Hoj_2_spalte</Template>
  <TotalTime>5067</TotalTime>
  <Words>824</Words>
  <Application>Microsoft Macintosh PowerPoint</Application>
  <PresentationFormat>Brugerdefineret</PresentationFormat>
  <Paragraphs>131</Paragraphs>
  <Slides>1</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vt:i4>
      </vt:variant>
    </vt:vector>
  </HeadingPairs>
  <TitlesOfParts>
    <vt:vector size="6" baseType="lpstr">
      <vt:lpstr>Areal</vt:lpstr>
      <vt:lpstr>Arial</vt:lpstr>
      <vt:lpstr>Cambria Math</vt:lpstr>
      <vt:lpstr>Wingdings</vt:lpstr>
      <vt:lpstr>A0_Hoj_2_spalte</vt:lpstr>
      <vt:lpstr>        Predicting Epidemic Spread               - Using Physics-Informed Neural Networks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Birte Kronbak Andersen</dc:creator>
  <cp:lastModifiedBy>Jakob Hammer Hedemann</cp:lastModifiedBy>
  <cp:revision>195</cp:revision>
  <cp:lastPrinted>2018-01-18T14:41:40Z</cp:lastPrinted>
  <dcterms:created xsi:type="dcterms:W3CDTF">2013-11-28T09:17:38Z</dcterms:created>
  <dcterms:modified xsi:type="dcterms:W3CDTF">2022-12-07T20:11:46Z</dcterms:modified>
</cp:coreProperties>
</file>