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 Bold" panose="020B0604020202020204" charset="0"/>
      <p:regular r:id="rId14"/>
    </p:embeddedFont>
    <p:embeddedFont>
      <p:font typeface="Poppins" panose="020B0502040204020203" pitchFamily="2" charset="0"/>
      <p:regular r:id="rId15"/>
    </p:embeddedFont>
    <p:embeddedFont>
      <p:font typeface="Poppins Bold" panose="020B0604020202020204" charset="0"/>
      <p:regular r:id="rId16"/>
    </p:embeddedFont>
    <p:embeddedFont>
      <p:font typeface="Poppins Light" panose="020B0502040204020203" pitchFamily="2" charset="0"/>
      <p:regular r:id="rId17"/>
    </p:embeddedFont>
    <p:embeddedFont>
      <p:font typeface="Poppins Medium" panose="020B0502040204020203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732422" y="-1547786"/>
            <a:ext cx="4544240" cy="572178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2907507" y="2541498"/>
            <a:ext cx="14168570" cy="4890634"/>
            <a:chOff x="0" y="0"/>
            <a:chExt cx="3731640" cy="128806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31640" cy="1288068"/>
            </a:xfrm>
            <a:custGeom>
              <a:avLst/>
              <a:gdLst/>
              <a:ahLst/>
              <a:cxnLst/>
              <a:rect l="l" t="t" r="r" b="b"/>
              <a:pathLst>
                <a:path w="3731640" h="1288068">
                  <a:moveTo>
                    <a:pt x="26774" y="0"/>
                  </a:moveTo>
                  <a:lnTo>
                    <a:pt x="3704866" y="0"/>
                  </a:lnTo>
                  <a:cubicBezTo>
                    <a:pt x="3719653" y="0"/>
                    <a:pt x="3731640" y="11987"/>
                    <a:pt x="3731640" y="26774"/>
                  </a:cubicBezTo>
                  <a:lnTo>
                    <a:pt x="3731640" y="1261294"/>
                  </a:lnTo>
                  <a:cubicBezTo>
                    <a:pt x="3731640" y="1276081"/>
                    <a:pt x="3719653" y="1288068"/>
                    <a:pt x="3704866" y="1288068"/>
                  </a:cubicBezTo>
                  <a:lnTo>
                    <a:pt x="26774" y="1288068"/>
                  </a:lnTo>
                  <a:cubicBezTo>
                    <a:pt x="11987" y="1288068"/>
                    <a:pt x="0" y="1276081"/>
                    <a:pt x="0" y="1261294"/>
                  </a:cubicBezTo>
                  <a:lnTo>
                    <a:pt x="0" y="26774"/>
                  </a:lnTo>
                  <a:cubicBezTo>
                    <a:pt x="0" y="11987"/>
                    <a:pt x="11987" y="0"/>
                    <a:pt x="267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31640" cy="13261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916711" y="7009903"/>
            <a:ext cx="9065982" cy="1167429"/>
            <a:chOff x="0" y="0"/>
            <a:chExt cx="2387748" cy="3074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87748" cy="307471"/>
            </a:xfrm>
            <a:custGeom>
              <a:avLst/>
              <a:gdLst/>
              <a:ahLst/>
              <a:cxnLst/>
              <a:rect l="l" t="t" r="r" b="b"/>
              <a:pathLst>
                <a:path w="2387748" h="307471">
                  <a:moveTo>
                    <a:pt x="85395" y="0"/>
                  </a:moveTo>
                  <a:lnTo>
                    <a:pt x="2302353" y="0"/>
                  </a:lnTo>
                  <a:cubicBezTo>
                    <a:pt x="2349516" y="0"/>
                    <a:pt x="2387748" y="38233"/>
                    <a:pt x="2387748" y="85395"/>
                  </a:cubicBezTo>
                  <a:lnTo>
                    <a:pt x="2387748" y="222076"/>
                  </a:lnTo>
                  <a:cubicBezTo>
                    <a:pt x="2387748" y="269238"/>
                    <a:pt x="2349516" y="307471"/>
                    <a:pt x="2302353" y="307471"/>
                  </a:cubicBezTo>
                  <a:lnTo>
                    <a:pt x="85395" y="307471"/>
                  </a:lnTo>
                  <a:cubicBezTo>
                    <a:pt x="38233" y="307471"/>
                    <a:pt x="0" y="269238"/>
                    <a:pt x="0" y="222076"/>
                  </a:cubicBezTo>
                  <a:lnTo>
                    <a:pt x="0" y="85395"/>
                  </a:lnTo>
                  <a:cubicBezTo>
                    <a:pt x="0" y="38233"/>
                    <a:pt x="38233" y="0"/>
                    <a:pt x="85395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87748" cy="34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448762" y="3539418"/>
            <a:ext cx="2205574" cy="2205574"/>
          </a:xfrm>
          <a:custGeom>
            <a:avLst/>
            <a:gdLst/>
            <a:ahLst/>
            <a:cxnLst/>
            <a:rect l="l" t="t" r="r" b="b"/>
            <a:pathLst>
              <a:path w="2205574" h="2205574">
                <a:moveTo>
                  <a:pt x="0" y="0"/>
                </a:moveTo>
                <a:lnTo>
                  <a:pt x="2205574" y="0"/>
                </a:lnTo>
                <a:lnTo>
                  <a:pt x="2205574" y="2205573"/>
                </a:lnTo>
                <a:lnTo>
                  <a:pt x="0" y="2205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5410942" y="7301518"/>
            <a:ext cx="8077521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 spc="19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REVOLUTIONIZING HEALTH CARE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53164" y="4051530"/>
            <a:ext cx="11401280" cy="147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2"/>
              </a:lnSpc>
            </a:pPr>
            <a:r>
              <a:rPr lang="en-US" sz="5255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Patient Monitoring System for       Post-Operative Care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48762" y="5898575"/>
            <a:ext cx="2704898" cy="130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6"/>
              </a:lnSpc>
            </a:pPr>
            <a:r>
              <a:rPr lang="en-US" sz="3704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CARE CONNECT.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7309" y="2076947"/>
            <a:ext cx="9734014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steps and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59671" y="2051978"/>
            <a:ext cx="472550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Demo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610471"/>
            <a:ext cx="15985383" cy="3777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9953" lvl="1" indent="-459976" algn="l">
              <a:lnSpc>
                <a:spcPts val="5965"/>
              </a:lnSpc>
              <a:buFont typeface="Arial"/>
              <a:buChar char="•"/>
            </a:pPr>
            <a:r>
              <a:rPr lang="en-US" sz="426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Next Steps: </a:t>
            </a:r>
            <a:r>
              <a:rPr lang="en-US" sz="4261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 non-invasive glucose monitoring. Seek regulatory approval (FDA/CE). Pilot testing in hospitals. </a:t>
            </a:r>
          </a:p>
          <a:p>
            <a:pPr marL="919953" lvl="1" indent="-459976" algn="l">
              <a:lnSpc>
                <a:spcPts val="5965"/>
              </a:lnSpc>
              <a:buFont typeface="Arial"/>
              <a:buChar char="•"/>
            </a:pPr>
            <a:r>
              <a:rPr lang="en-US" sz="426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Demo:</a:t>
            </a:r>
            <a:r>
              <a:rPr lang="en-US" sz="4261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Live showcase of pulse and temperature monitoring on mobile app.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700807" y="-1961694"/>
            <a:ext cx="4544240" cy="6138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110" y="2385693"/>
            <a:ext cx="55490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393939"/>
                </a:solidFill>
                <a:latin typeface="Poppins Bold"/>
                <a:ea typeface="Poppins Bold"/>
                <a:cs typeface="Poppins Bold"/>
                <a:sym typeface="Poppins Bold"/>
              </a:rPr>
              <a:t>How to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51549" y="3374190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Subscribe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76919" y="5026708"/>
            <a:ext cx="6555355" cy="855816"/>
            <a:chOff x="0" y="0"/>
            <a:chExt cx="1726513" cy="225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26513" cy="225400"/>
            </a:xfrm>
            <a:custGeom>
              <a:avLst/>
              <a:gdLst/>
              <a:ahLst/>
              <a:cxnLst/>
              <a:rect l="l" t="t" r="r" b="b"/>
              <a:pathLst>
                <a:path w="1726513" h="225400">
                  <a:moveTo>
                    <a:pt x="20077" y="0"/>
                  </a:moveTo>
                  <a:lnTo>
                    <a:pt x="1706436" y="0"/>
                  </a:lnTo>
                  <a:cubicBezTo>
                    <a:pt x="1717524" y="0"/>
                    <a:pt x="1726513" y="8989"/>
                    <a:pt x="1726513" y="20077"/>
                  </a:cubicBezTo>
                  <a:lnTo>
                    <a:pt x="1726513" y="205323"/>
                  </a:lnTo>
                  <a:cubicBezTo>
                    <a:pt x="1726513" y="216411"/>
                    <a:pt x="1717524" y="225400"/>
                    <a:pt x="1706436" y="225400"/>
                  </a:cubicBezTo>
                  <a:lnTo>
                    <a:pt x="20077" y="225400"/>
                  </a:lnTo>
                  <a:cubicBezTo>
                    <a:pt x="8989" y="225400"/>
                    <a:pt x="0" y="216411"/>
                    <a:pt x="0" y="205323"/>
                  </a:cubicBezTo>
                  <a:lnTo>
                    <a:pt x="0" y="20077"/>
                  </a:lnTo>
                  <a:cubicBezTo>
                    <a:pt x="0" y="8989"/>
                    <a:pt x="8989" y="0"/>
                    <a:pt x="2007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726513" cy="28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76919" y="7349500"/>
            <a:ext cx="6555355" cy="855816"/>
            <a:chOff x="0" y="0"/>
            <a:chExt cx="1726513" cy="225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26513" cy="225400"/>
            </a:xfrm>
            <a:custGeom>
              <a:avLst/>
              <a:gdLst/>
              <a:ahLst/>
              <a:cxnLst/>
              <a:rect l="l" t="t" r="r" b="b"/>
              <a:pathLst>
                <a:path w="1726513" h="225400">
                  <a:moveTo>
                    <a:pt x="20077" y="0"/>
                  </a:moveTo>
                  <a:lnTo>
                    <a:pt x="1706436" y="0"/>
                  </a:lnTo>
                  <a:cubicBezTo>
                    <a:pt x="1717524" y="0"/>
                    <a:pt x="1726513" y="8989"/>
                    <a:pt x="1726513" y="20077"/>
                  </a:cubicBezTo>
                  <a:lnTo>
                    <a:pt x="1726513" y="205323"/>
                  </a:lnTo>
                  <a:cubicBezTo>
                    <a:pt x="1726513" y="216411"/>
                    <a:pt x="1717524" y="225400"/>
                    <a:pt x="1706436" y="225400"/>
                  </a:cubicBezTo>
                  <a:lnTo>
                    <a:pt x="20077" y="225400"/>
                  </a:lnTo>
                  <a:cubicBezTo>
                    <a:pt x="8989" y="225400"/>
                    <a:pt x="0" y="216411"/>
                    <a:pt x="0" y="205323"/>
                  </a:cubicBezTo>
                  <a:lnTo>
                    <a:pt x="0" y="20077"/>
                  </a:lnTo>
                  <a:cubicBezTo>
                    <a:pt x="0" y="8989"/>
                    <a:pt x="8989" y="0"/>
                    <a:pt x="2007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726513" cy="28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r>
                <a:rPr lang="en-US" sz="1967" b="1">
                  <a:solidFill>
                    <a:srgbClr val="2B2A2A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3.submit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097506" y="5251001"/>
            <a:ext cx="5499683" cy="36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500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Visit our website or mobile app</a:t>
            </a:r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197879" y="1786891"/>
            <a:ext cx="4705788" cy="8512420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9334547" y="4481011"/>
            <a:ext cx="2681025" cy="5304868"/>
            <a:chOff x="0" y="0"/>
            <a:chExt cx="2620010" cy="5184140"/>
          </a:xfrm>
        </p:grpSpPr>
        <p:sp>
          <p:nvSpPr>
            <p:cNvPr id="32" name="Freeform 3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34" name="Freeform 3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>
            <a:off x="15087642" y="4481011"/>
            <a:ext cx="2681025" cy="5304868"/>
            <a:chOff x="0" y="0"/>
            <a:chExt cx="2620010" cy="5184140"/>
          </a:xfrm>
        </p:grpSpPr>
        <p:sp>
          <p:nvSpPr>
            <p:cNvPr id="42" name="Freeform 4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44" name="Freeform 4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51" name="Freeform 51"/>
          <p:cNvSpPr/>
          <p:nvPr/>
        </p:nvSpPr>
        <p:spPr>
          <a:xfrm>
            <a:off x="12710104" y="4118378"/>
            <a:ext cx="1678768" cy="1862711"/>
          </a:xfrm>
          <a:custGeom>
            <a:avLst/>
            <a:gdLst/>
            <a:ahLst/>
            <a:cxnLst/>
            <a:rect l="l" t="t" r="r" b="b"/>
            <a:pathLst>
              <a:path w="1678768" h="1862711">
                <a:moveTo>
                  <a:pt x="0" y="0"/>
                </a:moveTo>
                <a:lnTo>
                  <a:pt x="1678769" y="0"/>
                </a:lnTo>
                <a:lnTo>
                  <a:pt x="1678769" y="1862711"/>
                </a:lnTo>
                <a:lnTo>
                  <a:pt x="0" y="1862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>
            <a:off x="10196837" y="5466234"/>
            <a:ext cx="956443" cy="1061241"/>
          </a:xfrm>
          <a:custGeom>
            <a:avLst/>
            <a:gdLst/>
            <a:ahLst/>
            <a:cxnLst/>
            <a:rect l="l" t="t" r="r" b="b"/>
            <a:pathLst>
              <a:path w="956443" h="1061241">
                <a:moveTo>
                  <a:pt x="0" y="0"/>
                </a:moveTo>
                <a:lnTo>
                  <a:pt x="956443" y="0"/>
                </a:lnTo>
                <a:lnTo>
                  <a:pt x="956443" y="1061241"/>
                </a:lnTo>
                <a:lnTo>
                  <a:pt x="0" y="1061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>
            <a:off x="15949932" y="5466234"/>
            <a:ext cx="956443" cy="1061241"/>
          </a:xfrm>
          <a:custGeom>
            <a:avLst/>
            <a:gdLst/>
            <a:ahLst/>
            <a:cxnLst/>
            <a:rect l="l" t="t" r="r" b="b"/>
            <a:pathLst>
              <a:path w="956443" h="1061241">
                <a:moveTo>
                  <a:pt x="0" y="0"/>
                </a:moveTo>
                <a:lnTo>
                  <a:pt x="956444" y="0"/>
                </a:lnTo>
                <a:lnTo>
                  <a:pt x="956444" y="1061241"/>
                </a:lnTo>
                <a:lnTo>
                  <a:pt x="0" y="1061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4" name="Group 54"/>
          <p:cNvGrpSpPr/>
          <p:nvPr/>
        </p:nvGrpSpPr>
        <p:grpSpPr>
          <a:xfrm>
            <a:off x="1744917" y="6265584"/>
            <a:ext cx="6555355" cy="855816"/>
            <a:chOff x="0" y="0"/>
            <a:chExt cx="1726513" cy="2254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726513" cy="225400"/>
            </a:xfrm>
            <a:custGeom>
              <a:avLst/>
              <a:gdLst/>
              <a:ahLst/>
              <a:cxnLst/>
              <a:rect l="l" t="t" r="r" b="b"/>
              <a:pathLst>
                <a:path w="1726513" h="225400">
                  <a:moveTo>
                    <a:pt x="20077" y="0"/>
                  </a:moveTo>
                  <a:lnTo>
                    <a:pt x="1706436" y="0"/>
                  </a:lnTo>
                  <a:cubicBezTo>
                    <a:pt x="1717524" y="0"/>
                    <a:pt x="1726513" y="8989"/>
                    <a:pt x="1726513" y="20077"/>
                  </a:cubicBezTo>
                  <a:lnTo>
                    <a:pt x="1726513" y="205323"/>
                  </a:lnTo>
                  <a:cubicBezTo>
                    <a:pt x="1726513" y="216411"/>
                    <a:pt x="1717524" y="225400"/>
                    <a:pt x="1706436" y="225400"/>
                  </a:cubicBezTo>
                  <a:lnTo>
                    <a:pt x="20077" y="225400"/>
                  </a:lnTo>
                  <a:cubicBezTo>
                    <a:pt x="8989" y="225400"/>
                    <a:pt x="0" y="216411"/>
                    <a:pt x="0" y="205323"/>
                  </a:cubicBezTo>
                  <a:lnTo>
                    <a:pt x="0" y="20077"/>
                  </a:lnTo>
                  <a:cubicBezTo>
                    <a:pt x="0" y="8989"/>
                    <a:pt x="8989" y="0"/>
                    <a:pt x="2007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57150"/>
              <a:ext cx="1726513" cy="28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r>
                <a:rPr lang="en-US" sz="1967" b="1">
                  <a:solidFill>
                    <a:srgbClr val="2B2A2A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2.Fill the patient details</a:t>
              </a: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15498980" y="6823706"/>
            <a:ext cx="1858348" cy="5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2070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CONNECT.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745885" y="6976106"/>
            <a:ext cx="1858348" cy="5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2070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620315" y="6380717"/>
            <a:ext cx="1858348" cy="5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2070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CONNECT.</a:t>
            </a:r>
          </a:p>
        </p:txBody>
      </p:sp>
      <p:sp>
        <p:nvSpPr>
          <p:cNvPr id="60" name="Freeform 60"/>
          <p:cNvSpPr/>
          <p:nvPr/>
        </p:nvSpPr>
        <p:spPr>
          <a:xfrm>
            <a:off x="15788546" y="5241476"/>
            <a:ext cx="1279216" cy="1279216"/>
          </a:xfrm>
          <a:custGeom>
            <a:avLst/>
            <a:gdLst/>
            <a:ahLst/>
            <a:cxnLst/>
            <a:rect l="l" t="t" r="r" b="b"/>
            <a:pathLst>
              <a:path w="1279216" h="1279216">
                <a:moveTo>
                  <a:pt x="0" y="0"/>
                </a:moveTo>
                <a:lnTo>
                  <a:pt x="1279216" y="0"/>
                </a:lnTo>
                <a:lnTo>
                  <a:pt x="1279216" y="1279216"/>
                </a:lnTo>
                <a:lnTo>
                  <a:pt x="0" y="12792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>
            <a:off x="12714516" y="4118378"/>
            <a:ext cx="1764146" cy="1764146"/>
          </a:xfrm>
          <a:custGeom>
            <a:avLst/>
            <a:gdLst/>
            <a:ahLst/>
            <a:cxnLst/>
            <a:rect l="l" t="t" r="r" b="b"/>
            <a:pathLst>
              <a:path w="1764146" h="1764146">
                <a:moveTo>
                  <a:pt x="0" y="0"/>
                </a:moveTo>
                <a:lnTo>
                  <a:pt x="1764146" y="0"/>
                </a:lnTo>
                <a:lnTo>
                  <a:pt x="1764146" y="1764146"/>
                </a:lnTo>
                <a:lnTo>
                  <a:pt x="0" y="1764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2" name="Freeform 62"/>
          <p:cNvSpPr/>
          <p:nvPr/>
        </p:nvSpPr>
        <p:spPr>
          <a:xfrm>
            <a:off x="9792986" y="4914265"/>
            <a:ext cx="1764146" cy="1764146"/>
          </a:xfrm>
          <a:custGeom>
            <a:avLst/>
            <a:gdLst/>
            <a:ahLst/>
            <a:cxnLst/>
            <a:rect l="l" t="t" r="r" b="b"/>
            <a:pathLst>
              <a:path w="1764146" h="1764146">
                <a:moveTo>
                  <a:pt x="0" y="0"/>
                </a:moveTo>
                <a:lnTo>
                  <a:pt x="1764146" y="0"/>
                </a:lnTo>
                <a:lnTo>
                  <a:pt x="1764146" y="1764146"/>
                </a:lnTo>
                <a:lnTo>
                  <a:pt x="0" y="1764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700807" y="-1961694"/>
            <a:ext cx="4544240" cy="6138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00950" y="3600450"/>
            <a:ext cx="9059728" cy="4049588"/>
            <a:chOff x="0" y="0"/>
            <a:chExt cx="2386101" cy="10665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86101" cy="1066558"/>
            </a:xfrm>
            <a:custGeom>
              <a:avLst/>
              <a:gdLst/>
              <a:ahLst/>
              <a:cxnLst/>
              <a:rect l="l" t="t" r="r" b="b"/>
              <a:pathLst>
                <a:path w="2386101" h="1066558">
                  <a:moveTo>
                    <a:pt x="24782" y="0"/>
                  </a:moveTo>
                  <a:lnTo>
                    <a:pt x="2361320" y="0"/>
                  </a:lnTo>
                  <a:cubicBezTo>
                    <a:pt x="2367892" y="0"/>
                    <a:pt x="2374195" y="2611"/>
                    <a:pt x="2378843" y="7258"/>
                  </a:cubicBezTo>
                  <a:cubicBezTo>
                    <a:pt x="2383490" y="11906"/>
                    <a:pt x="2386101" y="18209"/>
                    <a:pt x="2386101" y="24782"/>
                  </a:cubicBezTo>
                  <a:lnTo>
                    <a:pt x="2386101" y="1041777"/>
                  </a:lnTo>
                  <a:cubicBezTo>
                    <a:pt x="2386101" y="1048349"/>
                    <a:pt x="2383490" y="1054652"/>
                    <a:pt x="2378843" y="1059300"/>
                  </a:cubicBezTo>
                  <a:cubicBezTo>
                    <a:pt x="2374195" y="1063947"/>
                    <a:pt x="2367892" y="1066558"/>
                    <a:pt x="2361320" y="1066558"/>
                  </a:cubicBezTo>
                  <a:lnTo>
                    <a:pt x="24782" y="1066558"/>
                  </a:lnTo>
                  <a:cubicBezTo>
                    <a:pt x="18209" y="1066558"/>
                    <a:pt x="11906" y="1063947"/>
                    <a:pt x="7258" y="1059300"/>
                  </a:cubicBezTo>
                  <a:cubicBezTo>
                    <a:pt x="2611" y="1054652"/>
                    <a:pt x="0" y="1048349"/>
                    <a:pt x="0" y="1041777"/>
                  </a:cubicBezTo>
                  <a:lnTo>
                    <a:pt x="0" y="24782"/>
                  </a:lnTo>
                  <a:cubicBezTo>
                    <a:pt x="0" y="18209"/>
                    <a:pt x="2611" y="11906"/>
                    <a:pt x="7258" y="7258"/>
                  </a:cubicBezTo>
                  <a:cubicBezTo>
                    <a:pt x="11906" y="2611"/>
                    <a:pt x="18209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386101" cy="1123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3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366745" y="7301269"/>
            <a:ext cx="4249157" cy="697540"/>
            <a:chOff x="0" y="0"/>
            <a:chExt cx="1455080" cy="2388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5080" cy="238865"/>
            </a:xfrm>
            <a:custGeom>
              <a:avLst/>
              <a:gdLst/>
              <a:ahLst/>
              <a:cxnLst/>
              <a:rect l="l" t="t" r="r" b="b"/>
              <a:pathLst>
                <a:path w="1455080" h="238865">
                  <a:moveTo>
                    <a:pt x="119433" y="0"/>
                  </a:moveTo>
                  <a:lnTo>
                    <a:pt x="1335647" y="0"/>
                  </a:lnTo>
                  <a:cubicBezTo>
                    <a:pt x="1367323" y="0"/>
                    <a:pt x="1397701" y="12583"/>
                    <a:pt x="1420099" y="34981"/>
                  </a:cubicBezTo>
                  <a:cubicBezTo>
                    <a:pt x="1442497" y="57379"/>
                    <a:pt x="1455080" y="87757"/>
                    <a:pt x="1455080" y="119433"/>
                  </a:cubicBezTo>
                  <a:lnTo>
                    <a:pt x="1455080" y="119433"/>
                  </a:lnTo>
                  <a:cubicBezTo>
                    <a:pt x="1455080" y="185393"/>
                    <a:pt x="1401608" y="238865"/>
                    <a:pt x="1335647" y="238865"/>
                  </a:cubicBezTo>
                  <a:lnTo>
                    <a:pt x="119433" y="238865"/>
                  </a:lnTo>
                  <a:cubicBezTo>
                    <a:pt x="53472" y="238865"/>
                    <a:pt x="0" y="185393"/>
                    <a:pt x="0" y="119433"/>
                  </a:cubicBezTo>
                  <a:lnTo>
                    <a:pt x="0" y="119433"/>
                  </a:lnTo>
                  <a:cubicBezTo>
                    <a:pt x="0" y="53472"/>
                    <a:pt x="53472" y="0"/>
                    <a:pt x="119433" y="0"/>
                  </a:cubicBezTo>
                  <a:close/>
                </a:path>
              </a:pathLst>
            </a:custGeom>
            <a:solidFill>
              <a:srgbClr val="F7B8D2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455080" cy="296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750969" y="7446126"/>
            <a:ext cx="348070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www.reallygreatsite.com</a:t>
            </a:r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202101" y="1579207"/>
            <a:ext cx="6162183" cy="8092073"/>
            <a:chOff x="0" y="0"/>
            <a:chExt cx="2620010" cy="518414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3726414" y="5069645"/>
            <a:ext cx="818439" cy="1353916"/>
          </a:xfrm>
          <a:custGeom>
            <a:avLst/>
            <a:gdLst/>
            <a:ahLst/>
            <a:cxnLst/>
            <a:rect l="l" t="t" r="r" b="b"/>
            <a:pathLst>
              <a:path w="2440683" h="2708109">
                <a:moveTo>
                  <a:pt x="0" y="0"/>
                </a:moveTo>
                <a:lnTo>
                  <a:pt x="2440683" y="0"/>
                </a:lnTo>
                <a:lnTo>
                  <a:pt x="2440683" y="2708109"/>
                </a:lnTo>
                <a:lnTo>
                  <a:pt x="0" y="2708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382960" y="4396345"/>
            <a:ext cx="6635037" cy="131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95"/>
              </a:lnSpc>
              <a:spcBef>
                <a:spcPct val="0"/>
              </a:spcBef>
            </a:pPr>
            <a:r>
              <a:rPr lang="en-US" sz="8967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Download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366745" y="5578295"/>
            <a:ext cx="3758244" cy="1313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95"/>
              </a:lnSpc>
              <a:spcBef>
                <a:spcPct val="0"/>
              </a:spcBef>
            </a:pPr>
            <a:r>
              <a:rPr lang="en-US" sz="8967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Now!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902267" y="7301269"/>
            <a:ext cx="2648205" cy="261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49"/>
              </a:lnSpc>
            </a:pPr>
            <a:r>
              <a:rPr lang="en-US" sz="1915" b="1" dirty="0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</a:t>
            </a:r>
          </a:p>
        </p:txBody>
      </p:sp>
      <p:sp>
        <p:nvSpPr>
          <p:cNvPr id="36" name="Freeform 36"/>
          <p:cNvSpPr/>
          <p:nvPr/>
        </p:nvSpPr>
        <p:spPr>
          <a:xfrm>
            <a:off x="2902267" y="4112156"/>
            <a:ext cx="2517518" cy="2758533"/>
          </a:xfrm>
          <a:custGeom>
            <a:avLst/>
            <a:gdLst/>
            <a:ahLst/>
            <a:cxnLst/>
            <a:rect l="l" t="t" r="r" b="b"/>
            <a:pathLst>
              <a:path w="2776003" h="2776003">
                <a:moveTo>
                  <a:pt x="0" y="0"/>
                </a:moveTo>
                <a:lnTo>
                  <a:pt x="2776003" y="0"/>
                </a:lnTo>
                <a:lnTo>
                  <a:pt x="2776003" y="2776003"/>
                </a:lnTo>
                <a:lnTo>
                  <a:pt x="0" y="2776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 rot="524141">
            <a:off x="11761522" y="4116482"/>
            <a:ext cx="7307079" cy="98700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51549" y="8037508"/>
            <a:ext cx="3970670" cy="551300"/>
            <a:chOff x="0" y="0"/>
            <a:chExt cx="1359715" cy="1887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59715" cy="188787"/>
            </a:xfrm>
            <a:custGeom>
              <a:avLst/>
              <a:gdLst/>
              <a:ahLst/>
              <a:cxnLst/>
              <a:rect l="l" t="t" r="r" b="b"/>
              <a:pathLst>
                <a:path w="1359715" h="188787">
                  <a:moveTo>
                    <a:pt x="19498" y="0"/>
                  </a:moveTo>
                  <a:lnTo>
                    <a:pt x="1340217" y="0"/>
                  </a:lnTo>
                  <a:cubicBezTo>
                    <a:pt x="1345388" y="0"/>
                    <a:pt x="1350348" y="2054"/>
                    <a:pt x="1354004" y="5711"/>
                  </a:cubicBezTo>
                  <a:cubicBezTo>
                    <a:pt x="1357661" y="9367"/>
                    <a:pt x="1359715" y="14327"/>
                    <a:pt x="1359715" y="19498"/>
                  </a:cubicBezTo>
                  <a:lnTo>
                    <a:pt x="1359715" y="169289"/>
                  </a:lnTo>
                  <a:cubicBezTo>
                    <a:pt x="1359715" y="180058"/>
                    <a:pt x="1350985" y="188787"/>
                    <a:pt x="1340217" y="188787"/>
                  </a:cubicBezTo>
                  <a:lnTo>
                    <a:pt x="19498" y="188787"/>
                  </a:lnTo>
                  <a:cubicBezTo>
                    <a:pt x="8729" y="188787"/>
                    <a:pt x="0" y="180058"/>
                    <a:pt x="0" y="169289"/>
                  </a:cubicBezTo>
                  <a:lnTo>
                    <a:pt x="0" y="19498"/>
                  </a:lnTo>
                  <a:cubicBezTo>
                    <a:pt x="0" y="8729"/>
                    <a:pt x="8729" y="0"/>
                    <a:pt x="19498" y="0"/>
                  </a:cubicBezTo>
                  <a:close/>
                </a:path>
              </a:pathLst>
            </a:custGeom>
            <a:solidFill>
              <a:srgbClr val="8981DF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359715" cy="245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1092728" y="3237687"/>
            <a:ext cx="4794438" cy="6934200"/>
            <a:chOff x="0" y="0"/>
            <a:chExt cx="2620010" cy="5184140"/>
          </a:xfrm>
        </p:grpSpPr>
        <p:sp>
          <p:nvSpPr>
            <p:cNvPr id="15" name="Freeform 15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7" name="Freeform 17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2461049" y="5143500"/>
            <a:ext cx="2340133" cy="2340133"/>
          </a:xfrm>
          <a:custGeom>
            <a:avLst/>
            <a:gdLst/>
            <a:ahLst/>
            <a:cxnLst/>
            <a:rect l="l" t="t" r="r" b="b"/>
            <a:pathLst>
              <a:path w="2340133" h="2340133">
                <a:moveTo>
                  <a:pt x="0" y="0"/>
                </a:moveTo>
                <a:lnTo>
                  <a:pt x="2340133" y="0"/>
                </a:lnTo>
                <a:lnTo>
                  <a:pt x="2340133" y="2340133"/>
                </a:lnTo>
                <a:lnTo>
                  <a:pt x="0" y="2340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551549" y="2176893"/>
            <a:ext cx="640622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99327" y="3929493"/>
            <a:ext cx="8241147" cy="3490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8"/>
              </a:lnSpc>
            </a:pPr>
            <a:r>
              <a:rPr lang="en-US" sz="2316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Post-operative patients require continuous monitoring of vital signs (pulse, BP, blood sugar, etc.).</a:t>
            </a:r>
          </a:p>
          <a:p>
            <a:pPr algn="l">
              <a:lnSpc>
                <a:spcPts val="3498"/>
              </a:lnSpc>
            </a:pPr>
            <a:endParaRPr lang="en-US" sz="2316" b="1">
              <a:solidFill>
                <a:srgbClr val="2B2A2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498"/>
              </a:lnSpc>
            </a:pPr>
            <a:r>
              <a:rPr lang="en-US" sz="2316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Current solutions are expensive, bulky, or limited to specific vitals.</a:t>
            </a:r>
          </a:p>
          <a:p>
            <a:pPr algn="l">
              <a:lnSpc>
                <a:spcPts val="3498"/>
              </a:lnSpc>
            </a:pPr>
            <a:endParaRPr lang="en-US" sz="2316" b="1">
              <a:solidFill>
                <a:srgbClr val="2B2A2A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0" lvl="0" indent="0" algn="l">
              <a:lnSpc>
                <a:spcPts val="3498"/>
              </a:lnSpc>
            </a:pPr>
            <a:r>
              <a:rPr lang="en-US" sz="2316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Need for an affordable, integrated system with real-time mobile app access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32928" y="8076303"/>
            <a:ext cx="3457014" cy="38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20"/>
              </a:lnSpc>
            </a:pPr>
            <a:r>
              <a:rPr lang="en-US" sz="200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www.reallygreatsite.com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878948" y="7687743"/>
            <a:ext cx="3504335" cy="168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CARE CONNECT.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2252356" y="-4603607"/>
            <a:ext cx="4544240" cy="6138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7032880" y="3710980"/>
            <a:ext cx="12687804" cy="9451509"/>
            <a:chOff x="0" y="0"/>
            <a:chExt cx="1155115" cy="860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5115" cy="860478"/>
            </a:xfrm>
            <a:custGeom>
              <a:avLst/>
              <a:gdLst/>
              <a:ahLst/>
              <a:cxnLst/>
              <a:rect l="l" t="t" r="r" b="b"/>
              <a:pathLst>
                <a:path w="1155115" h="860478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18985"/>
                  </a:lnTo>
                  <a:cubicBezTo>
                    <a:pt x="1155115" y="841901"/>
                    <a:pt x="1136538" y="860478"/>
                    <a:pt x="1113622" y="860478"/>
                  </a:cubicBezTo>
                  <a:lnTo>
                    <a:pt x="41493" y="860478"/>
                  </a:lnTo>
                  <a:cubicBezTo>
                    <a:pt x="18577" y="860478"/>
                    <a:pt x="0" y="841901"/>
                    <a:pt x="0" y="81898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55115" cy="898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72101" y="2203678"/>
            <a:ext cx="55490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Apps </a:t>
            </a:r>
            <a:r>
              <a:rPr lang="en-US" sz="7499" b="1" u="none" strike="noStrik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Main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58540" y="3192174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 u="none" strike="noStrik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882140" y="4799434"/>
            <a:ext cx="3806341" cy="7531500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3106363" y="6959738"/>
            <a:ext cx="1357895" cy="1506680"/>
          </a:xfrm>
          <a:custGeom>
            <a:avLst/>
            <a:gdLst/>
            <a:ahLst/>
            <a:cxnLst/>
            <a:rect l="l" t="t" r="r" b="b"/>
            <a:pathLst>
              <a:path w="1357895" h="1506680">
                <a:moveTo>
                  <a:pt x="0" y="0"/>
                </a:moveTo>
                <a:lnTo>
                  <a:pt x="1357895" y="0"/>
                </a:lnTo>
                <a:lnTo>
                  <a:pt x="1357895" y="1506680"/>
                </a:lnTo>
                <a:lnTo>
                  <a:pt x="0" y="150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509293" y="8818843"/>
            <a:ext cx="2146847" cy="67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sz="2391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769699" y="4366689"/>
            <a:ext cx="9972392" cy="4198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Develop a hardware-software system to monitor vital signs post-operation.</a:t>
            </a:r>
          </a:p>
          <a:p>
            <a:pPr algn="ctr">
              <a:lnSpc>
                <a:spcPts val="3367"/>
              </a:lnSpc>
              <a:spcBef>
                <a:spcPct val="0"/>
              </a:spcBef>
            </a:pPr>
            <a:endParaRPr lang="en-US" sz="2405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</a:p>
          <a:p>
            <a:pPr algn="ctr">
              <a:lnSpc>
                <a:spcPts val="3367"/>
              </a:lnSpc>
              <a:spcBef>
                <a:spcPct val="0"/>
              </a:spcBef>
            </a:pPr>
            <a:endParaRPr lang="en-US" sz="2405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Non-invasive sensors for pulse, BP, temperature, and (optionally) blood sugar. </a:t>
            </a:r>
          </a:p>
          <a:p>
            <a:pPr algn="ctr">
              <a:lnSpc>
                <a:spcPts val="3367"/>
              </a:lnSpc>
              <a:spcBef>
                <a:spcPct val="0"/>
              </a:spcBef>
            </a:pPr>
            <a:endParaRPr lang="en-US" sz="2405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Mobile app for real-time data display and alerts. Wireless connectivity (Bluetooth/Wi-Fi).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484590" y="5856456"/>
            <a:ext cx="1930226" cy="324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features:</a:t>
            </a:r>
          </a:p>
        </p:txBody>
      </p:sp>
      <p:sp>
        <p:nvSpPr>
          <p:cNvPr id="31" name="Freeform 31"/>
          <p:cNvSpPr/>
          <p:nvPr/>
        </p:nvSpPr>
        <p:spPr>
          <a:xfrm>
            <a:off x="3115934" y="6896527"/>
            <a:ext cx="1540207" cy="1540207"/>
          </a:xfrm>
          <a:custGeom>
            <a:avLst/>
            <a:gdLst/>
            <a:ahLst/>
            <a:cxnLst/>
            <a:rect l="l" t="t" r="r" b="b"/>
            <a:pathLst>
              <a:path w="1540207" h="1540207">
                <a:moveTo>
                  <a:pt x="0" y="0"/>
                </a:moveTo>
                <a:lnTo>
                  <a:pt x="1540207" y="0"/>
                </a:lnTo>
                <a:lnTo>
                  <a:pt x="1540207" y="1540207"/>
                </a:lnTo>
                <a:lnTo>
                  <a:pt x="0" y="1540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700807" y="-1961694"/>
            <a:ext cx="4544240" cy="6138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560043">
            <a:off x="9936447" y="2333532"/>
            <a:ext cx="2112427" cy="4179799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 rot="560043">
            <a:off x="10537032" y="7464282"/>
            <a:ext cx="2112427" cy="4179799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 rot="560043">
            <a:off x="13352544" y="2395995"/>
            <a:ext cx="2112427" cy="4179799"/>
            <a:chOff x="0" y="0"/>
            <a:chExt cx="2620010" cy="5184140"/>
          </a:xfrm>
        </p:grpSpPr>
        <p:sp>
          <p:nvSpPr>
            <p:cNvPr id="32" name="Freeform 3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34" name="Freeform 3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0" name="Freeform 4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41" name="Group 41"/>
          <p:cNvGrpSpPr>
            <a:grpSpLocks noChangeAspect="1"/>
          </p:cNvGrpSpPr>
          <p:nvPr/>
        </p:nvGrpSpPr>
        <p:grpSpPr>
          <a:xfrm rot="560043">
            <a:off x="14217415" y="8114184"/>
            <a:ext cx="2112427" cy="4179799"/>
            <a:chOff x="0" y="0"/>
            <a:chExt cx="2620010" cy="5184140"/>
          </a:xfrm>
        </p:grpSpPr>
        <p:sp>
          <p:nvSpPr>
            <p:cNvPr id="42" name="Freeform 4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44" name="Freeform 4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51" name="Group 51"/>
          <p:cNvGrpSpPr>
            <a:grpSpLocks noChangeAspect="1"/>
          </p:cNvGrpSpPr>
          <p:nvPr/>
        </p:nvGrpSpPr>
        <p:grpSpPr>
          <a:xfrm rot="560043">
            <a:off x="16203087" y="3132763"/>
            <a:ext cx="2112427" cy="4179799"/>
            <a:chOff x="0" y="0"/>
            <a:chExt cx="2620010" cy="5184140"/>
          </a:xfrm>
        </p:grpSpPr>
        <p:sp>
          <p:nvSpPr>
            <p:cNvPr id="52" name="Freeform 5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54" name="Freeform 5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55" name="Freeform 5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56" name="Freeform 5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60" name="Freeform 6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61" name="Freeform 61"/>
          <p:cNvSpPr/>
          <p:nvPr/>
        </p:nvSpPr>
        <p:spPr>
          <a:xfrm rot="560043">
            <a:off x="10632683" y="3791697"/>
            <a:ext cx="753599" cy="836170"/>
          </a:xfrm>
          <a:custGeom>
            <a:avLst/>
            <a:gdLst/>
            <a:ahLst/>
            <a:cxnLst/>
            <a:rect l="l" t="t" r="r" b="b"/>
            <a:pathLst>
              <a:path w="753599" h="836170">
                <a:moveTo>
                  <a:pt x="0" y="0"/>
                </a:moveTo>
                <a:lnTo>
                  <a:pt x="753599" y="0"/>
                </a:lnTo>
                <a:lnTo>
                  <a:pt x="753599" y="836171"/>
                </a:lnTo>
                <a:lnTo>
                  <a:pt x="0" y="83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2" name="Freeform 62"/>
          <p:cNvSpPr/>
          <p:nvPr/>
        </p:nvSpPr>
        <p:spPr>
          <a:xfrm rot="560043">
            <a:off x="11293145" y="8669459"/>
            <a:ext cx="753599" cy="836170"/>
          </a:xfrm>
          <a:custGeom>
            <a:avLst/>
            <a:gdLst/>
            <a:ahLst/>
            <a:cxnLst/>
            <a:rect l="l" t="t" r="r" b="b"/>
            <a:pathLst>
              <a:path w="753599" h="836170">
                <a:moveTo>
                  <a:pt x="0" y="0"/>
                </a:moveTo>
                <a:lnTo>
                  <a:pt x="753599" y="0"/>
                </a:lnTo>
                <a:lnTo>
                  <a:pt x="753599" y="836171"/>
                </a:lnTo>
                <a:lnTo>
                  <a:pt x="0" y="83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3" name="Freeform 63"/>
          <p:cNvSpPr/>
          <p:nvPr/>
        </p:nvSpPr>
        <p:spPr>
          <a:xfrm rot="560043">
            <a:off x="14108658" y="3601173"/>
            <a:ext cx="753599" cy="836170"/>
          </a:xfrm>
          <a:custGeom>
            <a:avLst/>
            <a:gdLst/>
            <a:ahLst/>
            <a:cxnLst/>
            <a:rect l="l" t="t" r="r" b="b"/>
            <a:pathLst>
              <a:path w="753599" h="836170">
                <a:moveTo>
                  <a:pt x="0" y="0"/>
                </a:moveTo>
                <a:lnTo>
                  <a:pt x="753599" y="0"/>
                </a:lnTo>
                <a:lnTo>
                  <a:pt x="753599" y="836170"/>
                </a:lnTo>
                <a:lnTo>
                  <a:pt x="0" y="836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4" name="Freeform 64"/>
          <p:cNvSpPr/>
          <p:nvPr/>
        </p:nvSpPr>
        <p:spPr>
          <a:xfrm rot="560043">
            <a:off x="14973529" y="9319361"/>
            <a:ext cx="753599" cy="836170"/>
          </a:xfrm>
          <a:custGeom>
            <a:avLst/>
            <a:gdLst/>
            <a:ahLst/>
            <a:cxnLst/>
            <a:rect l="l" t="t" r="r" b="b"/>
            <a:pathLst>
              <a:path w="753599" h="836170">
                <a:moveTo>
                  <a:pt x="0" y="0"/>
                </a:moveTo>
                <a:lnTo>
                  <a:pt x="753599" y="0"/>
                </a:lnTo>
                <a:lnTo>
                  <a:pt x="753599" y="836171"/>
                </a:lnTo>
                <a:lnTo>
                  <a:pt x="0" y="83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5" name="Freeform 65"/>
          <p:cNvSpPr/>
          <p:nvPr/>
        </p:nvSpPr>
        <p:spPr>
          <a:xfrm rot="560043">
            <a:off x="17225222" y="4924656"/>
            <a:ext cx="753599" cy="836170"/>
          </a:xfrm>
          <a:custGeom>
            <a:avLst/>
            <a:gdLst/>
            <a:ahLst/>
            <a:cxnLst/>
            <a:rect l="l" t="t" r="r" b="b"/>
            <a:pathLst>
              <a:path w="753599" h="836170">
                <a:moveTo>
                  <a:pt x="0" y="0"/>
                </a:moveTo>
                <a:lnTo>
                  <a:pt x="753599" y="0"/>
                </a:lnTo>
                <a:lnTo>
                  <a:pt x="753599" y="836171"/>
                </a:lnTo>
                <a:lnTo>
                  <a:pt x="0" y="83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6" name="Freeform 66"/>
          <p:cNvSpPr/>
          <p:nvPr/>
        </p:nvSpPr>
        <p:spPr>
          <a:xfrm>
            <a:off x="10569862" y="3670921"/>
            <a:ext cx="1023891" cy="1023891"/>
          </a:xfrm>
          <a:custGeom>
            <a:avLst/>
            <a:gdLst/>
            <a:ahLst/>
            <a:cxnLst/>
            <a:rect l="l" t="t" r="r" b="b"/>
            <a:pathLst>
              <a:path w="1023891" h="1023891">
                <a:moveTo>
                  <a:pt x="0" y="0"/>
                </a:moveTo>
                <a:lnTo>
                  <a:pt x="1023891" y="0"/>
                </a:lnTo>
                <a:lnTo>
                  <a:pt x="1023891" y="1023891"/>
                </a:lnTo>
                <a:lnTo>
                  <a:pt x="0" y="1023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7" name="Freeform 67"/>
          <p:cNvSpPr/>
          <p:nvPr/>
        </p:nvSpPr>
        <p:spPr>
          <a:xfrm>
            <a:off x="14045838" y="3656338"/>
            <a:ext cx="1013148" cy="1013148"/>
          </a:xfrm>
          <a:custGeom>
            <a:avLst/>
            <a:gdLst/>
            <a:ahLst/>
            <a:cxnLst/>
            <a:rect l="l" t="t" r="r" b="b"/>
            <a:pathLst>
              <a:path w="1013148" h="1013148">
                <a:moveTo>
                  <a:pt x="0" y="0"/>
                </a:moveTo>
                <a:lnTo>
                  <a:pt x="1013148" y="0"/>
                </a:lnTo>
                <a:lnTo>
                  <a:pt x="1013148" y="1013148"/>
                </a:lnTo>
                <a:lnTo>
                  <a:pt x="0" y="1013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8" name="TextBox 68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72" name="TextBox 72"/>
          <p:cNvSpPr txBox="1"/>
          <p:nvPr/>
        </p:nvSpPr>
        <p:spPr>
          <a:xfrm rot="560043">
            <a:off x="10276101" y="4845205"/>
            <a:ext cx="1191448" cy="38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"/>
              </a:lnSpc>
            </a:pPr>
            <a:r>
              <a:rPr lang="en-US" sz="1327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490365" y="1479322"/>
            <a:ext cx="7506603" cy="7500971"/>
            <a:chOff x="0" y="19051"/>
            <a:chExt cx="10008803" cy="10001295"/>
          </a:xfrm>
        </p:grpSpPr>
        <p:sp>
          <p:nvSpPr>
            <p:cNvPr id="74" name="TextBox 74"/>
            <p:cNvSpPr txBox="1"/>
            <p:nvPr/>
          </p:nvSpPr>
          <p:spPr>
            <a:xfrm>
              <a:off x="126320" y="19051"/>
              <a:ext cx="6479357" cy="1228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117"/>
                </a:lnSpc>
                <a:spcBef>
                  <a:spcPct val="0"/>
                </a:spcBef>
              </a:pPr>
              <a:r>
                <a:rPr lang="en-US" sz="6651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System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1448170"/>
              <a:ext cx="7968170" cy="13717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402"/>
                </a:lnSpc>
                <a:spcBef>
                  <a:spcPct val="0"/>
                </a:spcBef>
              </a:pPr>
              <a:r>
                <a:rPr lang="en-US" sz="6918" b="1">
                  <a:solidFill>
                    <a:srgbClr val="2B2A2A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Architecture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0" y="2765721"/>
              <a:ext cx="10008803" cy="7254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Hardware:</a:t>
              </a:r>
            </a:p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Sensors (MAX30102 for pulse, DS18B20 for temperature), Arduino/ESP32 microcontroller, Bluetooth module.</a:t>
              </a:r>
            </a:p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Software: </a:t>
              </a:r>
            </a:p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Mobile app (Flutter) for data visualization and alerts. </a:t>
              </a:r>
            </a:p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Connectivity: </a:t>
              </a:r>
            </a:p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Bluetooth for real-time data transfer. </a:t>
              </a:r>
            </a:p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Cloud (Optional): </a:t>
              </a:r>
            </a:p>
            <a:p>
              <a:pPr algn="l">
                <a:lnSpc>
                  <a:spcPts val="3947"/>
                </a:lnSpc>
                <a:spcBef>
                  <a:spcPct val="0"/>
                </a:spcBef>
              </a:pPr>
              <a:r>
                <a:rPr lang="en-US" sz="2819" b="1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Store historical data for analysis. </a:t>
              </a:r>
            </a:p>
          </p:txBody>
        </p:sp>
      </p:grpSp>
      <p:sp>
        <p:nvSpPr>
          <p:cNvPr id="77" name="TextBox 77"/>
          <p:cNvSpPr txBox="1"/>
          <p:nvPr/>
        </p:nvSpPr>
        <p:spPr>
          <a:xfrm rot="560043">
            <a:off x="13689374" y="4777539"/>
            <a:ext cx="1191448" cy="38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"/>
              </a:lnSpc>
            </a:pPr>
            <a:r>
              <a:rPr lang="en-US" sz="1327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</a:t>
            </a:r>
          </a:p>
        </p:txBody>
      </p:sp>
      <p:sp>
        <p:nvSpPr>
          <p:cNvPr id="78" name="TextBox 78"/>
          <p:cNvSpPr txBox="1"/>
          <p:nvPr/>
        </p:nvSpPr>
        <p:spPr>
          <a:xfrm rot="560043">
            <a:off x="16918173" y="5910498"/>
            <a:ext cx="1191448" cy="38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"/>
              </a:lnSpc>
            </a:pPr>
            <a:r>
              <a:rPr lang="en-US" sz="1327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</a:t>
            </a:r>
          </a:p>
        </p:txBody>
      </p:sp>
      <p:sp>
        <p:nvSpPr>
          <p:cNvPr id="79" name="TextBox 79"/>
          <p:cNvSpPr txBox="1"/>
          <p:nvPr/>
        </p:nvSpPr>
        <p:spPr>
          <a:xfrm rot="560043">
            <a:off x="10955851" y="9811183"/>
            <a:ext cx="1191448" cy="38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"/>
              </a:lnSpc>
            </a:pPr>
            <a:r>
              <a:rPr lang="en-US" sz="1327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</a:t>
            </a:r>
          </a:p>
        </p:txBody>
      </p:sp>
      <p:sp>
        <p:nvSpPr>
          <p:cNvPr id="80" name="Freeform 80"/>
          <p:cNvSpPr/>
          <p:nvPr/>
        </p:nvSpPr>
        <p:spPr>
          <a:xfrm>
            <a:off x="17095447" y="4710108"/>
            <a:ext cx="1013148" cy="1013148"/>
          </a:xfrm>
          <a:custGeom>
            <a:avLst/>
            <a:gdLst/>
            <a:ahLst/>
            <a:cxnLst/>
            <a:rect l="l" t="t" r="r" b="b"/>
            <a:pathLst>
              <a:path w="1013148" h="1013148">
                <a:moveTo>
                  <a:pt x="0" y="0"/>
                </a:moveTo>
                <a:lnTo>
                  <a:pt x="1013149" y="0"/>
                </a:lnTo>
                <a:lnTo>
                  <a:pt x="1013149" y="1013148"/>
                </a:lnTo>
                <a:lnTo>
                  <a:pt x="0" y="1013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1" name="Freeform 81"/>
          <p:cNvSpPr/>
          <p:nvPr/>
        </p:nvSpPr>
        <p:spPr>
          <a:xfrm>
            <a:off x="14843754" y="9190935"/>
            <a:ext cx="1013148" cy="1013148"/>
          </a:xfrm>
          <a:custGeom>
            <a:avLst/>
            <a:gdLst/>
            <a:ahLst/>
            <a:cxnLst/>
            <a:rect l="l" t="t" r="r" b="b"/>
            <a:pathLst>
              <a:path w="1013148" h="1013148">
                <a:moveTo>
                  <a:pt x="0" y="0"/>
                </a:moveTo>
                <a:lnTo>
                  <a:pt x="1013148" y="0"/>
                </a:lnTo>
                <a:lnTo>
                  <a:pt x="1013148" y="1013148"/>
                </a:lnTo>
                <a:lnTo>
                  <a:pt x="0" y="1013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2" name="Freeform 82"/>
          <p:cNvSpPr/>
          <p:nvPr/>
        </p:nvSpPr>
        <p:spPr>
          <a:xfrm>
            <a:off x="11157219" y="8548059"/>
            <a:ext cx="1013148" cy="1013148"/>
          </a:xfrm>
          <a:custGeom>
            <a:avLst/>
            <a:gdLst/>
            <a:ahLst/>
            <a:cxnLst/>
            <a:rect l="l" t="t" r="r" b="b"/>
            <a:pathLst>
              <a:path w="1013148" h="1013148">
                <a:moveTo>
                  <a:pt x="0" y="0"/>
                </a:moveTo>
                <a:lnTo>
                  <a:pt x="1013149" y="0"/>
                </a:lnTo>
                <a:lnTo>
                  <a:pt x="1013149" y="1013148"/>
                </a:lnTo>
                <a:lnTo>
                  <a:pt x="0" y="1013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 rot="524141">
            <a:off x="15592302" y="6604446"/>
            <a:ext cx="7307079" cy="98700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00974" y="2539813"/>
            <a:ext cx="4865332" cy="909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36"/>
              </a:lnSpc>
              <a:spcBef>
                <a:spcPct val="0"/>
              </a:spcBef>
            </a:pPr>
            <a:r>
              <a:rPr lang="en-US" sz="6575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Hardware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87413" y="3528310"/>
            <a:ext cx="4878893" cy="920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35"/>
              </a:lnSpc>
              <a:spcBef>
                <a:spcPct val="0"/>
              </a:spcBef>
            </a:pPr>
            <a:r>
              <a:rPr lang="en-US" sz="6294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Design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2215043" y="419100"/>
            <a:ext cx="5098077" cy="10087421"/>
            <a:chOff x="0" y="0"/>
            <a:chExt cx="2620010" cy="5184140"/>
          </a:xfrm>
        </p:grpSpPr>
        <p:sp>
          <p:nvSpPr>
            <p:cNvPr id="18" name="Freeform 18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0" name="Freeform 20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3854725" y="5082667"/>
            <a:ext cx="1818716" cy="2017992"/>
          </a:xfrm>
          <a:custGeom>
            <a:avLst/>
            <a:gdLst/>
            <a:ahLst/>
            <a:cxnLst/>
            <a:rect l="l" t="t" r="r" b="b"/>
            <a:pathLst>
              <a:path w="1818716" h="2017992">
                <a:moveTo>
                  <a:pt x="0" y="0"/>
                </a:moveTo>
                <a:lnTo>
                  <a:pt x="1818715" y="0"/>
                </a:lnTo>
                <a:lnTo>
                  <a:pt x="1818715" y="2017992"/>
                </a:lnTo>
                <a:lnTo>
                  <a:pt x="0" y="2017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326377" y="7425873"/>
            <a:ext cx="2875410" cy="91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7"/>
              </a:lnSpc>
            </a:pPr>
            <a:r>
              <a:rPr lang="en-US" sz="3203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431814" y="4534563"/>
            <a:ext cx="7381409" cy="524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1"/>
              </a:lnSpc>
            </a:pPr>
            <a:r>
              <a:rPr lang="en-US" sz="274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Sensors:</a:t>
            </a:r>
            <a:r>
              <a:rPr lang="en-US" sz="274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4151"/>
              </a:lnSpc>
            </a:pPr>
            <a:r>
              <a:rPr lang="en-US" sz="274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Pulse Oximeter (MAX30102):</a:t>
            </a:r>
            <a:r>
              <a:rPr lang="en-US" sz="274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Measures heart rate and SpO2.</a:t>
            </a:r>
          </a:p>
          <a:p>
            <a:pPr algn="l">
              <a:lnSpc>
                <a:spcPts val="4151"/>
              </a:lnSpc>
            </a:pPr>
            <a:r>
              <a:rPr lang="en-US" sz="274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4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Temperature (DS18B20):</a:t>
            </a:r>
            <a:r>
              <a:rPr lang="en-US" sz="274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Non-invasive skin temperature. </a:t>
            </a:r>
          </a:p>
          <a:p>
            <a:pPr algn="l">
              <a:lnSpc>
                <a:spcPts val="4151"/>
              </a:lnSpc>
            </a:pPr>
            <a:r>
              <a:rPr lang="en-US" sz="274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BP Module:</a:t>
            </a:r>
            <a:r>
              <a:rPr lang="en-US" sz="274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Simulated or integrated with off-the-shelf sensors.</a:t>
            </a:r>
          </a:p>
          <a:p>
            <a:pPr marL="0" lvl="0" indent="0" algn="l">
              <a:lnSpc>
                <a:spcPts val="4151"/>
              </a:lnSpc>
            </a:pPr>
            <a:r>
              <a:rPr lang="en-US" sz="274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4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Microcontroller:</a:t>
            </a:r>
            <a:r>
              <a:rPr lang="en-US" sz="2749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 Arduino Uno/ESP32 for data processing. Power: Battery-operated for portability</a:t>
            </a:r>
          </a:p>
        </p:txBody>
      </p:sp>
      <p:sp>
        <p:nvSpPr>
          <p:cNvPr id="30" name="Freeform 30"/>
          <p:cNvSpPr/>
          <p:nvPr/>
        </p:nvSpPr>
        <p:spPr>
          <a:xfrm>
            <a:off x="3636866" y="4978510"/>
            <a:ext cx="2254433" cy="2254433"/>
          </a:xfrm>
          <a:custGeom>
            <a:avLst/>
            <a:gdLst/>
            <a:ahLst/>
            <a:cxnLst/>
            <a:rect l="l" t="t" r="r" b="b"/>
            <a:pathLst>
              <a:path w="2254433" h="2254433">
                <a:moveTo>
                  <a:pt x="0" y="0"/>
                </a:moveTo>
                <a:lnTo>
                  <a:pt x="2254433" y="0"/>
                </a:lnTo>
                <a:lnTo>
                  <a:pt x="2254433" y="2254433"/>
                </a:lnTo>
                <a:lnTo>
                  <a:pt x="0" y="2254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13237758" y="2366643"/>
            <a:ext cx="3294834" cy="6519395"/>
            <a:chOff x="0" y="0"/>
            <a:chExt cx="2620010" cy="5184140"/>
          </a:xfrm>
        </p:grpSpPr>
        <p:sp>
          <p:nvSpPr>
            <p:cNvPr id="12" name="Freeform 1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4" name="Freeform 1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156784" y="3920517"/>
            <a:ext cx="2509522" cy="4965520"/>
            <a:chOff x="0" y="0"/>
            <a:chExt cx="2620010" cy="5184140"/>
          </a:xfrm>
        </p:grpSpPr>
        <p:sp>
          <p:nvSpPr>
            <p:cNvPr id="22" name="Freeform 22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24" name="Freeform 24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4297466" y="4236639"/>
            <a:ext cx="1175417" cy="1304207"/>
          </a:xfrm>
          <a:custGeom>
            <a:avLst/>
            <a:gdLst/>
            <a:ahLst/>
            <a:cxnLst/>
            <a:rect l="l" t="t" r="r" b="b"/>
            <a:pathLst>
              <a:path w="1175417" h="1304207">
                <a:moveTo>
                  <a:pt x="0" y="0"/>
                </a:moveTo>
                <a:lnTo>
                  <a:pt x="1175417" y="0"/>
                </a:lnTo>
                <a:lnTo>
                  <a:pt x="1175417" y="1304208"/>
                </a:lnTo>
                <a:lnTo>
                  <a:pt x="0" y="1304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963915" y="5344807"/>
            <a:ext cx="895261" cy="993354"/>
          </a:xfrm>
          <a:custGeom>
            <a:avLst/>
            <a:gdLst/>
            <a:ahLst/>
            <a:cxnLst/>
            <a:rect l="l" t="t" r="r" b="b"/>
            <a:pathLst>
              <a:path w="895261" h="993354">
                <a:moveTo>
                  <a:pt x="0" y="0"/>
                </a:moveTo>
                <a:lnTo>
                  <a:pt x="895260" y="0"/>
                </a:lnTo>
                <a:lnTo>
                  <a:pt x="895260" y="993354"/>
                </a:lnTo>
                <a:lnTo>
                  <a:pt x="0" y="993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25833" y="2136437"/>
            <a:ext cx="5549061" cy="103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SOFTWARE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812272" y="3020535"/>
            <a:ext cx="5813361" cy="111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4"/>
              </a:lnSpc>
              <a:spcBef>
                <a:spcPct val="0"/>
              </a:spcBef>
            </a:pPr>
            <a:r>
              <a:rPr lang="en-US" sz="7499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DESIGN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956001" y="5841484"/>
            <a:ext cx="1858348" cy="5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2070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703836" y="6570614"/>
            <a:ext cx="1415417" cy="44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1576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36722" y="4153754"/>
            <a:ext cx="9936673" cy="5653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219" lvl="1" indent="-411609" algn="just">
              <a:lnSpc>
                <a:spcPts val="4461"/>
              </a:lnSpc>
              <a:buFont typeface="Arial"/>
              <a:buChar char="•"/>
            </a:pPr>
            <a:r>
              <a:rPr lang="en-US" sz="3812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Mobile app(Flutter):</a:t>
            </a:r>
          </a:p>
          <a:p>
            <a:pPr algn="just">
              <a:lnSpc>
                <a:spcPts val="4461"/>
              </a:lnSpc>
            </a:pPr>
            <a:r>
              <a:rPr lang="en-US" sz="3812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   </a:t>
            </a:r>
            <a:r>
              <a:rPr lang="en-US" sz="3812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Dashboard: Real-time vitals display            with graphs.</a:t>
            </a:r>
          </a:p>
          <a:p>
            <a:pPr algn="l">
              <a:lnSpc>
                <a:spcPts val="4461"/>
              </a:lnSpc>
            </a:pPr>
            <a:r>
              <a:rPr lang="en-US" sz="3812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 Alerts: Notifications for abnormal readings (e.g., pulse &gt; 100 bpm).       History: View past data trends. </a:t>
            </a:r>
          </a:p>
          <a:p>
            <a:pPr marL="823219" lvl="1" indent="-411609" algn="just">
              <a:lnSpc>
                <a:spcPts val="4461"/>
              </a:lnSpc>
              <a:buFont typeface="Arial"/>
              <a:buChar char="•"/>
            </a:pPr>
            <a:r>
              <a:rPr lang="en-US" sz="3812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Processing: </a:t>
            </a:r>
            <a:r>
              <a:rPr lang="en-US" sz="3812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Moving average filter to reduce noise. </a:t>
            </a:r>
          </a:p>
          <a:p>
            <a:pPr marL="823219" lvl="1" indent="-411609" algn="l">
              <a:lnSpc>
                <a:spcPts val="4461"/>
              </a:lnSpc>
              <a:buFont typeface="Arial"/>
              <a:buChar char="•"/>
            </a:pPr>
            <a:r>
              <a:rPr lang="en-US" sz="3812" b="1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Security</a:t>
            </a:r>
            <a:r>
              <a:rPr lang="en-US" sz="3812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: Encrypted data transmission (TLS).</a:t>
            </a:r>
          </a:p>
        </p:txBody>
      </p:sp>
      <p:sp>
        <p:nvSpPr>
          <p:cNvPr id="42" name="Freeform 42"/>
          <p:cNvSpPr/>
          <p:nvPr/>
        </p:nvSpPr>
        <p:spPr>
          <a:xfrm>
            <a:off x="11990801" y="5407297"/>
            <a:ext cx="868374" cy="868374"/>
          </a:xfrm>
          <a:custGeom>
            <a:avLst/>
            <a:gdLst/>
            <a:ahLst/>
            <a:cxnLst/>
            <a:rect l="l" t="t" r="r" b="b"/>
            <a:pathLst>
              <a:path w="868374" h="868374">
                <a:moveTo>
                  <a:pt x="0" y="0"/>
                </a:moveTo>
                <a:lnTo>
                  <a:pt x="868374" y="0"/>
                </a:lnTo>
                <a:lnTo>
                  <a:pt x="868374" y="868374"/>
                </a:lnTo>
                <a:lnTo>
                  <a:pt x="0" y="868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14264705" y="4236639"/>
            <a:ext cx="1240939" cy="1240939"/>
          </a:xfrm>
          <a:custGeom>
            <a:avLst/>
            <a:gdLst/>
            <a:ahLst/>
            <a:cxnLst/>
            <a:rect l="l" t="t" r="r" b="b"/>
            <a:pathLst>
              <a:path w="1240939" h="1240939">
                <a:moveTo>
                  <a:pt x="0" y="0"/>
                </a:moveTo>
                <a:lnTo>
                  <a:pt x="1240939" y="0"/>
                </a:lnTo>
                <a:lnTo>
                  <a:pt x="1240939" y="1240939"/>
                </a:lnTo>
                <a:lnTo>
                  <a:pt x="0" y="1240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700807" y="-1961694"/>
            <a:ext cx="4544240" cy="6138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 rot="524141">
            <a:off x="12632684" y="4569897"/>
            <a:ext cx="7307079" cy="98700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19072" y="1987426"/>
            <a:ext cx="8506325" cy="1076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90"/>
              </a:lnSpc>
              <a:spcBef>
                <a:spcPct val="0"/>
              </a:spcBef>
            </a:pPr>
            <a:r>
              <a:rPr lang="en-US" sz="7747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Data Processing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3868400" y="1638300"/>
            <a:ext cx="4218084" cy="8346204"/>
            <a:chOff x="0" y="0"/>
            <a:chExt cx="2620010" cy="5184140"/>
          </a:xfrm>
        </p:grpSpPr>
        <p:sp>
          <p:nvSpPr>
            <p:cNvPr id="17" name="Freeform 1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id="19" name="Freeform 1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5345378" y="4969903"/>
            <a:ext cx="1818132" cy="2017345"/>
          </a:xfrm>
          <a:custGeom>
            <a:avLst/>
            <a:gdLst/>
            <a:ahLst/>
            <a:cxnLst/>
            <a:rect l="l" t="t" r="r" b="b"/>
            <a:pathLst>
              <a:path w="1818132" h="2017345">
                <a:moveTo>
                  <a:pt x="0" y="0"/>
                </a:moveTo>
                <a:lnTo>
                  <a:pt x="1818132" y="0"/>
                </a:lnTo>
                <a:lnTo>
                  <a:pt x="1818132" y="2017346"/>
                </a:lnTo>
                <a:lnTo>
                  <a:pt x="0" y="2017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688339" y="3929080"/>
            <a:ext cx="11673533" cy="5591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9510" lvl="1" indent="-424755" algn="l">
              <a:lnSpc>
                <a:spcPts val="5508"/>
              </a:lnSpc>
              <a:buFont typeface="Arial"/>
              <a:buChar char="•"/>
            </a:pPr>
            <a:r>
              <a:rPr lang="en-US" sz="393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Collection</a:t>
            </a:r>
            <a:r>
              <a:rPr lang="en-US" sz="393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Read sensor data every 5 seconds. </a:t>
            </a:r>
          </a:p>
          <a:p>
            <a:pPr marL="849510" lvl="1" indent="-424755" algn="l">
              <a:lnSpc>
                <a:spcPts val="5508"/>
              </a:lnSpc>
              <a:buFont typeface="Arial"/>
              <a:buChar char="•"/>
            </a:pPr>
            <a:r>
              <a:rPr lang="en-US" sz="393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Filtering</a:t>
            </a:r>
            <a:r>
              <a:rPr lang="en-US" sz="393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Moving average to smooth noise (e.g., average 10 pulse readings). </a:t>
            </a:r>
          </a:p>
          <a:p>
            <a:pPr marL="849510" lvl="1" indent="-424755" algn="l">
              <a:lnSpc>
                <a:spcPts val="5508"/>
              </a:lnSpc>
              <a:buFont typeface="Arial"/>
              <a:buChar char="•"/>
            </a:pPr>
            <a:r>
              <a:rPr lang="en-US" sz="393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Transmission</a:t>
            </a:r>
            <a:r>
              <a:rPr lang="en-US" sz="393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Send JSON data (‘”pulse”: 75, ”temp”: 36.5‘) via Bluetooth. </a:t>
            </a:r>
          </a:p>
          <a:p>
            <a:pPr algn="l">
              <a:lnSpc>
                <a:spcPts val="5508"/>
              </a:lnSpc>
            </a:pPr>
            <a:r>
              <a:rPr lang="en-US" sz="393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Ensures accurate, reliable vital signs for medical use.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400952" y="7475335"/>
            <a:ext cx="1858348" cy="5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5"/>
              </a:lnSpc>
            </a:pPr>
            <a:r>
              <a:rPr lang="en-US" sz="2070" b="1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CARE CONNECT.</a:t>
            </a:r>
          </a:p>
        </p:txBody>
      </p:sp>
      <p:sp>
        <p:nvSpPr>
          <p:cNvPr id="29" name="Freeform 29"/>
          <p:cNvSpPr/>
          <p:nvPr/>
        </p:nvSpPr>
        <p:spPr>
          <a:xfrm>
            <a:off x="15227356" y="4969903"/>
            <a:ext cx="2031944" cy="2031944"/>
          </a:xfrm>
          <a:custGeom>
            <a:avLst/>
            <a:gdLst/>
            <a:ahLst/>
            <a:cxnLst/>
            <a:rect l="l" t="t" r="r" b="b"/>
            <a:pathLst>
              <a:path w="2031944" h="2031944">
                <a:moveTo>
                  <a:pt x="0" y="0"/>
                </a:moveTo>
                <a:lnTo>
                  <a:pt x="2031944" y="0"/>
                </a:lnTo>
                <a:lnTo>
                  <a:pt x="2031944" y="2031945"/>
                </a:lnTo>
                <a:lnTo>
                  <a:pt x="0" y="2031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700807" y="-1961694"/>
            <a:ext cx="4544240" cy="6138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 rot="524141">
            <a:off x="13637539" y="6678728"/>
            <a:ext cx="7307079" cy="98700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9352" y="1693032"/>
            <a:ext cx="8407303" cy="17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37"/>
              </a:lnSpc>
              <a:spcBef>
                <a:spcPct val="0"/>
              </a:spcBef>
            </a:pPr>
            <a:r>
              <a:rPr lang="en-US" sz="620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Hardware Software Integration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14915" y="4059143"/>
            <a:ext cx="15614327" cy="343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6524" lvl="1" indent="-418262" algn="l">
              <a:lnSpc>
                <a:spcPts val="5424"/>
              </a:lnSpc>
              <a:buFont typeface="Arial"/>
              <a:buChar char="•"/>
            </a:pPr>
            <a:r>
              <a:rPr lang="en-US" sz="387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Pairing</a:t>
            </a:r>
            <a:r>
              <a:rPr lang="en-US" sz="387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Bluetooth connection between microcontroller and app.</a:t>
            </a:r>
          </a:p>
          <a:p>
            <a:pPr marL="836524" lvl="1" indent="-418262" algn="l">
              <a:lnSpc>
                <a:spcPts val="5424"/>
              </a:lnSpc>
              <a:buFont typeface="Arial"/>
              <a:buChar char="•"/>
            </a:pPr>
            <a:r>
              <a:rPr lang="en-US" sz="387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87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Real-Time Sync:</a:t>
            </a:r>
            <a:r>
              <a:rPr lang="en-US" sz="387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Data updates every 5 seconds on app. </a:t>
            </a:r>
          </a:p>
          <a:p>
            <a:pPr marL="836524" lvl="1" indent="-418262" algn="l">
              <a:lnSpc>
                <a:spcPts val="5424"/>
              </a:lnSpc>
              <a:buFont typeface="Arial"/>
              <a:buChar char="•"/>
            </a:pPr>
            <a:r>
              <a:rPr lang="en-US" sz="387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Error Handling:</a:t>
            </a:r>
            <a:r>
              <a:rPr lang="en-US" sz="3874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Local buffering if connection drops. Tested for low latency and accuracy.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8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524141">
            <a:off x="-700807" y="-1961694"/>
            <a:ext cx="4544240" cy="61381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9449703" y="1042777"/>
            <a:ext cx="1551389" cy="422257"/>
            <a:chOff x="0" y="0"/>
            <a:chExt cx="531257" cy="1445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1257" cy="144598"/>
            </a:xfrm>
            <a:custGeom>
              <a:avLst/>
              <a:gdLst/>
              <a:ahLst/>
              <a:cxnLst/>
              <a:rect l="l" t="t" r="r" b="b"/>
              <a:pathLst>
                <a:path w="531257" h="144598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88080" y="1049992"/>
            <a:ext cx="1074634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1323" y="1049992"/>
            <a:ext cx="1446373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666306" y="1049992"/>
            <a:ext cx="1218869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13784" y="1049992"/>
            <a:ext cx="1281321" cy="3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786954"/>
            <a:ext cx="10462623" cy="983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16"/>
              </a:lnSpc>
              <a:spcBef>
                <a:spcPct val="0"/>
              </a:spcBef>
            </a:pPr>
            <a:r>
              <a:rPr lang="en-US" sz="665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 and Novelty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5309" y="2951601"/>
            <a:ext cx="16951737" cy="514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7405" lvl="1" indent="-448702" algn="l">
              <a:lnSpc>
                <a:spcPts val="5819"/>
              </a:lnSpc>
              <a:buFont typeface="Arial"/>
              <a:buChar char="•"/>
            </a:pPr>
            <a:r>
              <a:rPr lang="en-US" sz="4156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</a:t>
            </a:r>
            <a:r>
              <a:rPr lang="en-US" sz="415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Improves post-operative care with real-time monitoring. Affordable and portable for home/hospital use. Empowers patients and doctors with data. </a:t>
            </a:r>
          </a:p>
          <a:p>
            <a:pPr marL="897405" lvl="1" indent="-448702" algn="l">
              <a:lnSpc>
                <a:spcPts val="5819"/>
              </a:lnSpc>
              <a:buFont typeface="Arial"/>
              <a:buChar char="•"/>
            </a:pPr>
            <a:r>
              <a:rPr lang="en-US" sz="4156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Novelty</a:t>
            </a:r>
            <a:r>
              <a:rPr lang="en-US" sz="415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Integrates multiple vitals in a single device, open-source potential. </a:t>
            </a:r>
          </a:p>
          <a:p>
            <a:pPr marL="897405" lvl="1" indent="-448702" algn="l">
              <a:lnSpc>
                <a:spcPts val="5819"/>
              </a:lnSpc>
              <a:buFont typeface="Arial"/>
              <a:buChar char="•"/>
            </a:pPr>
            <a:r>
              <a:rPr lang="en-US" sz="4156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Compared </a:t>
            </a:r>
            <a:r>
              <a:rPr lang="en-US" sz="4156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Existing: Unlike Fitbit or Dexcom, aims for all-in-one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586</Words>
  <Application>Microsoft Office PowerPoint</Application>
  <PresentationFormat>Custom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 Medium</vt:lpstr>
      <vt:lpstr>Arial</vt:lpstr>
      <vt:lpstr>Calibri</vt:lpstr>
      <vt:lpstr>Poppins</vt:lpstr>
      <vt:lpstr>Poppins Bold</vt:lpstr>
      <vt:lpstr>Arimo Bold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Monitoring System for Post-Operative Care Hackathon Project</dc:title>
  <dc:creator>jhanu a</dc:creator>
  <cp:lastModifiedBy>jhanu a</cp:lastModifiedBy>
  <cp:revision>2</cp:revision>
  <dcterms:created xsi:type="dcterms:W3CDTF">2006-08-16T00:00:00Z</dcterms:created>
  <dcterms:modified xsi:type="dcterms:W3CDTF">2025-10-19T01:49:05Z</dcterms:modified>
  <dc:identifier>DAG2LgF3qdw</dc:identifier>
</cp:coreProperties>
</file>