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32"/>
  </p:notesMasterIdLst>
  <p:handoutMasterIdLst>
    <p:handoutMasterId r:id="rId33"/>
  </p:handoutMasterIdLst>
  <p:sldIdLst>
    <p:sldId id="311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3" r:id="rId27"/>
    <p:sldId id="312" r:id="rId28"/>
    <p:sldId id="260" r:id="rId29"/>
    <p:sldId id="28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/>
  </p:cmAuthor>
  <p:cmAuthor id="2" name="Achim Dettweiler" initials="AD" lastIdx="4" clrIdx="1">
    <p:extLst/>
  </p:cmAuthor>
  <p:cmAuthor id="3" name="Beth Massi" initials="BM" lastIdx="4" clrIdx="2">
    <p:extLst/>
  </p:cmAuthor>
  <p:cmAuthor id="4" name="Diego Vega" initials="DV" lastIdx="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0"/>
    <a:srgbClr val="002E77"/>
    <a:srgbClr val="342F31"/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43" autoAdjust="0"/>
  </p:normalViewPr>
  <p:slideViewPr>
    <p:cSldViewPr snapToGrid="0">
      <p:cViewPr>
        <p:scale>
          <a:sx n="75" d="100"/>
          <a:sy n="75" d="100"/>
        </p:scale>
        <p:origin x="124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7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325E65A-82A4-47D8-B17F-D641865AE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F7E01B-5F32-4546-BBF4-4240795CD2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86AC-7AB2-40A2-8C59-E98EE645E689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4FD06D-97C1-41C3-B15F-6B74DDB66B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7B8E2A-83FE-45EE-870F-1069A3A207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2353A-DB82-4A29-A08E-35C3FBB8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0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/blob/master/Documentation/project-docs/dotnet-standards.m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前置處理器指示詞</a:t>
            </a:r>
          </a:p>
          <a:p>
            <a:r>
              <a:rPr lang="en-US" altLang="zh-TW" dirty="0"/>
              <a:t>https://docs.microsoft.com/zh-tw/dotnet/csharp/language-reference/preprocessor-directives/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826CD-17A5-4E92-B146-C3C4B4011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9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https://docs.microsoft.com/zh-hk/dotnet/standard/net-standard</a:t>
            </a:r>
          </a:p>
          <a:p>
            <a:endParaRPr lang="en-US" altLang="zh-TW" dirty="0"/>
          </a:p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ECMA 335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會繼續建立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實作行為的一致性，但沒有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程式庫實作之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基底類別庫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(BCL)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的類似規格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826CD-17A5-4E92-B146-C3C4B4011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3470-5EBD-4290-AE9A-951AAED7D3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5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http://gigi.nullneuron.net/gigilabs/multi-targeting-net-standard-class-libraries/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https://stackoverflow.com/questions/13002185/why-we-need-a-package-manager-like-nuget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3470-5EBD-4290-AE9A-951AAED7D3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43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8361547-CAE2-4060-8643-DE8C7E84BB51}"/>
              </a:ext>
            </a:extLst>
          </p:cNvPr>
          <p:cNvSpPr/>
          <p:nvPr userDrawn="1"/>
        </p:nvSpPr>
        <p:spPr bwMode="auto">
          <a:xfrm>
            <a:off x="0" y="5818912"/>
            <a:ext cx="9144000" cy="1039091"/>
          </a:xfrm>
          <a:prstGeom prst="rect">
            <a:avLst/>
          </a:prstGeom>
          <a:solidFill>
            <a:srgbClr val="002E77"/>
          </a:solidFill>
          <a:ln>
            <a:solidFill>
              <a:srgbClr val="002E7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solidFill>
                <a:srgbClr val="002E77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54" y="6119147"/>
            <a:ext cx="940033" cy="268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1993093"/>
            <a:ext cx="4939188" cy="89966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612" y="3852588"/>
            <a:ext cx="4281488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14E97332-416C-4B69-B813-A32DF4A8DB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5818912"/>
            <a:ext cx="2098999" cy="7135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281819-114F-4BDF-AC16-865C5B7E78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46" y="5666672"/>
            <a:ext cx="2781425" cy="101805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1BA48A8-03AD-4D31-9FEE-DC95A995CD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00" y="1304014"/>
            <a:ext cx="3876200" cy="35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87"/>
            <a:ext cx="4370071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7"/>
            <a:ext cx="4370070" cy="62132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D7D346AA-B262-452D-8D6C-7F3B61A1A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DC5CF60C-07FD-408F-AB47-F882EC4041C8}"/>
              </a:ext>
            </a:extLst>
          </p:cNvPr>
          <p:cNvGrpSpPr/>
          <p:nvPr userDrawn="1"/>
        </p:nvGrpSpPr>
        <p:grpSpPr>
          <a:xfrm>
            <a:off x="0" y="6151419"/>
            <a:ext cx="9144000" cy="706582"/>
            <a:chOff x="0" y="6151419"/>
            <a:chExt cx="12192000" cy="7065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97B1AD-3BE6-45BC-BF87-DAD047E6A991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18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圖片 7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242D29A2-6657-4C12-8A54-F3695E925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6B7BF38-7503-4C60-ACFC-3F4A24A513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4456FEBE-E158-469B-9C74-3C598F0040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4989" y="882711"/>
            <a:ext cx="5988302" cy="57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9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8740142" cy="2055306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7"/>
            <a:ext cx="4033911" cy="231486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4" indent="0">
              <a:buNone/>
              <a:tabLst/>
              <a:defRPr sz="1961"/>
            </a:lvl3pPr>
            <a:lvl4pPr marL="451295" indent="0">
              <a:buNone/>
              <a:defRPr/>
            </a:lvl4pPr>
            <a:lvl5pPr marL="67227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7"/>
            <a:ext cx="4033911" cy="231486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4" indent="0">
              <a:buNone/>
              <a:tabLst/>
              <a:defRPr sz="1961"/>
            </a:lvl3pPr>
            <a:lvl4pPr marL="451295" indent="0">
              <a:buNone/>
              <a:defRPr/>
            </a:lvl4pPr>
            <a:lvl5pPr marL="67227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4125" y="2881344"/>
            <a:ext cx="7508015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9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0713" y="1070515"/>
            <a:ext cx="781142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726963"/>
            <a:ext cx="9144000" cy="116217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43455-9B04-49CC-BF44-72E60962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365126"/>
            <a:ext cx="7731060" cy="638052"/>
          </a:xfrm>
        </p:spPr>
        <p:txBody>
          <a:bodyPr>
            <a:noAutofit/>
          </a:bodyPr>
          <a:lstStyle>
            <a:lvl1pPr>
              <a:defRPr sz="2100" b="1">
                <a:solidFill>
                  <a:srgbClr val="009FC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27127C-DBFB-4113-8137-1889F88D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242875"/>
            <a:ext cx="7731060" cy="4793942"/>
          </a:xfrm>
        </p:spPr>
        <p:txBody>
          <a:bodyPr>
            <a:normAutofit/>
          </a:bodyPr>
          <a:lstStyle>
            <a:lvl1pPr marL="257169" indent="-257169">
              <a:buClr>
                <a:srgbClr val="009FC4"/>
              </a:buClr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14344" indent="-257175">
              <a:buClr>
                <a:srgbClr val="009FC4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1512" indent="-257175">
              <a:buClr>
                <a:srgbClr val="009FC4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985819" indent="-214313">
              <a:buClr>
                <a:srgbClr val="009FC4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242987" indent="-214313">
              <a:buClr>
                <a:srgbClr val="009FC4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B983AC-19E7-4E03-98B3-8C928735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73232" y="6356355"/>
            <a:ext cx="2424160" cy="365125"/>
          </a:xfrm>
        </p:spPr>
        <p:txBody>
          <a:bodyPr/>
          <a:lstStyle>
            <a:lvl1pPr algn="r">
              <a:defRPr/>
            </a:lvl1pPr>
          </a:lstStyle>
          <a:p>
            <a:fld id="{12E04C5F-3C74-4B92-8716-E308C0CBDD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8A3B4C-742A-43F7-B570-CE10333B2B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6333" y="6356355"/>
            <a:ext cx="1854865" cy="365125"/>
          </a:xfrm>
        </p:spPr>
        <p:txBody>
          <a:bodyPr/>
          <a:lstStyle/>
          <a:p>
            <a:fld id="{3406C3B7-5DF2-456C-8755-9FD5143EE48A}" type="datetime1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1864AC-79F8-41D8-99E2-6439FABA217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406251" y="6356355"/>
            <a:ext cx="2908191" cy="3651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3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4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2" y="1189179"/>
            <a:ext cx="8740141" cy="205530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78179" y="-216"/>
            <a:ext cx="741660" cy="5654619"/>
            <a:chOff x="12618967" y="-221"/>
            <a:chExt cx="1008707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1008707" cy="5767187"/>
              <a:chOff x="12618967" y="-221"/>
              <a:chExt cx="1008707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1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1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1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03862"/>
                <a:ext cx="843944" cy="435778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174273"/>
                <a:ext cx="2647253" cy="435778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08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1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08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1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1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1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3001B73-D169-4B76-BC39-D450A1F794E5}"/>
              </a:ext>
            </a:extLst>
          </p:cNvPr>
          <p:cNvGrpSpPr/>
          <p:nvPr userDrawn="1"/>
        </p:nvGrpSpPr>
        <p:grpSpPr>
          <a:xfrm>
            <a:off x="-2" y="6297433"/>
            <a:ext cx="9144002" cy="560567"/>
            <a:chOff x="0" y="6151419"/>
            <a:chExt cx="12192000" cy="70658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9424C60-13A4-4DF7-91CC-847999AD8888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圖片 24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36E4A2FC-75FD-4873-A101-66B0EA0544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8FE99D5F-D2F1-4BA9-87F4-C787C42D79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88" r:id="rId9"/>
    <p:sldLayoutId id="2147483689" r:id="rId10"/>
  </p:sldLayoutIdLst>
  <p:transition>
    <p:fade/>
  </p:transition>
  <p:txStyles>
    <p:titleStyle>
      <a:lvl1pPr algn="l" defTabSz="914344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Segoe UI" pitchFamily="34" charset="0"/>
        </a:defRPr>
      </a:lvl1pPr>
    </p:titleStyle>
    <p:bodyStyle>
      <a:lvl1pPr marL="336137" marR="0" indent="-336137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2676" marR="0" indent="-236541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84319" marR="0" indent="-224092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08409" marR="0" indent="-224092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32500" marR="0" indent="-224092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446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9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792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64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44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6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9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2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3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4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8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30" userDrawn="1">
          <p15:clr>
            <a:srgbClr val="5ACBF0"/>
          </p15:clr>
        </p15:guide>
        <p15:guide id="3" pos="562" userDrawn="1">
          <p15:clr>
            <a:srgbClr val="5ACBF0"/>
          </p15:clr>
        </p15:guide>
        <p15:guide id="4" pos="994" userDrawn="1">
          <p15:clr>
            <a:srgbClr val="5ACBF0"/>
          </p15:clr>
        </p15:guide>
        <p15:guide id="5" pos="1426" userDrawn="1">
          <p15:clr>
            <a:srgbClr val="5ACBF0"/>
          </p15:clr>
        </p15:guide>
        <p15:guide id="6" pos="1858" userDrawn="1">
          <p15:clr>
            <a:srgbClr val="5ACBF0"/>
          </p15:clr>
        </p15:guide>
        <p15:guide id="7" pos="2290" userDrawn="1">
          <p15:clr>
            <a:srgbClr val="5ACBF0"/>
          </p15:clr>
        </p15:guide>
        <p15:guide id="8" pos="2722" userDrawn="1">
          <p15:clr>
            <a:srgbClr val="5ACBF0"/>
          </p15:clr>
        </p15:guide>
        <p15:guide id="9" pos="3154" userDrawn="1">
          <p15:clr>
            <a:srgbClr val="5ACBF0"/>
          </p15:clr>
        </p15:guide>
        <p15:guide id="10" pos="3586" userDrawn="1">
          <p15:clr>
            <a:srgbClr val="5ACBF0"/>
          </p15:clr>
        </p15:guide>
        <p15:guide id="11" pos="4018" userDrawn="1">
          <p15:clr>
            <a:srgbClr val="5ACBF0"/>
          </p15:clr>
        </p15:guide>
        <p15:guide id="12" pos="4450" userDrawn="1">
          <p15:clr>
            <a:srgbClr val="5ACBF0"/>
          </p15:clr>
        </p15:guide>
        <p15:guide id="13" pos="4882" userDrawn="1">
          <p15:clr>
            <a:srgbClr val="5ACBF0"/>
          </p15:clr>
        </p15:guide>
        <p15:guide id="14" pos="5314" userDrawn="1">
          <p15:clr>
            <a:srgbClr val="5ACBF0"/>
          </p15:clr>
        </p15:guide>
        <p15:guide id="15" pos="5746" userDrawn="1">
          <p15:clr>
            <a:srgbClr val="5ACBF0"/>
          </p15:clr>
        </p15:guide>
        <p15:guide id="16" pos="216" userDrawn="1">
          <p15:clr>
            <a:srgbClr val="C35EA4"/>
          </p15:clr>
        </p15:guide>
        <p15:guide id="17" pos="5660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zh-tw/dotnet/standard/net-standard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standard/blob/master/docs/versions.md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standard/framewor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ylabtw.blogspot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csharpkh.blogspot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hyperlink" Target="https://www.facebook.com/groups/DotNetUserGroupTaiwan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www.facebook.com/groups/XamarinFormstw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twitter.com/Will_Hua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2324C91-9925-4737-987D-1C2CA197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55" y="2128977"/>
            <a:ext cx="4811516" cy="1359086"/>
          </a:xfrm>
        </p:spPr>
        <p:txBody>
          <a:bodyPr/>
          <a:lstStyle/>
          <a:p>
            <a:r>
              <a:rPr lang="zh-TW" altLang="en-US" dirty="0"/>
              <a:t>學習如何建立一個 </a:t>
            </a:r>
            <a:br>
              <a:rPr lang="en-US" altLang="zh-TW" dirty="0"/>
            </a:br>
            <a:r>
              <a:rPr lang="en-US" altLang="zh-TW" dirty="0"/>
              <a:t>Multi-targeted </a:t>
            </a:r>
            <a:r>
              <a:rPr lang="zh-TW" altLang="en-US" dirty="0"/>
              <a:t>的 </a:t>
            </a:r>
            <a:br>
              <a:rPr lang="en-US" altLang="zh-TW" dirty="0"/>
            </a:br>
            <a:r>
              <a:rPr lang="en-US" altLang="zh-TW" dirty="0"/>
              <a:t>.NET </a:t>
            </a:r>
            <a:r>
              <a:rPr lang="zh-TW" altLang="en-US" dirty="0"/>
              <a:t>程式庫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3E55EE-FAAF-4C5F-96D0-921D1144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655" y="4219443"/>
            <a:ext cx="4281488" cy="627864"/>
          </a:xfrm>
        </p:spPr>
        <p:txBody>
          <a:bodyPr/>
          <a:lstStyle/>
          <a:p>
            <a:r>
              <a:rPr lang="en-US" altLang="zh-TW" dirty="0"/>
              <a:t>Vulcan </a:t>
            </a:r>
            <a:r>
              <a:rPr lang="zh-TW" altLang="en-US" dirty="0"/>
              <a:t>李進興</a:t>
            </a:r>
          </a:p>
        </p:txBody>
      </p:sp>
    </p:spTree>
    <p:extLst>
      <p:ext uri="{BB962C8B-B14F-4D97-AF65-F5344CB8AC3E}">
        <p14:creationId xmlns:p14="http://schemas.microsoft.com/office/powerpoint/2010/main" val="39279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90982-2CE4-4F11-9013-DE99E51F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altLang="zh-TW" sz="3533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.NET Standard</a:t>
            </a:r>
            <a:r>
              <a:rPr lang="zh-TW" altLang="en-US" sz="3533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的版本</a:t>
            </a:r>
            <a:endParaRPr lang="zh-TW" altLang="en-US" sz="3533" b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36500FF-053B-4BF0-9A77-C2B6631BF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637" y="1580225"/>
            <a:ext cx="8428197" cy="419913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E1CC03-BC99-4EFD-BDD5-480D23AD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8F94-1885-8840-AD9E-01C46626843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FA8F8F-1BB5-4E33-9EE2-21570BC2A631}"/>
              </a:ext>
            </a:extLst>
          </p:cNvPr>
          <p:cNvSpPr/>
          <p:nvPr/>
        </p:nvSpPr>
        <p:spPr bwMode="auto">
          <a:xfrm>
            <a:off x="7452086" y="1494798"/>
            <a:ext cx="1341485" cy="4380359"/>
          </a:xfrm>
          <a:prstGeom prst="rect">
            <a:avLst/>
          </a:prstGeom>
          <a:solidFill>
            <a:srgbClr val="FFB900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90982-2CE4-4F11-9013-DE99E51F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altLang="zh-TW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.</a:t>
            </a:r>
            <a:r>
              <a:rPr lang="en-US" altLang="zh-TW" sz="3900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NET</a:t>
            </a:r>
            <a:r>
              <a:rPr lang="en-US" altLang="zh-TW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Standard</a:t>
            </a:r>
            <a:r>
              <a:rPr lang="zh-TW" altLang="en-US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的版本</a:t>
            </a:r>
            <a:endParaRPr lang="zh-TW" altLang="en-US" sz="3529" b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A72B7-390E-4A41-8496-B97DE327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78" y="1917994"/>
            <a:ext cx="2704775" cy="3595457"/>
          </a:xfrm>
        </p:spPr>
        <p:txBody>
          <a:bodyPr>
            <a:normAutofit lnSpcReduction="10000"/>
          </a:bodyPr>
          <a:lstStyle/>
          <a:p>
            <a:r>
              <a:rPr lang="zh-TW" altLang="en-US" b="1" dirty="0">
                <a:solidFill>
                  <a:srgbClr val="4C5DB3"/>
                </a:solidFill>
              </a:rPr>
              <a:t>較高版本將會包含所有較低版本的所有 </a:t>
            </a:r>
            <a:r>
              <a:rPr lang="en-US" altLang="zh-TW" b="1" dirty="0">
                <a:solidFill>
                  <a:srgbClr val="4C5DB3"/>
                </a:solidFill>
              </a:rPr>
              <a:t>API</a:t>
            </a:r>
          </a:p>
          <a:p>
            <a:pPr lvl="1"/>
            <a:r>
              <a:rPr lang="zh-TW" altLang="en-US" dirty="0"/>
              <a:t>版本標示方式：</a:t>
            </a:r>
            <a:r>
              <a:rPr lang="en-US" altLang="zh-TW" dirty="0"/>
              <a:t>X.Y</a:t>
            </a:r>
          </a:p>
          <a:p>
            <a:endParaRPr lang="en-US" altLang="zh-TW" b="1" dirty="0">
              <a:solidFill>
                <a:srgbClr val="4C5DB3"/>
              </a:solidFill>
            </a:endParaRPr>
          </a:p>
          <a:p>
            <a:r>
              <a:rPr lang="zh-TW" altLang="en-US" b="1" dirty="0">
                <a:solidFill>
                  <a:srgbClr val="D14187"/>
                </a:solidFill>
              </a:rPr>
              <a:t>較低版本</a:t>
            </a:r>
            <a:r>
              <a:rPr lang="zh-TW" altLang="en-US" b="1" dirty="0">
                <a:solidFill>
                  <a:srgbClr val="4C5DB3"/>
                </a:solidFill>
              </a:rPr>
              <a:t>支援</a:t>
            </a:r>
            <a:r>
              <a:rPr lang="zh-TW" altLang="en-US" b="1" dirty="0">
                <a:solidFill>
                  <a:srgbClr val="D14187"/>
                </a:solidFill>
              </a:rPr>
              <a:t>較多的</a:t>
            </a:r>
            <a:r>
              <a:rPr lang="en-US" altLang="zh-TW" b="1" dirty="0">
                <a:solidFill>
                  <a:srgbClr val="D14187"/>
                </a:solidFill>
              </a:rPr>
              <a:t>.NET</a:t>
            </a:r>
            <a:r>
              <a:rPr lang="zh-TW" altLang="en-US" b="1" dirty="0">
                <a:solidFill>
                  <a:srgbClr val="D14187"/>
                </a:solidFill>
              </a:rPr>
              <a:t>開發環境</a:t>
            </a:r>
            <a:r>
              <a:rPr lang="zh-TW" altLang="en-US" b="1" dirty="0">
                <a:solidFill>
                  <a:srgbClr val="4C5DB3"/>
                </a:solidFill>
              </a:rPr>
              <a:t>，但支援較少的 </a:t>
            </a:r>
            <a:r>
              <a:rPr lang="en-US" altLang="zh-TW" b="1" dirty="0">
                <a:solidFill>
                  <a:srgbClr val="4C5DB3"/>
                </a:solidFill>
              </a:rPr>
              <a:t>API</a:t>
            </a:r>
          </a:p>
          <a:p>
            <a:endParaRPr lang="en-US" altLang="zh-TW" b="1" dirty="0">
              <a:solidFill>
                <a:srgbClr val="4C5DB3"/>
              </a:solidFill>
            </a:endParaRPr>
          </a:p>
          <a:p>
            <a:r>
              <a:rPr lang="zh-TW" altLang="en-US" b="1" dirty="0">
                <a:solidFill>
                  <a:srgbClr val="4C5DB3"/>
                </a:solidFill>
              </a:rPr>
              <a:t>反之，</a:t>
            </a:r>
            <a:r>
              <a:rPr lang="zh-TW" altLang="en-US" b="1" dirty="0">
                <a:solidFill>
                  <a:srgbClr val="D14187"/>
                </a:solidFill>
              </a:rPr>
              <a:t>較高版本</a:t>
            </a:r>
            <a:r>
              <a:rPr lang="zh-TW" altLang="en-US" b="1" dirty="0">
                <a:solidFill>
                  <a:srgbClr val="4C5DB3"/>
                </a:solidFill>
              </a:rPr>
              <a:t>支援</a:t>
            </a:r>
            <a:r>
              <a:rPr lang="zh-TW" altLang="en-US" b="1" dirty="0">
                <a:solidFill>
                  <a:srgbClr val="D14187"/>
                </a:solidFill>
              </a:rPr>
              <a:t>較多的 </a:t>
            </a:r>
            <a:r>
              <a:rPr lang="en-US" altLang="zh-TW" b="1" dirty="0">
                <a:solidFill>
                  <a:srgbClr val="D14187"/>
                </a:solidFill>
              </a:rPr>
              <a:t>API</a:t>
            </a:r>
            <a:r>
              <a:rPr lang="zh-TW" altLang="en-US" b="1" dirty="0">
                <a:solidFill>
                  <a:srgbClr val="4C5DB3"/>
                </a:solidFill>
              </a:rPr>
              <a:t>，但支援較少的</a:t>
            </a:r>
            <a:r>
              <a:rPr lang="en-US" altLang="zh-TW" b="1" dirty="0">
                <a:solidFill>
                  <a:srgbClr val="4C5DB3"/>
                </a:solidFill>
              </a:rPr>
              <a:t>.NET</a:t>
            </a:r>
            <a:r>
              <a:rPr lang="zh-TW" altLang="en-US" b="1" dirty="0">
                <a:solidFill>
                  <a:srgbClr val="4C5DB3"/>
                </a:solidFill>
              </a:rPr>
              <a:t>開發環境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E1CC03-BC99-4EFD-BDD5-480D23AD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8F94-1885-8840-AD9E-01C46626843D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30">
            <a:extLst>
              <a:ext uri="{FF2B5EF4-FFF2-40B4-BE49-F238E27FC236}">
                <a16:creationId xmlns:a16="http://schemas.microsoft.com/office/drawing/2014/main" id="{780EF533-6533-4B69-B8A0-EB40AB813E40}"/>
              </a:ext>
            </a:extLst>
          </p:cNvPr>
          <p:cNvGrpSpPr/>
          <p:nvPr/>
        </p:nvGrpSpPr>
        <p:grpSpPr>
          <a:xfrm>
            <a:off x="653618" y="1802293"/>
            <a:ext cx="3522783" cy="3522783"/>
            <a:chOff x="424543" y="1360714"/>
            <a:chExt cx="5127171" cy="5127171"/>
          </a:xfrm>
          <a:solidFill>
            <a:srgbClr val="D14187"/>
          </a:solidFill>
        </p:grpSpPr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1BAFC368-3032-4084-B721-8B99FC99B7AE}"/>
                </a:ext>
              </a:extLst>
            </p:cNvPr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9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467DC2C6-8DE9-46E2-96FA-2647180EDF41}"/>
                </a:ext>
              </a:extLst>
            </p:cNvPr>
            <p:cNvSpPr txBox="1"/>
            <p:nvPr/>
          </p:nvSpPr>
          <p:spPr>
            <a:xfrm>
              <a:off x="2691595" y="1479543"/>
              <a:ext cx="593065" cy="43656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4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16" name="Group 29">
            <a:extLst>
              <a:ext uri="{FF2B5EF4-FFF2-40B4-BE49-F238E27FC236}">
                <a16:creationId xmlns:a16="http://schemas.microsoft.com/office/drawing/2014/main" id="{93381F7C-96AF-43E5-B8F6-78FD21B0046D}"/>
              </a:ext>
            </a:extLst>
          </p:cNvPr>
          <p:cNvGrpSpPr/>
          <p:nvPr/>
        </p:nvGrpSpPr>
        <p:grpSpPr>
          <a:xfrm>
            <a:off x="1041328" y="2190003"/>
            <a:ext cx="2747363" cy="2747363"/>
            <a:chOff x="988829" y="1925000"/>
            <a:chExt cx="3998598" cy="3998598"/>
          </a:xfrm>
          <a:solidFill>
            <a:srgbClr val="EF6B54"/>
          </a:solidFill>
        </p:grpSpPr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303AC9EA-40CD-4B40-98E2-8BADD5656220}"/>
                </a:ext>
              </a:extLst>
            </p:cNvPr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9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CFFB641D-2E8A-42A6-9511-D06973428F82}"/>
                </a:ext>
              </a:extLst>
            </p:cNvPr>
            <p:cNvSpPr txBox="1"/>
            <p:nvPr/>
          </p:nvSpPr>
          <p:spPr>
            <a:xfrm>
              <a:off x="2691596" y="2093634"/>
              <a:ext cx="593065" cy="43656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4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19" name="Group 26">
            <a:extLst>
              <a:ext uri="{FF2B5EF4-FFF2-40B4-BE49-F238E27FC236}">
                <a16:creationId xmlns:a16="http://schemas.microsoft.com/office/drawing/2014/main" id="{2C4EB0BA-671E-46EB-9540-A8FD57E4A933}"/>
              </a:ext>
            </a:extLst>
          </p:cNvPr>
          <p:cNvGrpSpPr/>
          <p:nvPr/>
        </p:nvGrpSpPr>
        <p:grpSpPr>
          <a:xfrm>
            <a:off x="1513745" y="2662420"/>
            <a:ext cx="1802529" cy="1802529"/>
            <a:chOff x="1676400" y="2612571"/>
            <a:chExt cx="2623457" cy="2623457"/>
          </a:xfrm>
          <a:solidFill>
            <a:srgbClr val="A787B9"/>
          </a:solidFill>
        </p:grpSpPr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8F106CC9-A60A-4FEE-BB72-6AABFFA0237A}"/>
                </a:ext>
              </a:extLst>
            </p:cNvPr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9">
                <a:solidFill>
                  <a:schemeClr val="bg1"/>
                </a:solidFill>
              </a:endParaRPr>
            </a:p>
          </p:txBody>
        </p:sp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19A31D51-15E1-4535-AD7C-7CEE57CC6654}"/>
                </a:ext>
              </a:extLst>
            </p:cNvPr>
            <p:cNvSpPr txBox="1"/>
            <p:nvPr/>
          </p:nvSpPr>
          <p:spPr>
            <a:xfrm>
              <a:off x="2691595" y="2834923"/>
              <a:ext cx="593065" cy="43656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4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629C7B-118F-400A-96BA-1E1A689532B2}"/>
              </a:ext>
            </a:extLst>
          </p:cNvPr>
          <p:cNvGrpSpPr/>
          <p:nvPr/>
        </p:nvGrpSpPr>
        <p:grpSpPr>
          <a:xfrm>
            <a:off x="2046650" y="3195325"/>
            <a:ext cx="736718" cy="736718"/>
            <a:chOff x="2452007" y="3388178"/>
            <a:chExt cx="1072243" cy="1072243"/>
          </a:xfrm>
          <a:solidFill>
            <a:srgbClr val="5170B1"/>
          </a:solidFill>
        </p:grpSpPr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49DD6495-818C-45F9-B46F-3DD42302490D}"/>
                </a:ext>
              </a:extLst>
            </p:cNvPr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9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13C7F738-F826-4679-9CF2-4106728526B1}"/>
                </a:ext>
              </a:extLst>
            </p:cNvPr>
            <p:cNvSpPr txBox="1"/>
            <p:nvPr/>
          </p:nvSpPr>
          <p:spPr>
            <a:xfrm>
              <a:off x="2718610" y="3731966"/>
              <a:ext cx="593065" cy="43656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4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9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DF60D-AF87-4922-B55A-0FF42AE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700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多架構應用程式參考</a:t>
            </a:r>
            <a:r>
              <a:rPr lang="en-US" altLang="zh-TW" sz="2700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.NET Standard 2.0 </a:t>
            </a:r>
            <a:r>
              <a:rPr lang="zh-TW" altLang="en-US" sz="2700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778F6-C4FA-4FCB-9C78-4EC0346F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.NET Standard 2.0 </a:t>
            </a:r>
            <a:r>
              <a:rPr lang="zh-TW" altLang="en-US" dirty="0"/>
              <a:t>支援底下 </a:t>
            </a:r>
            <a:r>
              <a:rPr lang="en-US" altLang="zh-TW" dirty="0"/>
              <a:t>.NET</a:t>
            </a:r>
            <a:r>
              <a:rPr lang="zh-TW" altLang="en-US" dirty="0"/>
              <a:t> 架構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en-US" altLang="zh-TW" b="1" dirty="0">
                <a:solidFill>
                  <a:srgbClr val="D14187"/>
                </a:solidFill>
              </a:rPr>
              <a:t>NET Core 2.0 </a:t>
            </a:r>
            <a:r>
              <a:rPr lang="en-US" altLang="zh-TW" dirty="0"/>
              <a:t>/ </a:t>
            </a:r>
            <a:r>
              <a:rPr lang="en-US" altLang="zh-TW" b="1" dirty="0">
                <a:solidFill>
                  <a:srgbClr val="D14187"/>
                </a:solidFill>
              </a:rPr>
              <a:t>.NET Framework 4.6.1 </a:t>
            </a:r>
            <a:r>
              <a:rPr lang="en-US" altLang="zh-TW" dirty="0"/>
              <a:t>/ Mono 5.4 / </a:t>
            </a:r>
            <a:r>
              <a:rPr lang="en-US" altLang="zh-TW" dirty="0" err="1"/>
              <a:t>Xamarin.iOS</a:t>
            </a:r>
            <a:r>
              <a:rPr lang="en-US" altLang="zh-TW" dirty="0"/>
              <a:t> 10.14 / </a:t>
            </a:r>
            <a:r>
              <a:rPr lang="en-US" altLang="zh-TW" dirty="0" err="1"/>
              <a:t>Xamarin.Adnroid</a:t>
            </a:r>
            <a:r>
              <a:rPr lang="en-US" altLang="zh-TW" dirty="0"/>
              <a:t> 8.0 / </a:t>
            </a:r>
            <a:r>
              <a:rPr lang="en-US" altLang="zh-TW" dirty="0" err="1"/>
              <a:t>Xamarin.Mac</a:t>
            </a:r>
            <a:r>
              <a:rPr lang="en-US" altLang="zh-TW" dirty="0"/>
              <a:t> 3.8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42DF65-2F38-40E9-AD01-60C1CAC4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4C5F-3C74-4B92-8716-E308C0CBDD76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78CDE0-BCE9-4BC9-9E54-5367FC67C229}"/>
              </a:ext>
            </a:extLst>
          </p:cNvPr>
          <p:cNvSpPr/>
          <p:nvPr/>
        </p:nvSpPr>
        <p:spPr>
          <a:xfrm>
            <a:off x="4945050" y="4054041"/>
            <a:ext cx="2278112" cy="401254"/>
          </a:xfrm>
          <a:prstGeom prst="rect">
            <a:avLst/>
          </a:prstGeom>
          <a:solidFill>
            <a:srgbClr val="0C5D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.NET Framework 4.6.1</a:t>
            </a:r>
            <a:endParaRPr lang="zh-TW" altLang="en-US" sz="135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6B157A-3555-4294-8B1D-FA6322F14263}"/>
              </a:ext>
            </a:extLst>
          </p:cNvPr>
          <p:cNvSpPr/>
          <p:nvPr/>
        </p:nvSpPr>
        <p:spPr>
          <a:xfrm>
            <a:off x="4945050" y="4530186"/>
            <a:ext cx="2278112" cy="401254"/>
          </a:xfrm>
          <a:prstGeom prst="rect">
            <a:avLst/>
          </a:prstGeom>
          <a:solidFill>
            <a:srgbClr val="005A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.NET Core 2.0</a:t>
            </a:r>
            <a:endParaRPr lang="zh-TW" altLang="en-US" sz="135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305C84D-7DFF-4AA2-A3E1-87B3D44DA975}"/>
              </a:ext>
            </a:extLst>
          </p:cNvPr>
          <p:cNvSpPr/>
          <p:nvPr/>
        </p:nvSpPr>
        <p:spPr>
          <a:xfrm>
            <a:off x="4945050" y="5006331"/>
            <a:ext cx="2278112" cy="401254"/>
          </a:xfrm>
          <a:prstGeom prst="rect">
            <a:avLst/>
          </a:prstGeom>
          <a:solidFill>
            <a:srgbClr val="BF6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Xamarin</a:t>
            </a:r>
            <a:endParaRPr lang="zh-TW" altLang="en-US" sz="135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1F4441-E82B-4369-B4D0-B602BDC107F7}"/>
              </a:ext>
            </a:extLst>
          </p:cNvPr>
          <p:cNvSpPr/>
          <p:nvPr/>
        </p:nvSpPr>
        <p:spPr>
          <a:xfrm>
            <a:off x="1852989" y="3104913"/>
            <a:ext cx="1713208" cy="2302671"/>
          </a:xfrm>
          <a:prstGeom prst="rect">
            <a:avLst/>
          </a:prstGeom>
          <a:solidFill>
            <a:srgbClr val="D83B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.NET Standard 2.0</a:t>
            </a:r>
          </a:p>
          <a:p>
            <a:pPr algn="ctr"/>
            <a:r>
              <a:rPr lang="zh-TW" altLang="en-US" sz="1500" dirty="0">
                <a:solidFill>
                  <a:schemeClr val="bg1"/>
                </a:solidFill>
              </a:rPr>
              <a:t>標準類別庫 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A898A6-F9D5-4D29-BE22-DC4FA84A7E7B}"/>
              </a:ext>
            </a:extLst>
          </p:cNvPr>
          <p:cNvSpPr/>
          <p:nvPr/>
        </p:nvSpPr>
        <p:spPr>
          <a:xfrm>
            <a:off x="4945050" y="3577896"/>
            <a:ext cx="2278112" cy="401254"/>
          </a:xfrm>
          <a:prstGeom prst="rect">
            <a:avLst/>
          </a:prstGeom>
          <a:solidFill>
            <a:srgbClr val="0C5D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.NET Framework 4.5</a:t>
            </a:r>
            <a:endParaRPr lang="zh-TW" altLang="en-US" sz="135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8946022-DD79-4EA6-8057-13AC0AA99C7D}"/>
              </a:ext>
            </a:extLst>
          </p:cNvPr>
          <p:cNvSpPr/>
          <p:nvPr/>
        </p:nvSpPr>
        <p:spPr>
          <a:xfrm>
            <a:off x="4945050" y="3101751"/>
            <a:ext cx="2278112" cy="401254"/>
          </a:xfrm>
          <a:prstGeom prst="rect">
            <a:avLst/>
          </a:prstGeom>
          <a:solidFill>
            <a:srgbClr val="0C5D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.NET Framework 4.0</a:t>
            </a:r>
            <a:endParaRPr lang="zh-TW" altLang="en-US" sz="135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75E84B3-DE7C-455D-99E9-7BF32C296DD5}"/>
              </a:ext>
            </a:extLst>
          </p:cNvPr>
          <p:cNvGrpSpPr/>
          <p:nvPr/>
        </p:nvGrpSpPr>
        <p:grpSpPr>
          <a:xfrm>
            <a:off x="3566196" y="4048241"/>
            <a:ext cx="1423908" cy="253916"/>
            <a:chOff x="3505200" y="4384123"/>
            <a:chExt cx="1898544" cy="338554"/>
          </a:xfrm>
        </p:grpSpPr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F0F8F38-7A8E-4F12-AD0F-A6D37863E1F8}"/>
                </a:ext>
              </a:extLst>
            </p:cNvPr>
            <p:cNvCxnSpPr/>
            <p:nvPr/>
          </p:nvCxnSpPr>
          <p:spPr>
            <a:xfrm flipH="1">
              <a:off x="3505200" y="4699404"/>
              <a:ext cx="1898544" cy="0"/>
            </a:xfrm>
            <a:prstGeom prst="straightConnector1">
              <a:avLst/>
            </a:prstGeom>
            <a:ln w="76200">
              <a:solidFill>
                <a:srgbClr val="0C5D0C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05CBD35-64F3-4B8D-B8B8-E34C6BBA1EC2}"/>
                </a:ext>
              </a:extLst>
            </p:cNvPr>
            <p:cNvSpPr/>
            <p:nvPr/>
          </p:nvSpPr>
          <p:spPr>
            <a:xfrm>
              <a:off x="4208251" y="4384123"/>
              <a:ext cx="6052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50" dirty="0"/>
                <a:t>參考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A76AE57-C49D-4A9B-9160-A46C7B927653}"/>
              </a:ext>
            </a:extLst>
          </p:cNvPr>
          <p:cNvGrpSpPr/>
          <p:nvPr/>
        </p:nvGrpSpPr>
        <p:grpSpPr>
          <a:xfrm>
            <a:off x="3566196" y="4491651"/>
            <a:ext cx="1423908" cy="253916"/>
            <a:chOff x="3505200" y="4975336"/>
            <a:chExt cx="1898544" cy="338554"/>
          </a:xfrm>
        </p:grpSpPr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FAD3E73-C165-48CC-B6A0-A94E0CF90C19}"/>
                </a:ext>
              </a:extLst>
            </p:cNvPr>
            <p:cNvCxnSpPr/>
            <p:nvPr/>
          </p:nvCxnSpPr>
          <p:spPr>
            <a:xfrm flipH="1">
              <a:off x="3505200" y="5280429"/>
              <a:ext cx="1898544" cy="0"/>
            </a:xfrm>
            <a:prstGeom prst="straightConnector1">
              <a:avLst/>
            </a:prstGeom>
            <a:ln w="76200">
              <a:solidFill>
                <a:srgbClr val="005AA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C3FE96-CFDF-4F53-9F5A-F17EE5BF013A}"/>
                </a:ext>
              </a:extLst>
            </p:cNvPr>
            <p:cNvSpPr/>
            <p:nvPr/>
          </p:nvSpPr>
          <p:spPr>
            <a:xfrm>
              <a:off x="4208251" y="4975336"/>
              <a:ext cx="6052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50" dirty="0"/>
                <a:t>參考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950CB15A-1E4D-47D7-B75B-4E02509C2D6D}"/>
              </a:ext>
            </a:extLst>
          </p:cNvPr>
          <p:cNvGrpSpPr/>
          <p:nvPr/>
        </p:nvGrpSpPr>
        <p:grpSpPr>
          <a:xfrm>
            <a:off x="3566196" y="4956716"/>
            <a:ext cx="1423908" cy="253916"/>
            <a:chOff x="3505200" y="5595422"/>
            <a:chExt cx="1898544" cy="338554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D1DEDFE-16CA-4485-AAE7-BE6D8F8F35A8}"/>
                </a:ext>
              </a:extLst>
            </p:cNvPr>
            <p:cNvCxnSpPr/>
            <p:nvPr/>
          </p:nvCxnSpPr>
          <p:spPr>
            <a:xfrm flipH="1">
              <a:off x="3505200" y="5909079"/>
              <a:ext cx="1898544" cy="0"/>
            </a:xfrm>
            <a:prstGeom prst="straightConnector1">
              <a:avLst/>
            </a:prstGeom>
            <a:ln w="76200">
              <a:solidFill>
                <a:srgbClr val="BF69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8F5D479-0E73-44AE-8AEC-576AEF348FA0}"/>
                </a:ext>
              </a:extLst>
            </p:cNvPr>
            <p:cNvSpPr/>
            <p:nvPr/>
          </p:nvSpPr>
          <p:spPr>
            <a:xfrm>
              <a:off x="4208251" y="5595422"/>
              <a:ext cx="6052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50" dirty="0"/>
                <a:t>參考</a:t>
              </a: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D3C41E26-EF2F-480A-A310-18E16C93F4F1}"/>
              </a:ext>
            </a:extLst>
          </p:cNvPr>
          <p:cNvGrpSpPr/>
          <p:nvPr/>
        </p:nvGrpSpPr>
        <p:grpSpPr>
          <a:xfrm>
            <a:off x="3608383" y="3076688"/>
            <a:ext cx="1508837" cy="467975"/>
            <a:chOff x="3561450" y="3088723"/>
            <a:chExt cx="2011782" cy="623967"/>
          </a:xfrm>
        </p:grpSpPr>
        <p:pic>
          <p:nvPicPr>
            <p:cNvPr id="44" name="圖形 43" descr="禁止">
              <a:extLst>
                <a:ext uri="{FF2B5EF4-FFF2-40B4-BE49-F238E27FC236}">
                  <a16:creationId xmlns:a16="http://schemas.microsoft.com/office/drawing/2014/main" id="{27931599-4AE6-4366-8AC7-F2A9EF07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1450" y="3122140"/>
              <a:ext cx="590550" cy="590550"/>
            </a:xfrm>
            <a:prstGeom prst="rect">
              <a:avLst/>
            </a:prstGeom>
          </p:spPr>
        </p:pic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3D8ED85C-4ECA-4350-8780-9E9965371B1D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>
              <a:off x="4152000" y="3417415"/>
              <a:ext cx="1421232" cy="0"/>
            </a:xfrm>
            <a:prstGeom prst="straightConnector1">
              <a:avLst/>
            </a:prstGeom>
            <a:ln w="76200">
              <a:solidFill>
                <a:srgbClr val="0C5D0C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E35155-BBCA-43C7-BCBB-DDA23958E972}"/>
                </a:ext>
              </a:extLst>
            </p:cNvPr>
            <p:cNvSpPr/>
            <p:nvPr/>
          </p:nvSpPr>
          <p:spPr>
            <a:xfrm>
              <a:off x="4522575" y="3088723"/>
              <a:ext cx="60529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50" dirty="0"/>
                <a:t>參考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3624301-6B98-4EDD-95E0-57144CF56023}"/>
              </a:ext>
            </a:extLst>
          </p:cNvPr>
          <p:cNvGrpSpPr/>
          <p:nvPr/>
        </p:nvGrpSpPr>
        <p:grpSpPr>
          <a:xfrm>
            <a:off x="3608383" y="3520350"/>
            <a:ext cx="1508837" cy="467975"/>
            <a:chOff x="3561450" y="3088723"/>
            <a:chExt cx="2011782" cy="623967"/>
          </a:xfrm>
        </p:grpSpPr>
        <p:pic>
          <p:nvPicPr>
            <p:cNvPr id="52" name="圖形 51" descr="禁止">
              <a:extLst>
                <a:ext uri="{FF2B5EF4-FFF2-40B4-BE49-F238E27FC236}">
                  <a16:creationId xmlns:a16="http://schemas.microsoft.com/office/drawing/2014/main" id="{E549738D-873A-4149-A9D8-3397699AD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1450" y="3122140"/>
              <a:ext cx="590550" cy="590550"/>
            </a:xfrm>
            <a:prstGeom prst="rect">
              <a:avLst/>
            </a:prstGeom>
          </p:spPr>
        </p:pic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53223D5C-008B-4E9A-85CF-CD020C9D0B11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H="1">
              <a:off x="4152000" y="3417415"/>
              <a:ext cx="1421232" cy="0"/>
            </a:xfrm>
            <a:prstGeom prst="straightConnector1">
              <a:avLst/>
            </a:prstGeom>
            <a:ln w="76200">
              <a:solidFill>
                <a:srgbClr val="0C5D0C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A306083-ECE8-493C-907B-A8B3588B0E84}"/>
                </a:ext>
              </a:extLst>
            </p:cNvPr>
            <p:cNvSpPr/>
            <p:nvPr/>
          </p:nvSpPr>
          <p:spPr>
            <a:xfrm>
              <a:off x="4522575" y="3088723"/>
              <a:ext cx="60529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50" dirty="0"/>
                <a:t>參考</a:t>
              </a: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BDB0DA5-DAC6-4960-9DD5-25BCA76622AB}"/>
              </a:ext>
            </a:extLst>
          </p:cNvPr>
          <p:cNvSpPr txBox="1"/>
          <p:nvPr/>
        </p:nvSpPr>
        <p:spPr>
          <a:xfrm>
            <a:off x="2012012" y="5550452"/>
            <a:ext cx="5211151" cy="300082"/>
          </a:xfrm>
          <a:prstGeom prst="rect">
            <a:avLst/>
          </a:prstGeom>
          <a:solidFill>
            <a:srgbClr val="D14187"/>
          </a:solidFill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</a:rPr>
              <a:t>為什麼 </a:t>
            </a:r>
            <a:r>
              <a:rPr lang="en-US" altLang="zh-TW" sz="1350" dirty="0">
                <a:solidFill>
                  <a:schemeClr val="bg1"/>
                </a:solidFill>
              </a:rPr>
              <a:t>NET40 / NET 45 </a:t>
            </a:r>
            <a:r>
              <a:rPr lang="zh-TW" altLang="en-US" sz="1350" dirty="0">
                <a:solidFill>
                  <a:schemeClr val="bg1"/>
                </a:solidFill>
              </a:rPr>
              <a:t>無法參考 </a:t>
            </a:r>
            <a:r>
              <a:rPr lang="en-US" altLang="zh-TW" sz="1350" dirty="0">
                <a:solidFill>
                  <a:schemeClr val="bg1"/>
                </a:solidFill>
              </a:rPr>
              <a:t>.NET</a:t>
            </a:r>
            <a:r>
              <a:rPr lang="zh-TW" altLang="en-US" sz="1350" dirty="0">
                <a:solidFill>
                  <a:schemeClr val="bg1"/>
                </a:solidFill>
              </a:rPr>
              <a:t> </a:t>
            </a:r>
            <a:r>
              <a:rPr lang="en-US" altLang="zh-TW" sz="1350" dirty="0">
                <a:solidFill>
                  <a:schemeClr val="bg1"/>
                </a:solidFill>
              </a:rPr>
              <a:t>Standard</a:t>
            </a:r>
            <a:r>
              <a:rPr lang="zh-TW" altLang="en-US" sz="1350" dirty="0">
                <a:solidFill>
                  <a:schemeClr val="bg1"/>
                </a:solidFill>
              </a:rPr>
              <a:t> </a:t>
            </a:r>
            <a:r>
              <a:rPr lang="en-US" altLang="zh-TW" sz="1350" dirty="0">
                <a:solidFill>
                  <a:schemeClr val="bg1"/>
                </a:solidFill>
              </a:rPr>
              <a:t>2.0</a:t>
            </a:r>
            <a:r>
              <a:rPr lang="zh-TW" altLang="en-US" sz="1350" dirty="0">
                <a:solidFill>
                  <a:schemeClr val="bg1"/>
                </a:solidFill>
              </a:rPr>
              <a:t> 類別庫</a:t>
            </a:r>
          </a:p>
        </p:txBody>
      </p:sp>
    </p:spTree>
    <p:extLst>
      <p:ext uri="{BB962C8B-B14F-4D97-AF65-F5344CB8AC3E}">
        <p14:creationId xmlns:p14="http://schemas.microsoft.com/office/powerpoint/2010/main" val="11289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01276 -0.2462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-1231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8" grpId="0" animBg="1"/>
      <p:bldP spid="28" grpId="1" animBg="1"/>
      <p:bldP spid="28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30" y="2420533"/>
            <a:ext cx="7394337" cy="1528880"/>
          </a:xfrm>
        </p:spPr>
        <p:txBody>
          <a:bodyPr/>
          <a:lstStyle/>
          <a:p>
            <a:r>
              <a:rPr lang="en-US" sz="4853" dirty="0"/>
              <a:t>Demo:</a:t>
            </a:r>
            <a:r>
              <a:rPr lang="zh-TW" altLang="en-US" sz="4853" dirty="0"/>
              <a:t>多架構應用程式</a:t>
            </a:r>
            <a:br>
              <a:rPr lang="en-US" altLang="zh-TW" sz="4853" dirty="0"/>
            </a:br>
            <a:r>
              <a:rPr lang="zh-TW" altLang="en-US" sz="4853" dirty="0"/>
              <a:t>參考 </a:t>
            </a:r>
            <a:r>
              <a:rPr lang="en-US" altLang="zh-TW" sz="4853" dirty="0"/>
              <a:t>.NET</a:t>
            </a:r>
            <a:r>
              <a:rPr lang="zh-TW" altLang="en-US" sz="4853" dirty="0"/>
              <a:t> 標準類別的問題</a:t>
            </a:r>
            <a:endParaRPr lang="en-US" sz="4853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1930" y="3765208"/>
            <a:ext cx="4605329" cy="947182"/>
          </a:xfrm>
        </p:spPr>
        <p:txBody>
          <a:bodyPr/>
          <a:lstStyle/>
          <a:p>
            <a:r>
              <a:rPr lang="zh-TW" altLang="en-US" dirty="0"/>
              <a:t>建立不同架構的</a:t>
            </a:r>
            <a:r>
              <a:rPr lang="en-US" altLang="zh-TW" dirty="0"/>
              <a:t>.NET</a:t>
            </a:r>
            <a:r>
              <a:rPr lang="zh-TW" altLang="en-US" dirty="0"/>
              <a:t>專案，使其都參考 </a:t>
            </a: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Standard</a:t>
            </a:r>
            <a:r>
              <a:rPr lang="zh-TW" altLang="en-US" dirty="0"/>
              <a:t> 類別庫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8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DF60D-AF87-4922-B55A-0FF42AE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700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多架構應用程式參考</a:t>
            </a:r>
            <a:r>
              <a:rPr lang="en-US" altLang="zh-TW" sz="2700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.NET Standard 2.0 </a:t>
            </a:r>
            <a:r>
              <a:rPr lang="zh-TW" altLang="en-US" sz="2700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類別庫</a:t>
            </a:r>
            <a:endParaRPr lang="zh-TW" altLang="en-US" sz="27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778F6-C4FA-4FCB-9C78-4EC0346F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Standard</a:t>
            </a:r>
            <a:r>
              <a:rPr lang="zh-TW" altLang="en-US" dirty="0"/>
              <a:t> </a:t>
            </a:r>
            <a:r>
              <a:rPr lang="en-US" altLang="zh-TW" dirty="0"/>
              <a:t>2.0</a:t>
            </a:r>
            <a:r>
              <a:rPr lang="zh-TW" altLang="en-US" dirty="0"/>
              <a:t> 類別庫</a:t>
            </a:r>
            <a:br>
              <a:rPr lang="en-US" altLang="zh-TW" dirty="0"/>
            </a:br>
            <a:r>
              <a:rPr lang="zh-TW" altLang="en-US" dirty="0"/>
              <a:t>可以支援 </a:t>
            </a:r>
            <a:br>
              <a:rPr lang="en-US" altLang="zh-TW" dirty="0"/>
            </a:b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Framework</a:t>
            </a:r>
            <a:r>
              <a:rPr lang="zh-TW" altLang="en-US" dirty="0"/>
              <a:t> </a:t>
            </a:r>
            <a:r>
              <a:rPr lang="en-US" altLang="zh-TW" dirty="0"/>
              <a:t>4.0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4.5</a:t>
            </a:r>
            <a:r>
              <a:rPr lang="zh-TW" altLang="en-US" dirty="0"/>
              <a:t> </a:t>
            </a:r>
            <a:r>
              <a:rPr lang="en-US" altLang="zh-TW" dirty="0"/>
              <a:t>/ .NET Core 2.0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42DF65-2F38-40E9-AD01-60C1CAC4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4C5F-3C74-4B92-8716-E308C0CBDD76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A0CFF8-A188-4D8E-B91F-97A6C696DB91}"/>
              </a:ext>
            </a:extLst>
          </p:cNvPr>
          <p:cNvSpPr/>
          <p:nvPr/>
        </p:nvSpPr>
        <p:spPr>
          <a:xfrm>
            <a:off x="6482806" y="3907680"/>
            <a:ext cx="2278112" cy="401254"/>
          </a:xfrm>
          <a:prstGeom prst="rect">
            <a:avLst/>
          </a:prstGeom>
          <a:solidFill>
            <a:srgbClr val="0C5D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.NET Framework 4.6.1</a:t>
            </a:r>
            <a:endParaRPr lang="zh-TW" altLang="en-US" sz="135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906FB8-2B12-48B8-BCE0-809BFCA399DD}"/>
              </a:ext>
            </a:extLst>
          </p:cNvPr>
          <p:cNvSpPr/>
          <p:nvPr/>
        </p:nvSpPr>
        <p:spPr>
          <a:xfrm>
            <a:off x="6482806" y="4383825"/>
            <a:ext cx="2278112" cy="401254"/>
          </a:xfrm>
          <a:prstGeom prst="rect">
            <a:avLst/>
          </a:prstGeom>
          <a:solidFill>
            <a:srgbClr val="005A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.NET Core 2.0</a:t>
            </a:r>
            <a:endParaRPr lang="zh-TW" altLang="en-US" sz="13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EF9103-8173-4C37-AC3A-90CDDF12247D}"/>
              </a:ext>
            </a:extLst>
          </p:cNvPr>
          <p:cNvSpPr/>
          <p:nvPr/>
        </p:nvSpPr>
        <p:spPr>
          <a:xfrm>
            <a:off x="6482806" y="4859970"/>
            <a:ext cx="2278112" cy="401254"/>
          </a:xfrm>
          <a:prstGeom prst="rect">
            <a:avLst/>
          </a:prstGeom>
          <a:solidFill>
            <a:srgbClr val="BF6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Xamarin</a:t>
            </a:r>
            <a:endParaRPr lang="zh-TW" altLang="en-US" sz="135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070055A-D372-4A3E-BD9C-84B59D28D8B3}"/>
              </a:ext>
            </a:extLst>
          </p:cNvPr>
          <p:cNvSpPr/>
          <p:nvPr/>
        </p:nvSpPr>
        <p:spPr>
          <a:xfrm>
            <a:off x="3390744" y="2958552"/>
            <a:ext cx="1713208" cy="2302671"/>
          </a:xfrm>
          <a:prstGeom prst="rect">
            <a:avLst/>
          </a:prstGeom>
          <a:solidFill>
            <a:srgbClr val="D83B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01DE2A3-0FEC-4BB8-B73B-192AFCE56B3E}"/>
              </a:ext>
            </a:extLst>
          </p:cNvPr>
          <p:cNvSpPr/>
          <p:nvPr/>
        </p:nvSpPr>
        <p:spPr>
          <a:xfrm>
            <a:off x="6482806" y="3431535"/>
            <a:ext cx="2278112" cy="401254"/>
          </a:xfrm>
          <a:prstGeom prst="rect">
            <a:avLst/>
          </a:prstGeom>
          <a:solidFill>
            <a:srgbClr val="0C5D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.NET Framework 4.5</a:t>
            </a:r>
            <a:endParaRPr lang="zh-TW" altLang="en-US" sz="135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9DEEF7-8AE0-4846-88ED-A4C14AB084DD}"/>
              </a:ext>
            </a:extLst>
          </p:cNvPr>
          <p:cNvSpPr/>
          <p:nvPr/>
        </p:nvSpPr>
        <p:spPr>
          <a:xfrm>
            <a:off x="6482806" y="2955390"/>
            <a:ext cx="2278112" cy="401254"/>
          </a:xfrm>
          <a:prstGeom prst="rect">
            <a:avLst/>
          </a:prstGeom>
          <a:solidFill>
            <a:srgbClr val="0C5D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.NET Framework 4.0</a:t>
            </a:r>
            <a:endParaRPr lang="zh-TW" altLang="en-US" sz="135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C48523F-CDC0-42EE-B774-BE41D43A6082}"/>
              </a:ext>
            </a:extLst>
          </p:cNvPr>
          <p:cNvGrpSpPr/>
          <p:nvPr/>
        </p:nvGrpSpPr>
        <p:grpSpPr>
          <a:xfrm>
            <a:off x="5103951" y="2930327"/>
            <a:ext cx="1551024" cy="2133940"/>
            <a:chOff x="4026311" y="2928955"/>
            <a:chExt cx="2068032" cy="2845253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30D94B0E-6220-4871-9BA8-DFDF330B48A6}"/>
                </a:ext>
              </a:extLst>
            </p:cNvPr>
            <p:cNvGrpSpPr/>
            <p:nvPr/>
          </p:nvGrpSpPr>
          <p:grpSpPr>
            <a:xfrm>
              <a:off x="4026311" y="4224355"/>
              <a:ext cx="1898544" cy="338554"/>
              <a:chOff x="3505200" y="4384123"/>
              <a:chExt cx="1898544" cy="338554"/>
            </a:xfrm>
          </p:grpSpPr>
          <p:cxnSp>
            <p:nvCxnSpPr>
              <p:cNvPr id="58" name="直線單箭頭接點 57">
                <a:extLst>
                  <a:ext uri="{FF2B5EF4-FFF2-40B4-BE49-F238E27FC236}">
                    <a16:creationId xmlns:a16="http://schemas.microsoft.com/office/drawing/2014/main" id="{C44DE5DE-A9FC-4B05-81A8-D2A02A06F6B4}"/>
                  </a:ext>
                </a:extLst>
              </p:cNvPr>
              <p:cNvCxnSpPr/>
              <p:nvPr/>
            </p:nvCxnSpPr>
            <p:spPr>
              <a:xfrm flipH="1">
                <a:off x="3505200" y="4699404"/>
                <a:ext cx="1898544" cy="0"/>
              </a:xfrm>
              <a:prstGeom prst="straightConnector1">
                <a:avLst/>
              </a:prstGeom>
              <a:ln w="76200">
                <a:solidFill>
                  <a:srgbClr val="0C5D0C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600DCE3-FED0-4B2E-8540-73C4EABDF9E4}"/>
                  </a:ext>
                </a:extLst>
              </p:cNvPr>
              <p:cNvSpPr/>
              <p:nvPr/>
            </p:nvSpPr>
            <p:spPr>
              <a:xfrm>
                <a:off x="4208251" y="4384123"/>
                <a:ext cx="6052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50" dirty="0"/>
                  <a:t>參考</a:t>
                </a:r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4F371BFA-5B4D-4EAE-87FB-739F91B965DF}"/>
                </a:ext>
              </a:extLst>
            </p:cNvPr>
            <p:cNvGrpSpPr/>
            <p:nvPr/>
          </p:nvGrpSpPr>
          <p:grpSpPr>
            <a:xfrm>
              <a:off x="4026311" y="4815568"/>
              <a:ext cx="1898544" cy="338554"/>
              <a:chOff x="3505200" y="4975336"/>
              <a:chExt cx="1898544" cy="338554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BB40DC34-7B01-4376-B4BC-A6743CAA2510}"/>
                  </a:ext>
                </a:extLst>
              </p:cNvPr>
              <p:cNvCxnSpPr/>
              <p:nvPr/>
            </p:nvCxnSpPr>
            <p:spPr>
              <a:xfrm flipH="1">
                <a:off x="3505200" y="5280429"/>
                <a:ext cx="1898544" cy="0"/>
              </a:xfrm>
              <a:prstGeom prst="straightConnector1">
                <a:avLst/>
              </a:prstGeom>
              <a:ln w="76200">
                <a:solidFill>
                  <a:srgbClr val="005AA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F39E6CC-12C5-4C15-8F83-AB1F31BBB11F}"/>
                  </a:ext>
                </a:extLst>
              </p:cNvPr>
              <p:cNvSpPr/>
              <p:nvPr/>
            </p:nvSpPr>
            <p:spPr>
              <a:xfrm>
                <a:off x="4208251" y="4975336"/>
                <a:ext cx="6052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50" dirty="0"/>
                  <a:t>參考</a:t>
                </a:r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95A7F7C2-8FCD-4145-BE85-21FFCB8E21CB}"/>
                </a:ext>
              </a:extLst>
            </p:cNvPr>
            <p:cNvGrpSpPr/>
            <p:nvPr/>
          </p:nvGrpSpPr>
          <p:grpSpPr>
            <a:xfrm>
              <a:off x="4026311" y="5435654"/>
              <a:ext cx="1898544" cy="338554"/>
              <a:chOff x="3505200" y="5595422"/>
              <a:chExt cx="1898544" cy="338554"/>
            </a:xfrm>
          </p:grpSpPr>
          <p:cxnSp>
            <p:nvCxnSpPr>
              <p:cNvPr id="64" name="直線單箭頭接點 63">
                <a:extLst>
                  <a:ext uri="{FF2B5EF4-FFF2-40B4-BE49-F238E27FC236}">
                    <a16:creationId xmlns:a16="http://schemas.microsoft.com/office/drawing/2014/main" id="{F3187A34-2AF8-44B1-A415-0C893E038AD0}"/>
                  </a:ext>
                </a:extLst>
              </p:cNvPr>
              <p:cNvCxnSpPr/>
              <p:nvPr/>
            </p:nvCxnSpPr>
            <p:spPr>
              <a:xfrm flipH="1">
                <a:off x="3505200" y="5909079"/>
                <a:ext cx="1898544" cy="0"/>
              </a:xfrm>
              <a:prstGeom prst="straightConnector1">
                <a:avLst/>
              </a:prstGeom>
              <a:ln w="76200">
                <a:solidFill>
                  <a:srgbClr val="BF69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272E4A5-B03F-4FE7-A18D-64D1A7148987}"/>
                  </a:ext>
                </a:extLst>
              </p:cNvPr>
              <p:cNvSpPr/>
              <p:nvPr/>
            </p:nvSpPr>
            <p:spPr>
              <a:xfrm>
                <a:off x="4208251" y="5595422"/>
                <a:ext cx="6052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50" dirty="0"/>
                  <a:t>參考</a:t>
                </a:r>
              </a:p>
            </p:txBody>
          </p:sp>
        </p:grp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882A2C75-CF48-4C27-91E7-46C01ABE8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311" y="3257647"/>
              <a:ext cx="2068032" cy="0"/>
            </a:xfrm>
            <a:prstGeom prst="straightConnector1">
              <a:avLst/>
            </a:prstGeom>
            <a:ln w="76200">
              <a:solidFill>
                <a:srgbClr val="0C5D0C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B83BA49-FBDC-45E3-8E6F-FD721E742F2E}"/>
                </a:ext>
              </a:extLst>
            </p:cNvPr>
            <p:cNvSpPr/>
            <p:nvPr/>
          </p:nvSpPr>
          <p:spPr>
            <a:xfrm>
              <a:off x="4729362" y="2928955"/>
              <a:ext cx="60529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50" dirty="0"/>
                <a:t>參考</a:t>
              </a:r>
            </a:p>
          </p:txBody>
        </p: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ECBC40E9-721B-4F21-B488-B117C0825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311" y="3849196"/>
              <a:ext cx="2068032" cy="0"/>
            </a:xfrm>
            <a:prstGeom prst="straightConnector1">
              <a:avLst/>
            </a:prstGeom>
            <a:ln w="76200">
              <a:solidFill>
                <a:srgbClr val="0C5D0C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4345F6B-424B-4E7F-A342-93C75270FA7D}"/>
                </a:ext>
              </a:extLst>
            </p:cNvPr>
            <p:cNvSpPr/>
            <p:nvPr/>
          </p:nvSpPr>
          <p:spPr>
            <a:xfrm>
              <a:off x="4729362" y="3520504"/>
              <a:ext cx="60529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50" dirty="0"/>
                <a:t>參考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070E540-9FCD-4929-8855-5FB7A80AA6C7}"/>
              </a:ext>
            </a:extLst>
          </p:cNvPr>
          <p:cNvSpPr/>
          <p:nvPr/>
        </p:nvSpPr>
        <p:spPr>
          <a:xfrm>
            <a:off x="3604391" y="3913636"/>
            <a:ext cx="162877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50" dirty="0">
                <a:solidFill>
                  <a:schemeClr val="bg1"/>
                </a:solidFill>
              </a:rPr>
              <a:t>.NET Standard 2.0</a:t>
            </a:r>
          </a:p>
          <a:p>
            <a:pPr algn="ctr"/>
            <a:r>
              <a:rPr lang="zh-TW" altLang="en-US" sz="1050" dirty="0">
                <a:solidFill>
                  <a:schemeClr val="bg1"/>
                </a:solidFill>
              </a:rPr>
              <a:t>標準類別庫 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DD39BE0-EB27-4778-8559-A3ED571B2933}"/>
              </a:ext>
            </a:extLst>
          </p:cNvPr>
          <p:cNvGrpSpPr/>
          <p:nvPr/>
        </p:nvGrpSpPr>
        <p:grpSpPr>
          <a:xfrm>
            <a:off x="2177087" y="3050647"/>
            <a:ext cx="1558941" cy="2102879"/>
            <a:chOff x="123825" y="3089381"/>
            <a:chExt cx="2078588" cy="2803839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A0158A-0BB4-42FC-9196-1077179CD615}"/>
                </a:ext>
              </a:extLst>
            </p:cNvPr>
            <p:cNvSpPr/>
            <p:nvPr/>
          </p:nvSpPr>
          <p:spPr>
            <a:xfrm>
              <a:off x="123825" y="5285863"/>
              <a:ext cx="2075360" cy="607357"/>
            </a:xfrm>
            <a:prstGeom prst="rect">
              <a:avLst/>
            </a:prstGeom>
            <a:solidFill>
              <a:srgbClr val="FE7B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.NET Standard 2.0</a:t>
              </a:r>
            </a:p>
            <a:p>
              <a:pPr algn="ctr"/>
              <a:r>
                <a:rPr lang="zh-TW" altLang="en-US" sz="1200" dirty="0">
                  <a:solidFill>
                    <a:schemeClr val="bg1"/>
                  </a:solidFill>
                </a:rPr>
                <a:t>組件 </a:t>
              </a:r>
              <a:r>
                <a:rPr lang="en-US" altLang="zh-TW" sz="1200" dirty="0">
                  <a:solidFill>
                    <a:schemeClr val="bg1"/>
                  </a:solidFill>
                </a:rPr>
                <a:t>Assembly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E236A00-EE02-4897-AA8A-FD5C63B89F7F}"/>
                </a:ext>
              </a:extLst>
            </p:cNvPr>
            <p:cNvSpPr/>
            <p:nvPr/>
          </p:nvSpPr>
          <p:spPr>
            <a:xfrm>
              <a:off x="127053" y="3089381"/>
              <a:ext cx="2075360" cy="607357"/>
            </a:xfrm>
            <a:prstGeom prst="rect">
              <a:avLst/>
            </a:prstGeom>
            <a:solidFill>
              <a:srgbClr val="149C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.NET Framework 4.0</a:t>
              </a:r>
              <a:endParaRPr lang="zh-TW" altLang="en-US" sz="1200" dirty="0"/>
            </a:p>
            <a:p>
              <a:pPr algn="ctr"/>
              <a:r>
                <a:rPr lang="zh-TW" altLang="en-US" sz="1200" dirty="0">
                  <a:solidFill>
                    <a:schemeClr val="bg1"/>
                  </a:solidFill>
                </a:rPr>
                <a:t>組件 </a:t>
              </a:r>
              <a:r>
                <a:rPr lang="en-US" altLang="zh-TW" sz="1200" dirty="0">
                  <a:solidFill>
                    <a:schemeClr val="bg1"/>
                  </a:solidFill>
                </a:rPr>
                <a:t>Assembly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1D1ACBE-ED20-4AB1-9E5E-8A98460CC6A6}"/>
                </a:ext>
              </a:extLst>
            </p:cNvPr>
            <p:cNvSpPr/>
            <p:nvPr/>
          </p:nvSpPr>
          <p:spPr>
            <a:xfrm>
              <a:off x="123825" y="3821542"/>
              <a:ext cx="2075360" cy="607357"/>
            </a:xfrm>
            <a:prstGeom prst="rect">
              <a:avLst/>
            </a:prstGeom>
            <a:solidFill>
              <a:srgbClr val="149C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.NET Framework 4.5</a:t>
              </a:r>
              <a:endParaRPr lang="zh-TW" altLang="en-US" sz="1200" dirty="0"/>
            </a:p>
            <a:p>
              <a:pPr algn="ctr"/>
              <a:r>
                <a:rPr lang="zh-TW" altLang="en-US" sz="1200" dirty="0">
                  <a:solidFill>
                    <a:schemeClr val="bg1"/>
                  </a:solidFill>
                </a:rPr>
                <a:t>組件 </a:t>
              </a:r>
              <a:r>
                <a:rPr lang="en-US" altLang="zh-TW" sz="1200" dirty="0">
                  <a:solidFill>
                    <a:schemeClr val="bg1"/>
                  </a:solidFill>
                </a:rPr>
                <a:t>Assembly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D008DD-6106-4C8B-8232-B58672BC0601}"/>
                </a:ext>
              </a:extLst>
            </p:cNvPr>
            <p:cNvSpPr/>
            <p:nvPr/>
          </p:nvSpPr>
          <p:spPr>
            <a:xfrm>
              <a:off x="123825" y="4553703"/>
              <a:ext cx="2075360" cy="607357"/>
            </a:xfrm>
            <a:prstGeom prst="rect">
              <a:avLst/>
            </a:prstGeom>
            <a:solidFill>
              <a:srgbClr val="FE7B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.NET Core 2.0</a:t>
              </a:r>
            </a:p>
            <a:p>
              <a:pPr algn="ctr"/>
              <a:r>
                <a:rPr lang="zh-TW" altLang="en-US" sz="1200" dirty="0">
                  <a:solidFill>
                    <a:schemeClr val="bg1"/>
                  </a:solidFill>
                </a:rPr>
                <a:t>組件 </a:t>
              </a:r>
              <a:r>
                <a:rPr lang="en-US" altLang="zh-TW" sz="1200" dirty="0">
                  <a:solidFill>
                    <a:schemeClr val="bg1"/>
                  </a:solidFill>
                </a:rPr>
                <a:t>Assembly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F3B4C914-B5BB-40E3-B870-6429986A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4" y="3373989"/>
            <a:ext cx="1200000" cy="13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74B7C4-FCA2-48FC-8C81-A57A6ED58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448" y="1749133"/>
            <a:ext cx="6555107" cy="1181862"/>
          </a:xfrm>
        </p:spPr>
        <p:txBody>
          <a:bodyPr/>
          <a:lstStyle/>
          <a:p>
            <a:r>
              <a:rPr lang="zh-TW" altLang="en-US" sz="1800" dirty="0"/>
              <a:t>當您以應用程式或程式庫中的架構為目標時，您將指定要提供給應用程式或程式庫的一組 </a:t>
            </a:r>
            <a:r>
              <a:rPr lang="en-US" altLang="zh-TW" sz="1800" dirty="0"/>
              <a:t>API</a:t>
            </a:r>
            <a:r>
              <a:rPr lang="zh-TW" altLang="en-US" sz="1800" dirty="0"/>
              <a:t>。 您可以在專案檔中使用目標 </a:t>
            </a:r>
            <a:r>
              <a:rPr lang="en-US" altLang="zh-TW" sz="1765" b="1" dirty="0">
                <a:solidFill>
                  <a:srgbClr val="D1418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Target </a:t>
            </a:r>
            <a:r>
              <a:rPr lang="en-US" altLang="zh-TW" sz="1800" b="1" dirty="0">
                <a:solidFill>
                  <a:srgbClr val="D14187"/>
                </a:solidFill>
              </a:rPr>
              <a:t>Framework Moniker (TFM) </a:t>
            </a:r>
            <a:r>
              <a:rPr lang="zh-TW" altLang="en-US" sz="1800" dirty="0"/>
              <a:t>來指定目標 </a:t>
            </a:r>
            <a:r>
              <a:rPr lang="en-US" altLang="zh-TW" sz="1800" dirty="0"/>
              <a:t>Framework</a:t>
            </a:r>
            <a:r>
              <a:rPr lang="zh-TW" altLang="en-US" sz="1800" dirty="0"/>
              <a:t>。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65C284-D09C-43F9-8656-746752D5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TW" altLang="en-US" dirty="0">
                <a:hlinkClick r:id="rId3"/>
              </a:rPr>
              <a:t>目標架構暱稱 </a:t>
            </a:r>
            <a:r>
              <a:rPr lang="en-US" altLang="zh-TW" dirty="0">
                <a:hlinkClick r:id="rId3"/>
              </a:rPr>
              <a:t>Framework Moniker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AFB79C-5FD5-425D-B00C-C52DCECFCF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19887" y="5624513"/>
            <a:ext cx="2424113" cy="273844"/>
          </a:xfrm>
        </p:spPr>
        <p:txBody>
          <a:bodyPr/>
          <a:lstStyle/>
          <a:p>
            <a:fld id="{12E04C5F-3C74-4B92-8716-E308C0CBDD76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2015F6-A6A4-4D06-977A-EF1C54D16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15163"/>
              </p:ext>
            </p:extLst>
          </p:nvPr>
        </p:nvGraphicFramePr>
        <p:xfrm>
          <a:off x="791588" y="3109160"/>
          <a:ext cx="2388506" cy="2954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762">
                  <a:extLst>
                    <a:ext uri="{9D8B030D-6E8A-4147-A177-3AD203B41FA5}">
                      <a16:colId xmlns:a16="http://schemas.microsoft.com/office/drawing/2014/main" val="110474132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694188717"/>
                    </a:ext>
                  </a:extLst>
                </a:gridCol>
              </a:tblGrid>
              <a:tr h="25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800" kern="0" dirty="0">
                          <a:effectLst/>
                        </a:rPr>
                        <a:t>目標</a:t>
                      </a:r>
                      <a:r>
                        <a:rPr lang="en-US" sz="800" kern="0" dirty="0">
                          <a:effectLst/>
                        </a:rPr>
                        <a:t> Framework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653" marR="90653" marT="67990" marB="6799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TFM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653" marR="90653" marT="67990" marB="67990" anchor="b"/>
                </a:tc>
                <a:extLst>
                  <a:ext uri="{0D108BD9-81ED-4DB2-BD59-A6C34878D82A}">
                    <a16:rowId xmlns:a16="http://schemas.microsoft.com/office/drawing/2014/main" val="769338715"/>
                  </a:ext>
                </a:extLst>
              </a:tr>
              <a:tr h="10503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.NET Standard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653" marR="90653" marT="67990" marB="679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netstandard1.0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netstandard1.1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netstandard1.2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netstandard1.3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netstandard1.4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netstandard1.5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netstandard1.6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netstandard2.0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653" marR="90653" marT="67990" marB="67990"/>
                </a:tc>
                <a:extLst>
                  <a:ext uri="{0D108BD9-81ED-4DB2-BD59-A6C34878D82A}">
                    <a16:rowId xmlns:a16="http://schemas.microsoft.com/office/drawing/2014/main" val="1451748154"/>
                  </a:ext>
                </a:extLst>
              </a:tr>
              <a:tr h="478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.NET Core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653" marR="90653" marT="67990" marB="679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netcoreapp1.0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netcoreapp1.1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netcoreapp2.0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653" marR="90653" marT="67990" marB="67990"/>
                </a:tc>
                <a:extLst>
                  <a:ext uri="{0D108BD9-81ED-4DB2-BD59-A6C34878D82A}">
                    <a16:rowId xmlns:a16="http://schemas.microsoft.com/office/drawing/2014/main" val="2371448476"/>
                  </a:ext>
                </a:extLst>
              </a:tr>
              <a:tr h="10836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.NET Framework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653" marR="90653" marT="67990" marB="679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net11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net20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net35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net40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net403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net45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net451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653" marR="90653" marT="67990" marB="67990"/>
                </a:tc>
                <a:extLst>
                  <a:ext uri="{0D108BD9-81ED-4DB2-BD59-A6C34878D82A}">
                    <a16:rowId xmlns:a16="http://schemas.microsoft.com/office/drawing/2014/main" val="50435946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09BD81C-CA7F-4D24-A209-44F862E442EF}"/>
              </a:ext>
            </a:extLst>
          </p:cNvPr>
          <p:cNvSpPr/>
          <p:nvPr/>
        </p:nvSpPr>
        <p:spPr>
          <a:xfrm>
            <a:off x="2245316" y="5022196"/>
            <a:ext cx="7000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750" kern="0" dirty="0">
                <a:solidFill>
                  <a:schemeClr val="dk1"/>
                </a:solidFill>
              </a:rPr>
              <a:t>net452</a:t>
            </a:r>
            <a:br>
              <a:rPr lang="en-US" altLang="zh-TW" sz="750" kern="0" dirty="0">
                <a:solidFill>
                  <a:schemeClr val="dk1"/>
                </a:solidFill>
              </a:rPr>
            </a:br>
            <a:r>
              <a:rPr lang="en-US" altLang="zh-TW" sz="750" kern="0" dirty="0">
                <a:solidFill>
                  <a:schemeClr val="dk1"/>
                </a:solidFill>
              </a:rPr>
              <a:t>net46</a:t>
            </a:r>
            <a:br>
              <a:rPr lang="en-US" altLang="zh-TW" sz="750" kern="0" dirty="0">
                <a:solidFill>
                  <a:schemeClr val="dk1"/>
                </a:solidFill>
              </a:rPr>
            </a:br>
            <a:r>
              <a:rPr lang="en-US" altLang="zh-TW" sz="750" kern="0" dirty="0">
                <a:solidFill>
                  <a:schemeClr val="dk1"/>
                </a:solidFill>
              </a:rPr>
              <a:t>net461</a:t>
            </a:r>
            <a:br>
              <a:rPr lang="en-US" altLang="zh-TW" sz="750" kern="0" dirty="0">
                <a:solidFill>
                  <a:schemeClr val="dk1"/>
                </a:solidFill>
              </a:rPr>
            </a:br>
            <a:r>
              <a:rPr lang="en-US" altLang="zh-TW" sz="750" kern="0" dirty="0">
                <a:solidFill>
                  <a:schemeClr val="dk1"/>
                </a:solidFill>
              </a:rPr>
              <a:t>net462</a:t>
            </a:r>
            <a:br>
              <a:rPr lang="en-US" altLang="zh-TW" sz="750" kern="0" dirty="0">
                <a:solidFill>
                  <a:schemeClr val="dk1"/>
                </a:solidFill>
              </a:rPr>
            </a:br>
            <a:r>
              <a:rPr lang="en-US" altLang="zh-TW" sz="750" kern="0" dirty="0">
                <a:solidFill>
                  <a:schemeClr val="dk1"/>
                </a:solidFill>
              </a:rPr>
              <a:t>net47</a:t>
            </a:r>
            <a:br>
              <a:rPr lang="en-US" altLang="zh-TW" sz="750" kern="0" dirty="0">
                <a:solidFill>
                  <a:schemeClr val="dk1"/>
                </a:solidFill>
              </a:rPr>
            </a:br>
            <a:r>
              <a:rPr lang="en-US" altLang="zh-TW" sz="750" kern="0" dirty="0">
                <a:solidFill>
                  <a:schemeClr val="dk1"/>
                </a:solidFill>
              </a:rPr>
              <a:t>net471</a:t>
            </a:r>
            <a:endParaRPr lang="zh-TW" altLang="en-US" sz="750" kern="0" dirty="0">
              <a:solidFill>
                <a:schemeClr val="dk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5A7313-8FEA-40CC-9469-7EFCE5881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54011"/>
              </p:ext>
            </p:extLst>
          </p:nvPr>
        </p:nvGraphicFramePr>
        <p:xfrm>
          <a:off x="3365145" y="3109160"/>
          <a:ext cx="3124035" cy="285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241">
                  <a:extLst>
                    <a:ext uri="{9D8B030D-6E8A-4147-A177-3AD203B41FA5}">
                      <a16:colId xmlns:a16="http://schemas.microsoft.com/office/drawing/2014/main" val="492006567"/>
                    </a:ext>
                  </a:extLst>
                </a:gridCol>
                <a:gridCol w="1778794">
                  <a:extLst>
                    <a:ext uri="{9D8B030D-6E8A-4147-A177-3AD203B41FA5}">
                      <a16:colId xmlns:a16="http://schemas.microsoft.com/office/drawing/2014/main" val="384707475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800" kern="0" dirty="0">
                          <a:effectLst/>
                        </a:rPr>
                        <a:t>目標</a:t>
                      </a:r>
                      <a:r>
                        <a:rPr lang="en-US" sz="800" kern="0" dirty="0">
                          <a:effectLst/>
                        </a:rPr>
                        <a:t> Framework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TFM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b"/>
                </a:tc>
                <a:extLst>
                  <a:ext uri="{0D108BD9-81ED-4DB2-BD59-A6C34878D82A}">
                    <a16:rowId xmlns:a16="http://schemas.microsoft.com/office/drawing/2014/main" val="2654335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Windows </a:t>
                      </a:r>
                      <a:r>
                        <a:rPr lang="zh-TW" sz="800" kern="0" dirty="0">
                          <a:effectLst/>
                        </a:rPr>
                        <a:t>市集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netcore [netcore45]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netcore45 [win] [win8]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netcore451 [win81]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extLst>
                  <a:ext uri="{0D108BD9-81ED-4DB2-BD59-A6C34878D82A}">
                    <a16:rowId xmlns:a16="http://schemas.microsoft.com/office/drawing/2014/main" val="205144026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.NET Micro Framework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netmf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extLst>
                  <a:ext uri="{0D108BD9-81ED-4DB2-BD59-A6C34878D82A}">
                    <a16:rowId xmlns:a16="http://schemas.microsoft.com/office/drawing/2014/main" val="208268369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Silverlight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sl4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sl5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extLst>
                  <a:ext uri="{0D108BD9-81ED-4DB2-BD59-A6C34878D82A}">
                    <a16:rowId xmlns:a16="http://schemas.microsoft.com/office/drawing/2014/main" val="273757733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Windows Phone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wp [wp7]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wp7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wp75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wp8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wp81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wpa81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extLst>
                  <a:ext uri="{0D108BD9-81ED-4DB2-BD59-A6C34878D82A}">
                    <a16:rowId xmlns:a16="http://schemas.microsoft.com/office/drawing/2014/main" val="99831635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800" kern="0">
                          <a:effectLst/>
                        </a:rPr>
                        <a:t>通用</a:t>
                      </a:r>
                      <a:r>
                        <a:rPr lang="en-US" sz="800" kern="0">
                          <a:effectLst/>
                        </a:rPr>
                        <a:t> Windows </a:t>
                      </a:r>
                      <a:r>
                        <a:rPr lang="zh-TW" sz="800" kern="0">
                          <a:effectLst/>
                        </a:rPr>
                        <a:t>平台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effectLst/>
                        </a:rPr>
                        <a:t>uap</a:t>
                      </a:r>
                      <a:r>
                        <a:rPr lang="en-US" sz="800" kern="0" dirty="0">
                          <a:effectLst/>
                        </a:rPr>
                        <a:t> [uap10.0]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uap10.0 [win10] [netcore50]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/>
                </a:tc>
                <a:extLst>
                  <a:ext uri="{0D108BD9-81ED-4DB2-BD59-A6C34878D82A}">
                    <a16:rowId xmlns:a16="http://schemas.microsoft.com/office/drawing/2014/main" val="331329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4097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30" y="2420533"/>
            <a:ext cx="7694295" cy="1528880"/>
          </a:xfrm>
        </p:spPr>
        <p:txBody>
          <a:bodyPr/>
          <a:lstStyle/>
          <a:p>
            <a:r>
              <a:rPr lang="en-US" sz="4853" dirty="0"/>
              <a:t>Demo:</a:t>
            </a:r>
            <a:r>
              <a:rPr lang="zh-TW" altLang="en-US" sz="4853" dirty="0"/>
              <a:t>產生</a:t>
            </a:r>
            <a:r>
              <a:rPr lang="en-US" altLang="zh-TW" sz="4853" dirty="0"/>
              <a:t>.NET</a:t>
            </a:r>
            <a:r>
              <a:rPr lang="zh-TW" altLang="en-US" sz="4853" dirty="0"/>
              <a:t>標準類別庫的多架構版本組件</a:t>
            </a:r>
            <a:endParaRPr lang="en-US" sz="4853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1930" y="3765208"/>
            <a:ext cx="4370070" cy="947182"/>
          </a:xfrm>
        </p:spPr>
        <p:txBody>
          <a:bodyPr/>
          <a:lstStyle/>
          <a:p>
            <a:r>
              <a:rPr lang="zh-TW" altLang="en-US" dirty="0"/>
              <a:t>修正 </a:t>
            </a: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Standard</a:t>
            </a:r>
            <a:r>
              <a:rPr lang="zh-TW" altLang="en-US" dirty="0"/>
              <a:t> 類別庫</a:t>
            </a:r>
            <a:endParaRPr lang="en-US" altLang="zh-TW" dirty="0"/>
          </a:p>
          <a:p>
            <a:r>
              <a:rPr lang="zh-TW" altLang="en-US" dirty="0"/>
              <a:t>支援多架構的情境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76C3C549-78FE-4917-94FE-41BE68DF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針對不同架構，加入不同參考或套件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BFD118-5C58-4892-ABBC-B073E3D7F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86" y="2021857"/>
            <a:ext cx="6321428" cy="28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15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DFB6AF39-72D6-44FD-B1D8-5EBA9F57C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8740142" cy="2598147"/>
          </a:xfrm>
        </p:spPr>
        <p:txBody>
          <a:bodyPr/>
          <a:lstStyle/>
          <a:p>
            <a:r>
              <a:rPr lang="en-US" altLang="zh-TW" dirty="0"/>
              <a:t>.NET </a:t>
            </a:r>
            <a:r>
              <a:rPr lang="zh-TW" altLang="en-US" dirty="0"/>
              <a:t>架構 </a:t>
            </a:r>
            <a:r>
              <a:rPr lang="en-US" altLang="zh-TW" dirty="0"/>
              <a:t>(Framework)</a:t>
            </a:r>
            <a:r>
              <a:rPr lang="zh-TW" altLang="en-US" dirty="0"/>
              <a:t> 共用程式碼的選擇</a:t>
            </a:r>
            <a:endParaRPr lang="en-US" altLang="zh-TW" dirty="0"/>
          </a:p>
          <a:p>
            <a:r>
              <a:rPr lang="zh-TW" altLang="en-US" dirty="0"/>
              <a:t>建立多目標架構的 </a:t>
            </a:r>
            <a:r>
              <a:rPr lang="en-US" altLang="zh-TW" dirty="0"/>
              <a:t>.NET </a:t>
            </a:r>
            <a:r>
              <a:rPr lang="zh-TW" altLang="en-US" dirty="0"/>
              <a:t>程式庫</a:t>
            </a:r>
            <a:endParaRPr lang="en-US" altLang="zh-TW" dirty="0"/>
          </a:p>
          <a:p>
            <a:r>
              <a:rPr lang="zh-TW" altLang="en-US" b="1" dirty="0">
                <a:solidFill>
                  <a:srgbClr val="D83B01"/>
                </a:solidFill>
              </a:rPr>
              <a:t>建立 </a:t>
            </a:r>
            <a:r>
              <a:rPr lang="en-US" altLang="zh-TW" b="1" dirty="0">
                <a:solidFill>
                  <a:srgbClr val="D83B01"/>
                </a:solidFill>
              </a:rPr>
              <a:t>NuGet</a:t>
            </a:r>
            <a:r>
              <a:rPr lang="zh-TW" altLang="en-US" b="1" dirty="0">
                <a:solidFill>
                  <a:srgbClr val="D83B01"/>
                </a:solidFill>
              </a:rPr>
              <a:t> 套件與發佈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8597-833C-4FCF-AB0A-C0332BF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42538182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8A2D45-8B65-42EA-B1DA-3B6C9A834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8740142" cy="4351961"/>
          </a:xfrm>
        </p:spPr>
        <p:txBody>
          <a:bodyPr/>
          <a:lstStyle/>
          <a:p>
            <a:r>
              <a:rPr lang="en-US" altLang="zh-TW" sz="3200" dirty="0"/>
              <a:t>.NET Core </a:t>
            </a:r>
            <a:r>
              <a:rPr lang="zh-TW" altLang="en-US" sz="3200" dirty="0"/>
              <a:t>是由 </a:t>
            </a:r>
            <a:r>
              <a:rPr lang="en-US" altLang="zh-TW" sz="3200" b="1" dirty="0">
                <a:solidFill>
                  <a:srgbClr val="D14187"/>
                </a:solidFill>
              </a:rPr>
              <a:t>NuGet </a:t>
            </a:r>
            <a:r>
              <a:rPr lang="zh-TW" altLang="en-US" sz="3200" b="1" dirty="0">
                <a:solidFill>
                  <a:srgbClr val="D14187"/>
                </a:solidFill>
              </a:rPr>
              <a:t>套件構成</a:t>
            </a:r>
            <a:r>
              <a:rPr lang="zh-TW" altLang="en-US" sz="3200" dirty="0"/>
              <a:t>的平台</a:t>
            </a:r>
            <a:endParaRPr lang="en-US" altLang="zh-TW" sz="3200" dirty="0"/>
          </a:p>
          <a:p>
            <a:r>
              <a:rPr lang="zh-TW" altLang="en-US" sz="3200" dirty="0"/>
              <a:t>透過 </a:t>
            </a:r>
            <a:r>
              <a:rPr lang="en-US" altLang="zh-TW" sz="3200" dirty="0"/>
              <a:t>NuGet</a:t>
            </a:r>
            <a:r>
              <a:rPr lang="zh-TW" altLang="en-US" sz="3200" dirty="0"/>
              <a:t> 可以散佈可</a:t>
            </a:r>
            <a:r>
              <a:rPr lang="zh-TW" altLang="en-US" sz="3200" b="1" dirty="0">
                <a:solidFill>
                  <a:srgbClr val="D14187"/>
                </a:solidFill>
              </a:rPr>
              <a:t>重複使用</a:t>
            </a:r>
            <a:r>
              <a:rPr lang="zh-TW" altLang="en-US" sz="3200" dirty="0"/>
              <a:t>的元件</a:t>
            </a:r>
            <a:endParaRPr lang="en-US" altLang="zh-TW" sz="3200" dirty="0"/>
          </a:p>
          <a:p>
            <a:pPr lvl="1"/>
            <a:r>
              <a:rPr lang="zh-TW" altLang="en-US" sz="1800" dirty="0"/>
              <a:t>不再需要自行加入 </a:t>
            </a:r>
            <a:r>
              <a:rPr lang="en-US" altLang="zh-TW" sz="1800" dirty="0"/>
              <a:t>.</a:t>
            </a:r>
            <a:r>
              <a:rPr lang="en-US" altLang="zh-TW" sz="1800" dirty="0" err="1"/>
              <a:t>dll</a:t>
            </a:r>
            <a:r>
              <a:rPr lang="zh-TW" altLang="en-US" sz="1800" dirty="0"/>
              <a:t> 組件參考</a:t>
            </a:r>
            <a:endParaRPr lang="en-US" altLang="zh-TW" sz="1800" dirty="0"/>
          </a:p>
          <a:p>
            <a:pPr lvl="1"/>
            <a:r>
              <a:rPr lang="zh-TW" altLang="en-US" sz="1800" dirty="0"/>
              <a:t>可以同時提供不同架構的組件</a:t>
            </a:r>
            <a:endParaRPr lang="en-US" altLang="zh-TW" sz="1800" dirty="0"/>
          </a:p>
          <a:p>
            <a:r>
              <a:rPr lang="zh-TW" altLang="en-US" sz="3200" dirty="0"/>
              <a:t>提供套件</a:t>
            </a:r>
            <a:r>
              <a:rPr lang="zh-TW" altLang="en-US" sz="3200" b="1" dirty="0">
                <a:solidFill>
                  <a:srgbClr val="D14187"/>
                </a:solidFill>
              </a:rPr>
              <a:t>相依性自動分析</a:t>
            </a:r>
            <a:r>
              <a:rPr lang="zh-TW" altLang="en-US" sz="3200" dirty="0"/>
              <a:t>與安裝</a:t>
            </a:r>
            <a:endParaRPr lang="en-US" altLang="zh-TW" sz="3200" dirty="0"/>
          </a:p>
          <a:p>
            <a:r>
              <a:rPr lang="zh-TW" altLang="en-US" sz="3200" dirty="0"/>
              <a:t>套件有更新時候，可以</a:t>
            </a:r>
            <a:r>
              <a:rPr lang="zh-TW" altLang="en-US" sz="3200" b="1" dirty="0">
                <a:solidFill>
                  <a:srgbClr val="D14187"/>
                </a:solidFill>
              </a:rPr>
              <a:t>自動獲得通知</a:t>
            </a:r>
            <a:endParaRPr lang="en-US" altLang="zh-TW" sz="3200" b="1" dirty="0">
              <a:solidFill>
                <a:srgbClr val="D14187"/>
              </a:solidFill>
            </a:endParaRPr>
          </a:p>
          <a:p>
            <a:r>
              <a:rPr lang="zh-TW" altLang="en-US" sz="3200" dirty="0"/>
              <a:t>容易產生 </a:t>
            </a:r>
            <a:r>
              <a:rPr lang="en-US" altLang="zh-TW" sz="3200" dirty="0"/>
              <a:t>NuGet</a:t>
            </a:r>
            <a:r>
              <a:rPr lang="zh-TW" altLang="en-US" sz="3200" dirty="0"/>
              <a:t> 套件與上傳到 </a:t>
            </a:r>
            <a:r>
              <a:rPr lang="en-US" altLang="zh-TW" sz="3200" dirty="0"/>
              <a:t>NuGet</a:t>
            </a:r>
            <a:r>
              <a:rPr lang="zh-TW" altLang="en-US" sz="3200" dirty="0"/>
              <a:t>伺服器</a:t>
            </a:r>
            <a:endParaRPr lang="en-US" altLang="zh-TW" sz="3200" dirty="0"/>
          </a:p>
          <a:p>
            <a:pPr lvl="1"/>
            <a:r>
              <a:rPr lang="en-US" altLang="zh-TW" sz="1800" dirty="0" err="1"/>
              <a:t>MyGet</a:t>
            </a:r>
            <a:r>
              <a:rPr lang="zh-TW" altLang="en-US" sz="1800" dirty="0"/>
              <a:t> 提供</a:t>
            </a:r>
            <a:r>
              <a:rPr lang="zh-TW" altLang="en-US" sz="1800" b="1" dirty="0">
                <a:solidFill>
                  <a:srgbClr val="D14187"/>
                </a:solidFill>
              </a:rPr>
              <a:t>私有套件儲存庫服務</a:t>
            </a:r>
            <a:endParaRPr lang="en-US" altLang="zh-TW" sz="1800" b="1" dirty="0">
              <a:solidFill>
                <a:srgbClr val="D14187"/>
              </a:solidFill>
            </a:endParaRPr>
          </a:p>
          <a:p>
            <a:endParaRPr lang="zh-TW" altLang="en-US" sz="320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CD6ED62-30AB-45B6-9696-EE0255AD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為什麼要使用 </a:t>
            </a:r>
            <a:r>
              <a:rPr lang="en-US" altLang="zh-TW" sz="3529" dirty="0"/>
              <a:t>NuGet ?</a:t>
            </a:r>
            <a:endParaRPr lang="zh-TW" altLang="en-US" sz="3529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EC6D61-7544-4217-866C-4D5AC1A805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19887" y="5624513"/>
            <a:ext cx="2424113" cy="273844"/>
          </a:xfrm>
        </p:spPr>
        <p:txBody>
          <a:bodyPr/>
          <a:lstStyle/>
          <a:p>
            <a:fld id="{12E04C5F-3C74-4B92-8716-E308C0CBDD7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39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BD49610-2F3B-420B-991C-54F0D0A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關於我</a:t>
            </a:r>
          </a:p>
        </p:txBody>
      </p:sp>
      <p:pic>
        <p:nvPicPr>
          <p:cNvPr id="5" name="圖片版面配置區 6">
            <a:extLst>
              <a:ext uri="{FF2B5EF4-FFF2-40B4-BE49-F238E27FC236}">
                <a16:creationId xmlns:a16="http://schemas.microsoft.com/office/drawing/2014/main" id="{AE2E848D-FEDD-4DCA-9D05-EE4A85B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97" y="3758899"/>
            <a:ext cx="1434322" cy="1434322"/>
          </a:xfrm>
          <a:prstGeom prst="ellipse">
            <a:avLst/>
          </a:prstGeom>
        </p:spPr>
      </p:pic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7130F6E2-A267-43AE-8233-74123501E400}"/>
              </a:ext>
            </a:extLst>
          </p:cNvPr>
          <p:cNvSpPr txBox="1">
            <a:spLocks/>
          </p:cNvSpPr>
          <p:nvPr/>
        </p:nvSpPr>
        <p:spPr>
          <a:xfrm>
            <a:off x="7235880" y="5458235"/>
            <a:ext cx="2155569" cy="604085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050" b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多奇數位創意有限公司</a:t>
            </a:r>
            <a:endParaRPr lang="en-US" altLang="zh-TW" sz="1050" b="1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1050" b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Vulcan </a:t>
            </a:r>
            <a:r>
              <a:rPr lang="zh-TW" altLang="en-US" sz="1050" b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李進興</a:t>
            </a:r>
            <a:endParaRPr lang="en-US" altLang="zh-TW" sz="1050">
              <a:latin typeface="Calibri" pitchFamily="34" charset="0"/>
            </a:endParaRPr>
          </a:p>
          <a:p>
            <a:r>
              <a:rPr lang="zh-TW" altLang="en-US" sz="1050" b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行動開發工程師</a:t>
            </a:r>
            <a:endParaRPr lang="en-US" altLang="zh-TW" sz="1050" dirty="0">
              <a:latin typeface="Calibri" pitchFamily="34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F6980C-E74C-4BB7-9F46-8FB3AF8E5604}"/>
              </a:ext>
            </a:extLst>
          </p:cNvPr>
          <p:cNvGrpSpPr/>
          <p:nvPr/>
        </p:nvGrpSpPr>
        <p:grpSpPr>
          <a:xfrm>
            <a:off x="5282552" y="5458236"/>
            <a:ext cx="2208386" cy="654875"/>
            <a:chOff x="-1156907" y="5742504"/>
            <a:chExt cx="3438091" cy="1019532"/>
          </a:xfrm>
        </p:grpSpPr>
        <p:pic>
          <p:nvPicPr>
            <p:cNvPr id="8" name="圖片版面配置區 9">
              <a:extLst>
                <a:ext uri="{FF2B5EF4-FFF2-40B4-BE49-F238E27FC236}">
                  <a16:creationId xmlns:a16="http://schemas.microsoft.com/office/drawing/2014/main" id="{335BCC6B-709A-4489-8A1F-E7C9ED70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8" b="38"/>
            <a:stretch>
              <a:fillRect/>
            </a:stretch>
          </p:blipFill>
          <p:spPr>
            <a:xfrm>
              <a:off x="1682934" y="5742504"/>
              <a:ext cx="598250" cy="926323"/>
            </a:xfrm>
            <a:prstGeom prst="rect">
              <a:avLst/>
            </a:prstGeom>
          </p:spPr>
        </p:pic>
        <p:pic>
          <p:nvPicPr>
            <p:cNvPr id="9" name="Picture 2" descr="https://upload.wikimedia.org/wikipedia/commons/4/4a/MCSD_logo.png">
              <a:extLst>
                <a:ext uri="{FF2B5EF4-FFF2-40B4-BE49-F238E27FC236}">
                  <a16:creationId xmlns:a16="http://schemas.microsoft.com/office/drawing/2014/main" id="{9657A5E7-C5C0-4D7C-8FB5-833AB0663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56907" y="5742504"/>
              <a:ext cx="1787935" cy="1019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B40C3C9-143B-4EB9-BB22-5D3A9522D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499" y="5742505"/>
              <a:ext cx="769022" cy="926323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A6E0DC2-5B80-4668-9936-ADD635184E5E}"/>
              </a:ext>
            </a:extLst>
          </p:cNvPr>
          <p:cNvSpPr/>
          <p:nvPr/>
        </p:nvSpPr>
        <p:spPr bwMode="auto">
          <a:xfrm>
            <a:off x="5218485" y="5255861"/>
            <a:ext cx="1191992" cy="857250"/>
          </a:xfrm>
          <a:prstGeom prst="rect">
            <a:avLst/>
          </a:prstGeom>
          <a:solidFill>
            <a:srgbClr val="F8F8F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「mcsd logo」的圖片搜尋結果">
            <a:extLst>
              <a:ext uri="{FF2B5EF4-FFF2-40B4-BE49-F238E27FC236}">
                <a16:creationId xmlns:a16="http://schemas.microsoft.com/office/drawing/2014/main" id="{34EDBDAD-E76A-494A-8ACD-249F24388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73" y="5402581"/>
            <a:ext cx="1238651" cy="70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554E3D8-FB61-4B25-ADEE-3B616F8366A6}"/>
              </a:ext>
            </a:extLst>
          </p:cNvPr>
          <p:cNvSpPr txBox="1">
            <a:spLocks/>
          </p:cNvSpPr>
          <p:nvPr/>
        </p:nvSpPr>
        <p:spPr>
          <a:xfrm>
            <a:off x="198522" y="1189179"/>
            <a:ext cx="5798295" cy="4185445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dirty="0"/>
              <a:t>.NET C# </a:t>
            </a:r>
            <a:r>
              <a:rPr lang="zh-TW" altLang="en-US" sz="2400" dirty="0"/>
              <a:t>筆記 部落格</a:t>
            </a:r>
            <a:br>
              <a:rPr lang="en-US" altLang="zh-TW" sz="2400" dirty="0"/>
            </a:br>
            <a:r>
              <a:rPr lang="en-US" altLang="zh-TW" sz="1200" dirty="0">
                <a:hlinkClick r:id="rId7"/>
              </a:rPr>
              <a:t>https://csharpkh.blogspot.com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Xamarin </a:t>
            </a:r>
            <a:r>
              <a:rPr lang="zh-TW" altLang="en-US" sz="2400" dirty="0"/>
              <a:t>實驗室 部落格</a:t>
            </a:r>
            <a:endParaRPr lang="en-US" altLang="zh-TW" sz="2400" dirty="0"/>
          </a:p>
          <a:p>
            <a:pPr marL="257169" lvl="1" indent="0">
              <a:lnSpc>
                <a:spcPct val="150000"/>
              </a:lnSpc>
              <a:buNone/>
            </a:pPr>
            <a:r>
              <a:rPr lang="en-US" altLang="zh-TW" sz="1200" dirty="0">
                <a:hlinkClick r:id="rId8"/>
              </a:rPr>
              <a:t>https://mylabtw.blogspot.com</a:t>
            </a:r>
            <a:endParaRPr lang="en-US" altLang="zh-TW" sz="1200" dirty="0">
              <a:hlinkClick r:id="rId9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/>
              <a:t>Xamarin.Forms User Group Taiwan</a:t>
            </a:r>
          </a:p>
          <a:p>
            <a:pPr marL="257169" lvl="1" indent="0">
              <a:lnSpc>
                <a:spcPct val="150000"/>
              </a:lnSpc>
              <a:buNone/>
            </a:pPr>
            <a:r>
              <a:rPr lang="en-US" altLang="zh-TW" sz="1200" dirty="0">
                <a:hlinkClick r:id="rId10"/>
              </a:rPr>
              <a:t>https://www.facebook.com/groups/XamarinFormstw/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.NET User Group Taiwan</a:t>
            </a:r>
          </a:p>
          <a:p>
            <a:pPr marL="257169" lvl="1" indent="0">
              <a:lnSpc>
                <a:spcPct val="150000"/>
              </a:lnSpc>
              <a:buNone/>
            </a:pPr>
            <a:r>
              <a:rPr lang="en-US" altLang="zh-TW" sz="1200" dirty="0">
                <a:hlinkClick r:id="rId11"/>
              </a:rPr>
              <a:t>https://www.facebook.com/groups/DotNetUserGroupTaiwan/</a:t>
            </a:r>
            <a:endParaRPr lang="en-US" altLang="zh-TW" sz="1200" dirty="0"/>
          </a:p>
          <a:p>
            <a:pPr lvl="1">
              <a:lnSpc>
                <a:spcPct val="150000"/>
              </a:lnSpc>
            </a:pP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0549819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4C940-29B4-4723-A78F-066EC3D6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NuGet</a:t>
            </a:r>
            <a:r>
              <a:rPr lang="zh-TW" altLang="en-US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封裝管理員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032D16-7D4A-4139-BCB4-8B0D9DCD6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36" y="1789510"/>
            <a:ext cx="5277124" cy="359568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C4AFF-7122-48CA-8AF5-9E2DCDD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4C5F-3C74-4B92-8716-E308C0CBDD76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7E8B7-8B79-4975-837D-4B97118C4EFD}"/>
              </a:ext>
            </a:extLst>
          </p:cNvPr>
          <p:cNvSpPr/>
          <p:nvPr/>
        </p:nvSpPr>
        <p:spPr>
          <a:xfrm>
            <a:off x="1644280" y="2453288"/>
            <a:ext cx="1437038" cy="356588"/>
          </a:xfrm>
          <a:prstGeom prst="rect">
            <a:avLst/>
          </a:prstGeom>
          <a:noFill/>
          <a:ln>
            <a:solidFill>
              <a:srgbClr val="D141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050" dirty="0">
              <a:solidFill>
                <a:srgbClr val="D14187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9DA4D3-C35E-46ED-89CD-DFAEB9B858CE}"/>
              </a:ext>
            </a:extLst>
          </p:cNvPr>
          <p:cNvGrpSpPr/>
          <p:nvPr/>
        </p:nvGrpSpPr>
        <p:grpSpPr>
          <a:xfrm>
            <a:off x="1775226" y="2134911"/>
            <a:ext cx="2612181" cy="276999"/>
            <a:chOff x="4792956" y="2380067"/>
            <a:chExt cx="3482908" cy="369332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7B737D5-D1CA-4065-8307-F388AAA82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2956" y="2564733"/>
              <a:ext cx="503782" cy="184666"/>
            </a:xfrm>
            <a:prstGeom prst="straightConnector1">
              <a:avLst/>
            </a:prstGeom>
            <a:ln w="28575">
              <a:solidFill>
                <a:srgbClr val="D1418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1D6C29-B657-4334-B486-23D2BADFFA94}"/>
                </a:ext>
              </a:extLst>
            </p:cNvPr>
            <p:cNvSpPr/>
            <p:nvPr/>
          </p:nvSpPr>
          <p:spPr>
            <a:xfrm>
              <a:off x="5212867" y="2380067"/>
              <a:ext cx="30629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NuGet</a:t>
              </a:r>
              <a:r>
                <a:rPr lang="zh-TW" altLang="en-US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 套件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7EF0EB2-ABA3-4821-A5FC-4153D3E7F3E6}"/>
              </a:ext>
            </a:extLst>
          </p:cNvPr>
          <p:cNvSpPr/>
          <p:nvPr/>
        </p:nvSpPr>
        <p:spPr>
          <a:xfrm>
            <a:off x="3106487" y="2453288"/>
            <a:ext cx="489202" cy="356588"/>
          </a:xfrm>
          <a:prstGeom prst="rect">
            <a:avLst/>
          </a:prstGeom>
          <a:noFill/>
          <a:ln>
            <a:solidFill>
              <a:srgbClr val="D141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050" dirty="0">
              <a:solidFill>
                <a:srgbClr val="D14187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5C44D60-20E0-41B6-A6E5-7D215C766619}"/>
              </a:ext>
            </a:extLst>
          </p:cNvPr>
          <p:cNvGrpSpPr/>
          <p:nvPr/>
        </p:nvGrpSpPr>
        <p:grpSpPr>
          <a:xfrm>
            <a:off x="2247323" y="2851254"/>
            <a:ext cx="2297248" cy="336946"/>
            <a:chOff x="5212867" y="2300138"/>
            <a:chExt cx="3062997" cy="449261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E423E22-C0ED-4D66-B29F-9E85ABFF5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138" y="2300138"/>
              <a:ext cx="425450" cy="249206"/>
            </a:xfrm>
            <a:prstGeom prst="straightConnector1">
              <a:avLst/>
            </a:prstGeom>
            <a:ln w="28575">
              <a:solidFill>
                <a:srgbClr val="D1418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E653F0E-E45D-4CDA-97F8-88AC69C4DC80}"/>
                </a:ext>
              </a:extLst>
            </p:cNvPr>
            <p:cNvSpPr/>
            <p:nvPr/>
          </p:nvSpPr>
          <p:spPr>
            <a:xfrm>
              <a:off x="5212867" y="2380067"/>
              <a:ext cx="30629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套件版本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EF8295C-5371-461F-B873-8EF542053556}"/>
              </a:ext>
            </a:extLst>
          </p:cNvPr>
          <p:cNvSpPr/>
          <p:nvPr/>
        </p:nvSpPr>
        <p:spPr>
          <a:xfrm>
            <a:off x="3944687" y="3848100"/>
            <a:ext cx="989264" cy="195263"/>
          </a:xfrm>
          <a:prstGeom prst="rect">
            <a:avLst/>
          </a:prstGeom>
          <a:noFill/>
          <a:ln>
            <a:solidFill>
              <a:srgbClr val="D141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050" dirty="0">
              <a:solidFill>
                <a:srgbClr val="D14187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F01B81-5534-40F2-B919-967E8F80C3D1}"/>
              </a:ext>
            </a:extLst>
          </p:cNvPr>
          <p:cNvSpPr/>
          <p:nvPr/>
        </p:nvSpPr>
        <p:spPr>
          <a:xfrm>
            <a:off x="3944685" y="4349786"/>
            <a:ext cx="1575053" cy="465102"/>
          </a:xfrm>
          <a:prstGeom prst="rect">
            <a:avLst/>
          </a:prstGeom>
          <a:noFill/>
          <a:ln>
            <a:solidFill>
              <a:srgbClr val="D141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050" dirty="0">
              <a:solidFill>
                <a:srgbClr val="D14187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7074250-9CC7-4B9D-A535-9AD64F728A9A}"/>
              </a:ext>
            </a:extLst>
          </p:cNvPr>
          <p:cNvSpPr/>
          <p:nvPr/>
        </p:nvSpPr>
        <p:spPr>
          <a:xfrm>
            <a:off x="3892775" y="2622043"/>
            <a:ext cx="2750913" cy="845057"/>
          </a:xfrm>
          <a:prstGeom prst="rect">
            <a:avLst/>
          </a:prstGeom>
          <a:noFill/>
          <a:ln>
            <a:solidFill>
              <a:srgbClr val="D141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050" dirty="0">
              <a:solidFill>
                <a:srgbClr val="D14187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33A108A-09E8-4CCE-9857-A9E97CB41C4A}"/>
              </a:ext>
            </a:extLst>
          </p:cNvPr>
          <p:cNvGrpSpPr/>
          <p:nvPr/>
        </p:nvGrpSpPr>
        <p:grpSpPr>
          <a:xfrm>
            <a:off x="5395912" y="3467102"/>
            <a:ext cx="2553866" cy="381000"/>
            <a:chOff x="4870710" y="2241399"/>
            <a:chExt cx="3405154" cy="508000"/>
          </a:xfrm>
        </p:grpSpPr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9A488C7-BE4E-453E-BE64-400AA516B2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0710" y="2241399"/>
              <a:ext cx="426028" cy="323334"/>
            </a:xfrm>
            <a:prstGeom prst="straightConnector1">
              <a:avLst/>
            </a:prstGeom>
            <a:ln w="28575">
              <a:solidFill>
                <a:srgbClr val="D1418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F88721-6251-45E3-8EC8-1844F69A7A22}"/>
                </a:ext>
              </a:extLst>
            </p:cNvPr>
            <p:cNvSpPr/>
            <p:nvPr/>
          </p:nvSpPr>
          <p:spPr>
            <a:xfrm>
              <a:off x="5212867" y="2380067"/>
              <a:ext cx="30629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套件說明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FA6952A-6D1E-4938-8CD3-975DF05FFAB5}"/>
              </a:ext>
            </a:extLst>
          </p:cNvPr>
          <p:cNvSpPr/>
          <p:nvPr/>
        </p:nvSpPr>
        <p:spPr>
          <a:xfrm>
            <a:off x="5557838" y="2108822"/>
            <a:ext cx="1055842" cy="164589"/>
          </a:xfrm>
          <a:prstGeom prst="rect">
            <a:avLst/>
          </a:prstGeom>
          <a:noFill/>
          <a:ln>
            <a:solidFill>
              <a:srgbClr val="D141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050" dirty="0">
              <a:solidFill>
                <a:srgbClr val="D14187"/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2CDCFE-2E74-4E5F-8703-DC72C85858F3}"/>
              </a:ext>
            </a:extLst>
          </p:cNvPr>
          <p:cNvGrpSpPr/>
          <p:nvPr/>
        </p:nvGrpSpPr>
        <p:grpSpPr>
          <a:xfrm>
            <a:off x="4371114" y="2097936"/>
            <a:ext cx="2297248" cy="276999"/>
            <a:chOff x="5212867" y="2380067"/>
            <a:chExt cx="3062997" cy="369332"/>
          </a:xfrm>
        </p:grpSpPr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0CFEB151-3209-4B0A-8D06-C06E88373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138" y="2527487"/>
              <a:ext cx="626142" cy="21857"/>
            </a:xfrm>
            <a:prstGeom prst="straightConnector1">
              <a:avLst/>
            </a:prstGeom>
            <a:ln w="28575">
              <a:solidFill>
                <a:srgbClr val="D1418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3EAA317-FB23-43D7-B989-6DBDBF53FE4C}"/>
                </a:ext>
              </a:extLst>
            </p:cNvPr>
            <p:cNvSpPr/>
            <p:nvPr/>
          </p:nvSpPr>
          <p:spPr>
            <a:xfrm>
              <a:off x="5212867" y="2380067"/>
              <a:ext cx="30629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套件來源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AE370D4-0F53-4E4A-863D-0ADF92742E48}"/>
              </a:ext>
            </a:extLst>
          </p:cNvPr>
          <p:cNvGrpSpPr/>
          <p:nvPr/>
        </p:nvGrpSpPr>
        <p:grpSpPr>
          <a:xfrm>
            <a:off x="4933951" y="3826977"/>
            <a:ext cx="2574967" cy="276999"/>
            <a:chOff x="4842575" y="2380067"/>
            <a:chExt cx="3433289" cy="369332"/>
          </a:xfrm>
        </p:grpSpPr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687163BB-9092-4646-88BF-A07FB68D6BAB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 flipV="1">
              <a:off x="4842575" y="2538410"/>
              <a:ext cx="454164" cy="26324"/>
            </a:xfrm>
            <a:prstGeom prst="straightConnector1">
              <a:avLst/>
            </a:prstGeom>
            <a:ln w="28575">
              <a:solidFill>
                <a:srgbClr val="D1418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070D8B4-0167-4A88-BFF1-1AFF90FA4AD6}"/>
                </a:ext>
              </a:extLst>
            </p:cNvPr>
            <p:cNvSpPr/>
            <p:nvPr/>
          </p:nvSpPr>
          <p:spPr>
            <a:xfrm>
              <a:off x="5212867" y="2380067"/>
              <a:ext cx="30629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支援架構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2842532-4E1B-477A-A76C-FFC725568751}"/>
              </a:ext>
            </a:extLst>
          </p:cNvPr>
          <p:cNvGrpSpPr/>
          <p:nvPr/>
        </p:nvGrpSpPr>
        <p:grpSpPr>
          <a:xfrm>
            <a:off x="5513671" y="4455381"/>
            <a:ext cx="2574967" cy="276999"/>
            <a:chOff x="4842575" y="2380067"/>
            <a:chExt cx="3433289" cy="369332"/>
          </a:xfrm>
        </p:grpSpPr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EE1A3C9A-DAFC-45A1-AB49-3CE842CED8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2575" y="2538410"/>
              <a:ext cx="454164" cy="26324"/>
            </a:xfrm>
            <a:prstGeom prst="straightConnector1">
              <a:avLst/>
            </a:prstGeom>
            <a:ln w="28575">
              <a:solidFill>
                <a:srgbClr val="D1418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004E78E-FFAA-4725-BD9F-4938E7100487}"/>
                </a:ext>
              </a:extLst>
            </p:cNvPr>
            <p:cNvSpPr/>
            <p:nvPr/>
          </p:nvSpPr>
          <p:spPr>
            <a:xfrm>
              <a:off x="5212867" y="2380067"/>
              <a:ext cx="30629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套件相依性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2AB618F-01C2-408F-B1C6-09A90A5114AD}"/>
              </a:ext>
            </a:extLst>
          </p:cNvPr>
          <p:cNvGrpSpPr/>
          <p:nvPr/>
        </p:nvGrpSpPr>
        <p:grpSpPr>
          <a:xfrm>
            <a:off x="2686051" y="1855436"/>
            <a:ext cx="2574967" cy="276999"/>
            <a:chOff x="4842575" y="2380067"/>
            <a:chExt cx="3433289" cy="369332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4EF8CC75-3297-4822-A86D-D854BEDA4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2575" y="2538410"/>
              <a:ext cx="454164" cy="26324"/>
            </a:xfrm>
            <a:prstGeom prst="straightConnector1">
              <a:avLst/>
            </a:prstGeom>
            <a:ln w="28575">
              <a:solidFill>
                <a:srgbClr val="D1418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E88A8D7-F18C-4B45-83DE-C0214CFDDA34}"/>
                </a:ext>
              </a:extLst>
            </p:cNvPr>
            <p:cNvSpPr/>
            <p:nvPr/>
          </p:nvSpPr>
          <p:spPr>
            <a:xfrm>
              <a:off x="5212867" y="2380067"/>
              <a:ext cx="30629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新套件更新提示</a:t>
              </a: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1EDA69F4-7260-484A-9BB1-750B14AD05DB}"/>
              </a:ext>
            </a:extLst>
          </p:cNvPr>
          <p:cNvSpPr/>
          <p:nvPr/>
        </p:nvSpPr>
        <p:spPr>
          <a:xfrm>
            <a:off x="2428875" y="1883606"/>
            <a:ext cx="257175" cy="195263"/>
          </a:xfrm>
          <a:prstGeom prst="rect">
            <a:avLst/>
          </a:prstGeom>
          <a:noFill/>
          <a:ln>
            <a:solidFill>
              <a:srgbClr val="D141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050" dirty="0">
              <a:solidFill>
                <a:srgbClr val="D14187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51E4BBD-2325-4EE2-AC57-D952CBCC7057}"/>
              </a:ext>
            </a:extLst>
          </p:cNvPr>
          <p:cNvSpPr/>
          <p:nvPr/>
        </p:nvSpPr>
        <p:spPr>
          <a:xfrm>
            <a:off x="3944687" y="5233586"/>
            <a:ext cx="989264" cy="86211"/>
          </a:xfrm>
          <a:prstGeom prst="rect">
            <a:avLst/>
          </a:prstGeom>
          <a:noFill/>
          <a:ln>
            <a:solidFill>
              <a:srgbClr val="D141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050" dirty="0">
              <a:solidFill>
                <a:srgbClr val="D14187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369CE52-08DB-4111-8AF7-385316783D5B}"/>
              </a:ext>
            </a:extLst>
          </p:cNvPr>
          <p:cNvGrpSpPr/>
          <p:nvPr/>
        </p:nvGrpSpPr>
        <p:grpSpPr>
          <a:xfrm>
            <a:off x="4933951" y="5114831"/>
            <a:ext cx="2574967" cy="276999"/>
            <a:chOff x="4842575" y="2380067"/>
            <a:chExt cx="3433289" cy="369332"/>
          </a:xfrm>
        </p:grpSpPr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07C6C152-F58B-4ED5-807B-496CF9940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575" y="2564734"/>
              <a:ext cx="454164" cy="0"/>
            </a:xfrm>
            <a:prstGeom prst="straightConnector1">
              <a:avLst/>
            </a:prstGeom>
            <a:ln w="28575">
              <a:solidFill>
                <a:srgbClr val="D1418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A5B60AF-EC08-4BC4-B93C-1B813114B4C0}"/>
                </a:ext>
              </a:extLst>
            </p:cNvPr>
            <p:cNvSpPr/>
            <p:nvPr/>
          </p:nvSpPr>
          <p:spPr>
            <a:xfrm>
              <a:off x="5212867" y="2380067"/>
              <a:ext cx="30629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有支援 </a:t>
              </a:r>
              <a:r>
                <a:rPr lang="en-US" altLang="zh-TW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.NET</a:t>
              </a:r>
              <a:r>
                <a:rPr lang="zh-TW" altLang="en-US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 </a:t>
              </a:r>
              <a:r>
                <a:rPr lang="en-US" altLang="zh-TW" sz="1200" b="1" dirty="0">
                  <a:solidFill>
                    <a:schemeClr val="bg1"/>
                  </a:solidFill>
                  <a:highlight>
                    <a:srgbClr val="D14187"/>
                  </a:highlight>
                </a:rPr>
                <a:t>Standard</a:t>
              </a:r>
              <a:endParaRPr lang="zh-TW" altLang="en-US" sz="1200" b="1" dirty="0">
                <a:solidFill>
                  <a:schemeClr val="bg1"/>
                </a:solidFill>
                <a:highlight>
                  <a:srgbClr val="D14187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8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7" grpId="0" animBg="1"/>
      <p:bldP spid="18" grpId="0" animBg="1"/>
      <p:bldP spid="19" grpId="0" animBg="1"/>
      <p:bldP spid="24" grpId="0" animBg="1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72D65-3B1C-438A-BED9-F28CFF7C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448" y="1296140"/>
            <a:ext cx="8628568" cy="3877985"/>
          </a:xfrm>
        </p:spPr>
        <p:txBody>
          <a:bodyPr/>
          <a:lstStyle/>
          <a:p>
            <a:r>
              <a:rPr lang="zh-TW" altLang="en-US" sz="3200" dirty="0"/>
              <a:t>建立 </a:t>
            </a:r>
            <a:r>
              <a:rPr lang="en-US" altLang="zh-TW" sz="3200" dirty="0"/>
              <a:t>.NET Standard </a:t>
            </a:r>
            <a:r>
              <a:rPr lang="zh-TW" altLang="en-US" sz="3200" dirty="0"/>
              <a:t>類別庫專案</a:t>
            </a:r>
          </a:p>
          <a:p>
            <a:r>
              <a:rPr lang="zh-TW" altLang="en-US" sz="3200" dirty="0"/>
              <a:t>修正 </a:t>
            </a:r>
            <a:r>
              <a:rPr lang="en-US" altLang="zh-TW" sz="3200" dirty="0"/>
              <a:t>.</a:t>
            </a:r>
            <a:r>
              <a:rPr lang="en-US" altLang="zh-TW" sz="3200" dirty="0" err="1"/>
              <a:t>csproj</a:t>
            </a:r>
            <a:r>
              <a:rPr lang="zh-TW" altLang="en-US" sz="3200" dirty="0"/>
              <a:t> ，定義要產生 </a:t>
            </a:r>
            <a:r>
              <a:rPr lang="en-US" altLang="zh-TW" sz="3200" dirty="0"/>
              <a:t>NuGet</a:t>
            </a:r>
            <a:r>
              <a:rPr lang="zh-TW" altLang="en-US" sz="3200" dirty="0"/>
              <a:t> 套件資訊</a:t>
            </a:r>
            <a:endParaRPr lang="en-US" altLang="zh-TW" sz="3200" dirty="0"/>
          </a:p>
          <a:p>
            <a:r>
              <a:rPr lang="zh-TW" altLang="en-US" sz="3200" dirty="0"/>
              <a:t>登入到 </a:t>
            </a:r>
            <a:r>
              <a:rPr lang="en-US" altLang="zh-TW" sz="3200" dirty="0" err="1"/>
              <a:t>MyGet</a:t>
            </a:r>
            <a:r>
              <a:rPr lang="en-US" altLang="zh-TW" sz="3200" dirty="0"/>
              <a:t> </a:t>
            </a:r>
            <a:r>
              <a:rPr lang="zh-TW" altLang="en-US" sz="3200" dirty="0"/>
              <a:t>與建立 </a:t>
            </a:r>
            <a:r>
              <a:rPr lang="en-US" altLang="zh-TW" sz="3200" dirty="0"/>
              <a:t>NuGet Feed</a:t>
            </a:r>
          </a:p>
          <a:p>
            <a:r>
              <a:rPr lang="zh-TW" altLang="en-US" sz="3200" dirty="0"/>
              <a:t>上傳 </a:t>
            </a:r>
            <a:r>
              <a:rPr lang="en-US" altLang="zh-TW" sz="3200" dirty="0"/>
              <a:t>NuGet </a:t>
            </a:r>
            <a:r>
              <a:rPr lang="zh-TW" altLang="en-US" sz="3200" dirty="0"/>
              <a:t>套件到 </a:t>
            </a:r>
            <a:r>
              <a:rPr lang="en-US" altLang="zh-TW" sz="3200" dirty="0" err="1"/>
              <a:t>MyGet</a:t>
            </a:r>
            <a:endParaRPr lang="en-US" altLang="zh-TW" sz="3200" dirty="0"/>
          </a:p>
          <a:p>
            <a:r>
              <a:rPr lang="zh-TW" altLang="en-US" sz="3200" dirty="0"/>
              <a:t>建立新專案，加入參考該 </a:t>
            </a:r>
            <a:r>
              <a:rPr lang="en-US" altLang="zh-TW" sz="3200" dirty="0"/>
              <a:t>NuGet</a:t>
            </a:r>
            <a:r>
              <a:rPr lang="zh-TW" altLang="en-US" sz="3200" dirty="0"/>
              <a:t> 套件</a:t>
            </a:r>
            <a:endParaRPr lang="en-US" altLang="zh-TW" sz="3200" dirty="0"/>
          </a:p>
          <a:p>
            <a:r>
              <a:rPr lang="zh-TW" altLang="en-US" sz="3200" dirty="0"/>
              <a:t>測試該套件是否可以正常運作</a:t>
            </a:r>
          </a:p>
          <a:p>
            <a:endParaRPr lang="zh-TW" altLang="en-US" sz="32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5CC824-97AC-4490-9E6B-31C79167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zh-TW" altLang="en-US" sz="3533"/>
              <a:t>建立與發佈 </a:t>
            </a:r>
            <a:r>
              <a:rPr lang="en-US" altLang="zh-TW" sz="3533"/>
              <a:t>NuGet</a:t>
            </a:r>
            <a:r>
              <a:rPr lang="zh-TW" altLang="en-US" sz="3533"/>
              <a:t> 套件到 </a:t>
            </a:r>
            <a:r>
              <a:rPr lang="en-US" altLang="zh-TW" sz="3533"/>
              <a:t>MyGet</a:t>
            </a:r>
            <a:endParaRPr lang="zh-TW" altLang="en-US" sz="3533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EA1698-4192-4F6A-8235-FC2CAFDF9C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19887" y="5624513"/>
            <a:ext cx="2424113" cy="273844"/>
          </a:xfrm>
        </p:spPr>
        <p:txBody>
          <a:bodyPr/>
          <a:lstStyle/>
          <a:p>
            <a:fld id="{7BB48F94-1885-8840-AD9E-01C4662684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76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30" y="2420533"/>
            <a:ext cx="7394337" cy="1528880"/>
          </a:xfrm>
        </p:spPr>
        <p:txBody>
          <a:bodyPr/>
          <a:lstStyle/>
          <a:p>
            <a:r>
              <a:rPr lang="en-US" sz="4853" dirty="0"/>
              <a:t>Demo:</a:t>
            </a:r>
            <a:r>
              <a:rPr lang="zh-TW" altLang="en-US" sz="4853" dirty="0"/>
              <a:t>將 </a:t>
            </a:r>
            <a:r>
              <a:rPr lang="en-US" altLang="zh-TW" sz="4853" dirty="0"/>
              <a:t>.NET</a:t>
            </a:r>
            <a:r>
              <a:rPr lang="zh-TW" altLang="en-US" sz="4853" dirty="0"/>
              <a:t> 標準類別庫</a:t>
            </a:r>
            <a:br>
              <a:rPr lang="en-US" altLang="zh-TW" sz="4853" dirty="0"/>
            </a:br>
            <a:r>
              <a:rPr lang="zh-TW" altLang="en-US" sz="4853" dirty="0"/>
              <a:t>產生 </a:t>
            </a:r>
            <a:r>
              <a:rPr lang="en-US" altLang="zh-TW" sz="4853" dirty="0"/>
              <a:t>NuGet</a:t>
            </a:r>
            <a:r>
              <a:rPr lang="zh-TW" altLang="en-US" sz="4853" dirty="0"/>
              <a:t> 套件並上架</a:t>
            </a:r>
            <a:endParaRPr lang="en-US" sz="4853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1930" y="3765208"/>
            <a:ext cx="4846434" cy="947182"/>
          </a:xfrm>
        </p:spPr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NuGet</a:t>
            </a:r>
            <a:r>
              <a:rPr lang="zh-TW" altLang="en-US" dirty="0"/>
              <a:t> 套件、上傳、使用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75AA9-BDCD-4189-84DA-60EC5A59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B65A73-F3C9-45D0-9280-9989D2E961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16F5E5-DD77-4F56-9FB1-46D0D3EED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6DDE6BF-CD75-491A-8539-FD6A03C5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A9D5A78-6A2B-4F6F-89E1-419608F26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20C9F7-CA4D-4783-A5D8-7F7CD05E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065" y="-82550"/>
            <a:ext cx="9254066" cy="6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Study4.TW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3C308E-23DE-4015-8354-8B88FFE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31" y="1699857"/>
            <a:ext cx="2673054" cy="26730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4FB6CF-C041-4F72-8012-A2ED7FC6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32" y="1699857"/>
            <a:ext cx="2673054" cy="26730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0CFF5C-47B2-406F-B93B-345AFE8251A6}"/>
              </a:ext>
            </a:extLst>
          </p:cNvPr>
          <p:cNvSpPr txBox="1"/>
          <p:nvPr/>
        </p:nvSpPr>
        <p:spPr>
          <a:xfrm>
            <a:off x="6624092" y="4838709"/>
            <a:ext cx="209353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粉絲專頁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4E48E-B6B1-4DF6-AAF9-F6252987941C}"/>
              </a:ext>
            </a:extLst>
          </p:cNvPr>
          <p:cNvSpPr txBox="1"/>
          <p:nvPr/>
        </p:nvSpPr>
        <p:spPr>
          <a:xfrm>
            <a:off x="3328739" y="4838709"/>
            <a:ext cx="255183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B2A589-0497-48C5-9D6B-8CA4D676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" y="1699857"/>
            <a:ext cx="2673054" cy="26730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FCF913-9822-480D-8CB5-9262FB8F4D9A}"/>
              </a:ext>
            </a:extLst>
          </p:cNvPr>
          <p:cNvSpPr txBox="1"/>
          <p:nvPr/>
        </p:nvSpPr>
        <p:spPr>
          <a:xfrm>
            <a:off x="234368" y="4838709"/>
            <a:ext cx="260817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聊天社團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DF22D2-8253-4110-8B70-880E617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</a:p>
        </p:txBody>
      </p:sp>
      <p:pic>
        <p:nvPicPr>
          <p:cNvPr id="1026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id="{D5AEB117-113B-401C-A3DF-FE7544C8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28" y="3219604"/>
            <a:ext cx="3336172" cy="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id="{2CAEBFBB-43A3-48A5-BECE-6460A657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68" y="851111"/>
            <a:ext cx="1862007" cy="18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id="{E99FA66C-5321-407F-98EB-3242E1B5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29" y="4591011"/>
            <a:ext cx="4244838" cy="116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id="{CDA2BBB1-3CFE-4026-937C-1FB57DE0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9" y="4713719"/>
            <a:ext cx="4268874" cy="11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MICROSOFT MVP」的圖片搜尋結果">
            <a:extLst>
              <a:ext uri="{FF2B5EF4-FFF2-40B4-BE49-F238E27FC236}">
                <a16:creationId xmlns:a16="http://schemas.microsoft.com/office/drawing/2014/main" id="{2A0A17F5-D6E8-4611-8FA9-1949B8FA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9" y="1237349"/>
            <a:ext cx="2781993" cy="112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t.kfs.io/organization_resource_files/635/17748/______LOGO.jpg">
            <a:extLst>
              <a:ext uri="{FF2B5EF4-FFF2-40B4-BE49-F238E27FC236}">
                <a16:creationId xmlns:a16="http://schemas.microsoft.com/office/drawing/2014/main" id="{D9C8118D-D01E-421C-A44F-744FC641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6" y="2949442"/>
            <a:ext cx="3207277" cy="133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distudio.blob.core.windows.net/study4tw/1513767390.202520.png">
            <a:extLst>
              <a:ext uri="{FF2B5EF4-FFF2-40B4-BE49-F238E27FC236}">
                <a16:creationId xmlns:a16="http://schemas.microsoft.com/office/drawing/2014/main" id="{3089E268-EA1D-4DB6-8AD6-1DF14365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22" y="775358"/>
            <a:ext cx="2679411" cy="20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86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BF01F9DB-E0E7-4EF9-ABC4-D8B2399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04" y="2932072"/>
            <a:ext cx="3073792" cy="9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DFB6AF39-72D6-44FD-B1D8-5EBA9F57C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8740142" cy="2598147"/>
          </a:xfrm>
        </p:spPr>
        <p:txBody>
          <a:bodyPr/>
          <a:lstStyle/>
          <a:p>
            <a:r>
              <a:rPr lang="en-US" altLang="zh-TW" b="1" dirty="0">
                <a:solidFill>
                  <a:srgbClr val="D83B01"/>
                </a:solidFill>
              </a:rPr>
              <a:t>.NET </a:t>
            </a:r>
            <a:r>
              <a:rPr lang="zh-TW" altLang="en-US" b="1" dirty="0">
                <a:solidFill>
                  <a:srgbClr val="D83B01"/>
                </a:solidFill>
              </a:rPr>
              <a:t>架構 </a:t>
            </a:r>
            <a:r>
              <a:rPr lang="en-US" altLang="zh-TW" b="1" dirty="0">
                <a:solidFill>
                  <a:srgbClr val="D83B01"/>
                </a:solidFill>
              </a:rPr>
              <a:t>(Framework)</a:t>
            </a:r>
            <a:r>
              <a:rPr lang="zh-TW" altLang="en-US" b="1" dirty="0">
                <a:solidFill>
                  <a:srgbClr val="D83B01"/>
                </a:solidFill>
              </a:rPr>
              <a:t> 共用程式碼的選擇</a:t>
            </a:r>
            <a:endParaRPr lang="en-US" altLang="zh-TW" b="1" dirty="0">
              <a:solidFill>
                <a:srgbClr val="D83B01"/>
              </a:solidFill>
            </a:endParaRPr>
          </a:p>
          <a:p>
            <a:r>
              <a:rPr lang="zh-TW" altLang="en-US" dirty="0"/>
              <a:t>建立多目標架構的 </a:t>
            </a:r>
            <a:r>
              <a:rPr lang="en-US" altLang="zh-TW" dirty="0"/>
              <a:t>.NET </a:t>
            </a:r>
            <a:r>
              <a:rPr lang="zh-TW" altLang="en-US" dirty="0"/>
              <a:t>程式庫</a:t>
            </a:r>
            <a:endParaRPr lang="en-US" altLang="zh-TW" dirty="0"/>
          </a:p>
          <a:p>
            <a:r>
              <a:rPr lang="zh-TW" altLang="en-US" dirty="0"/>
              <a:t>建立 </a:t>
            </a:r>
            <a:r>
              <a:rPr lang="en-US" altLang="zh-TW" dirty="0"/>
              <a:t>NuGet</a:t>
            </a:r>
            <a:r>
              <a:rPr lang="zh-TW" altLang="en-US" dirty="0"/>
              <a:t> 套件與發佈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8597-833C-4FCF-AB0A-C0332BF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2925735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7FA89D9-507E-4BAB-ABC5-23441F10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三種不同 </a:t>
            </a:r>
            <a:r>
              <a:rPr lang="en-US" altLang="zh-TW" sz="4000" dirty="0"/>
              <a:t>.NET</a:t>
            </a:r>
            <a:r>
              <a:rPr lang="zh-TW" altLang="en-US" sz="4000" dirty="0"/>
              <a:t> 架構 </a:t>
            </a:r>
            <a:r>
              <a:rPr lang="en-US" altLang="zh-TW" sz="4000" dirty="0"/>
              <a:t>Framework</a:t>
            </a:r>
            <a:r>
              <a:rPr lang="zh-TW" altLang="en-US" sz="4000" dirty="0"/>
              <a:t> 生態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DCA48-32F7-460D-BA16-2E608B28495D}"/>
              </a:ext>
            </a:extLst>
          </p:cNvPr>
          <p:cNvSpPr/>
          <p:nvPr/>
        </p:nvSpPr>
        <p:spPr>
          <a:xfrm>
            <a:off x="139458" y="2349885"/>
            <a:ext cx="2634625" cy="401254"/>
          </a:xfrm>
          <a:prstGeom prst="rect">
            <a:avLst/>
          </a:prstGeom>
          <a:solidFill>
            <a:srgbClr val="0C5D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.NET Framework</a:t>
            </a:r>
            <a:endParaRPr lang="zh-TW" altLang="en-US" sz="1200" dirty="0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7D32326-5671-4405-92A7-13C289A764C7}"/>
              </a:ext>
            </a:extLst>
          </p:cNvPr>
          <p:cNvGrpSpPr/>
          <p:nvPr/>
        </p:nvGrpSpPr>
        <p:grpSpPr>
          <a:xfrm>
            <a:off x="137629" y="1858570"/>
            <a:ext cx="2636453" cy="3427112"/>
            <a:chOff x="183505" y="1512893"/>
            <a:chExt cx="3515271" cy="45694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F233EE1-5120-420E-949F-AE9D5807489F}"/>
                </a:ext>
              </a:extLst>
            </p:cNvPr>
            <p:cNvSpPr/>
            <p:nvPr/>
          </p:nvSpPr>
          <p:spPr>
            <a:xfrm>
              <a:off x="183505" y="5117816"/>
              <a:ext cx="3512833" cy="964559"/>
            </a:xfrm>
            <a:prstGeom prst="rect">
              <a:avLst/>
            </a:prstGeom>
            <a:solidFill>
              <a:srgbClr val="517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Windows</a:t>
              </a:r>
              <a:endParaRPr lang="zh-TW" altLang="en-US" sz="1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1798C51-A55F-4C5E-A99E-87332FCB7A25}"/>
                </a:ext>
              </a:extLst>
            </p:cNvPr>
            <p:cNvSpPr/>
            <p:nvPr/>
          </p:nvSpPr>
          <p:spPr>
            <a:xfrm>
              <a:off x="183505" y="1512893"/>
              <a:ext cx="3512833" cy="5947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C#</a:t>
              </a:r>
              <a:endParaRPr lang="zh-TW" alt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2515BC-BF48-41D9-806E-09FEE0C3A811}"/>
                </a:ext>
              </a:extLst>
            </p:cNvPr>
            <p:cNvSpPr/>
            <p:nvPr/>
          </p:nvSpPr>
          <p:spPr>
            <a:xfrm>
              <a:off x="186711" y="2702985"/>
              <a:ext cx="3512065" cy="2345808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B0B2B83-8E2B-485E-866D-1B60E4988AE7}"/>
                </a:ext>
              </a:extLst>
            </p:cNvPr>
            <p:cNvSpPr/>
            <p:nvPr/>
          </p:nvSpPr>
          <p:spPr>
            <a:xfrm>
              <a:off x="186711" y="3951267"/>
              <a:ext cx="3407521" cy="535005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F44B23-50E3-4B04-A7BD-86267AB335D7}"/>
                </a:ext>
              </a:extLst>
            </p:cNvPr>
            <p:cNvSpPr/>
            <p:nvPr/>
          </p:nvSpPr>
          <p:spPr>
            <a:xfrm>
              <a:off x="285613" y="2775199"/>
              <a:ext cx="1068530" cy="535293"/>
            </a:xfrm>
            <a:prstGeom prst="rect">
              <a:avLst/>
            </a:prstGeom>
            <a:solidFill>
              <a:srgbClr val="0A4A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/>
                <a:t>WPF</a:t>
              </a:r>
              <a:endParaRPr lang="zh-TW" altLang="en-US" sz="105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CE6923-DC10-42B7-8597-836495090EC7}"/>
                </a:ext>
              </a:extLst>
            </p:cNvPr>
            <p:cNvSpPr/>
            <p:nvPr/>
          </p:nvSpPr>
          <p:spPr>
            <a:xfrm>
              <a:off x="285613" y="3962931"/>
              <a:ext cx="3308620" cy="453177"/>
            </a:xfrm>
            <a:prstGeom prst="rect">
              <a:avLst/>
            </a:prstGeom>
            <a:solidFill>
              <a:srgbClr val="0A4A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/>
                <a:t>.NET </a:t>
              </a:r>
              <a:r>
                <a:rPr lang="zh-TW" altLang="en-US" sz="1050" dirty="0"/>
                <a:t>基礎類別庫 </a:t>
              </a:r>
              <a:r>
                <a:rPr lang="en-US" altLang="zh-TW" sz="1050" dirty="0"/>
                <a:t>BCL</a:t>
              </a:r>
              <a:endParaRPr lang="zh-TW" altLang="en-US" sz="105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389470-87C2-4711-83C4-54396C7082ED}"/>
                </a:ext>
              </a:extLst>
            </p:cNvPr>
            <p:cNvSpPr/>
            <p:nvPr/>
          </p:nvSpPr>
          <p:spPr>
            <a:xfrm>
              <a:off x="1405658" y="2775199"/>
              <a:ext cx="1068530" cy="535293"/>
            </a:xfrm>
            <a:prstGeom prst="rect">
              <a:avLst/>
            </a:prstGeom>
            <a:solidFill>
              <a:srgbClr val="0A4A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/>
                <a:t>Windows Forms</a:t>
              </a:r>
              <a:endParaRPr lang="zh-TW" altLang="en-US" sz="105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AC6717-B4AE-439E-98F2-61901F835776}"/>
                </a:ext>
              </a:extLst>
            </p:cNvPr>
            <p:cNvSpPr/>
            <p:nvPr/>
          </p:nvSpPr>
          <p:spPr>
            <a:xfrm>
              <a:off x="285613" y="3364012"/>
              <a:ext cx="1068530" cy="538537"/>
            </a:xfrm>
            <a:prstGeom prst="rect">
              <a:avLst/>
            </a:prstGeom>
            <a:solidFill>
              <a:srgbClr val="0A4A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/>
                <a:t>ASP.NET</a:t>
              </a:r>
            </a:p>
            <a:p>
              <a:pPr algn="ctr"/>
              <a:r>
                <a:rPr lang="en-US" altLang="zh-TW" sz="1050" dirty="0"/>
                <a:t>MVC</a:t>
              </a:r>
              <a:endParaRPr lang="zh-TW" altLang="en-US" sz="105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F3C86E-E58E-4350-9095-31F5C600437A}"/>
                </a:ext>
              </a:extLst>
            </p:cNvPr>
            <p:cNvSpPr/>
            <p:nvPr/>
          </p:nvSpPr>
          <p:spPr>
            <a:xfrm>
              <a:off x="285612" y="4486272"/>
              <a:ext cx="3308621" cy="453177"/>
            </a:xfrm>
            <a:prstGeom prst="rect">
              <a:avLst/>
            </a:prstGeom>
            <a:solidFill>
              <a:srgbClr val="0A4A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/>
                <a:t>通用語言執行階段 </a:t>
              </a:r>
              <a:r>
                <a:rPr lang="en-US" altLang="zh-TW" sz="1050" dirty="0"/>
                <a:t>CLR</a:t>
              </a:r>
              <a:endParaRPr lang="zh-TW" altLang="en-US" sz="105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6D41AA8-59BA-4074-B1A1-7CA5BF533B68}"/>
                </a:ext>
              </a:extLst>
            </p:cNvPr>
            <p:cNvSpPr/>
            <p:nvPr/>
          </p:nvSpPr>
          <p:spPr>
            <a:xfrm>
              <a:off x="1405658" y="3364012"/>
              <a:ext cx="1068530" cy="538537"/>
            </a:xfrm>
            <a:prstGeom prst="rect">
              <a:avLst/>
            </a:prstGeom>
            <a:solidFill>
              <a:srgbClr val="0A4A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/>
                <a:t>ASP.NET</a:t>
              </a:r>
            </a:p>
            <a:p>
              <a:pPr algn="ctr"/>
              <a:r>
                <a:rPr lang="en-US" altLang="zh-TW" sz="1050" dirty="0"/>
                <a:t>Web Form</a:t>
              </a:r>
              <a:endParaRPr lang="zh-TW" altLang="en-US" sz="105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0F4DD23-87B5-48F8-8204-74FA6FEEFE8F}"/>
                </a:ext>
              </a:extLst>
            </p:cNvPr>
            <p:cNvSpPr/>
            <p:nvPr/>
          </p:nvSpPr>
          <p:spPr>
            <a:xfrm>
              <a:off x="2525703" y="2775199"/>
              <a:ext cx="1068530" cy="535293"/>
            </a:xfrm>
            <a:prstGeom prst="rect">
              <a:avLst/>
            </a:prstGeom>
            <a:solidFill>
              <a:srgbClr val="0A4A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/>
                <a:t>WCF</a:t>
              </a:r>
              <a:endParaRPr lang="zh-TW" altLang="en-US" sz="105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E5C990-7EB0-473E-A146-961B89539A16}"/>
                </a:ext>
              </a:extLst>
            </p:cNvPr>
            <p:cNvSpPr/>
            <p:nvPr/>
          </p:nvSpPr>
          <p:spPr>
            <a:xfrm>
              <a:off x="2525703" y="3367256"/>
              <a:ext cx="1068530" cy="535293"/>
            </a:xfrm>
            <a:prstGeom prst="rect">
              <a:avLst/>
            </a:prstGeom>
            <a:solidFill>
              <a:srgbClr val="0A4A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/>
                <a:t>Silverlight</a:t>
              </a:r>
              <a:endParaRPr lang="zh-TW" altLang="en-US" sz="105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BCB18562-65EE-4159-84CF-E8F223C3FCE4}"/>
              </a:ext>
            </a:extLst>
          </p:cNvPr>
          <p:cNvSpPr/>
          <p:nvPr/>
        </p:nvSpPr>
        <p:spPr>
          <a:xfrm>
            <a:off x="3166903" y="2343849"/>
            <a:ext cx="2717027" cy="401254"/>
          </a:xfrm>
          <a:prstGeom prst="rect">
            <a:avLst/>
          </a:prstGeom>
          <a:solidFill>
            <a:srgbClr val="005A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.NET Core</a:t>
            </a:r>
            <a:endParaRPr lang="zh-TW" altLang="en-US" sz="1350"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E5322EA-D1A7-4D39-9888-C2F925CE2054}"/>
              </a:ext>
            </a:extLst>
          </p:cNvPr>
          <p:cNvGrpSpPr/>
          <p:nvPr/>
        </p:nvGrpSpPr>
        <p:grpSpPr>
          <a:xfrm>
            <a:off x="3165075" y="1858570"/>
            <a:ext cx="2719572" cy="3422249"/>
            <a:chOff x="4220100" y="1512893"/>
            <a:chExt cx="3626096" cy="456299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9B144FB-CF42-48B0-B435-E0213B1D8621}"/>
                </a:ext>
              </a:extLst>
            </p:cNvPr>
            <p:cNvSpPr/>
            <p:nvPr/>
          </p:nvSpPr>
          <p:spPr>
            <a:xfrm>
              <a:off x="4222538" y="2694938"/>
              <a:ext cx="3622702" cy="234580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7931BAD-2585-4416-8D6E-FF62A1258C36}"/>
                </a:ext>
              </a:extLst>
            </p:cNvPr>
            <p:cNvSpPr/>
            <p:nvPr/>
          </p:nvSpPr>
          <p:spPr>
            <a:xfrm>
              <a:off x="5412667" y="3943220"/>
              <a:ext cx="1244356" cy="53500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1430B65-49AC-4C6B-90A0-3654F5FB4C9B}"/>
                </a:ext>
              </a:extLst>
            </p:cNvPr>
            <p:cNvSpPr/>
            <p:nvPr/>
          </p:nvSpPr>
          <p:spPr>
            <a:xfrm>
              <a:off x="5124574" y="2767152"/>
              <a:ext cx="896916" cy="535293"/>
            </a:xfrm>
            <a:prstGeom prst="rect">
              <a:avLst/>
            </a:prstGeom>
            <a:solidFill>
              <a:srgbClr val="0048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UWP</a:t>
              </a:r>
              <a:endParaRPr lang="zh-TW" altLang="en-US" sz="12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0D37C2-A0F7-4458-A9F6-8D289B9D6B1A}"/>
                </a:ext>
              </a:extLst>
            </p:cNvPr>
            <p:cNvSpPr/>
            <p:nvPr/>
          </p:nvSpPr>
          <p:spPr>
            <a:xfrm>
              <a:off x="4312713" y="3954884"/>
              <a:ext cx="3431185" cy="453177"/>
            </a:xfrm>
            <a:prstGeom prst="rect">
              <a:avLst/>
            </a:prstGeom>
            <a:solidFill>
              <a:srgbClr val="0048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Core </a:t>
              </a:r>
              <a:r>
                <a:rPr lang="zh-TW" altLang="en-US" sz="1200" dirty="0"/>
                <a:t>基礎類別庫 </a:t>
              </a:r>
              <a:r>
                <a:rPr lang="en-US" altLang="zh-TW" sz="1200" dirty="0"/>
                <a:t>BCL</a:t>
              </a:r>
              <a:endParaRPr lang="zh-TW" altLang="en-US" sz="12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5C16D1-3926-4756-85A4-95EAB548DE3D}"/>
                </a:ext>
              </a:extLst>
            </p:cNvPr>
            <p:cNvSpPr/>
            <p:nvPr/>
          </p:nvSpPr>
          <p:spPr>
            <a:xfrm>
              <a:off x="5743049" y="3356834"/>
              <a:ext cx="1436236" cy="538537"/>
            </a:xfrm>
            <a:prstGeom prst="rect">
              <a:avLst/>
            </a:prstGeom>
            <a:solidFill>
              <a:srgbClr val="0048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ASP.NET Core</a:t>
              </a:r>
              <a:endParaRPr lang="zh-TW" altLang="en-US" sz="12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503A745-8983-47DC-B181-C9EE18F49EA4}"/>
                </a:ext>
              </a:extLst>
            </p:cNvPr>
            <p:cNvSpPr/>
            <p:nvPr/>
          </p:nvSpPr>
          <p:spPr>
            <a:xfrm>
              <a:off x="4312714" y="4478225"/>
              <a:ext cx="3431185" cy="453177"/>
            </a:xfrm>
            <a:prstGeom prst="rect">
              <a:avLst/>
            </a:prstGeom>
            <a:solidFill>
              <a:srgbClr val="0048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通用語言執行</a:t>
              </a:r>
              <a:r>
                <a:rPr lang="zh-TW" altLang="en-US" sz="1200"/>
                <a:t>階段 </a:t>
              </a:r>
              <a:r>
                <a:rPr lang="en-US" altLang="zh-TW" sz="1200" dirty="0"/>
                <a:t>CLR</a:t>
              </a:r>
              <a:endParaRPr lang="zh-TW" altLang="en-US" sz="12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8007482-6784-4B6A-A375-C597E7EEFFD7}"/>
                </a:ext>
              </a:extLst>
            </p:cNvPr>
            <p:cNvSpPr/>
            <p:nvPr/>
          </p:nvSpPr>
          <p:spPr>
            <a:xfrm>
              <a:off x="4220100" y="5117484"/>
              <a:ext cx="1120111" cy="958408"/>
            </a:xfrm>
            <a:prstGeom prst="rect">
              <a:avLst/>
            </a:prstGeom>
            <a:solidFill>
              <a:srgbClr val="72727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macOS</a:t>
              </a:r>
              <a:endParaRPr lang="zh-TW" altLang="en-US" sz="135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333A9F1-FF83-4744-92C9-E45C19AC2042}"/>
                </a:ext>
              </a:extLst>
            </p:cNvPr>
            <p:cNvSpPr/>
            <p:nvPr/>
          </p:nvSpPr>
          <p:spPr>
            <a:xfrm>
              <a:off x="5410229" y="5111333"/>
              <a:ext cx="1244357" cy="964559"/>
            </a:xfrm>
            <a:prstGeom prst="rect">
              <a:avLst/>
            </a:prstGeom>
            <a:solidFill>
              <a:srgbClr val="517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Windows</a:t>
              </a:r>
              <a:endParaRPr lang="zh-TW" altLang="en-US" sz="135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D4DEDA3-6162-4A42-B6B9-E0F3F9FD1BA9}"/>
                </a:ext>
              </a:extLst>
            </p:cNvPr>
            <p:cNvSpPr/>
            <p:nvPr/>
          </p:nvSpPr>
          <p:spPr>
            <a:xfrm>
              <a:off x="6724604" y="5130664"/>
              <a:ext cx="1118197" cy="945228"/>
            </a:xfrm>
            <a:prstGeom prst="rect">
              <a:avLst/>
            </a:prstGeom>
            <a:solidFill>
              <a:srgbClr val="EE53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Linux</a:t>
              </a:r>
              <a:endParaRPr lang="zh-TW" altLang="en-US" sz="135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4F26060-ECB5-4096-95B7-DC3DC3B9CBB6}"/>
                </a:ext>
              </a:extLst>
            </p:cNvPr>
            <p:cNvSpPr/>
            <p:nvPr/>
          </p:nvSpPr>
          <p:spPr>
            <a:xfrm>
              <a:off x="4223494" y="1512893"/>
              <a:ext cx="3622702" cy="5947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C#</a:t>
              </a:r>
              <a:endParaRPr lang="zh-TW" altLang="en-US" sz="1350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3E4461F1-3241-45C8-AC91-672D43DBE889}"/>
              </a:ext>
            </a:extLst>
          </p:cNvPr>
          <p:cNvSpPr/>
          <p:nvPr/>
        </p:nvSpPr>
        <p:spPr>
          <a:xfrm>
            <a:off x="6277637" y="2354399"/>
            <a:ext cx="2717027" cy="401254"/>
          </a:xfrm>
          <a:prstGeom prst="rect">
            <a:avLst/>
          </a:prstGeom>
          <a:solidFill>
            <a:srgbClr val="995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Xamarin</a:t>
            </a:r>
            <a:endParaRPr lang="zh-TW" altLang="en-US" sz="1350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9673768-BD5B-4777-B14A-C03556AABAC9}"/>
              </a:ext>
            </a:extLst>
          </p:cNvPr>
          <p:cNvGrpSpPr/>
          <p:nvPr/>
        </p:nvGrpSpPr>
        <p:grpSpPr>
          <a:xfrm>
            <a:off x="6273449" y="1858570"/>
            <a:ext cx="2721215" cy="3432482"/>
            <a:chOff x="8364599" y="1512893"/>
            <a:chExt cx="3628286" cy="457664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2AD6E0B-7BD2-4502-91D8-1BB3718CD580}"/>
                </a:ext>
              </a:extLst>
            </p:cNvPr>
            <p:cNvSpPr/>
            <p:nvPr/>
          </p:nvSpPr>
          <p:spPr>
            <a:xfrm>
              <a:off x="8370183" y="2709004"/>
              <a:ext cx="3622702" cy="2345808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BBD05B7-7FD9-496C-8A56-895E8349AB23}"/>
                </a:ext>
              </a:extLst>
            </p:cNvPr>
            <p:cNvSpPr/>
            <p:nvPr/>
          </p:nvSpPr>
          <p:spPr>
            <a:xfrm>
              <a:off x="9070637" y="2780812"/>
              <a:ext cx="976535" cy="535293"/>
            </a:xfrm>
            <a:prstGeom prst="rect">
              <a:avLst/>
            </a:prstGeom>
            <a:solidFill>
              <a:srgbClr val="995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Android</a:t>
              </a:r>
              <a:endParaRPr lang="zh-TW" altLang="en-US" sz="12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4ADC36C-1639-415D-9945-99AE1B1CEBC6}"/>
                </a:ext>
              </a:extLst>
            </p:cNvPr>
            <p:cNvSpPr/>
            <p:nvPr/>
          </p:nvSpPr>
          <p:spPr>
            <a:xfrm>
              <a:off x="8460358" y="3968950"/>
              <a:ext cx="3431186" cy="453177"/>
            </a:xfrm>
            <a:prstGeom prst="rect">
              <a:avLst/>
            </a:prstGeom>
            <a:solidFill>
              <a:srgbClr val="995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Mono </a:t>
              </a:r>
              <a:r>
                <a:rPr lang="zh-TW" altLang="en-US" sz="1200" dirty="0"/>
                <a:t>基礎類別庫 </a:t>
              </a:r>
              <a:r>
                <a:rPr lang="en-US" altLang="zh-TW" sz="1200" dirty="0"/>
                <a:t>BCL</a:t>
              </a:r>
              <a:endParaRPr lang="zh-TW" altLang="en-US" sz="12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79A259-9915-424F-9744-8E8C51AA4878}"/>
                </a:ext>
              </a:extLst>
            </p:cNvPr>
            <p:cNvSpPr/>
            <p:nvPr/>
          </p:nvSpPr>
          <p:spPr>
            <a:xfrm>
              <a:off x="10143859" y="3079007"/>
              <a:ext cx="862164" cy="538537"/>
            </a:xfrm>
            <a:prstGeom prst="rect">
              <a:avLst/>
            </a:prstGeom>
            <a:solidFill>
              <a:srgbClr val="995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macOS</a:t>
              </a:r>
              <a:endParaRPr lang="zh-TW" altLang="en-US" sz="12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A886F0D-1F5A-4D2F-82F2-D5155D0BA515}"/>
                </a:ext>
              </a:extLst>
            </p:cNvPr>
            <p:cNvSpPr/>
            <p:nvPr/>
          </p:nvSpPr>
          <p:spPr>
            <a:xfrm>
              <a:off x="8460358" y="4492291"/>
              <a:ext cx="3431185" cy="453177"/>
            </a:xfrm>
            <a:prstGeom prst="rect">
              <a:avLst/>
            </a:prstGeom>
            <a:solidFill>
              <a:srgbClr val="995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通用語言執行</a:t>
              </a:r>
              <a:r>
                <a:rPr lang="zh-TW" altLang="en-US" sz="1200"/>
                <a:t>階段 </a:t>
              </a:r>
              <a:r>
                <a:rPr lang="en-US" altLang="zh-TW" sz="1200" dirty="0"/>
                <a:t>CLR</a:t>
              </a:r>
              <a:endParaRPr lang="zh-TW" altLang="en-US" sz="12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B5DC96-3023-4020-9E5C-5E1BFC2B36EF}"/>
                </a:ext>
              </a:extLst>
            </p:cNvPr>
            <p:cNvSpPr/>
            <p:nvPr/>
          </p:nvSpPr>
          <p:spPr>
            <a:xfrm>
              <a:off x="8366789" y="5131127"/>
              <a:ext cx="1120111" cy="958408"/>
            </a:xfrm>
            <a:prstGeom prst="rect">
              <a:avLst/>
            </a:prstGeom>
            <a:solidFill>
              <a:srgbClr val="72727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macOS</a:t>
              </a:r>
              <a:endParaRPr lang="zh-TW" altLang="en-US" sz="135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4C25441-B791-45E4-B19A-455673EE5D9A}"/>
                </a:ext>
              </a:extLst>
            </p:cNvPr>
            <p:cNvSpPr/>
            <p:nvPr/>
          </p:nvSpPr>
          <p:spPr>
            <a:xfrm>
              <a:off x="9556918" y="5124976"/>
              <a:ext cx="1244357" cy="964559"/>
            </a:xfrm>
            <a:prstGeom prst="rect">
              <a:avLst/>
            </a:prstGeom>
            <a:solidFill>
              <a:srgbClr val="12BE2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Android</a:t>
              </a:r>
              <a:endParaRPr lang="zh-TW" altLang="en-US" sz="135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CED9BFC-4BF9-444D-AAC9-45A52B09A645}"/>
                </a:ext>
              </a:extLst>
            </p:cNvPr>
            <p:cNvSpPr/>
            <p:nvPr/>
          </p:nvSpPr>
          <p:spPr>
            <a:xfrm>
              <a:off x="10871293" y="5144307"/>
              <a:ext cx="1118198" cy="9452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iOS</a:t>
              </a:r>
              <a:endParaRPr lang="zh-TW" altLang="en-US" sz="135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9BEB43-3721-4629-BE93-5A82F7A5BA06}"/>
                </a:ext>
              </a:extLst>
            </p:cNvPr>
            <p:cNvSpPr/>
            <p:nvPr/>
          </p:nvSpPr>
          <p:spPr>
            <a:xfrm>
              <a:off x="8364599" y="1512893"/>
              <a:ext cx="3622702" cy="5947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C#</a:t>
              </a:r>
              <a:endParaRPr lang="zh-TW" altLang="en-US" sz="135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7097029-6535-4B30-A7E3-43C1712A2AA6}"/>
                </a:ext>
              </a:extLst>
            </p:cNvPr>
            <p:cNvSpPr/>
            <p:nvPr/>
          </p:nvSpPr>
          <p:spPr>
            <a:xfrm>
              <a:off x="9070637" y="3386505"/>
              <a:ext cx="976535" cy="535293"/>
            </a:xfrm>
            <a:prstGeom prst="rect">
              <a:avLst/>
            </a:prstGeom>
            <a:solidFill>
              <a:srgbClr val="995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iOS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5937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907FC8-44F2-452C-8778-67752D7B55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448" y="1189179"/>
            <a:ext cx="9099084" cy="3508653"/>
          </a:xfrm>
        </p:spPr>
        <p:txBody>
          <a:bodyPr/>
          <a:lstStyle/>
          <a:p>
            <a:r>
              <a:rPr lang="zh-TW" altLang="en-US" sz="3600" dirty="0"/>
              <a:t>如何設計讓程式碼可以</a:t>
            </a:r>
            <a:r>
              <a:rPr lang="zh-TW" altLang="en-US" sz="3600" dirty="0">
                <a:solidFill>
                  <a:srgbClr val="00BCF2"/>
                </a:solidFill>
              </a:rPr>
              <a:t>重複被使用</a:t>
            </a:r>
            <a:endParaRPr lang="en-US" altLang="zh-TW" sz="3600" dirty="0">
              <a:solidFill>
                <a:srgbClr val="00BCF2"/>
              </a:solidFill>
            </a:endParaRPr>
          </a:p>
          <a:p>
            <a:r>
              <a:rPr lang="zh-TW" altLang="en-US" sz="3600" dirty="0"/>
              <a:t>在各</a:t>
            </a:r>
            <a:r>
              <a:rPr lang="zh-TW" altLang="en-US" sz="3600" dirty="0">
                <a:solidFill>
                  <a:srgbClr val="00BCF2"/>
                </a:solidFill>
              </a:rPr>
              <a:t>不同架構</a:t>
            </a:r>
            <a:r>
              <a:rPr lang="zh-TW" altLang="en-US" sz="3600" dirty="0"/>
              <a:t>下，依然可以使用該 </a:t>
            </a:r>
            <a:br>
              <a:rPr lang="en-US" altLang="zh-TW" sz="3600" dirty="0"/>
            </a:br>
            <a:r>
              <a:rPr lang="en-US" altLang="zh-TW" sz="3600" dirty="0"/>
              <a:t>.NET</a:t>
            </a:r>
            <a:r>
              <a:rPr lang="zh-TW" altLang="en-US" sz="3600" dirty="0"/>
              <a:t> 架構</a:t>
            </a:r>
            <a:r>
              <a:rPr lang="zh-TW" altLang="en-US" sz="3600" dirty="0">
                <a:solidFill>
                  <a:srgbClr val="00BCF2"/>
                </a:solidFill>
              </a:rPr>
              <a:t>專屬 </a:t>
            </a:r>
            <a:r>
              <a:rPr lang="en-US" altLang="zh-TW" sz="3600" dirty="0">
                <a:solidFill>
                  <a:srgbClr val="00BCF2"/>
                </a:solidFill>
              </a:rPr>
              <a:t>API</a:t>
            </a:r>
          </a:p>
          <a:p>
            <a:r>
              <a:rPr lang="zh-TW" altLang="en-US" sz="3600" dirty="0"/>
              <a:t>方便</a:t>
            </a:r>
            <a:r>
              <a:rPr lang="zh-TW" altLang="en-US" sz="3600" dirty="0">
                <a:solidFill>
                  <a:srgbClr val="00BCF2"/>
                </a:solidFill>
              </a:rPr>
              <a:t>散佈、管理與容易使用</a:t>
            </a:r>
            <a:r>
              <a:rPr lang="zh-TW" altLang="en-US" sz="3600" dirty="0"/>
              <a:t>這些重複使用 </a:t>
            </a:r>
            <a:r>
              <a:rPr lang="en-US" altLang="zh-TW" sz="3600" dirty="0"/>
              <a:t>API</a:t>
            </a:r>
          </a:p>
          <a:p>
            <a:pPr marL="0" indent="0">
              <a:buNone/>
            </a:pPr>
            <a:endParaRPr lang="zh-TW" altLang="en-US" sz="3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3FF0AF-B199-4217-961C-4D644FC1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 </a:t>
            </a:r>
            <a:r>
              <a:rPr lang="en-US" altLang="zh-TW" dirty="0"/>
              <a:t>.NET </a:t>
            </a:r>
            <a:r>
              <a:rPr lang="zh-TW" altLang="en-US" dirty="0"/>
              <a:t>架構下的設計考量</a:t>
            </a:r>
          </a:p>
        </p:txBody>
      </p:sp>
    </p:spTree>
    <p:extLst>
      <p:ext uri="{BB962C8B-B14F-4D97-AF65-F5344CB8AC3E}">
        <p14:creationId xmlns:p14="http://schemas.microsoft.com/office/powerpoint/2010/main" val="27962337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zh-TW" altLang="en-US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共用</a:t>
            </a:r>
            <a:r>
              <a:rPr lang="zh-TW" altLang="zh-TW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zh-TW" altLang="en-US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CF2"/>
                </a:solidFill>
              </a:rPr>
              <a:t>共用資產專案 </a:t>
            </a:r>
            <a:r>
              <a:rPr lang="en-US" altLang="zh-TW" b="1" dirty="0">
                <a:solidFill>
                  <a:srgbClr val="00BCF2"/>
                </a:solidFill>
              </a:rPr>
              <a:t>SAP</a:t>
            </a:r>
            <a:r>
              <a:rPr lang="zh-TW" altLang="en-US" b="1" dirty="0">
                <a:solidFill>
                  <a:srgbClr val="00BCF2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D14187"/>
                </a:solidFill>
              </a:rPr>
              <a:t>Shared Asset Project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建置編譯時期</a:t>
            </a:r>
            <a:endParaRPr lang="en-US" altLang="zh-TW" dirty="0"/>
          </a:p>
          <a:p>
            <a:pPr lvl="1"/>
            <a:r>
              <a:rPr lang="en-US" altLang="zh-TW" dirty="0"/>
              <a:t>conditional compiler</a:t>
            </a:r>
            <a:r>
              <a:rPr lang="zh-TW" altLang="en-US" dirty="0"/>
              <a:t> </a:t>
            </a:r>
            <a:r>
              <a:rPr lang="en-US" altLang="zh-TW" dirty="0"/>
              <a:t>directive</a:t>
            </a:r>
            <a:r>
              <a:rPr lang="zh-TW" altLang="en-US" dirty="0"/>
              <a:t> 條件式編譯指示詞</a:t>
            </a:r>
            <a:endParaRPr lang="en-US" altLang="zh-TW" dirty="0"/>
          </a:p>
          <a:p>
            <a:pPr lvl="1"/>
            <a:r>
              <a:rPr lang="en-US" altLang="zh-TW" dirty="0"/>
              <a:t>Project link</a:t>
            </a:r>
          </a:p>
          <a:p>
            <a:r>
              <a:rPr lang="zh-TW" altLang="en-US" b="1" dirty="0">
                <a:solidFill>
                  <a:srgbClr val="00BCF2"/>
                </a:solidFill>
              </a:rPr>
              <a:t>可攜式類別庫 </a:t>
            </a:r>
            <a:r>
              <a:rPr lang="en-US" altLang="zh-TW" b="1" dirty="0">
                <a:solidFill>
                  <a:srgbClr val="00BCF2"/>
                </a:solidFill>
              </a:rPr>
              <a:t>PCL</a:t>
            </a:r>
            <a:r>
              <a:rPr lang="zh-TW" altLang="en-US" b="1" dirty="0">
                <a:solidFill>
                  <a:srgbClr val="00BCF2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D14187"/>
                </a:solidFill>
              </a:rPr>
              <a:t>Portable Class Library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執行時期</a:t>
            </a:r>
            <a:endParaRPr lang="en-US" altLang="zh-TW" dirty="0"/>
          </a:p>
          <a:p>
            <a:pPr lvl="1"/>
            <a:r>
              <a:rPr lang="zh-TW" altLang="en-US" dirty="0"/>
              <a:t>所支援的開發平台的 </a:t>
            </a:r>
            <a:r>
              <a:rPr lang="en-US" altLang="zh-TW" dirty="0"/>
              <a:t>API</a:t>
            </a:r>
            <a:r>
              <a:rPr lang="zh-TW" altLang="en-US" dirty="0"/>
              <a:t> 交集</a:t>
            </a:r>
            <a:endParaRPr lang="en-US" altLang="zh-TW" dirty="0"/>
          </a:p>
          <a:p>
            <a:pPr lvl="1"/>
            <a:r>
              <a:rPr lang="en-US" altLang="zh-TW" dirty="0"/>
              <a:t>Profile</a:t>
            </a:r>
            <a:r>
              <a:rPr lang="zh-TW" altLang="en-US" dirty="0"/>
              <a:t> 編號高低，並不代表可以使用的 </a:t>
            </a:r>
            <a:r>
              <a:rPr lang="en-US" altLang="zh-TW" dirty="0"/>
              <a:t>API</a:t>
            </a:r>
            <a:r>
              <a:rPr lang="zh-TW" altLang="en-US" dirty="0"/>
              <a:t> 數量多寡</a:t>
            </a:r>
            <a:endParaRPr lang="en-US" altLang="zh-TW" dirty="0"/>
          </a:p>
          <a:p>
            <a:r>
              <a:rPr lang="en-US" altLang="zh-TW" b="1" dirty="0">
                <a:solidFill>
                  <a:srgbClr val="00BCF2"/>
                </a:solidFill>
              </a:rPr>
              <a:t>.NET</a:t>
            </a:r>
            <a:r>
              <a:rPr lang="zh-TW" altLang="en-US" b="1" dirty="0">
                <a:solidFill>
                  <a:srgbClr val="00BCF2"/>
                </a:solidFill>
              </a:rPr>
              <a:t> 標準類別庫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D14187"/>
                </a:solidFill>
              </a:rPr>
              <a:t>.NET Standard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sz="1350" dirty="0"/>
              <a:t>新一代跨</a:t>
            </a:r>
            <a:r>
              <a:rPr lang="en-US" altLang="zh-TW" sz="1350" dirty="0"/>
              <a:t>.NET</a:t>
            </a:r>
            <a:r>
              <a:rPr lang="zh-TW" altLang="en-US" sz="1350" dirty="0"/>
              <a:t>平台的共用類別庫開發方式</a:t>
            </a:r>
            <a:endParaRPr lang="en-US" altLang="zh-TW" sz="1350" dirty="0"/>
          </a:p>
          <a:p>
            <a:pPr lvl="1"/>
            <a:r>
              <a:rPr lang="zh-TW" altLang="en-US" sz="1350" dirty="0"/>
              <a:t>取代舊架構 </a:t>
            </a:r>
            <a:r>
              <a:rPr lang="en-US" altLang="zh-TW" sz="1350" dirty="0"/>
              <a:t>PCL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8F94-1885-8840-AD9E-01C46626843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454619" y="1619344"/>
            <a:ext cx="2569866" cy="300082"/>
          </a:xfrm>
          <a:prstGeom prst="rect">
            <a:avLst/>
          </a:prstGeom>
          <a:solidFill>
            <a:srgbClr val="D141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可以直接呼叫特定專案內的</a:t>
            </a:r>
            <a:r>
              <a:rPr lang="en-US" altLang="zh-TW" sz="1350" dirty="0">
                <a:solidFill>
                  <a:schemeClr val="bg1"/>
                </a:solidFill>
              </a:rPr>
              <a:t>API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54619" y="3114826"/>
            <a:ext cx="2569866" cy="300082"/>
          </a:xfrm>
          <a:prstGeom prst="rect">
            <a:avLst/>
          </a:prstGeom>
          <a:solidFill>
            <a:srgbClr val="D141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不能直接呼叫特定專案內的</a:t>
            </a:r>
            <a:r>
              <a:rPr lang="en-US" altLang="zh-TW" sz="1350" dirty="0">
                <a:solidFill>
                  <a:schemeClr val="bg1"/>
                </a:solidFill>
              </a:rPr>
              <a:t>API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AFBC6A-FB46-435E-8C9F-47ED2CC103B3}"/>
              </a:ext>
            </a:extLst>
          </p:cNvPr>
          <p:cNvSpPr txBox="1"/>
          <p:nvPr/>
        </p:nvSpPr>
        <p:spPr>
          <a:xfrm>
            <a:off x="3454619" y="5154428"/>
            <a:ext cx="4115814" cy="300082"/>
          </a:xfrm>
          <a:prstGeom prst="rect">
            <a:avLst/>
          </a:prstGeom>
          <a:solidFill>
            <a:srgbClr val="D141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50">
                <a:solidFill>
                  <a:schemeClr val="bg1"/>
                </a:solidFill>
              </a:rPr>
              <a:t>使用多架構設計，就可呼叫不同架構下的專屬 </a:t>
            </a:r>
            <a:r>
              <a:rPr lang="en-US" altLang="zh-TW" sz="1350" dirty="0">
                <a:solidFill>
                  <a:schemeClr val="bg1"/>
                </a:solidFill>
              </a:rPr>
              <a:t>API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30" y="2420533"/>
            <a:ext cx="7394337" cy="856773"/>
          </a:xfrm>
        </p:spPr>
        <p:txBody>
          <a:bodyPr/>
          <a:lstStyle/>
          <a:p>
            <a:r>
              <a:rPr lang="en-US" sz="4853" dirty="0"/>
              <a:t>Demo:</a:t>
            </a:r>
            <a:r>
              <a:rPr lang="zh-TW" altLang="en-US" sz="4853" dirty="0"/>
              <a:t>共用資產專案 </a:t>
            </a:r>
            <a:r>
              <a:rPr lang="en-US" altLang="zh-TW" sz="4853" dirty="0"/>
              <a:t>SAP </a:t>
            </a:r>
            <a:endParaRPr lang="en-US" sz="4853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建立與學習 </a:t>
            </a:r>
            <a:r>
              <a:rPr lang="en-US" altLang="zh-TW" dirty="0"/>
              <a:t>SAP</a:t>
            </a:r>
            <a:r>
              <a:rPr lang="zh-TW" altLang="en-US" dirty="0"/>
              <a:t> 專案使用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0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DFB6AF39-72D6-44FD-B1D8-5EBA9F57C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8740142" cy="2598147"/>
          </a:xfrm>
        </p:spPr>
        <p:txBody>
          <a:bodyPr/>
          <a:lstStyle/>
          <a:p>
            <a:r>
              <a:rPr lang="en-US" altLang="zh-TW" dirty="0"/>
              <a:t>.NET </a:t>
            </a:r>
            <a:r>
              <a:rPr lang="zh-TW" altLang="en-US" dirty="0"/>
              <a:t>架構 </a:t>
            </a:r>
            <a:r>
              <a:rPr lang="en-US" altLang="zh-TW" dirty="0"/>
              <a:t>(Framework)</a:t>
            </a:r>
            <a:r>
              <a:rPr lang="zh-TW" altLang="en-US" dirty="0"/>
              <a:t> 共用程式碼的選擇</a:t>
            </a:r>
            <a:endParaRPr lang="en-US" altLang="zh-TW" dirty="0"/>
          </a:p>
          <a:p>
            <a:r>
              <a:rPr lang="zh-TW" altLang="en-US" b="1" dirty="0">
                <a:solidFill>
                  <a:srgbClr val="D83B01"/>
                </a:solidFill>
              </a:rPr>
              <a:t>建立多目標架構的 </a:t>
            </a:r>
            <a:r>
              <a:rPr lang="en-US" altLang="zh-TW" b="1" dirty="0">
                <a:solidFill>
                  <a:srgbClr val="D83B01"/>
                </a:solidFill>
              </a:rPr>
              <a:t>.NET </a:t>
            </a:r>
            <a:r>
              <a:rPr lang="zh-TW" altLang="en-US" b="1" dirty="0">
                <a:solidFill>
                  <a:srgbClr val="D83B01"/>
                </a:solidFill>
              </a:rPr>
              <a:t>程式庫</a:t>
            </a:r>
            <a:endParaRPr lang="en-US" altLang="zh-TW" b="1" dirty="0">
              <a:solidFill>
                <a:srgbClr val="D83B01"/>
              </a:solidFill>
            </a:endParaRPr>
          </a:p>
          <a:p>
            <a:r>
              <a:rPr lang="zh-TW" altLang="en-US" dirty="0"/>
              <a:t>建立 </a:t>
            </a:r>
            <a:r>
              <a:rPr lang="en-US" altLang="zh-TW" dirty="0"/>
              <a:t>NuGet</a:t>
            </a:r>
            <a:r>
              <a:rPr lang="zh-TW" altLang="en-US" dirty="0"/>
              <a:t> 套件與發佈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8597-833C-4FCF-AB0A-C0332BF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41209854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E3896-9368-4D76-AFBD-971E847E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>
            <a:noAutofit/>
          </a:bodyPr>
          <a:lstStyle/>
          <a:p>
            <a:r>
              <a:rPr lang="zh-TW" altLang="en-US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何謂 </a:t>
            </a:r>
            <a:r>
              <a:rPr lang="en-US" altLang="zh-TW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(.NET </a:t>
            </a:r>
            <a:r>
              <a:rPr lang="zh-TW" altLang="en-US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標準類別庫</a:t>
            </a:r>
            <a:r>
              <a:rPr lang="en-US" altLang="zh-TW" sz="3529" b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529" b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B114B14-809F-4ECE-9371-C9702CB5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269507"/>
            <a:ext cx="7731060" cy="403571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.NET Standard </a:t>
            </a:r>
            <a:r>
              <a:rPr lang="zh-TW" altLang="en-US" sz="2000" dirty="0"/>
              <a:t>是一個標準</a:t>
            </a:r>
            <a:r>
              <a:rPr lang="zh-TW" altLang="en-US" sz="2000" b="1" dirty="0">
                <a:solidFill>
                  <a:srgbClr val="D14187"/>
                </a:solidFill>
              </a:rPr>
              <a:t>規格</a:t>
            </a:r>
            <a:endParaRPr lang="en-US" altLang="zh-TW" sz="2000" b="1" dirty="0">
              <a:solidFill>
                <a:srgbClr val="D14187"/>
              </a:solidFill>
            </a:endParaRPr>
          </a:p>
          <a:p>
            <a:pPr lvl="1"/>
            <a:r>
              <a:rPr lang="zh-TW" altLang="en-US" sz="1600" dirty="0"/>
              <a:t>定義出 </a:t>
            </a:r>
            <a:r>
              <a:rPr lang="en-US" altLang="zh-TW" sz="1600" dirty="0"/>
              <a:t>.NET </a:t>
            </a:r>
            <a:r>
              <a:rPr lang="zh-TW" altLang="en-US" sz="1600" dirty="0"/>
              <a:t>平台需要支援的 </a:t>
            </a:r>
            <a:r>
              <a:rPr lang="en-US" altLang="zh-TW" sz="1600" dirty="0"/>
              <a:t>API</a:t>
            </a:r>
          </a:p>
          <a:p>
            <a:r>
              <a:rPr lang="en-US" altLang="zh-TW" sz="2000" dirty="0"/>
              <a:t>.NET Standard </a:t>
            </a:r>
            <a:r>
              <a:rPr lang="zh-TW" altLang="en-US" sz="2000" b="1" dirty="0">
                <a:solidFill>
                  <a:srgbClr val="D14187"/>
                </a:solidFill>
              </a:rPr>
              <a:t>不包含任何實作</a:t>
            </a:r>
            <a:r>
              <a:rPr lang="zh-TW" altLang="en-US" sz="2000" dirty="0"/>
              <a:t>，只有</a:t>
            </a:r>
            <a:r>
              <a:rPr lang="zh-TW" altLang="en-US" sz="2000" b="1" dirty="0">
                <a:solidFill>
                  <a:srgbClr val="D14187"/>
                </a:solidFill>
              </a:rPr>
              <a:t>定義介面合約</a:t>
            </a:r>
            <a:endParaRPr lang="en-US" altLang="zh-TW" sz="2000" b="1" dirty="0">
              <a:solidFill>
                <a:srgbClr val="D14187"/>
              </a:solidFill>
            </a:endParaRPr>
          </a:p>
          <a:p>
            <a:r>
              <a:rPr lang="zh-TW" altLang="en-US" sz="2000" dirty="0"/>
              <a:t>相關 </a:t>
            </a:r>
            <a:r>
              <a:rPr lang="en-US" altLang="zh-TW" sz="2000" dirty="0"/>
              <a:t>.NET</a:t>
            </a:r>
            <a:r>
              <a:rPr lang="zh-TW" altLang="en-US" sz="2000" dirty="0"/>
              <a:t> 平台，要能夠</a:t>
            </a:r>
            <a:r>
              <a:rPr lang="zh-TW" altLang="en-US" sz="2000" b="1" dirty="0">
                <a:solidFill>
                  <a:srgbClr val="D14187"/>
                </a:solidFill>
              </a:rPr>
              <a:t>實作出支援</a:t>
            </a:r>
            <a:r>
              <a:rPr lang="zh-TW" altLang="en-US" sz="2000" dirty="0"/>
              <a:t>的 </a:t>
            </a:r>
            <a:r>
              <a:rPr lang="en-US" altLang="zh-TW" sz="2000" dirty="0"/>
              <a:t>.NET</a:t>
            </a:r>
            <a:r>
              <a:rPr lang="zh-TW" altLang="en-US" sz="2000" dirty="0"/>
              <a:t> </a:t>
            </a:r>
            <a:r>
              <a:rPr lang="en-US" altLang="zh-TW" sz="2000" dirty="0"/>
              <a:t>Standard</a:t>
            </a:r>
            <a:r>
              <a:rPr lang="zh-TW" altLang="en-US" sz="2000" dirty="0"/>
              <a:t> </a:t>
            </a:r>
            <a:r>
              <a:rPr lang="en-US" altLang="zh-TW" sz="2000" dirty="0"/>
              <a:t>API</a:t>
            </a:r>
          </a:p>
          <a:p>
            <a:r>
              <a:rPr lang="en-US" altLang="zh-TW" sz="2000" dirty="0"/>
              <a:t>.NET Standard </a:t>
            </a:r>
            <a:r>
              <a:rPr lang="zh-TW" altLang="en-US" sz="2000" dirty="0"/>
              <a:t>可以使用 </a:t>
            </a:r>
            <a:r>
              <a:rPr lang="en-US" altLang="zh-TW" sz="2000" b="1" dirty="0">
                <a:solidFill>
                  <a:srgbClr val="D14187"/>
                </a:solidFill>
              </a:rPr>
              <a:t>netstandard.dll </a:t>
            </a:r>
            <a:r>
              <a:rPr lang="zh-TW" altLang="en-US" sz="2000" dirty="0"/>
              <a:t>組件來表示所有</a:t>
            </a:r>
            <a:br>
              <a:rPr lang="en-US" altLang="zh-TW" sz="2000" dirty="0"/>
            </a:br>
            <a:r>
              <a:rPr lang="en-US" altLang="zh-TW" sz="2000" dirty="0"/>
              <a:t>.NET Standard </a:t>
            </a:r>
            <a:r>
              <a:rPr lang="zh-TW" altLang="en-US" sz="2000" dirty="0"/>
              <a:t>提供的 </a:t>
            </a:r>
            <a:r>
              <a:rPr lang="en-US" altLang="zh-TW" sz="2000" dirty="0"/>
              <a:t>API</a:t>
            </a:r>
          </a:p>
          <a:p>
            <a:pPr lvl="1"/>
            <a:r>
              <a:rPr lang="en-US" altLang="zh-TW" sz="1600" dirty="0"/>
              <a:t>netstandard.dll </a:t>
            </a:r>
            <a:r>
              <a:rPr lang="zh-TW" altLang="en-US" sz="1600" b="1" dirty="0">
                <a:solidFill>
                  <a:srgbClr val="D14187"/>
                </a:solidFill>
              </a:rPr>
              <a:t>沒有任何 </a:t>
            </a:r>
            <a:r>
              <a:rPr lang="en-US" altLang="zh-TW" sz="1600" b="1" dirty="0">
                <a:solidFill>
                  <a:srgbClr val="D14187"/>
                </a:solidFill>
              </a:rPr>
              <a:t>API </a:t>
            </a:r>
            <a:r>
              <a:rPr lang="zh-TW" altLang="en-US" sz="1600" b="1" dirty="0">
                <a:solidFill>
                  <a:srgbClr val="D14187"/>
                </a:solidFill>
              </a:rPr>
              <a:t>實作</a:t>
            </a:r>
          </a:p>
          <a:p>
            <a:pPr lvl="1"/>
            <a:r>
              <a:rPr lang="zh-TW" altLang="en-US" sz="1600" dirty="0"/>
              <a:t>僅提供編譯器知道有提供那些</a:t>
            </a:r>
            <a:r>
              <a:rPr lang="en-US" altLang="zh-TW" sz="1600" dirty="0"/>
              <a:t>API</a:t>
            </a:r>
            <a:r>
              <a:rPr lang="zh-TW" altLang="en-US" sz="1600" dirty="0"/>
              <a:t>服務</a:t>
            </a:r>
          </a:p>
          <a:p>
            <a:r>
              <a:rPr lang="zh-TW" altLang="en-US" sz="2000" dirty="0"/>
              <a:t>每個 </a:t>
            </a:r>
            <a:r>
              <a:rPr lang="en-US" altLang="zh-TW" sz="2000" dirty="0"/>
              <a:t>.NET </a:t>
            </a:r>
            <a:r>
              <a:rPr lang="zh-TW" altLang="en-US" sz="2000" dirty="0"/>
              <a:t>平台的應用程式，皆可以參考 </a:t>
            </a:r>
            <a:r>
              <a:rPr lang="en-US" altLang="zh-TW" sz="2000" dirty="0"/>
              <a:t>.NET Standard (</a:t>
            </a:r>
            <a:r>
              <a:rPr lang="zh-TW" altLang="en-US" sz="2000" b="1" dirty="0">
                <a:solidFill>
                  <a:srgbClr val="D14187"/>
                </a:solidFill>
              </a:rPr>
              <a:t>有支援到的版本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2C8388D-22F0-423D-A409-D5ACB81ADC49}"/>
              </a:ext>
            </a:extLst>
          </p:cNvPr>
          <p:cNvGrpSpPr/>
          <p:nvPr/>
        </p:nvGrpSpPr>
        <p:grpSpPr>
          <a:xfrm>
            <a:off x="1139391" y="4736185"/>
            <a:ext cx="6858000" cy="1430169"/>
            <a:chOff x="0" y="4325232"/>
            <a:chExt cx="9144000" cy="2532768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FAD1C90-F962-437A-A310-6B8F88C50564}"/>
                </a:ext>
              </a:extLst>
            </p:cNvPr>
            <p:cNvSpPr/>
            <p:nvPr/>
          </p:nvSpPr>
          <p:spPr>
            <a:xfrm>
              <a:off x="0" y="4325232"/>
              <a:ext cx="9144000" cy="2532768"/>
            </a:xfrm>
            <a:prstGeom prst="rect">
              <a:avLst/>
            </a:prstGeom>
            <a:solidFill>
              <a:srgbClr val="1194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dirty="0">
                <a:latin typeface="Righteous" panose="02010506000000020000" pitchFamily="2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EE49201E-381C-4982-B18D-7FC6818BAE31}"/>
                </a:ext>
              </a:extLst>
            </p:cNvPr>
            <p:cNvSpPr/>
            <p:nvPr/>
          </p:nvSpPr>
          <p:spPr>
            <a:xfrm>
              <a:off x="303635" y="4458737"/>
              <a:ext cx="2700671" cy="23710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.NET Standard</a:t>
              </a:r>
              <a:br>
                <a:rPr lang="en-US" b="1" dirty="0">
                  <a:solidFill>
                    <a:schemeClr val="bg1"/>
                  </a:solidFill>
                </a:rPr>
              </a:br>
              <a:endParaRPr lang="en-US" sz="900" b="1" dirty="0">
                <a:solidFill>
                  <a:schemeClr val="bg1"/>
                </a:solidFill>
              </a:endParaRPr>
            </a:p>
            <a:p>
              <a:r>
                <a:rPr lang="en-US" b="1" dirty="0">
                  <a:solidFill>
                    <a:schemeClr val="bg1"/>
                  </a:solidFill>
                </a:rPr>
                <a:t>.NET Framework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.NET Core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Xamarin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C9CE2957-582A-42AD-83FF-2CD521C3F2AC}"/>
                </a:ext>
              </a:extLst>
            </p:cNvPr>
            <p:cNvSpPr/>
            <p:nvPr/>
          </p:nvSpPr>
          <p:spPr>
            <a:xfrm>
              <a:off x="3212557" y="4502873"/>
              <a:ext cx="2185869" cy="1880454"/>
            </a:xfrm>
            <a:prstGeom prst="rect">
              <a:avLst/>
            </a:prstGeom>
            <a:solidFill>
              <a:srgbClr val="11947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100" b="1" dirty="0">
                  <a:solidFill>
                    <a:schemeClr val="bg1"/>
                  </a:solidFill>
                </a:rPr>
                <a:t>相當於</a:t>
              </a:r>
              <a:br>
                <a:rPr lang="en-US" sz="2100" b="1" dirty="0">
                  <a:solidFill>
                    <a:schemeClr val="bg1"/>
                  </a:solidFill>
                </a:rPr>
              </a:br>
              <a:endParaRPr lang="en-US" sz="2100" b="1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100" b="1" dirty="0">
                  <a:solidFill>
                    <a:schemeClr val="bg1"/>
                  </a:solidFill>
                </a:rPr>
                <a:t>相當於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CEE1E5-398C-4FD1-AD19-FB3150367659}"/>
                </a:ext>
              </a:extLst>
            </p:cNvPr>
            <p:cNvSpPr/>
            <p:nvPr/>
          </p:nvSpPr>
          <p:spPr>
            <a:xfrm>
              <a:off x="5683924" y="4458737"/>
              <a:ext cx="3335384" cy="1880454"/>
            </a:xfrm>
            <a:prstGeom prst="rect">
              <a:avLst/>
            </a:prstGeom>
            <a:solidFill>
              <a:srgbClr val="119471"/>
            </a:solidFill>
          </p:spPr>
          <p:txBody>
            <a:bodyPr wrap="square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</a:rPr>
                <a:t>HTML</a:t>
              </a:r>
              <a:r>
                <a:rPr lang="zh-TW" altLang="en-US" sz="2100" b="1" dirty="0">
                  <a:solidFill>
                    <a:schemeClr val="bg1"/>
                  </a:solidFill>
                </a:rPr>
                <a:t>標準規格</a:t>
              </a:r>
              <a:endParaRPr lang="en-US" sz="2100" b="1" dirty="0">
                <a:solidFill>
                  <a:schemeClr val="bg1"/>
                </a:solidFill>
              </a:endParaRPr>
            </a:p>
            <a:p>
              <a:endParaRPr lang="en-US" sz="2100" b="1" dirty="0">
                <a:solidFill>
                  <a:schemeClr val="bg1"/>
                </a:solidFill>
              </a:endParaRPr>
            </a:p>
            <a:p>
              <a:r>
                <a:rPr lang="zh-TW" altLang="en-US" sz="2100" b="1" dirty="0">
                  <a:solidFill>
                    <a:schemeClr val="bg1"/>
                  </a:solidFill>
                </a:rPr>
                <a:t>不同家瀏覽器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8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Props1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2051C8-1D54-4CAE-822B-9BF5C05E3E63}">
  <ds:schemaRefs>
    <ds:schemaRef ds:uri="ed971524-76e7-40a8-a01a-f99956bd178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b0e4521d-181b-4aee-b4a8-952b2bc1472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1085</Words>
  <Application>Microsoft Office PowerPoint</Application>
  <PresentationFormat>如螢幕大小 (4:3)</PresentationFormat>
  <Paragraphs>235</Paragraphs>
  <Slides>27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Microsoft JhengHei UI</vt:lpstr>
      <vt:lpstr>Righteous</vt:lpstr>
      <vt:lpstr>微軟正黑體</vt:lpstr>
      <vt:lpstr>微軟正黑體 Light</vt:lpstr>
      <vt:lpstr>新細明體</vt:lpstr>
      <vt:lpstr>Arial</vt:lpstr>
      <vt:lpstr>Calibri</vt:lpstr>
      <vt:lpstr>Segoe UI</vt:lpstr>
      <vt:lpstr>Times New Roman</vt:lpstr>
      <vt:lpstr>Wingdings</vt:lpstr>
      <vt:lpstr>Connect_2016_Template_Light</vt:lpstr>
      <vt:lpstr>學習如何建立一個  Multi-targeted 的  .NET 程式庫</vt:lpstr>
      <vt:lpstr>關於我</vt:lpstr>
      <vt:lpstr>大綱</vt:lpstr>
      <vt:lpstr>三種不同 .NET 架構 Framework 生態</vt:lpstr>
      <vt:lpstr>不同 .NET 架構下的設計考量</vt:lpstr>
      <vt:lpstr>共用程式碼選擇</vt:lpstr>
      <vt:lpstr>Demo:共用資產專案 SAP </vt:lpstr>
      <vt:lpstr>大綱</vt:lpstr>
      <vt:lpstr>何謂 .NET Standard (.NET 標準類別庫)</vt:lpstr>
      <vt:lpstr>.NET Standard 的版本</vt:lpstr>
      <vt:lpstr>.NET Standard 的版本</vt:lpstr>
      <vt:lpstr>多架構應用程式參考.NET Standard 2.0 類別庫</vt:lpstr>
      <vt:lpstr>Demo:多架構應用程式 參考 .NET 標準類別的問題</vt:lpstr>
      <vt:lpstr>多架構應用程式參考.NET Standard 2.0 類別庫</vt:lpstr>
      <vt:lpstr>目標架構暱稱 Framework Moniker</vt:lpstr>
      <vt:lpstr>Demo:產生.NET標準類別庫的多架構版本組件</vt:lpstr>
      <vt:lpstr>針對不同架構，加入不同參考或套件</vt:lpstr>
      <vt:lpstr>大綱</vt:lpstr>
      <vt:lpstr>為什麼要使用 NuGet ?</vt:lpstr>
      <vt:lpstr>NuGet 封裝管理員</vt:lpstr>
      <vt:lpstr>建立與發佈 NuGet 套件到 MyGet</vt:lpstr>
      <vt:lpstr>Demo:將 .NET 標準類別庫 產生 NuGet 套件並上架</vt:lpstr>
      <vt:lpstr>PowerPoint 簡報</vt:lpstr>
      <vt:lpstr>PowerPoint 簡報</vt:lpstr>
      <vt:lpstr>Study4.TW</vt:lpstr>
      <vt:lpstr>特別感謝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進興 李</cp:lastModifiedBy>
  <cp:revision>34</cp:revision>
  <dcterms:modified xsi:type="dcterms:W3CDTF">2018-01-05T13:27:19Z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