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36"/>
  </p:notesMasterIdLst>
  <p:sldIdLst>
    <p:sldId id="288" r:id="rId5"/>
    <p:sldId id="322" r:id="rId6"/>
    <p:sldId id="260" r:id="rId7"/>
    <p:sldId id="289" r:id="rId8"/>
    <p:sldId id="323" r:id="rId9"/>
    <p:sldId id="308" r:id="rId10"/>
    <p:sldId id="290" r:id="rId11"/>
    <p:sldId id="297" r:id="rId12"/>
    <p:sldId id="262" r:id="rId13"/>
    <p:sldId id="293" r:id="rId14"/>
    <p:sldId id="313" r:id="rId15"/>
    <p:sldId id="317" r:id="rId16"/>
    <p:sldId id="315" r:id="rId17"/>
    <p:sldId id="319" r:id="rId18"/>
    <p:sldId id="318" r:id="rId19"/>
    <p:sldId id="295" r:id="rId20"/>
    <p:sldId id="298" r:id="rId21"/>
    <p:sldId id="314" r:id="rId22"/>
    <p:sldId id="305" r:id="rId23"/>
    <p:sldId id="299" r:id="rId24"/>
    <p:sldId id="300" r:id="rId25"/>
    <p:sldId id="301" r:id="rId26"/>
    <p:sldId id="302" r:id="rId27"/>
    <p:sldId id="303" r:id="rId28"/>
    <p:sldId id="304" r:id="rId29"/>
    <p:sldId id="294" r:id="rId30"/>
    <p:sldId id="310" r:id="rId31"/>
    <p:sldId id="320" r:id="rId32"/>
    <p:sldId id="316" r:id="rId33"/>
    <p:sldId id="321" r:id="rId34"/>
    <p:sldId id="28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k Brazeau" initials="NB" lastIdx="2" clrIdx="0">
    <p:extLst>
      <p:ext uri="{19B8F6BF-5375-455C-9EA6-DF929625EA0E}">
        <p15:presenceInfo xmlns:p15="http://schemas.microsoft.com/office/powerpoint/2012/main" userId="S-1-5-21-2127521184-1604012920-1887927527-16880922" providerId="AD"/>
      </p:ext>
    </p:extLst>
  </p:cmAuthor>
  <p:cmAuthor id="2" name="Achim Dettweiler" initials="AD" lastIdx="4" clrIdx="1">
    <p:extLst>
      <p:ext uri="{19B8F6BF-5375-455C-9EA6-DF929625EA0E}">
        <p15:presenceInfo xmlns:p15="http://schemas.microsoft.com/office/powerpoint/2012/main" userId="S-1-5-21-2127521184-1604012920-1887927527-8448984" providerId="AD"/>
      </p:ext>
    </p:extLst>
  </p:cmAuthor>
  <p:cmAuthor id="3" name="Beth Massi" initials="BM" lastIdx="4" clrIdx="2">
    <p:extLst>
      <p:ext uri="{19B8F6BF-5375-455C-9EA6-DF929625EA0E}">
        <p15:presenceInfo xmlns:p15="http://schemas.microsoft.com/office/powerpoint/2012/main" userId="S-1-5-21-2127521184-1604012920-1887927527-3218060" providerId="AD"/>
      </p:ext>
    </p:extLst>
  </p:cmAuthor>
  <p:cmAuthor id="4" name="Diego Vega" initials="DV" lastIdx="2" clrIdx="3">
    <p:extLst>
      <p:ext uri="{19B8F6BF-5375-455C-9EA6-DF929625EA0E}">
        <p15:presenceInfo xmlns:p15="http://schemas.microsoft.com/office/powerpoint/2012/main" userId="S003BFFD801C0A84@LIVE.COM"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77"/>
    <a:srgbClr val="342F31"/>
    <a:srgbClr val="F8F8F8"/>
    <a:srgbClr val="6E33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456" autoAdjust="0"/>
  </p:normalViewPr>
  <p:slideViewPr>
    <p:cSldViewPr snapToGrid="0">
      <p:cViewPr varScale="1">
        <p:scale>
          <a:sx n="62" d="100"/>
          <a:sy n="62" d="100"/>
        </p:scale>
        <p:origin x="1459"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Fu" userId="da39515311b76cd9" providerId="LiveId" clId="{3EB65680-4D9D-4198-9468-96B17A439A20}"/>
    <pc:docChg chg="undo custSel addSld modSld sldOrd">
      <pc:chgData name="James Fu" userId="da39515311b76cd9" providerId="LiveId" clId="{3EB65680-4D9D-4198-9468-96B17A439A20}" dt="2018-01-06T01:13:43.717" v="954"/>
      <pc:docMkLst>
        <pc:docMk/>
      </pc:docMkLst>
      <pc:sldChg chg="modSp">
        <pc:chgData name="James Fu" userId="da39515311b76cd9" providerId="LiveId" clId="{3EB65680-4D9D-4198-9468-96B17A439A20}" dt="2017-12-29T06:46:59.609" v="220" actId="5793"/>
        <pc:sldMkLst>
          <pc:docMk/>
          <pc:sldMk cId="1319530739" sldId="262"/>
        </pc:sldMkLst>
        <pc:spChg chg="mod">
          <ac:chgData name="James Fu" userId="da39515311b76cd9" providerId="LiveId" clId="{3EB65680-4D9D-4198-9468-96B17A439A20}" dt="2017-12-29T06:46:59.609" v="220" actId="5793"/>
          <ac:spMkLst>
            <pc:docMk/>
            <pc:sldMk cId="1319530739" sldId="262"/>
            <ac:spMk id="3" creationId="{00000000-0000-0000-0000-000000000000}"/>
          </ac:spMkLst>
        </pc:spChg>
      </pc:sldChg>
      <pc:sldChg chg="modSp">
        <pc:chgData name="James Fu" userId="da39515311b76cd9" providerId="LiveId" clId="{3EB65680-4D9D-4198-9468-96B17A439A20}" dt="2017-12-29T06:20:04.884" v="94" actId="5793"/>
        <pc:sldMkLst>
          <pc:docMk/>
          <pc:sldMk cId="859285821" sldId="288"/>
        </pc:sldMkLst>
        <pc:spChg chg="mod">
          <ac:chgData name="James Fu" userId="da39515311b76cd9" providerId="LiveId" clId="{3EB65680-4D9D-4198-9468-96B17A439A20}" dt="2017-12-29T06:19:48.216" v="77" actId="14100"/>
          <ac:spMkLst>
            <pc:docMk/>
            <pc:sldMk cId="859285821" sldId="288"/>
            <ac:spMk id="6" creationId="{32324C91-9925-4737-987D-1C2CA19743D6}"/>
          </ac:spMkLst>
        </pc:spChg>
        <pc:spChg chg="mod">
          <ac:chgData name="James Fu" userId="da39515311b76cd9" providerId="LiveId" clId="{3EB65680-4D9D-4198-9468-96B17A439A20}" dt="2017-12-29T06:20:04.884" v="94" actId="5793"/>
          <ac:spMkLst>
            <pc:docMk/>
            <pc:sldMk cId="859285821" sldId="288"/>
            <ac:spMk id="7" creationId="{7E3E55EE-FAAF-4C5F-96D0-921D1144BAF4}"/>
          </ac:spMkLst>
        </pc:spChg>
      </pc:sldChg>
      <pc:sldChg chg="addSp delSp modSp add modNotesTx">
        <pc:chgData name="James Fu" userId="da39515311b76cd9" providerId="LiveId" clId="{3EB65680-4D9D-4198-9468-96B17A439A20}" dt="2017-12-29T06:44:41.986" v="200" actId="20577"/>
        <pc:sldMkLst>
          <pc:docMk/>
          <pc:sldMk cId="559683031" sldId="290"/>
        </pc:sldMkLst>
        <pc:spChg chg="add mod">
          <ac:chgData name="James Fu" userId="da39515311b76cd9" providerId="LiveId" clId="{3EB65680-4D9D-4198-9468-96B17A439A20}" dt="2017-12-29T06:33:25.143" v="171" actId="1076"/>
          <ac:spMkLst>
            <pc:docMk/>
            <pc:sldMk cId="559683031" sldId="290"/>
            <ac:spMk id="4" creationId="{A570B7A7-553F-4824-857D-1DE9683FDAF9}"/>
          </ac:spMkLst>
        </pc:spChg>
        <pc:spChg chg="add mod">
          <ac:chgData name="James Fu" userId="da39515311b76cd9" providerId="LiveId" clId="{3EB65680-4D9D-4198-9468-96B17A439A20}" dt="2017-12-29T06:33:32.411" v="173" actId="1076"/>
          <ac:spMkLst>
            <pc:docMk/>
            <pc:sldMk cId="559683031" sldId="290"/>
            <ac:spMk id="5" creationId="{0ABDFF3B-313A-478B-9620-5977046AB942}"/>
          </ac:spMkLst>
        </pc:spChg>
        <pc:spChg chg="add mod">
          <ac:chgData name="James Fu" userId="da39515311b76cd9" providerId="LiveId" clId="{3EB65680-4D9D-4198-9468-96B17A439A20}" dt="2017-12-29T06:33:38.656" v="175" actId="1076"/>
          <ac:spMkLst>
            <pc:docMk/>
            <pc:sldMk cId="559683031" sldId="290"/>
            <ac:spMk id="6" creationId="{220B5E85-E919-4ECB-B8DA-06823D95B81C}"/>
          </ac:spMkLst>
        </pc:spChg>
        <pc:spChg chg="add mod">
          <ac:chgData name="James Fu" userId="da39515311b76cd9" providerId="LiveId" clId="{3EB65680-4D9D-4198-9468-96B17A439A20}" dt="2017-12-29T06:34:12.079" v="180" actId="1076"/>
          <ac:spMkLst>
            <pc:docMk/>
            <pc:sldMk cId="559683031" sldId="290"/>
            <ac:spMk id="7" creationId="{C5E2D5B6-F303-48B3-9558-43DB9DC3B6DD}"/>
          </ac:spMkLst>
        </pc:spChg>
        <pc:spChg chg="add mod">
          <ac:chgData name="James Fu" userId="da39515311b76cd9" providerId="LiveId" clId="{3EB65680-4D9D-4198-9468-96B17A439A20}" dt="2017-12-29T06:34:47.227" v="184" actId="1076"/>
          <ac:spMkLst>
            <pc:docMk/>
            <pc:sldMk cId="559683031" sldId="290"/>
            <ac:spMk id="8" creationId="{37BFCA96-4AB1-414D-98EC-ADC3B9DBF33C}"/>
          </ac:spMkLst>
        </pc:spChg>
        <pc:spChg chg="add mod">
          <ac:chgData name="James Fu" userId="da39515311b76cd9" providerId="LiveId" clId="{3EB65680-4D9D-4198-9468-96B17A439A20}" dt="2017-12-29T06:35:48.575" v="191" actId="1076"/>
          <ac:spMkLst>
            <pc:docMk/>
            <pc:sldMk cId="559683031" sldId="290"/>
            <ac:spMk id="9" creationId="{0066B536-E6F1-4D03-8210-45397F1C35B1}"/>
          </ac:spMkLst>
        </pc:spChg>
        <pc:spChg chg="add mod">
          <ac:chgData name="James Fu" userId="da39515311b76cd9" providerId="LiveId" clId="{3EB65680-4D9D-4198-9468-96B17A439A20}" dt="2017-12-29T06:36:51.272" v="196" actId="1076"/>
          <ac:spMkLst>
            <pc:docMk/>
            <pc:sldMk cId="559683031" sldId="290"/>
            <ac:spMk id="10" creationId="{286D3B8E-73E6-491F-9D34-6A654CD2451E}"/>
          </ac:spMkLst>
        </pc:spChg>
        <pc:picChg chg="add del mod">
          <ac:chgData name="James Fu" userId="da39515311b76cd9" providerId="LiveId" clId="{3EB65680-4D9D-4198-9468-96B17A439A20}" dt="2017-12-29T06:24:26.848" v="101" actId="478"/>
          <ac:picMkLst>
            <pc:docMk/>
            <pc:sldMk cId="559683031" sldId="290"/>
            <ac:picMk id="1026" creationId="{96BD9436-AE16-4731-AC40-CC23466F4674}"/>
          </ac:picMkLst>
        </pc:picChg>
        <pc:picChg chg="add del mod">
          <ac:chgData name="James Fu" userId="da39515311b76cd9" providerId="LiveId" clId="{3EB65680-4D9D-4198-9468-96B17A439A20}" dt="2017-12-29T06:29:02.562" v="106" actId="478"/>
          <ac:picMkLst>
            <pc:docMk/>
            <pc:sldMk cId="559683031" sldId="290"/>
            <ac:picMk id="1028" creationId="{6EA2CC73-8A13-4FF5-8720-7A255A21C487}"/>
          </ac:picMkLst>
        </pc:picChg>
        <pc:picChg chg="add del">
          <ac:chgData name="James Fu" userId="da39515311b76cd9" providerId="LiveId" clId="{3EB65680-4D9D-4198-9468-96B17A439A20}" dt="2017-12-29T06:29:05.769" v="108" actId="20577"/>
          <ac:picMkLst>
            <pc:docMk/>
            <pc:sldMk cId="559683031" sldId="290"/>
            <ac:picMk id="1030" creationId="{285A81DA-9BAD-4BA0-B466-ABD90BD91080}"/>
          </ac:picMkLst>
        </pc:picChg>
        <pc:picChg chg="add mod">
          <ac:chgData name="James Fu" userId="da39515311b76cd9" providerId="LiveId" clId="{3EB65680-4D9D-4198-9468-96B17A439A20}" dt="2017-12-29T06:29:59.031" v="111" actId="14100"/>
          <ac:picMkLst>
            <pc:docMk/>
            <pc:sldMk cId="559683031" sldId="290"/>
            <ac:picMk id="1032" creationId="{EF8214D0-849C-4972-B7B9-01EA12EF5735}"/>
          </ac:picMkLst>
        </pc:picChg>
      </pc:sldChg>
      <pc:sldChg chg="addSp delSp modSp add modTransition">
        <pc:chgData name="James Fu" userId="da39515311b76cd9" providerId="LiveId" clId="{3EB65680-4D9D-4198-9468-96B17A439A20}" dt="2017-12-29T06:53:22.265" v="244" actId="14100"/>
        <pc:sldMkLst>
          <pc:docMk/>
          <pc:sldMk cId="3301351500" sldId="293"/>
        </pc:sldMkLst>
        <pc:spChg chg="del">
          <ac:chgData name="James Fu" userId="da39515311b76cd9" providerId="LiveId" clId="{3EB65680-4D9D-4198-9468-96B17A439A20}" dt="2017-12-29T06:50:54.926" v="224" actId="14100"/>
          <ac:spMkLst>
            <pc:docMk/>
            <pc:sldMk cId="3301351500" sldId="293"/>
            <ac:spMk id="2" creationId="{25F0A008-7370-425A-A72B-48C522E6E142}"/>
          </ac:spMkLst>
        </pc:spChg>
        <pc:spChg chg="del">
          <ac:chgData name="James Fu" userId="da39515311b76cd9" providerId="LiveId" clId="{3EB65680-4D9D-4198-9468-96B17A439A20}" dt="2017-12-29T06:50:54.926" v="224" actId="14100"/>
          <ac:spMkLst>
            <pc:docMk/>
            <pc:sldMk cId="3301351500" sldId="293"/>
            <ac:spMk id="3" creationId="{FFA83268-22C4-46A5-A797-B9A2E52DC9A5}"/>
          </ac:spMkLst>
        </pc:spChg>
        <pc:spChg chg="add mod">
          <ac:chgData name="James Fu" userId="da39515311b76cd9" providerId="LiveId" clId="{3EB65680-4D9D-4198-9468-96B17A439A20}" dt="2017-12-29T06:50:54.926" v="224" actId="14100"/>
          <ac:spMkLst>
            <pc:docMk/>
            <pc:sldMk cId="3301351500" sldId="293"/>
            <ac:spMk id="4" creationId="{0778F348-424A-4879-844F-4BE6E8F02FFD}"/>
          </ac:spMkLst>
        </pc:spChg>
        <pc:spChg chg="add mod">
          <ac:chgData name="James Fu" userId="da39515311b76cd9" providerId="LiveId" clId="{3EB65680-4D9D-4198-9468-96B17A439A20}" dt="2017-12-29T06:50:54.926" v="224" actId="14100"/>
          <ac:spMkLst>
            <pc:docMk/>
            <pc:sldMk cId="3301351500" sldId="293"/>
            <ac:spMk id="5" creationId="{248CBFD5-D1CA-4326-8678-131411F504CA}"/>
          </ac:spMkLst>
        </pc:spChg>
        <pc:spChg chg="add mod">
          <ac:chgData name="James Fu" userId="da39515311b76cd9" providerId="LiveId" clId="{3EB65680-4D9D-4198-9468-96B17A439A20}" dt="2017-12-29T06:52:46.945" v="234" actId="1076"/>
          <ac:spMkLst>
            <pc:docMk/>
            <pc:sldMk cId="3301351500" sldId="293"/>
            <ac:spMk id="7" creationId="{6EB58C34-B72A-4451-9AA1-9B890847E955}"/>
          </ac:spMkLst>
        </pc:spChg>
        <pc:spChg chg="add mod">
          <ac:chgData name="James Fu" userId="da39515311b76cd9" providerId="LiveId" clId="{3EB65680-4D9D-4198-9468-96B17A439A20}" dt="2017-12-29T06:53:22.265" v="244" actId="14100"/>
          <ac:spMkLst>
            <pc:docMk/>
            <pc:sldMk cId="3301351500" sldId="293"/>
            <ac:spMk id="8" creationId="{6DDFC066-E622-418F-9AC5-EDF14C78E308}"/>
          </ac:spMkLst>
        </pc:spChg>
        <pc:picChg chg="add mod">
          <ac:chgData name="James Fu" userId="da39515311b76cd9" providerId="LiveId" clId="{3EB65680-4D9D-4198-9468-96B17A439A20}" dt="2017-12-29T06:51:34.740" v="227" actId="1076"/>
          <ac:picMkLst>
            <pc:docMk/>
            <pc:sldMk cId="3301351500" sldId="293"/>
            <ac:picMk id="6" creationId="{8EFBAB04-C4D4-4D66-A306-04210B5A4BB8}"/>
          </ac:picMkLst>
        </pc:picChg>
      </pc:sldChg>
      <pc:sldChg chg="add">
        <pc:chgData name="James Fu" userId="da39515311b76cd9" providerId="LiveId" clId="{3EB65680-4D9D-4198-9468-96B17A439A20}" dt="2017-12-29T07:05:34.138" v="245" actId="5793"/>
        <pc:sldMkLst>
          <pc:docMk/>
          <pc:sldMk cId="1896849275" sldId="294"/>
        </pc:sldMkLst>
      </pc:sldChg>
      <pc:sldChg chg="modSp add">
        <pc:chgData name="James Fu" userId="da39515311b76cd9" providerId="LiveId" clId="{3EB65680-4D9D-4198-9468-96B17A439A20}" dt="2017-12-29T07:05:50.819" v="255" actId="20577"/>
        <pc:sldMkLst>
          <pc:docMk/>
          <pc:sldMk cId="2138449216" sldId="295"/>
        </pc:sldMkLst>
        <pc:spChg chg="mod">
          <ac:chgData name="James Fu" userId="da39515311b76cd9" providerId="LiveId" clId="{3EB65680-4D9D-4198-9468-96B17A439A20}" dt="2017-12-29T07:05:50.819" v="255" actId="20577"/>
          <ac:spMkLst>
            <pc:docMk/>
            <pc:sldMk cId="2138449216" sldId="295"/>
            <ac:spMk id="3" creationId="{00000000-0000-0000-0000-000000000000}"/>
          </ac:spMkLst>
        </pc:spChg>
      </pc:sldChg>
      <pc:sldChg chg="ord">
        <pc:chgData name="James Fu" userId="da39515311b76cd9" providerId="LiveId" clId="{3EB65680-4D9D-4198-9468-96B17A439A20}" dt="2018-01-05T18:10:09.113" v="345" actId="1076"/>
        <pc:sldMkLst>
          <pc:docMk/>
          <pc:sldMk cId="331274297" sldId="315"/>
        </pc:sldMkLst>
      </pc:sldChg>
      <pc:sldChg chg="modSp add ord">
        <pc:chgData name="James Fu" userId="da39515311b76cd9" providerId="LiveId" clId="{3EB65680-4D9D-4198-9468-96B17A439A20}" dt="2018-01-05T18:06:49.883" v="319" actId="1076"/>
        <pc:sldMkLst>
          <pc:docMk/>
          <pc:sldMk cId="1314164420" sldId="317"/>
        </pc:sldMkLst>
        <pc:spChg chg="mod">
          <ac:chgData name="James Fu" userId="da39515311b76cd9" providerId="LiveId" clId="{3EB65680-4D9D-4198-9468-96B17A439A20}" dt="2018-01-05T18:05:38.976" v="318" actId="255"/>
          <ac:spMkLst>
            <pc:docMk/>
            <pc:sldMk cId="1314164420" sldId="317"/>
            <ac:spMk id="2" creationId="{77E59D6A-B05A-47A9-A074-48A08E10EEAB}"/>
          </ac:spMkLst>
        </pc:spChg>
        <pc:spChg chg="mod">
          <ac:chgData name="James Fu" userId="da39515311b76cd9" providerId="LiveId" clId="{3EB65680-4D9D-4198-9468-96B17A439A20}" dt="2018-01-05T18:04:19.045" v="309" actId="20577"/>
          <ac:spMkLst>
            <pc:docMk/>
            <pc:sldMk cId="1314164420" sldId="317"/>
            <ac:spMk id="3" creationId="{D04ECE2C-E998-4165-B112-D0658E5822DB}"/>
          </ac:spMkLst>
        </pc:spChg>
      </pc:sldChg>
      <pc:sldChg chg="addSp delSp modSp add">
        <pc:chgData name="James Fu" userId="da39515311b76cd9" providerId="LiveId" clId="{3EB65680-4D9D-4198-9468-96B17A439A20}" dt="2018-01-05T18:09:53.416" v="344" actId="14100"/>
        <pc:sldMkLst>
          <pc:docMk/>
          <pc:sldMk cId="777562928" sldId="318"/>
        </pc:sldMkLst>
        <pc:spChg chg="del">
          <ac:chgData name="James Fu" userId="da39515311b76cd9" providerId="LiveId" clId="{3EB65680-4D9D-4198-9468-96B17A439A20}" dt="2018-01-05T18:07:28.811" v="321" actId="478"/>
          <ac:spMkLst>
            <pc:docMk/>
            <pc:sldMk cId="777562928" sldId="318"/>
            <ac:spMk id="2" creationId="{26AC2FCA-0F92-43F8-9290-D24FFECBD28B}"/>
          </ac:spMkLst>
        </pc:spChg>
        <pc:spChg chg="del">
          <ac:chgData name="James Fu" userId="da39515311b76cd9" providerId="LiveId" clId="{3EB65680-4D9D-4198-9468-96B17A439A20}" dt="2018-01-05T18:07:32.641" v="322" actId="478"/>
          <ac:spMkLst>
            <pc:docMk/>
            <pc:sldMk cId="777562928" sldId="318"/>
            <ac:spMk id="3" creationId="{8D47C519-9009-4293-AECE-0FF999AA711E}"/>
          </ac:spMkLst>
        </pc:spChg>
        <pc:spChg chg="add del mod">
          <ac:chgData name="James Fu" userId="da39515311b76cd9" providerId="LiveId" clId="{3EB65680-4D9D-4198-9468-96B17A439A20}" dt="2018-01-05T18:08:55.142" v="334" actId="478"/>
          <ac:spMkLst>
            <pc:docMk/>
            <pc:sldMk cId="777562928" sldId="318"/>
            <ac:spMk id="5" creationId="{292450DF-D545-4E2A-BEA7-F532D5C9194B}"/>
          </ac:spMkLst>
        </pc:spChg>
        <pc:spChg chg="add del mod">
          <ac:chgData name="James Fu" userId="da39515311b76cd9" providerId="LiveId" clId="{3EB65680-4D9D-4198-9468-96B17A439A20}" dt="2018-01-05T18:09:17.605" v="336" actId="478"/>
          <ac:spMkLst>
            <pc:docMk/>
            <pc:sldMk cId="777562928" sldId="318"/>
            <ac:spMk id="6" creationId="{9C81EBC8-65A6-4525-89B8-D4B468696809}"/>
          </ac:spMkLst>
        </pc:spChg>
        <pc:spChg chg="add mod">
          <ac:chgData name="James Fu" userId="da39515311b76cd9" providerId="LiveId" clId="{3EB65680-4D9D-4198-9468-96B17A439A20}" dt="2018-01-05T18:09:53.416" v="344" actId="14100"/>
          <ac:spMkLst>
            <pc:docMk/>
            <pc:sldMk cId="777562928" sldId="318"/>
            <ac:spMk id="7" creationId="{E0EA856E-71DF-4781-9FAE-0BD1C62B8E9B}"/>
          </ac:spMkLst>
        </pc:spChg>
        <pc:picChg chg="add mod">
          <ac:chgData name="James Fu" userId="da39515311b76cd9" providerId="LiveId" clId="{3EB65680-4D9D-4198-9468-96B17A439A20}" dt="2018-01-05T18:08:39.185" v="332" actId="1076"/>
          <ac:picMkLst>
            <pc:docMk/>
            <pc:sldMk cId="777562928" sldId="318"/>
            <ac:picMk id="4" creationId="{A2914AF6-8C6B-4331-B9DE-89FA92E3038F}"/>
          </ac:picMkLst>
        </pc:picChg>
      </pc:sldChg>
      <pc:sldChg chg="modSp add">
        <pc:chgData name="James Fu" userId="da39515311b76cd9" providerId="LiveId" clId="{3EB65680-4D9D-4198-9468-96B17A439A20}" dt="2018-01-05T19:17:27.153" v="554" actId="1076"/>
        <pc:sldMkLst>
          <pc:docMk/>
          <pc:sldMk cId="2265993639" sldId="320"/>
        </pc:sldMkLst>
        <pc:spChg chg="mod">
          <ac:chgData name="James Fu" userId="da39515311b76cd9" providerId="LiveId" clId="{3EB65680-4D9D-4198-9468-96B17A439A20}" dt="2018-01-05T19:17:27.153" v="554" actId="1076"/>
          <ac:spMkLst>
            <pc:docMk/>
            <pc:sldMk cId="2265993639" sldId="320"/>
            <ac:spMk id="2" creationId="{8E61E1F4-6DE8-4F7E-9784-335B93C21BCC}"/>
          </ac:spMkLst>
        </pc:spChg>
        <pc:spChg chg="mod">
          <ac:chgData name="James Fu" userId="da39515311b76cd9" providerId="LiveId" clId="{3EB65680-4D9D-4198-9468-96B17A439A20}" dt="2018-01-05T18:57:00.733" v="353" actId="20577"/>
          <ac:spMkLst>
            <pc:docMk/>
            <pc:sldMk cId="2265993639" sldId="320"/>
            <ac:spMk id="3" creationId="{2E76C2AB-EB6E-48B6-A830-D4AAE4DC00E7}"/>
          </ac:spMkLst>
        </pc:spChg>
      </pc:sldChg>
      <pc:sldChg chg="addSp delSp modSp add modTransition">
        <pc:chgData name="James Fu" userId="da39515311b76cd9" providerId="LiveId" clId="{3EB65680-4D9D-4198-9468-96B17A439A20}" dt="2018-01-05T19:26:13.530" v="951" actId="1076"/>
        <pc:sldMkLst>
          <pc:docMk/>
          <pc:sldMk cId="2655222874" sldId="321"/>
        </pc:sldMkLst>
        <pc:spChg chg="del">
          <ac:chgData name="James Fu" userId="da39515311b76cd9" providerId="LiveId" clId="{3EB65680-4D9D-4198-9468-96B17A439A20}" dt="2018-01-05T19:17:47.899" v="556" actId="1076"/>
          <ac:spMkLst>
            <pc:docMk/>
            <pc:sldMk cId="2655222874" sldId="321"/>
            <ac:spMk id="2" creationId="{F288E895-2394-4E89-B1A5-5DBE0B06AB03}"/>
          </ac:spMkLst>
        </pc:spChg>
        <pc:spChg chg="del">
          <ac:chgData name="James Fu" userId="da39515311b76cd9" providerId="LiveId" clId="{3EB65680-4D9D-4198-9468-96B17A439A20}" dt="2018-01-05T19:17:47.899" v="556" actId="1076"/>
          <ac:spMkLst>
            <pc:docMk/>
            <pc:sldMk cId="2655222874" sldId="321"/>
            <ac:spMk id="3" creationId="{0B648515-D90E-46FF-A47A-1797F947B3B7}"/>
          </ac:spMkLst>
        </pc:spChg>
        <pc:spChg chg="add mod">
          <ac:chgData name="James Fu" userId="da39515311b76cd9" providerId="LiveId" clId="{3EB65680-4D9D-4198-9468-96B17A439A20}" dt="2018-01-05T19:18:15.373" v="593" actId="20577"/>
          <ac:spMkLst>
            <pc:docMk/>
            <pc:sldMk cId="2655222874" sldId="321"/>
            <ac:spMk id="4" creationId="{18B2F808-FFE1-4ABA-AF4F-FDF3E902786E}"/>
          </ac:spMkLst>
        </pc:spChg>
        <pc:spChg chg="add mod">
          <ac:chgData name="James Fu" userId="da39515311b76cd9" providerId="LiveId" clId="{3EB65680-4D9D-4198-9468-96B17A439A20}" dt="2018-01-05T19:17:47.899" v="556" actId="1076"/>
          <ac:spMkLst>
            <pc:docMk/>
            <pc:sldMk cId="2655222874" sldId="321"/>
            <ac:spMk id="5" creationId="{4725C8B9-390A-44B3-8B90-26D12BB001AD}"/>
          </ac:spMkLst>
        </pc:spChg>
        <pc:graphicFrameChg chg="add mod modGraphic">
          <ac:chgData name="James Fu" userId="da39515311b76cd9" providerId="LiveId" clId="{3EB65680-4D9D-4198-9468-96B17A439A20}" dt="2018-01-05T19:26:13.530" v="951" actId="1076"/>
          <ac:graphicFrameMkLst>
            <pc:docMk/>
            <pc:sldMk cId="2655222874" sldId="321"/>
            <ac:graphicFrameMk id="6" creationId="{491AA2EC-D3E3-4A08-8DE8-12A92AA3A0C5}"/>
          </ac:graphicFrameMkLst>
        </pc:graphicFrameChg>
      </pc:sldChg>
      <pc:sldChg chg="modSp add">
        <pc:chgData name="James Fu" userId="da39515311b76cd9" providerId="LiveId" clId="{3EB65680-4D9D-4198-9468-96B17A439A20}" dt="2018-01-05T19:27:20.848" v="953" actId="1076"/>
        <pc:sldMkLst>
          <pc:docMk/>
          <pc:sldMk cId="2938763633" sldId="322"/>
        </pc:sldMkLst>
        <pc:picChg chg="mod">
          <ac:chgData name="James Fu" userId="da39515311b76cd9" providerId="LiveId" clId="{3EB65680-4D9D-4198-9468-96B17A439A20}" dt="2018-01-05T19:27:20.848" v="953" actId="1076"/>
          <ac:picMkLst>
            <pc:docMk/>
            <pc:sldMk cId="2938763633" sldId="322"/>
            <ac:picMk id="7" creationId="{00000000-0000-0000-0000-000000000000}"/>
          </ac:picMkLst>
        </pc:picChg>
      </pc:sldChg>
      <pc:sldChg chg="add">
        <pc:chgData name="James Fu" userId="da39515311b76cd9" providerId="LiveId" clId="{3EB65680-4D9D-4198-9468-96B17A439A20}" dt="2018-01-06T01:13:43.717" v="954"/>
        <pc:sldMkLst>
          <pc:docMk/>
          <pc:sldMk cId="3551598662" sldId="32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A0A5C-BDFE-4AA0-8363-842B4B5195FB}" type="datetimeFigureOut">
              <a:rPr lang="en-US" smtClean="0"/>
              <a:t>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8195A8-0CC9-4EC5-84EE-12317B82121E}"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63EB8A-53A4-4077-8798-610E05BE84FE}" type="slidenum">
              <a:rPr lang="en-US" smtClean="0"/>
              <a:t>3</a:t>
            </a:fld>
            <a:endParaRPr lang="en-US"/>
          </a:p>
        </p:txBody>
      </p:sp>
    </p:spTree>
    <p:extLst>
      <p:ext uri="{BB962C8B-B14F-4D97-AF65-F5344CB8AC3E}">
        <p14:creationId xmlns:p14="http://schemas.microsoft.com/office/powerpoint/2010/main" val="1137551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88C26-F2EE-4531-A8A2-E8EE44056931}" type="slidenum">
              <a:rPr lang="en-US" smtClean="0"/>
              <a:t>29</a:t>
            </a:fld>
            <a:endParaRPr lang="en-US"/>
          </a:p>
        </p:txBody>
      </p:sp>
    </p:spTree>
    <p:extLst>
      <p:ext uri="{BB962C8B-B14F-4D97-AF65-F5344CB8AC3E}">
        <p14:creationId xmlns:p14="http://schemas.microsoft.com/office/powerpoint/2010/main" val="1765822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63EB8A-53A4-4077-8798-610E05BE84FE}" type="slidenum">
              <a:rPr lang="en-US" smtClean="0"/>
              <a:t>31</a:t>
            </a:fld>
            <a:endParaRPr lang="en-US"/>
          </a:p>
        </p:txBody>
      </p:sp>
    </p:spTree>
    <p:extLst>
      <p:ext uri="{BB962C8B-B14F-4D97-AF65-F5344CB8AC3E}">
        <p14:creationId xmlns:p14="http://schemas.microsoft.com/office/powerpoint/2010/main" val="3032721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a:p>
            <a:r>
              <a:rPr lang="en-US" altLang="zh-TW" dirty="0"/>
              <a:t>https://docs.microsoft.com/zh-tw/sql/integration-services/data-flow/data-flow-performance-features</a:t>
            </a:r>
          </a:p>
          <a:p>
            <a:endParaRPr lang="en-US" altLang="zh-TW" dirty="0"/>
          </a:p>
          <a:p>
            <a:r>
              <a:rPr lang="en-US" altLang="zh-TW" dirty="0"/>
              <a:t>https://docs.microsoft.com/zh-tw/sql/integration-services/reuse-control-flow-across-packages-by-using-control-flow-package-parts</a:t>
            </a:r>
            <a:endParaRPr lang="zh-TW" altLang="en-US" dirty="0"/>
          </a:p>
        </p:txBody>
      </p:sp>
      <p:sp>
        <p:nvSpPr>
          <p:cNvPr id="4" name="投影片編號版面配置區 3"/>
          <p:cNvSpPr>
            <a:spLocks noGrp="1"/>
          </p:cNvSpPr>
          <p:nvPr>
            <p:ph type="sldNum" sz="quarter" idx="10"/>
          </p:nvPr>
        </p:nvSpPr>
        <p:spPr/>
        <p:txBody>
          <a:bodyPr/>
          <a:lstStyle/>
          <a:p>
            <a:fld id="{CC8195A8-0CC9-4EC5-84EE-12317B82121E}" type="slidenum">
              <a:rPr lang="en-US" smtClean="0"/>
              <a:t>7</a:t>
            </a:fld>
            <a:endParaRPr lang="en-US"/>
          </a:p>
        </p:txBody>
      </p:sp>
    </p:spTree>
    <p:extLst>
      <p:ext uri="{BB962C8B-B14F-4D97-AF65-F5344CB8AC3E}">
        <p14:creationId xmlns:p14="http://schemas.microsoft.com/office/powerpoint/2010/main" val="1547632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88C26-F2EE-4531-A8A2-E8EE44056931}" type="slidenum">
              <a:rPr lang="en-US" smtClean="0"/>
              <a:t>9</a:t>
            </a:fld>
            <a:endParaRPr lang="en-US"/>
          </a:p>
        </p:txBody>
      </p:sp>
    </p:spTree>
    <p:extLst>
      <p:ext uri="{BB962C8B-B14F-4D97-AF65-F5344CB8AC3E}">
        <p14:creationId xmlns:p14="http://schemas.microsoft.com/office/powerpoint/2010/main" val="799544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https://www.mssqltips.com/sqlservertip/4943/execute-ssis-package-in-scale-out-mode--sql-server-2017/</a:t>
            </a:r>
            <a:endParaRPr lang="zh-TW" altLang="en-US" dirty="0"/>
          </a:p>
        </p:txBody>
      </p:sp>
      <p:sp>
        <p:nvSpPr>
          <p:cNvPr id="4" name="投影片編號版面配置區 3"/>
          <p:cNvSpPr>
            <a:spLocks noGrp="1"/>
          </p:cNvSpPr>
          <p:nvPr>
            <p:ph type="sldNum" sz="quarter" idx="10"/>
          </p:nvPr>
        </p:nvSpPr>
        <p:spPr/>
        <p:txBody>
          <a:bodyPr/>
          <a:lstStyle/>
          <a:p>
            <a:fld id="{CC8195A8-0CC9-4EC5-84EE-12317B82121E}" type="slidenum">
              <a:rPr lang="en-US" smtClean="0"/>
              <a:t>10</a:t>
            </a:fld>
            <a:endParaRPr lang="en-US"/>
          </a:p>
        </p:txBody>
      </p:sp>
    </p:spTree>
    <p:extLst>
      <p:ext uri="{BB962C8B-B14F-4D97-AF65-F5344CB8AC3E}">
        <p14:creationId xmlns:p14="http://schemas.microsoft.com/office/powerpoint/2010/main" val="3793369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C8195A8-0CC9-4EC5-84EE-12317B82121E}" type="slidenum">
              <a:rPr lang="en-US" smtClean="0"/>
              <a:t>15</a:t>
            </a:fld>
            <a:endParaRPr lang="en-US"/>
          </a:p>
        </p:txBody>
      </p:sp>
    </p:spTree>
    <p:extLst>
      <p:ext uri="{BB962C8B-B14F-4D97-AF65-F5344CB8AC3E}">
        <p14:creationId xmlns:p14="http://schemas.microsoft.com/office/powerpoint/2010/main" val="3907550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88C26-F2EE-4531-A8A2-E8EE44056931}" type="slidenum">
              <a:rPr lang="en-US" smtClean="0"/>
              <a:t>16</a:t>
            </a:fld>
            <a:endParaRPr lang="en-US"/>
          </a:p>
        </p:txBody>
      </p:sp>
    </p:spTree>
    <p:extLst>
      <p:ext uri="{BB962C8B-B14F-4D97-AF65-F5344CB8AC3E}">
        <p14:creationId xmlns:p14="http://schemas.microsoft.com/office/powerpoint/2010/main" val="1565870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Initially focused on Azure and hybrid movement to/from on premises SQL Server. – This is the space the SSIS is not strong in… getting data to/from</a:t>
            </a:r>
            <a:r>
              <a:rPr lang="en-US" sz="1200" baseline="0" dirty="0"/>
              <a:t> the cloud.</a:t>
            </a:r>
            <a:endParaRPr lang="en-US" sz="1200" dirty="0"/>
          </a:p>
          <a:p>
            <a:endParaRPr lang="en-US" dirty="0"/>
          </a:p>
        </p:txBody>
      </p:sp>
      <p:sp>
        <p:nvSpPr>
          <p:cNvPr id="4" name="Slide Number Placeholder 3"/>
          <p:cNvSpPr>
            <a:spLocks noGrp="1"/>
          </p:cNvSpPr>
          <p:nvPr>
            <p:ph type="sldNum" sz="quarter" idx="10"/>
          </p:nvPr>
        </p:nvSpPr>
        <p:spPr/>
        <p:txBody>
          <a:bodyPr/>
          <a:lstStyle/>
          <a:p>
            <a:fld id="{18F40E06-1BFA-43BC-9CA9-5B68E6F9C302}" type="slidenum">
              <a:rPr lang="en-US" smtClean="0"/>
              <a:pPr/>
              <a:t>17</a:t>
            </a:fld>
            <a:endParaRPr lang="en-US"/>
          </a:p>
        </p:txBody>
      </p:sp>
    </p:spTree>
    <p:extLst>
      <p:ext uri="{BB962C8B-B14F-4D97-AF65-F5344CB8AC3E}">
        <p14:creationId xmlns:p14="http://schemas.microsoft.com/office/powerpoint/2010/main" val="173670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CC8195A8-0CC9-4EC5-84EE-12317B82121E}" type="slidenum">
              <a:rPr lang="en-US" smtClean="0"/>
              <a:t>18</a:t>
            </a:fld>
            <a:endParaRPr lang="en-US"/>
          </a:p>
        </p:txBody>
      </p:sp>
    </p:spTree>
    <p:extLst>
      <p:ext uri="{BB962C8B-B14F-4D97-AF65-F5344CB8AC3E}">
        <p14:creationId xmlns:p14="http://schemas.microsoft.com/office/powerpoint/2010/main" val="983719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Cortana Analytics Suite delivers an end-to-end platform with integrated and comprehensive set of tools and services to help you build intelligent applications that let you easily take advantage of Advanced Analytics.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First Cortana Analytics Suite provides services to bring data in, so that you can analyze it.  It provides information management capabilities like Azure Data Factory so that you can pull data from any source (relational DB like SQL or non-relational ones like your Hadoop cluster) in an automated and scheduled way, while performing the necessary data transforms (like setting certain data </a:t>
            </a:r>
            <a:r>
              <a:rPr lang="en-US" sz="900" kern="1200" dirty="0" err="1">
                <a:solidFill>
                  <a:schemeClr val="tx1"/>
                </a:solidFill>
                <a:effectLst/>
                <a:latin typeface="Segoe UI Light" pitchFamily="34" charset="0"/>
                <a:ea typeface="+mn-ea"/>
                <a:cs typeface="+mn-cs"/>
              </a:rPr>
              <a:t>colums</a:t>
            </a:r>
            <a:r>
              <a:rPr lang="en-US" sz="900" kern="1200" dirty="0">
                <a:solidFill>
                  <a:schemeClr val="tx1"/>
                </a:solidFill>
                <a:effectLst/>
                <a:latin typeface="Segoe UI Light" pitchFamily="34" charset="0"/>
                <a:ea typeface="+mn-ea"/>
                <a:cs typeface="+mn-cs"/>
              </a:rPr>
              <a:t> as dates vs. currency </a:t>
            </a:r>
            <a:r>
              <a:rPr lang="en-US" sz="900" kern="1200" dirty="0" err="1">
                <a:solidFill>
                  <a:schemeClr val="tx1"/>
                </a:solidFill>
                <a:effectLst/>
                <a:latin typeface="Segoe UI Light" pitchFamily="34" charset="0"/>
                <a:ea typeface="+mn-ea"/>
                <a:cs typeface="+mn-cs"/>
              </a:rPr>
              <a:t>etc</a:t>
            </a:r>
            <a:r>
              <a:rPr lang="en-US" sz="900" kern="1200" dirty="0">
                <a:solidFill>
                  <a:schemeClr val="tx1"/>
                </a:solidFill>
                <a:effectLst/>
                <a:latin typeface="Segoe UI Light" pitchFamily="34" charset="0"/>
                <a:ea typeface="+mn-ea"/>
                <a:cs typeface="+mn-cs"/>
              </a:rPr>
              <a:t>).  Think ETL (Extract, Transform, Load) in the cloud. Event hub does the same for </a:t>
            </a:r>
            <a:r>
              <a:rPr lang="en-US" sz="900" kern="1200" dirty="0" err="1">
                <a:solidFill>
                  <a:schemeClr val="tx1"/>
                </a:solidFill>
                <a:effectLst/>
                <a:latin typeface="Segoe UI Light" pitchFamily="34" charset="0"/>
                <a:ea typeface="+mn-ea"/>
                <a:cs typeface="+mn-cs"/>
              </a:rPr>
              <a:t>IoT</a:t>
            </a:r>
            <a:r>
              <a:rPr lang="en-US" sz="900" kern="1200" dirty="0">
                <a:solidFill>
                  <a:schemeClr val="tx1"/>
                </a:solidFill>
                <a:effectLst/>
                <a:latin typeface="Segoe UI Light" pitchFamily="34" charset="0"/>
                <a:ea typeface="+mn-ea"/>
                <a:cs typeface="+mn-cs"/>
              </a:rPr>
              <a:t> type ingestion of data that streams in from lots of end points.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data brought in then can be persisted in flexible big data storage services like Data Lake and Azure SQL DW.</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You can then use a wide range of analytics services from Azure ML to Azure HDInsight to Azure Stream Analytics to analyze the data that are stored in the big data storage.  This means you can create analytics services and models specific to your business need (say real time demand forecasting).</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resultant analytics services and models created by taking these steps can then be surfaced as interactive dashboards and visualizations via Power BI</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These same analytics services and models created can also be integrated into various different UI (web apps or mobile apps or rich client apps) as well as via integrations with Cortana, so end users can naturally interact with them via speech etc., and so that end users can get proactively be notified by Cortana if the analytics model finds a new anomaly (unusual growth in certain product purchases- in the case of real time demand forecasting example given above) or whatever deserves the attention of the business users. </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2015</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1/6/2018 9:12 AM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607358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Pr>
        <a:solidFill>
          <a:srgbClr val="002E77"/>
        </a:solidFill>
        <a:effectLst/>
      </p:bgPr>
    </p:bg>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A8361547-CAE2-4060-8643-DE8C7E84BB51}"/>
              </a:ext>
            </a:extLst>
          </p:cNvPr>
          <p:cNvSpPr/>
          <p:nvPr userDrawn="1"/>
        </p:nvSpPr>
        <p:spPr bwMode="auto">
          <a:xfrm>
            <a:off x="0" y="5818909"/>
            <a:ext cx="12192000" cy="1039091"/>
          </a:xfrm>
          <a:prstGeom prst="rect">
            <a:avLst/>
          </a:prstGeom>
          <a:solidFill>
            <a:srgbClr val="002E77"/>
          </a:solidFill>
          <a:ln>
            <a:solidFill>
              <a:srgbClr val="002E7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solidFill>
                <a:srgbClr val="002E77"/>
              </a:solidFill>
              <a:ea typeface="Segoe UI" pitchFamily="34" charset="0"/>
              <a:cs typeface="Segoe UI" pitchFamily="34" charset="0"/>
            </a:endParaRPr>
          </a:p>
        </p:txBody>
      </p:sp>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2" name="Title 1">
            <a:extLst>
              <a:ext uri="{FF2B5EF4-FFF2-40B4-BE49-F238E27FC236}">
                <a16:creationId xmlns:a16="http://schemas.microsoft.com/office/drawing/2014/main" id="{E83FFA8C-0B63-40B6-A827-BFFE5D75FDD0}"/>
              </a:ext>
            </a:extLst>
          </p:cNvPr>
          <p:cNvSpPr>
            <a:spLocks noGrp="1"/>
          </p:cNvSpPr>
          <p:nvPr>
            <p:ph type="title" hasCustomPrompt="1"/>
          </p:nvPr>
        </p:nvSpPr>
        <p:spPr>
          <a:xfrm>
            <a:off x="438207" y="2608084"/>
            <a:ext cx="5777866" cy="899665"/>
          </a:xfrm>
        </p:spPr>
        <p:txBody>
          <a:bodyPr/>
          <a:lstStyle>
            <a:lvl1pPr>
              <a:defRPr sz="4400">
                <a:solidFill>
                  <a:schemeClr val="bg1"/>
                </a:solidFill>
                <a:latin typeface="微軟正黑體" panose="020B0604030504040204" pitchFamily="34" charset="-120"/>
                <a:ea typeface="微軟正黑體" panose="020B0604030504040204" pitchFamily="34" charset="-120"/>
              </a:defRPr>
            </a:lvl1pPr>
          </a:lstStyle>
          <a:p>
            <a:r>
              <a:rPr lang="en-US" dirty="0"/>
              <a:t>Session Title</a:t>
            </a:r>
          </a:p>
        </p:txBody>
      </p:sp>
      <p:sp>
        <p:nvSpPr>
          <p:cNvPr id="9" name="Text Placeholder 8">
            <a:extLst>
              <a:ext uri="{FF2B5EF4-FFF2-40B4-BE49-F238E27FC236}">
                <a16:creationId xmlns:a16="http://schemas.microsoft.com/office/drawing/2014/main" id="{AF327309-25BC-4FEC-AA25-95EAC4318806}"/>
              </a:ext>
            </a:extLst>
          </p:cNvPr>
          <p:cNvSpPr>
            <a:spLocks noGrp="1"/>
          </p:cNvSpPr>
          <p:nvPr>
            <p:ph type="body" sz="quarter" idx="10" hasCustomPrompt="1"/>
          </p:nvPr>
        </p:nvSpPr>
        <p:spPr>
          <a:xfrm>
            <a:off x="438150" y="4140200"/>
            <a:ext cx="5708650" cy="627864"/>
          </a:xfrm>
        </p:spPr>
        <p:txBody>
          <a:bodyPr/>
          <a:lstStyle>
            <a:lvl1pPr marL="0" indent="0">
              <a:buNone/>
              <a:defRPr sz="3200">
                <a:solidFill>
                  <a:schemeClr val="bg1"/>
                </a:solidFill>
                <a:latin typeface="微軟正黑體" panose="020B0604030504040204" pitchFamily="34" charset="-120"/>
                <a:ea typeface="微軟正黑體" panose="020B0604030504040204" pitchFamily="34" charset="-120"/>
              </a:defRPr>
            </a:lvl1pPr>
          </a:lstStyle>
          <a:p>
            <a:pPr lvl="0"/>
            <a:r>
              <a:rPr lang="en-US" dirty="0"/>
              <a:t>Speaker Name</a:t>
            </a:r>
          </a:p>
        </p:txBody>
      </p:sp>
      <p:pic>
        <p:nvPicPr>
          <p:cNvPr id="10" name="圖片 9" descr="一張含有 美工圖案 的圖片&#10;&#10;描述是以高可信度產生">
            <a:extLst>
              <a:ext uri="{FF2B5EF4-FFF2-40B4-BE49-F238E27FC236}">
                <a16:creationId xmlns:a16="http://schemas.microsoft.com/office/drawing/2014/main" id="{14E97332-416C-4B69-B813-A32DF4A8DBE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8150" y="5513313"/>
            <a:ext cx="2955148" cy="955500"/>
          </a:xfrm>
          <a:prstGeom prst="rect">
            <a:avLst/>
          </a:prstGeom>
        </p:spPr>
      </p:pic>
      <p:pic>
        <p:nvPicPr>
          <p:cNvPr id="11" name="圖片 10">
            <a:extLst>
              <a:ext uri="{FF2B5EF4-FFF2-40B4-BE49-F238E27FC236}">
                <a16:creationId xmlns:a16="http://schemas.microsoft.com/office/drawing/2014/main" id="{EA281819-114F-4BDF-AC16-865C5B7E785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50209" y="5412509"/>
            <a:ext cx="3708567" cy="1296449"/>
          </a:xfrm>
          <a:prstGeom prst="rect">
            <a:avLst/>
          </a:prstGeom>
        </p:spPr>
      </p:pic>
      <p:pic>
        <p:nvPicPr>
          <p:cNvPr id="14" name="圖片 13">
            <a:extLst>
              <a:ext uri="{FF2B5EF4-FFF2-40B4-BE49-F238E27FC236}">
                <a16:creationId xmlns:a16="http://schemas.microsoft.com/office/drawing/2014/main" id="{C1BA48A8-03AD-4D31-9FEE-DC95A995CD8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585528" y="599182"/>
            <a:ext cx="5168266" cy="4610127"/>
          </a:xfrm>
          <a:prstGeom prst="rect">
            <a:avLst/>
          </a:prstGeom>
        </p:spPr>
      </p:pic>
    </p:spTree>
    <p:extLst>
      <p:ext uri="{BB962C8B-B14F-4D97-AF65-F5344CB8AC3E}">
        <p14:creationId xmlns:p14="http://schemas.microsoft.com/office/powerpoint/2010/main" val="20922703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11" name="Date Placeholder 3"/>
          <p:cNvSpPr>
            <a:spLocks noGrp="1"/>
          </p:cNvSpPr>
          <p:nvPr>
            <p:ph type="dt" sz="half" idx="2"/>
          </p:nvPr>
        </p:nvSpPr>
        <p:spPr>
          <a:xfrm>
            <a:off x="941773" y="6286904"/>
            <a:ext cx="1400735" cy="365125"/>
          </a:xfrm>
          <a:prstGeom prst="rect">
            <a:avLst/>
          </a:prstGeom>
        </p:spPr>
        <p:txBody>
          <a:bodyPr vert="horz" lIns="91440" tIns="45720" rIns="91440" bIns="45720" rtlCol="0" anchor="ctr"/>
          <a:lstStyle>
            <a:lvl1pPr algn="l">
              <a:defRPr sz="1100">
                <a:solidFill>
                  <a:srgbClr val="FFFFFF"/>
                </a:solidFill>
              </a:defRPr>
            </a:lvl1pPr>
          </a:lstStyle>
          <a:p>
            <a:fld id="{85BA7726-59C3-4015-9D30-B2B1E3053566}" type="datetime1">
              <a:rPr lang="en-US" altLang="zh-TW" smtClean="0"/>
              <a:t>1/6/2018</a:t>
            </a:fld>
            <a:r>
              <a:rPr lang="en-US"/>
              <a:t>  </a:t>
            </a:r>
            <a:r>
              <a:rPr lang="en-US" dirty="0"/>
              <a:t>|</a:t>
            </a:r>
          </a:p>
        </p:txBody>
      </p:sp>
      <p:sp>
        <p:nvSpPr>
          <p:cNvPr id="12" name="Footer Placeholder 4"/>
          <p:cNvSpPr>
            <a:spLocks noGrp="1"/>
          </p:cNvSpPr>
          <p:nvPr>
            <p:ph type="ftr" sz="quarter" idx="3"/>
          </p:nvPr>
        </p:nvSpPr>
        <p:spPr>
          <a:xfrm>
            <a:off x="2342507" y="6286904"/>
            <a:ext cx="3755964" cy="365125"/>
          </a:xfrm>
          <a:prstGeom prst="rect">
            <a:avLst/>
          </a:prstGeom>
        </p:spPr>
        <p:txBody>
          <a:bodyPr vert="horz" lIns="91440" tIns="45720" rIns="91440" bIns="45720" rtlCol="0" anchor="ctr"/>
          <a:lstStyle>
            <a:lvl1pPr algn="l">
              <a:defRPr sz="1100">
                <a:solidFill>
                  <a:srgbClr val="FFFFFF"/>
                </a:solidFill>
              </a:defRPr>
            </a:lvl1pPr>
          </a:lstStyle>
          <a:p>
            <a:r>
              <a:rPr lang="en-US" altLang="zh-TW" dirty="0"/>
              <a:t>Azure SQL Database </a:t>
            </a:r>
            <a:r>
              <a:rPr lang="zh-TW" altLang="en-US" dirty="0"/>
              <a:t>線上課程</a:t>
            </a:r>
            <a:endParaRPr lang="en-US" dirty="0"/>
          </a:p>
        </p:txBody>
      </p:sp>
      <p:sp>
        <p:nvSpPr>
          <p:cNvPr id="13"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cxnSp>
        <p:nvCxnSpPr>
          <p:cNvPr id="14" name="Straight Connector 13"/>
          <p:cNvCxnSpPr/>
          <p:nvPr userDrawn="1"/>
        </p:nvCxnSpPr>
        <p:spPr>
          <a:xfrm>
            <a:off x="715435" y="1299672"/>
            <a:ext cx="115824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091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grpSp>
        <p:nvGrpSpPr>
          <p:cNvPr id="2" name="群組 1">
            <a:extLst>
              <a:ext uri="{FF2B5EF4-FFF2-40B4-BE49-F238E27FC236}">
                <a16:creationId xmlns:a16="http://schemas.microsoft.com/office/drawing/2014/main" id="{B4FDD4D3-1EC7-4CE8-93B1-3B1C9FDA36FB}"/>
              </a:ext>
            </a:extLst>
          </p:cNvPr>
          <p:cNvGrpSpPr/>
          <p:nvPr userDrawn="1"/>
        </p:nvGrpSpPr>
        <p:grpSpPr>
          <a:xfrm>
            <a:off x="0" y="6151419"/>
            <a:ext cx="12192000" cy="706582"/>
            <a:chOff x="0" y="6151419"/>
            <a:chExt cx="12192000" cy="706582"/>
          </a:xfrm>
        </p:grpSpPr>
        <p:sp>
          <p:nvSpPr>
            <p:cNvPr id="7" name="矩形 6">
              <a:extLst>
                <a:ext uri="{FF2B5EF4-FFF2-40B4-BE49-F238E27FC236}">
                  <a16:creationId xmlns:a16="http://schemas.microsoft.com/office/drawing/2014/main" id="{58B4DA39-BC9C-4C20-BF76-96C0A9817769}"/>
                </a:ext>
              </a:extLst>
            </p:cNvPr>
            <p:cNvSpPr/>
            <p:nvPr userDrawn="1"/>
          </p:nvSpPr>
          <p:spPr bwMode="auto">
            <a:xfrm>
              <a:off x="0" y="6151419"/>
              <a:ext cx="12192000" cy="706582"/>
            </a:xfrm>
            <a:prstGeom prst="rect">
              <a:avLst/>
            </a:prstGeom>
            <a:solidFill>
              <a:srgbClr val="002E77"/>
            </a:solidFill>
            <a:ln>
              <a:solidFill>
                <a:srgbClr val="002E7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solidFill>
                  <a:srgbClr val="002E77"/>
                </a:solidFill>
                <a:ea typeface="Segoe UI" pitchFamily="34" charset="0"/>
                <a:cs typeface="Segoe UI" pitchFamily="34" charset="0"/>
              </a:endParaRPr>
            </a:p>
          </p:txBody>
        </p:sp>
        <p:pic>
          <p:nvPicPr>
            <p:cNvPr id="5" name="圖片 4" descr="一張含有 美工圖案 的圖片&#10;&#10;描述是以高可信度產生">
              <a:extLst>
                <a:ext uri="{FF2B5EF4-FFF2-40B4-BE49-F238E27FC236}">
                  <a16:creationId xmlns:a16="http://schemas.microsoft.com/office/drawing/2014/main" id="{2A19303C-982B-42C0-A96F-C686CC6D00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794" y="6211379"/>
              <a:ext cx="1804577" cy="583481"/>
            </a:xfrm>
            <a:prstGeom prst="rect">
              <a:avLst/>
            </a:prstGeom>
          </p:spPr>
        </p:pic>
        <p:pic>
          <p:nvPicPr>
            <p:cNvPr id="8" name="圖片 7">
              <a:extLst>
                <a:ext uri="{FF2B5EF4-FFF2-40B4-BE49-F238E27FC236}">
                  <a16:creationId xmlns:a16="http://schemas.microsoft.com/office/drawing/2014/main" id="{DB8BB7BC-38C2-473F-80EC-2455A8E405B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31629" y="6201753"/>
              <a:ext cx="1804577" cy="630848"/>
            </a:xfrm>
            <a:prstGeom prst="rect">
              <a:avLst/>
            </a:prstGeom>
          </p:spPr>
        </p:pic>
      </p:grpSp>
    </p:spTree>
    <p:extLst>
      <p:ext uri="{BB962C8B-B14F-4D97-AF65-F5344CB8AC3E}">
        <p14:creationId xmlns:p14="http://schemas.microsoft.com/office/powerpoint/2010/main" val="15541226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群組 6">
            <a:extLst>
              <a:ext uri="{FF2B5EF4-FFF2-40B4-BE49-F238E27FC236}">
                <a16:creationId xmlns:a16="http://schemas.microsoft.com/office/drawing/2014/main" id="{A78E76B6-BF95-4675-93A8-36322F2B254E}"/>
              </a:ext>
            </a:extLst>
          </p:cNvPr>
          <p:cNvGrpSpPr/>
          <p:nvPr userDrawn="1"/>
        </p:nvGrpSpPr>
        <p:grpSpPr>
          <a:xfrm>
            <a:off x="0" y="6151419"/>
            <a:ext cx="12192000" cy="706582"/>
            <a:chOff x="0" y="6151419"/>
            <a:chExt cx="12192000" cy="706582"/>
          </a:xfrm>
        </p:grpSpPr>
        <p:sp>
          <p:nvSpPr>
            <p:cNvPr id="9" name="矩形 8">
              <a:extLst>
                <a:ext uri="{FF2B5EF4-FFF2-40B4-BE49-F238E27FC236}">
                  <a16:creationId xmlns:a16="http://schemas.microsoft.com/office/drawing/2014/main" id="{98C46414-7039-4629-BBB4-698392903786}"/>
                </a:ext>
              </a:extLst>
            </p:cNvPr>
            <p:cNvSpPr/>
            <p:nvPr userDrawn="1"/>
          </p:nvSpPr>
          <p:spPr bwMode="auto">
            <a:xfrm>
              <a:off x="0" y="6151419"/>
              <a:ext cx="12192000" cy="706582"/>
            </a:xfrm>
            <a:prstGeom prst="rect">
              <a:avLst/>
            </a:prstGeom>
            <a:solidFill>
              <a:srgbClr val="002E77"/>
            </a:solidFill>
            <a:ln>
              <a:solidFill>
                <a:srgbClr val="002E7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solidFill>
                  <a:srgbClr val="002E77"/>
                </a:solidFill>
                <a:ea typeface="Segoe UI" pitchFamily="34" charset="0"/>
                <a:cs typeface="Segoe UI" pitchFamily="34" charset="0"/>
              </a:endParaRPr>
            </a:p>
          </p:txBody>
        </p:sp>
        <p:pic>
          <p:nvPicPr>
            <p:cNvPr id="10" name="圖片 9" descr="一張含有 美工圖案 的圖片&#10;&#10;描述是以高可信度產生">
              <a:extLst>
                <a:ext uri="{FF2B5EF4-FFF2-40B4-BE49-F238E27FC236}">
                  <a16:creationId xmlns:a16="http://schemas.microsoft.com/office/drawing/2014/main" id="{4204875A-46A5-4790-8534-12E6803D2E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794" y="6211379"/>
              <a:ext cx="1804577" cy="583481"/>
            </a:xfrm>
            <a:prstGeom prst="rect">
              <a:avLst/>
            </a:prstGeom>
          </p:spPr>
        </p:pic>
        <p:pic>
          <p:nvPicPr>
            <p:cNvPr id="11" name="圖片 10">
              <a:extLst>
                <a:ext uri="{FF2B5EF4-FFF2-40B4-BE49-F238E27FC236}">
                  <a16:creationId xmlns:a16="http://schemas.microsoft.com/office/drawing/2014/main" id="{74B80006-C53E-4AE0-8A83-CF83333BD5C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31629" y="6201753"/>
              <a:ext cx="1804577" cy="630848"/>
            </a:xfrm>
            <a:prstGeom prst="rect">
              <a:avLst/>
            </a:prstGeom>
          </p:spPr>
        </p:pic>
      </p:grpSp>
    </p:spTree>
    <p:extLst>
      <p:ext uri="{BB962C8B-B14F-4D97-AF65-F5344CB8AC3E}">
        <p14:creationId xmlns:p14="http://schemas.microsoft.com/office/powerpoint/2010/main" val="34493280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圖片 2" descr="一張含有 美工圖案 的圖片&#10;&#10;描述是以高可信度產生">
            <a:extLst>
              <a:ext uri="{FF2B5EF4-FFF2-40B4-BE49-F238E27FC236}">
                <a16:creationId xmlns:a16="http://schemas.microsoft.com/office/drawing/2014/main" id="{93547162-3073-4851-A3F0-4617C8A3AC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667" y="6274519"/>
            <a:ext cx="1804577" cy="583481"/>
          </a:xfrm>
          <a:prstGeom prst="rect">
            <a:avLst/>
          </a:prstGeom>
        </p:spPr>
      </p:pic>
      <p:grpSp>
        <p:nvGrpSpPr>
          <p:cNvPr id="4" name="群組 3">
            <a:extLst>
              <a:ext uri="{FF2B5EF4-FFF2-40B4-BE49-F238E27FC236}">
                <a16:creationId xmlns:a16="http://schemas.microsoft.com/office/drawing/2014/main" id="{262E749C-3C5A-41D8-AFB1-378FC03F9920}"/>
              </a:ext>
            </a:extLst>
          </p:cNvPr>
          <p:cNvGrpSpPr/>
          <p:nvPr userDrawn="1"/>
        </p:nvGrpSpPr>
        <p:grpSpPr>
          <a:xfrm>
            <a:off x="0" y="6151419"/>
            <a:ext cx="12192000" cy="706582"/>
            <a:chOff x="0" y="6151419"/>
            <a:chExt cx="12192000" cy="706582"/>
          </a:xfrm>
        </p:grpSpPr>
        <p:sp>
          <p:nvSpPr>
            <p:cNvPr id="5" name="矩形 4">
              <a:extLst>
                <a:ext uri="{FF2B5EF4-FFF2-40B4-BE49-F238E27FC236}">
                  <a16:creationId xmlns:a16="http://schemas.microsoft.com/office/drawing/2014/main" id="{C38F4A2E-2325-47C8-A7D4-F26EC3CB76E5}"/>
                </a:ext>
              </a:extLst>
            </p:cNvPr>
            <p:cNvSpPr/>
            <p:nvPr userDrawn="1"/>
          </p:nvSpPr>
          <p:spPr bwMode="auto">
            <a:xfrm>
              <a:off x="0" y="6151419"/>
              <a:ext cx="12192000" cy="706582"/>
            </a:xfrm>
            <a:prstGeom prst="rect">
              <a:avLst/>
            </a:prstGeom>
            <a:solidFill>
              <a:srgbClr val="002E77"/>
            </a:solidFill>
            <a:ln>
              <a:solidFill>
                <a:srgbClr val="002E7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solidFill>
                  <a:srgbClr val="002E77"/>
                </a:solidFill>
                <a:ea typeface="Segoe UI" pitchFamily="34" charset="0"/>
                <a:cs typeface="Segoe UI" pitchFamily="34" charset="0"/>
              </a:endParaRPr>
            </a:p>
          </p:txBody>
        </p:sp>
        <p:pic>
          <p:nvPicPr>
            <p:cNvPr id="6" name="圖片 5" descr="一張含有 美工圖案 的圖片&#10;&#10;描述是以高可信度產生">
              <a:extLst>
                <a:ext uri="{FF2B5EF4-FFF2-40B4-BE49-F238E27FC236}">
                  <a16:creationId xmlns:a16="http://schemas.microsoft.com/office/drawing/2014/main" id="{E5B1EF28-2B8D-424F-8367-FD715E6555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794" y="6211379"/>
              <a:ext cx="1804577" cy="583481"/>
            </a:xfrm>
            <a:prstGeom prst="rect">
              <a:avLst/>
            </a:prstGeom>
          </p:spPr>
        </p:pic>
        <p:pic>
          <p:nvPicPr>
            <p:cNvPr id="7" name="圖片 6">
              <a:extLst>
                <a:ext uri="{FF2B5EF4-FFF2-40B4-BE49-F238E27FC236}">
                  <a16:creationId xmlns:a16="http://schemas.microsoft.com/office/drawing/2014/main" id="{9C847098-4716-4A0A-9F1B-64FFC34573D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31629" y="6201753"/>
              <a:ext cx="1804577" cy="630848"/>
            </a:xfrm>
            <a:prstGeom prst="rect">
              <a:avLst/>
            </a:prstGeom>
          </p:spPr>
        </p:pic>
      </p:grpSp>
    </p:spTree>
    <p:extLst>
      <p:ext uri="{BB962C8B-B14F-4D97-AF65-F5344CB8AC3E}">
        <p14:creationId xmlns:p14="http://schemas.microsoft.com/office/powerpoint/2010/main" val="1385333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圖片 2" descr="一張含有 美工圖案 的圖片&#10;&#10;描述是以高可信度產生">
            <a:extLst>
              <a:ext uri="{FF2B5EF4-FFF2-40B4-BE49-F238E27FC236}">
                <a16:creationId xmlns:a16="http://schemas.microsoft.com/office/drawing/2014/main" id="{564F2762-6F4D-4F29-8514-34D538ED09E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667" y="6274519"/>
            <a:ext cx="1804577" cy="583481"/>
          </a:xfrm>
          <a:prstGeom prst="rect">
            <a:avLst/>
          </a:prstGeom>
        </p:spPr>
      </p:pic>
      <p:grpSp>
        <p:nvGrpSpPr>
          <p:cNvPr id="4" name="群組 3">
            <a:extLst>
              <a:ext uri="{FF2B5EF4-FFF2-40B4-BE49-F238E27FC236}">
                <a16:creationId xmlns:a16="http://schemas.microsoft.com/office/drawing/2014/main" id="{69C1D06E-FE77-4903-8D1A-93F2FD430AC8}"/>
              </a:ext>
            </a:extLst>
          </p:cNvPr>
          <p:cNvGrpSpPr/>
          <p:nvPr userDrawn="1"/>
        </p:nvGrpSpPr>
        <p:grpSpPr>
          <a:xfrm>
            <a:off x="0" y="6151419"/>
            <a:ext cx="12192000" cy="706582"/>
            <a:chOff x="0" y="6151419"/>
            <a:chExt cx="12192000" cy="706582"/>
          </a:xfrm>
        </p:grpSpPr>
        <p:sp>
          <p:nvSpPr>
            <p:cNvPr id="5" name="矩形 4">
              <a:extLst>
                <a:ext uri="{FF2B5EF4-FFF2-40B4-BE49-F238E27FC236}">
                  <a16:creationId xmlns:a16="http://schemas.microsoft.com/office/drawing/2014/main" id="{B2136DE1-734B-489C-8C1A-D96D8A6E2B17}"/>
                </a:ext>
              </a:extLst>
            </p:cNvPr>
            <p:cNvSpPr/>
            <p:nvPr userDrawn="1"/>
          </p:nvSpPr>
          <p:spPr bwMode="auto">
            <a:xfrm>
              <a:off x="0" y="6151419"/>
              <a:ext cx="12192000" cy="706582"/>
            </a:xfrm>
            <a:prstGeom prst="rect">
              <a:avLst/>
            </a:prstGeom>
            <a:solidFill>
              <a:srgbClr val="002E77"/>
            </a:solidFill>
            <a:ln>
              <a:solidFill>
                <a:srgbClr val="002E7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solidFill>
                  <a:srgbClr val="002E77"/>
                </a:solidFill>
                <a:ea typeface="Segoe UI" pitchFamily="34" charset="0"/>
                <a:cs typeface="Segoe UI" pitchFamily="34" charset="0"/>
              </a:endParaRPr>
            </a:p>
          </p:txBody>
        </p:sp>
        <p:pic>
          <p:nvPicPr>
            <p:cNvPr id="6" name="圖片 5" descr="一張含有 美工圖案 的圖片&#10;&#10;描述是以高可信度產生">
              <a:extLst>
                <a:ext uri="{FF2B5EF4-FFF2-40B4-BE49-F238E27FC236}">
                  <a16:creationId xmlns:a16="http://schemas.microsoft.com/office/drawing/2014/main" id="{FE64ADAF-FEDC-42E8-8E6E-05E3001AB0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794" y="6211379"/>
              <a:ext cx="1804577" cy="583481"/>
            </a:xfrm>
            <a:prstGeom prst="rect">
              <a:avLst/>
            </a:prstGeom>
          </p:spPr>
        </p:pic>
        <p:pic>
          <p:nvPicPr>
            <p:cNvPr id="7" name="圖片 6">
              <a:extLst>
                <a:ext uri="{FF2B5EF4-FFF2-40B4-BE49-F238E27FC236}">
                  <a16:creationId xmlns:a16="http://schemas.microsoft.com/office/drawing/2014/main" id="{BD3BE4B4-83CA-4B66-A009-6CF2EEAA425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31629" y="6201753"/>
              <a:ext cx="1804577" cy="630848"/>
            </a:xfrm>
            <a:prstGeom prst="rect">
              <a:avLst/>
            </a:prstGeom>
          </p:spPr>
        </p:pic>
      </p:grpSp>
    </p:spTree>
    <p:extLst>
      <p:ext uri="{BB962C8B-B14F-4D97-AF65-F5344CB8AC3E}">
        <p14:creationId xmlns:p14="http://schemas.microsoft.com/office/powerpoint/2010/main" val="4445309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Video slide">
    <p:bg>
      <p:bgPr>
        <a:solidFill>
          <a:srgbClr val="002E7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a:t>Video title</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7" name="圖片 6" descr="一張含有 美工圖案 的圖片&#10;&#10;描述是以高可信度產生">
            <a:extLst>
              <a:ext uri="{FF2B5EF4-FFF2-40B4-BE49-F238E27FC236}">
                <a16:creationId xmlns:a16="http://schemas.microsoft.com/office/drawing/2014/main" id="{93830F17-AD01-4768-8699-2417BAF997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667" y="6274519"/>
            <a:ext cx="1804577" cy="583481"/>
          </a:xfrm>
          <a:prstGeom prst="rect">
            <a:avLst/>
          </a:prstGeom>
        </p:spPr>
      </p:pic>
      <p:grpSp>
        <p:nvGrpSpPr>
          <p:cNvPr id="8" name="群組 7">
            <a:extLst>
              <a:ext uri="{FF2B5EF4-FFF2-40B4-BE49-F238E27FC236}">
                <a16:creationId xmlns:a16="http://schemas.microsoft.com/office/drawing/2014/main" id="{C4200001-813B-4F21-AC82-CEFF32853A36}"/>
              </a:ext>
            </a:extLst>
          </p:cNvPr>
          <p:cNvGrpSpPr/>
          <p:nvPr userDrawn="1"/>
        </p:nvGrpSpPr>
        <p:grpSpPr>
          <a:xfrm>
            <a:off x="0" y="6151419"/>
            <a:ext cx="12192000" cy="706582"/>
            <a:chOff x="0" y="6151419"/>
            <a:chExt cx="12192000" cy="706582"/>
          </a:xfrm>
        </p:grpSpPr>
        <p:sp>
          <p:nvSpPr>
            <p:cNvPr id="9" name="矩形 8">
              <a:extLst>
                <a:ext uri="{FF2B5EF4-FFF2-40B4-BE49-F238E27FC236}">
                  <a16:creationId xmlns:a16="http://schemas.microsoft.com/office/drawing/2014/main" id="{05BD6650-B45E-415C-AA0C-5318D257AFF3}"/>
                </a:ext>
              </a:extLst>
            </p:cNvPr>
            <p:cNvSpPr/>
            <p:nvPr userDrawn="1"/>
          </p:nvSpPr>
          <p:spPr bwMode="auto">
            <a:xfrm>
              <a:off x="0" y="6151419"/>
              <a:ext cx="12192000" cy="706582"/>
            </a:xfrm>
            <a:prstGeom prst="rect">
              <a:avLst/>
            </a:prstGeom>
            <a:solidFill>
              <a:srgbClr val="002E77"/>
            </a:solidFill>
            <a:ln>
              <a:solidFill>
                <a:srgbClr val="002E7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solidFill>
                  <a:srgbClr val="002E77"/>
                </a:solidFill>
                <a:ea typeface="Segoe UI" pitchFamily="34" charset="0"/>
                <a:cs typeface="Segoe UI" pitchFamily="34" charset="0"/>
              </a:endParaRPr>
            </a:p>
          </p:txBody>
        </p:sp>
        <p:pic>
          <p:nvPicPr>
            <p:cNvPr id="10" name="圖片 9" descr="一張含有 美工圖案 的圖片&#10;&#10;描述是以高可信度產生">
              <a:extLst>
                <a:ext uri="{FF2B5EF4-FFF2-40B4-BE49-F238E27FC236}">
                  <a16:creationId xmlns:a16="http://schemas.microsoft.com/office/drawing/2014/main" id="{2CE56AEB-3FE1-4AFB-94A4-C868BC4493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794" y="6211379"/>
              <a:ext cx="1804577" cy="583481"/>
            </a:xfrm>
            <a:prstGeom prst="rect">
              <a:avLst/>
            </a:prstGeom>
          </p:spPr>
        </p:pic>
        <p:pic>
          <p:nvPicPr>
            <p:cNvPr id="11" name="圖片 10">
              <a:extLst>
                <a:ext uri="{FF2B5EF4-FFF2-40B4-BE49-F238E27FC236}">
                  <a16:creationId xmlns:a16="http://schemas.microsoft.com/office/drawing/2014/main" id="{311C82FF-4E02-4A79-AEC8-DCB8BAA4382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31629" y="6201753"/>
              <a:ext cx="1804577" cy="630848"/>
            </a:xfrm>
            <a:prstGeom prst="rect">
              <a:avLst/>
            </a:prstGeom>
          </p:spPr>
        </p:pic>
      </p:grpSp>
    </p:spTree>
    <p:extLst>
      <p:ext uri="{BB962C8B-B14F-4D97-AF65-F5344CB8AC3E}">
        <p14:creationId xmlns:p14="http://schemas.microsoft.com/office/powerpoint/2010/main" val="20656622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Plain">
    <p:bg>
      <p:bgPr>
        <a:solidFill>
          <a:srgbClr val="002E77"/>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4" name="圖片 3" descr="一張含有 美工圖案 的圖片&#10;&#10;描述是以高可信度產生">
            <a:extLst>
              <a:ext uri="{FF2B5EF4-FFF2-40B4-BE49-F238E27FC236}">
                <a16:creationId xmlns:a16="http://schemas.microsoft.com/office/drawing/2014/main" id="{622925C7-74FC-4148-B4DA-6F4CF6DDEB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667" y="6274519"/>
            <a:ext cx="1804577" cy="583481"/>
          </a:xfrm>
          <a:prstGeom prst="rect">
            <a:avLst/>
          </a:prstGeom>
        </p:spPr>
      </p:pic>
      <p:grpSp>
        <p:nvGrpSpPr>
          <p:cNvPr id="5" name="群組 4">
            <a:extLst>
              <a:ext uri="{FF2B5EF4-FFF2-40B4-BE49-F238E27FC236}">
                <a16:creationId xmlns:a16="http://schemas.microsoft.com/office/drawing/2014/main" id="{9DF9BB24-E0A3-4322-BA43-CBDC5331A7CA}"/>
              </a:ext>
            </a:extLst>
          </p:cNvPr>
          <p:cNvGrpSpPr/>
          <p:nvPr userDrawn="1"/>
        </p:nvGrpSpPr>
        <p:grpSpPr>
          <a:xfrm>
            <a:off x="0" y="6151419"/>
            <a:ext cx="12192000" cy="706582"/>
            <a:chOff x="0" y="6151419"/>
            <a:chExt cx="12192000" cy="706582"/>
          </a:xfrm>
        </p:grpSpPr>
        <p:sp>
          <p:nvSpPr>
            <p:cNvPr id="6" name="矩形 5">
              <a:extLst>
                <a:ext uri="{FF2B5EF4-FFF2-40B4-BE49-F238E27FC236}">
                  <a16:creationId xmlns:a16="http://schemas.microsoft.com/office/drawing/2014/main" id="{52036E29-E14B-481F-9128-D16E70610675}"/>
                </a:ext>
              </a:extLst>
            </p:cNvPr>
            <p:cNvSpPr/>
            <p:nvPr userDrawn="1"/>
          </p:nvSpPr>
          <p:spPr bwMode="auto">
            <a:xfrm>
              <a:off x="0" y="6151419"/>
              <a:ext cx="12192000" cy="706582"/>
            </a:xfrm>
            <a:prstGeom prst="rect">
              <a:avLst/>
            </a:prstGeom>
            <a:solidFill>
              <a:srgbClr val="002E77"/>
            </a:solidFill>
            <a:ln>
              <a:solidFill>
                <a:srgbClr val="002E7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solidFill>
                  <a:srgbClr val="002E77"/>
                </a:solidFill>
                <a:ea typeface="Segoe UI" pitchFamily="34" charset="0"/>
                <a:cs typeface="Segoe UI" pitchFamily="34" charset="0"/>
              </a:endParaRPr>
            </a:p>
          </p:txBody>
        </p:sp>
        <p:pic>
          <p:nvPicPr>
            <p:cNvPr id="7" name="圖片 6" descr="一張含有 美工圖案 的圖片&#10;&#10;描述是以高可信度產生">
              <a:extLst>
                <a:ext uri="{FF2B5EF4-FFF2-40B4-BE49-F238E27FC236}">
                  <a16:creationId xmlns:a16="http://schemas.microsoft.com/office/drawing/2014/main" id="{E361C266-20EC-4EF0-A86B-2BEDB398B5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794" y="6211379"/>
              <a:ext cx="1804577" cy="583481"/>
            </a:xfrm>
            <a:prstGeom prst="rect">
              <a:avLst/>
            </a:prstGeom>
          </p:spPr>
        </p:pic>
        <p:pic>
          <p:nvPicPr>
            <p:cNvPr id="8" name="圖片 7">
              <a:extLst>
                <a:ext uri="{FF2B5EF4-FFF2-40B4-BE49-F238E27FC236}">
                  <a16:creationId xmlns:a16="http://schemas.microsoft.com/office/drawing/2014/main" id="{CB609A88-85F8-4E76-B052-2AD7ED2576E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31629" y="6201753"/>
              <a:ext cx="1804577" cy="630848"/>
            </a:xfrm>
            <a:prstGeom prst="rect">
              <a:avLst/>
            </a:prstGeom>
          </p:spPr>
        </p:pic>
      </p:grpSp>
    </p:spTree>
    <p:extLst>
      <p:ext uri="{BB962C8B-B14F-4D97-AF65-F5344CB8AC3E}">
        <p14:creationId xmlns:p14="http://schemas.microsoft.com/office/powerpoint/2010/main" val="9816152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urple">
    <p:bg>
      <p:bgPr>
        <a:solidFill>
          <a:srgbClr val="002E77"/>
        </a:solidFill>
        <a:effectLst/>
      </p:bgPr>
    </p:bg>
    <p:spTree>
      <p:nvGrpSpPr>
        <p:cNvPr id="1" name=""/>
        <p:cNvGrpSpPr/>
        <p:nvPr/>
      </p:nvGrpSpPr>
      <p:grpSpPr>
        <a:xfrm>
          <a:off x="0" y="0"/>
          <a:ext cx="0" cy="0"/>
          <a:chOff x="0" y="0"/>
          <a:chExt cx="0" cy="0"/>
        </a:xfrm>
      </p:grpSpPr>
      <p:pic>
        <p:nvPicPr>
          <p:cNvPr id="2" name="圖片 1" descr="一張含有 美工圖案 的圖片&#10;&#10;描述是以高可信度產生">
            <a:extLst>
              <a:ext uri="{FF2B5EF4-FFF2-40B4-BE49-F238E27FC236}">
                <a16:creationId xmlns:a16="http://schemas.microsoft.com/office/drawing/2014/main" id="{F1D4F6B3-EE47-4E6F-8F34-784668B585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667" y="6274519"/>
            <a:ext cx="1804577" cy="583481"/>
          </a:xfrm>
          <a:prstGeom prst="rect">
            <a:avLst/>
          </a:prstGeom>
        </p:spPr>
      </p:pic>
      <p:grpSp>
        <p:nvGrpSpPr>
          <p:cNvPr id="3" name="群組 2">
            <a:extLst>
              <a:ext uri="{FF2B5EF4-FFF2-40B4-BE49-F238E27FC236}">
                <a16:creationId xmlns:a16="http://schemas.microsoft.com/office/drawing/2014/main" id="{C411BD93-DD9A-4522-826B-02DEA0E805DD}"/>
              </a:ext>
            </a:extLst>
          </p:cNvPr>
          <p:cNvGrpSpPr/>
          <p:nvPr userDrawn="1"/>
        </p:nvGrpSpPr>
        <p:grpSpPr>
          <a:xfrm>
            <a:off x="0" y="6151419"/>
            <a:ext cx="12192000" cy="706582"/>
            <a:chOff x="0" y="6151419"/>
            <a:chExt cx="12192000" cy="706582"/>
          </a:xfrm>
        </p:grpSpPr>
        <p:sp>
          <p:nvSpPr>
            <p:cNvPr id="4" name="矩形 3">
              <a:extLst>
                <a:ext uri="{FF2B5EF4-FFF2-40B4-BE49-F238E27FC236}">
                  <a16:creationId xmlns:a16="http://schemas.microsoft.com/office/drawing/2014/main" id="{6A1F56E3-5DFD-4217-9968-11D6008442EA}"/>
                </a:ext>
              </a:extLst>
            </p:cNvPr>
            <p:cNvSpPr/>
            <p:nvPr userDrawn="1"/>
          </p:nvSpPr>
          <p:spPr bwMode="auto">
            <a:xfrm>
              <a:off x="0" y="6151419"/>
              <a:ext cx="12192000" cy="706582"/>
            </a:xfrm>
            <a:prstGeom prst="rect">
              <a:avLst/>
            </a:prstGeom>
            <a:solidFill>
              <a:srgbClr val="002E77"/>
            </a:solidFill>
            <a:ln>
              <a:solidFill>
                <a:srgbClr val="002E7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solidFill>
                  <a:srgbClr val="002E77"/>
                </a:solidFill>
                <a:ea typeface="Segoe UI" pitchFamily="34" charset="0"/>
                <a:cs typeface="Segoe UI" pitchFamily="34" charset="0"/>
              </a:endParaRPr>
            </a:p>
          </p:txBody>
        </p:sp>
        <p:pic>
          <p:nvPicPr>
            <p:cNvPr id="5" name="圖片 4" descr="一張含有 美工圖案 的圖片&#10;&#10;描述是以高可信度產生">
              <a:extLst>
                <a:ext uri="{FF2B5EF4-FFF2-40B4-BE49-F238E27FC236}">
                  <a16:creationId xmlns:a16="http://schemas.microsoft.com/office/drawing/2014/main" id="{3D8B21C0-106C-480A-B33F-53A44A9305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794" y="6211379"/>
              <a:ext cx="1804577" cy="583481"/>
            </a:xfrm>
            <a:prstGeom prst="rect">
              <a:avLst/>
            </a:prstGeom>
          </p:spPr>
        </p:pic>
        <p:pic>
          <p:nvPicPr>
            <p:cNvPr id="6" name="圖片 5">
              <a:extLst>
                <a:ext uri="{FF2B5EF4-FFF2-40B4-BE49-F238E27FC236}">
                  <a16:creationId xmlns:a16="http://schemas.microsoft.com/office/drawing/2014/main" id="{55C75567-42A5-41D4-B1A5-3100B1DACC5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31629" y="6201753"/>
              <a:ext cx="1804577" cy="630848"/>
            </a:xfrm>
            <a:prstGeom prst="rect">
              <a:avLst/>
            </a:prstGeom>
          </p:spPr>
        </p:pic>
      </p:grpSp>
    </p:spTree>
    <p:extLst>
      <p:ext uri="{BB962C8B-B14F-4D97-AF65-F5344CB8AC3E}">
        <p14:creationId xmlns:p14="http://schemas.microsoft.com/office/powerpoint/2010/main" val="1606029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002E7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5826761"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5826760" cy="724246"/>
          </a:xfrm>
          <a:noFill/>
        </p:spPr>
        <p:txBody>
          <a:bodyPr wrap="square"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微軟正黑體" panose="020B0604030504040204" pitchFamily="34" charset="-120"/>
                <a:ea typeface="微軟正黑體" panose="020B0604030504040204" pitchFamily="34" charset="-120"/>
              </a:defRPr>
            </a:lvl1pPr>
          </a:lstStyle>
          <a:p>
            <a:pPr lvl="0"/>
            <a:r>
              <a:rPr lang="en-US"/>
              <a:t>Speaker Name</a:t>
            </a:r>
          </a:p>
        </p:txBody>
      </p:sp>
      <p:pic>
        <p:nvPicPr>
          <p:cNvPr id="4" name="圖片 3" descr="一張含有 美工圖案 的圖片&#10;&#10;描述是以高可信度產生">
            <a:extLst>
              <a:ext uri="{FF2B5EF4-FFF2-40B4-BE49-F238E27FC236}">
                <a16:creationId xmlns:a16="http://schemas.microsoft.com/office/drawing/2014/main" id="{D7D346AA-B262-452D-8D6C-7F3B61A1AE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667" y="6274519"/>
            <a:ext cx="1804577" cy="583481"/>
          </a:xfrm>
          <a:prstGeom prst="rect">
            <a:avLst/>
          </a:prstGeom>
        </p:spPr>
      </p:pic>
      <p:grpSp>
        <p:nvGrpSpPr>
          <p:cNvPr id="6" name="群組 5">
            <a:extLst>
              <a:ext uri="{FF2B5EF4-FFF2-40B4-BE49-F238E27FC236}">
                <a16:creationId xmlns:a16="http://schemas.microsoft.com/office/drawing/2014/main" id="{DC5CF60C-07FD-408F-AB47-F882EC4041C8}"/>
              </a:ext>
            </a:extLst>
          </p:cNvPr>
          <p:cNvGrpSpPr/>
          <p:nvPr userDrawn="1"/>
        </p:nvGrpSpPr>
        <p:grpSpPr>
          <a:xfrm>
            <a:off x="0" y="6151419"/>
            <a:ext cx="12192000" cy="706582"/>
            <a:chOff x="0" y="6151419"/>
            <a:chExt cx="12192000" cy="706582"/>
          </a:xfrm>
        </p:grpSpPr>
        <p:sp>
          <p:nvSpPr>
            <p:cNvPr id="7" name="矩形 6">
              <a:extLst>
                <a:ext uri="{FF2B5EF4-FFF2-40B4-BE49-F238E27FC236}">
                  <a16:creationId xmlns:a16="http://schemas.microsoft.com/office/drawing/2014/main" id="{8897B1AD-3BE6-45BC-BF87-DAD047E6A991}"/>
                </a:ext>
              </a:extLst>
            </p:cNvPr>
            <p:cNvSpPr/>
            <p:nvPr userDrawn="1"/>
          </p:nvSpPr>
          <p:spPr bwMode="auto">
            <a:xfrm>
              <a:off x="0" y="6151419"/>
              <a:ext cx="12192000" cy="706582"/>
            </a:xfrm>
            <a:prstGeom prst="rect">
              <a:avLst/>
            </a:prstGeom>
            <a:solidFill>
              <a:srgbClr val="002E77"/>
            </a:solidFill>
            <a:ln>
              <a:solidFill>
                <a:srgbClr val="002E7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solidFill>
                  <a:srgbClr val="002E77"/>
                </a:solidFill>
                <a:ea typeface="Segoe UI" pitchFamily="34" charset="0"/>
                <a:cs typeface="Segoe UI" pitchFamily="34" charset="0"/>
              </a:endParaRPr>
            </a:p>
          </p:txBody>
        </p:sp>
        <p:pic>
          <p:nvPicPr>
            <p:cNvPr id="8" name="圖片 7" descr="一張含有 美工圖案 的圖片&#10;&#10;描述是以高可信度產生">
              <a:extLst>
                <a:ext uri="{FF2B5EF4-FFF2-40B4-BE49-F238E27FC236}">
                  <a16:creationId xmlns:a16="http://schemas.microsoft.com/office/drawing/2014/main" id="{242D29A2-6657-4C12-8A54-F3695E9250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794" y="6211379"/>
              <a:ext cx="1804577" cy="583481"/>
            </a:xfrm>
            <a:prstGeom prst="rect">
              <a:avLst/>
            </a:prstGeom>
          </p:spPr>
        </p:pic>
        <p:pic>
          <p:nvPicPr>
            <p:cNvPr id="9" name="圖片 8">
              <a:extLst>
                <a:ext uri="{FF2B5EF4-FFF2-40B4-BE49-F238E27FC236}">
                  <a16:creationId xmlns:a16="http://schemas.microsoft.com/office/drawing/2014/main" id="{76B7BF38-7503-4C60-ACFC-3F4A24A513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31629" y="6201753"/>
              <a:ext cx="1804577" cy="630848"/>
            </a:xfrm>
            <a:prstGeom prst="rect">
              <a:avLst/>
            </a:prstGeom>
          </p:spPr>
        </p:pic>
      </p:grpSp>
      <p:pic>
        <p:nvPicPr>
          <p:cNvPr id="12" name="Picture 4">
            <a:extLst>
              <a:ext uri="{FF2B5EF4-FFF2-40B4-BE49-F238E27FC236}">
                <a16:creationId xmlns:a16="http://schemas.microsoft.com/office/drawing/2014/main" id="{4456FEBE-E158-469B-9C74-3C598F004069}"/>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326652" y="882710"/>
            <a:ext cx="7984402" cy="5763417"/>
          </a:xfrm>
          <a:prstGeom prst="rect">
            <a:avLst/>
          </a:prstGeom>
        </p:spPr>
      </p:pic>
    </p:spTree>
    <p:extLst>
      <p:ext uri="{BB962C8B-B14F-4D97-AF65-F5344CB8AC3E}">
        <p14:creationId xmlns:p14="http://schemas.microsoft.com/office/powerpoint/2010/main" val="21491147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51AC467E-40BB-4167-B886-3BE80F4C6BFF}"/>
              </a:ext>
            </a:extLst>
          </p:cNvPr>
          <p:cNvGrpSpPr/>
          <p:nvPr userDrawn="1"/>
        </p:nvGrpSpPr>
        <p:grpSpPr>
          <a:xfrm>
            <a:off x="1" y="6150820"/>
            <a:ext cx="13541654" cy="904863"/>
            <a:chOff x="1" y="6150820"/>
            <a:chExt cx="13541654" cy="904863"/>
          </a:xfrm>
        </p:grpSpPr>
        <p:pic>
          <p:nvPicPr>
            <p:cNvPr id="6" name="Picture 5">
              <a:extLst>
                <a:ext uri="{FF2B5EF4-FFF2-40B4-BE49-F238E27FC236}">
                  <a16:creationId xmlns:a16="http://schemas.microsoft.com/office/drawing/2014/main" id="{06122FB3-2713-493C-AB08-276B6613B152}"/>
                </a:ext>
              </a:extLst>
            </p:cNvPr>
            <p:cNvPicPr>
              <a:picLocks noChangeAspect="1"/>
            </p:cNvPicPr>
            <p:nvPr userDrawn="1"/>
          </p:nvPicPr>
          <p:blipFill>
            <a:blip r:embed="rId12"/>
            <a:stretch>
              <a:fillRect/>
            </a:stretch>
          </p:blipFill>
          <p:spPr>
            <a:xfrm>
              <a:off x="1" y="6272117"/>
              <a:ext cx="12192000" cy="590550"/>
            </a:xfrm>
            <a:prstGeom prst="rect">
              <a:avLst/>
            </a:prstGeom>
          </p:spPr>
        </p:pic>
        <p:sp>
          <p:nvSpPr>
            <p:cNvPr id="21" name="TextBox 20">
              <a:extLst>
                <a:ext uri="{FF2B5EF4-FFF2-40B4-BE49-F238E27FC236}">
                  <a16:creationId xmlns:a16="http://schemas.microsoft.com/office/drawing/2014/main" id="{6F9C8AD2-E3AF-433C-91E6-F177F22D3A0D}"/>
                </a:ext>
              </a:extLst>
            </p:cNvPr>
            <p:cNvSpPr txBox="1"/>
            <p:nvPr userDrawn="1"/>
          </p:nvSpPr>
          <p:spPr>
            <a:xfrm>
              <a:off x="9412715" y="6150820"/>
              <a:ext cx="4128940" cy="904863"/>
            </a:xfrm>
            <a:prstGeom prst="rect">
              <a:avLst/>
            </a:prstGeom>
            <a:noFill/>
            <a:effectLst>
              <a:outerShdw sx="1000" sy="1000" algn="ctr" rotWithShape="0">
                <a:schemeClr val="bg1"/>
              </a:outerShdw>
            </a:effectLst>
          </p:spPr>
          <p:txBody>
            <a:bodyPr wrap="square" lIns="182880" tIns="146304" rIns="182880" bIns="146304" rtlCol="0">
              <a:spAutoFit/>
            </a:bodyPr>
            <a:lstStyle/>
            <a:p>
              <a:pPr>
                <a:lnSpc>
                  <a:spcPct val="90000"/>
                </a:lnSpc>
                <a:spcAft>
                  <a:spcPts val="600"/>
                </a:spcAft>
              </a:pPr>
              <a:r>
                <a:rPr lang="en-US" sz="4400" dirty="0">
                  <a:solidFill>
                    <a:srgbClr val="F8F8F8"/>
                  </a:solidFill>
                  <a:effectLst/>
                  <a:latin typeface="+mn-lt"/>
                </a:rPr>
                <a:t>.NET Conf</a:t>
              </a:r>
              <a:endParaRPr lang="en-US" sz="4400" dirty="0">
                <a:solidFill>
                  <a:srgbClr val="F8F8F8"/>
                </a:solidFill>
                <a:effectLst/>
              </a:endParaRPr>
            </a:p>
          </p:txBody>
        </p:sp>
      </p:grpSp>
      <p:grpSp>
        <p:nvGrpSpPr>
          <p:cNvPr id="23" name="群組 22">
            <a:extLst>
              <a:ext uri="{FF2B5EF4-FFF2-40B4-BE49-F238E27FC236}">
                <a16:creationId xmlns:a16="http://schemas.microsoft.com/office/drawing/2014/main" id="{23001B73-D169-4B76-BC39-D450A1F794E5}"/>
              </a:ext>
            </a:extLst>
          </p:cNvPr>
          <p:cNvGrpSpPr/>
          <p:nvPr userDrawn="1"/>
        </p:nvGrpSpPr>
        <p:grpSpPr>
          <a:xfrm>
            <a:off x="0" y="6151419"/>
            <a:ext cx="12192000" cy="706582"/>
            <a:chOff x="0" y="6151419"/>
            <a:chExt cx="12192000" cy="706582"/>
          </a:xfrm>
        </p:grpSpPr>
        <p:sp>
          <p:nvSpPr>
            <p:cNvPr id="24" name="矩形 23">
              <a:extLst>
                <a:ext uri="{FF2B5EF4-FFF2-40B4-BE49-F238E27FC236}">
                  <a16:creationId xmlns:a16="http://schemas.microsoft.com/office/drawing/2014/main" id="{F9424C60-13A4-4DF7-91CC-847999AD8888}"/>
                </a:ext>
              </a:extLst>
            </p:cNvPr>
            <p:cNvSpPr/>
            <p:nvPr userDrawn="1"/>
          </p:nvSpPr>
          <p:spPr bwMode="auto">
            <a:xfrm>
              <a:off x="0" y="6151419"/>
              <a:ext cx="12192000" cy="706582"/>
            </a:xfrm>
            <a:prstGeom prst="rect">
              <a:avLst/>
            </a:prstGeom>
            <a:solidFill>
              <a:srgbClr val="002E77"/>
            </a:solidFill>
            <a:ln>
              <a:solidFill>
                <a:srgbClr val="002E7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solidFill>
                  <a:srgbClr val="002E77"/>
                </a:solidFill>
                <a:ea typeface="Segoe UI" pitchFamily="34" charset="0"/>
                <a:cs typeface="Segoe UI" pitchFamily="34" charset="0"/>
              </a:endParaRPr>
            </a:p>
          </p:txBody>
        </p:sp>
        <p:pic>
          <p:nvPicPr>
            <p:cNvPr id="25" name="圖片 24" descr="一張含有 美工圖案 的圖片&#10;&#10;描述是以高可信度產生">
              <a:extLst>
                <a:ext uri="{FF2B5EF4-FFF2-40B4-BE49-F238E27FC236}">
                  <a16:creationId xmlns:a16="http://schemas.microsoft.com/office/drawing/2014/main" id="{36E4A2FC-75FD-4873-A101-66B0EA05441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55794" y="6211379"/>
              <a:ext cx="1804577" cy="583481"/>
            </a:xfrm>
            <a:prstGeom prst="rect">
              <a:avLst/>
            </a:prstGeom>
          </p:spPr>
        </p:pic>
        <p:pic>
          <p:nvPicPr>
            <p:cNvPr id="29" name="圖片 28">
              <a:extLst>
                <a:ext uri="{FF2B5EF4-FFF2-40B4-BE49-F238E27FC236}">
                  <a16:creationId xmlns:a16="http://schemas.microsoft.com/office/drawing/2014/main" id="{8FE99D5F-D2F1-4BA9-87F4-C787C42D7999}"/>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231629" y="6201753"/>
              <a:ext cx="1804577" cy="630848"/>
            </a:xfrm>
            <a:prstGeom prst="rect">
              <a:avLst/>
            </a:prstGeom>
          </p:spPr>
        </p:pic>
      </p:grpSp>
    </p:spTree>
    <p:extLst>
      <p:ext uri="{BB962C8B-B14F-4D97-AF65-F5344CB8AC3E}">
        <p14:creationId xmlns:p14="http://schemas.microsoft.com/office/powerpoint/2010/main" val="3512875427"/>
      </p:ext>
    </p:extLst>
  </p:cSld>
  <p:clrMap bg1="lt1" tx1="dk1" bg2="lt2" tx2="dk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3" r:id="rId6"/>
    <p:sldLayoutId id="2147483686" r:id="rId7"/>
    <p:sldLayoutId id="2147483687" r:id="rId8"/>
    <p:sldLayoutId id="2147483697" r:id="rId9"/>
    <p:sldLayoutId id="2147483698" r:id="rId1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微軟正黑體" panose="020B0604030504040204" pitchFamily="34" charset="-120"/>
          <a:ea typeface="微軟正黑體" panose="020B0604030504040204" pitchFamily="34" charset="-120"/>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微軟正黑體" panose="020B0604030504040204" pitchFamily="34" charset="-120"/>
          <a:ea typeface="微軟正黑體" panose="020B0604030504040204" pitchFamily="34" charset="-120"/>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微軟正黑體" panose="020B0604030504040204" pitchFamily="34" charset="-120"/>
          <a:ea typeface="微軟正黑體" panose="020B0604030504040204" pitchFamily="34" charset="-120"/>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微軟正黑體" panose="020B0604030504040204" pitchFamily="34" charset="-120"/>
          <a:ea typeface="微軟正黑體" panose="020B0604030504040204" pitchFamily="34" charset="-120"/>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微軟正黑體" panose="020B0604030504040204" pitchFamily="34" charset="-120"/>
          <a:ea typeface="微軟正黑體" panose="020B0604030504040204" pitchFamily="34" charset="-120"/>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微軟正黑體" panose="020B0604030504040204" pitchFamily="34" charset="-120"/>
          <a:ea typeface="微軟正黑體" panose="020B0604030504040204" pitchFamily="34" charset="-12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msdn.microsoft.com/en-us/library/mt146774.aspx" TargetMode="External"/><Relationship Id="rId3" Type="http://schemas.openxmlformats.org/officeDocument/2006/relationships/hyperlink" Target="https://msdn.microsoft.com/en-us/library/mt146773.aspx" TargetMode="External"/><Relationship Id="rId7" Type="http://schemas.openxmlformats.org/officeDocument/2006/relationships/hyperlink" Target="https://msdn.microsoft.com/en-us/library/mt146781.aspx" TargetMode="External"/><Relationship Id="rId12" Type="http://schemas.openxmlformats.org/officeDocument/2006/relationships/hyperlink" Target="https://msdn.microsoft.com/en-us/library/ms187670.aspx#ForeachAzureBlob" TargetMode="External"/><Relationship Id="rId2" Type="http://schemas.openxmlformats.org/officeDocument/2006/relationships/hyperlink" Target="https://msdn.microsoft.com/en-us/library/mt146780.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mt146771.aspx" TargetMode="External"/><Relationship Id="rId11" Type="http://schemas.openxmlformats.org/officeDocument/2006/relationships/hyperlink" Target="https://msdn.microsoft.com/en-us/library/mt146772.aspx" TargetMode="External"/><Relationship Id="rId5" Type="http://schemas.openxmlformats.org/officeDocument/2006/relationships/hyperlink" Target="https://msdn.microsoft.com/en-us/library/mt146779.aspx" TargetMode="External"/><Relationship Id="rId10" Type="http://schemas.openxmlformats.org/officeDocument/2006/relationships/hyperlink" Target="https://msdn.microsoft.com/en-us/library/mt146775.aspx" TargetMode="External"/><Relationship Id="rId4" Type="http://schemas.openxmlformats.org/officeDocument/2006/relationships/hyperlink" Target="https://msdn.microsoft.com/en-us/library/mt146776.aspx" TargetMode="External"/><Relationship Id="rId9" Type="http://schemas.openxmlformats.org/officeDocument/2006/relationships/hyperlink" Target="https://msdn.microsoft.com/en-us/library/mt146778.asp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emf"/><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gif"/></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tblogs.com.tw/jamesfu/2017/12/11/ssisonazur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32324C91-9925-4737-987D-1C2CA19743D6}"/>
              </a:ext>
            </a:extLst>
          </p:cNvPr>
          <p:cNvSpPr>
            <a:spLocks noGrp="1"/>
          </p:cNvSpPr>
          <p:nvPr>
            <p:ph type="title"/>
          </p:nvPr>
        </p:nvSpPr>
        <p:spPr>
          <a:xfrm>
            <a:off x="438206" y="2608084"/>
            <a:ext cx="6858139" cy="899665"/>
          </a:xfrm>
        </p:spPr>
        <p:txBody>
          <a:bodyPr/>
          <a:lstStyle/>
          <a:p>
            <a:r>
              <a:rPr lang="zh-TW" altLang="en-US" dirty="0"/>
              <a:t>讓我們帶著 </a:t>
            </a:r>
            <a:r>
              <a:rPr lang="en-US" altLang="zh-TW" dirty="0"/>
              <a:t>SSIS</a:t>
            </a:r>
            <a:r>
              <a:rPr lang="zh-TW" altLang="en-US" dirty="0"/>
              <a:t> 上雲端吧</a:t>
            </a:r>
          </a:p>
        </p:txBody>
      </p:sp>
      <p:sp>
        <p:nvSpPr>
          <p:cNvPr id="7" name="文字版面配置區 6">
            <a:extLst>
              <a:ext uri="{FF2B5EF4-FFF2-40B4-BE49-F238E27FC236}">
                <a16:creationId xmlns:a16="http://schemas.microsoft.com/office/drawing/2014/main" id="{7E3E55EE-FAAF-4C5F-96D0-921D1144BAF4}"/>
              </a:ext>
            </a:extLst>
          </p:cNvPr>
          <p:cNvSpPr>
            <a:spLocks noGrp="1"/>
          </p:cNvSpPr>
          <p:nvPr>
            <p:ph type="body" sz="quarter" idx="10"/>
          </p:nvPr>
        </p:nvSpPr>
        <p:spPr/>
        <p:txBody>
          <a:bodyPr/>
          <a:lstStyle/>
          <a:p>
            <a:r>
              <a:rPr lang="zh-TW" altLang="en-US" dirty="0"/>
              <a:t>傅士哲</a:t>
            </a:r>
          </a:p>
        </p:txBody>
      </p:sp>
    </p:spTree>
    <p:extLst>
      <p:ext uri="{BB962C8B-B14F-4D97-AF65-F5344CB8AC3E}">
        <p14:creationId xmlns:p14="http://schemas.microsoft.com/office/powerpoint/2010/main" val="859285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248CBFD5-D1CA-4326-8678-131411F504CA}"/>
              </a:ext>
            </a:extLst>
          </p:cNvPr>
          <p:cNvSpPr>
            <a:spLocks noGrp="1"/>
          </p:cNvSpPr>
          <p:nvPr>
            <p:ph type="body" sz="quarter" idx="10"/>
          </p:nvPr>
        </p:nvSpPr>
        <p:spPr/>
        <p:txBody>
          <a:bodyPr/>
          <a:lstStyle/>
          <a:p>
            <a:endParaRPr lang="zh-TW" altLang="en-US"/>
          </a:p>
        </p:txBody>
      </p:sp>
      <p:sp>
        <p:nvSpPr>
          <p:cNvPr id="4" name="標題 3">
            <a:extLst>
              <a:ext uri="{FF2B5EF4-FFF2-40B4-BE49-F238E27FC236}">
                <a16:creationId xmlns:a16="http://schemas.microsoft.com/office/drawing/2014/main" id="{0778F348-424A-4879-844F-4BE6E8F02FFD}"/>
              </a:ext>
            </a:extLst>
          </p:cNvPr>
          <p:cNvSpPr>
            <a:spLocks noGrp="1"/>
          </p:cNvSpPr>
          <p:nvPr>
            <p:ph type="title"/>
          </p:nvPr>
        </p:nvSpPr>
        <p:spPr/>
        <p:txBody>
          <a:bodyPr/>
          <a:lstStyle/>
          <a:p>
            <a:endParaRPr lang="zh-TW" altLang="en-US"/>
          </a:p>
        </p:txBody>
      </p:sp>
      <p:pic>
        <p:nvPicPr>
          <p:cNvPr id="6" name="圖片 5">
            <a:extLst>
              <a:ext uri="{FF2B5EF4-FFF2-40B4-BE49-F238E27FC236}">
                <a16:creationId xmlns:a16="http://schemas.microsoft.com/office/drawing/2014/main" id="{8EFBAB04-C4D4-4D66-A306-04210B5A4BB8}"/>
              </a:ext>
            </a:extLst>
          </p:cNvPr>
          <p:cNvPicPr>
            <a:picLocks noChangeAspect="1"/>
          </p:cNvPicPr>
          <p:nvPr/>
        </p:nvPicPr>
        <p:blipFill>
          <a:blip r:embed="rId3"/>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6EB58C34-B72A-4451-9AA1-9B890847E955}"/>
              </a:ext>
            </a:extLst>
          </p:cNvPr>
          <p:cNvSpPr/>
          <p:nvPr/>
        </p:nvSpPr>
        <p:spPr bwMode="auto">
          <a:xfrm>
            <a:off x="3769566" y="4795935"/>
            <a:ext cx="1045029" cy="307909"/>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矩形 7">
            <a:extLst>
              <a:ext uri="{FF2B5EF4-FFF2-40B4-BE49-F238E27FC236}">
                <a16:creationId xmlns:a16="http://schemas.microsoft.com/office/drawing/2014/main" id="{6DDFC066-E622-418F-9AC5-EDF14C78E308}"/>
              </a:ext>
            </a:extLst>
          </p:cNvPr>
          <p:cNvSpPr/>
          <p:nvPr/>
        </p:nvSpPr>
        <p:spPr bwMode="auto">
          <a:xfrm>
            <a:off x="3769565" y="5486404"/>
            <a:ext cx="2659227" cy="307909"/>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013515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1C91AABD-409E-4709-897A-18C4B4A01157}"/>
              </a:ext>
            </a:extLst>
          </p:cNvPr>
          <p:cNvSpPr>
            <a:spLocks noGrp="1"/>
          </p:cNvSpPr>
          <p:nvPr>
            <p:ph type="body" sz="quarter" idx="10"/>
          </p:nvPr>
        </p:nvSpPr>
        <p:spPr>
          <a:xfrm>
            <a:off x="269239" y="1189177"/>
            <a:ext cx="11653523" cy="4577407"/>
          </a:xfrm>
        </p:spPr>
        <p:txBody>
          <a:bodyPr/>
          <a:lstStyle/>
          <a:p>
            <a:r>
              <a:rPr lang="en-US" altLang="zh-TW"/>
              <a:t>Connection Managers</a:t>
            </a:r>
          </a:p>
          <a:p>
            <a:pPr lvl="1"/>
            <a:r>
              <a:rPr lang="en-US" altLang="zh-TW">
                <a:hlinkClick r:id="rId2"/>
              </a:rPr>
              <a:t>Azure Storage Connection Manager</a:t>
            </a:r>
            <a:endParaRPr lang="en-US" altLang="zh-TW"/>
          </a:p>
          <a:p>
            <a:pPr lvl="1"/>
            <a:r>
              <a:rPr lang="en-US" altLang="zh-TW">
                <a:hlinkClick r:id="rId3"/>
              </a:rPr>
              <a:t>Azure Subscription Connection Manager</a:t>
            </a:r>
            <a:endParaRPr lang="en-US" altLang="zh-TW"/>
          </a:p>
          <a:p>
            <a:r>
              <a:rPr lang="en-US" altLang="zh-TW"/>
              <a:t>Tasks</a:t>
            </a:r>
          </a:p>
          <a:p>
            <a:pPr lvl="1"/>
            <a:r>
              <a:rPr lang="en-US" altLang="zh-TW">
                <a:hlinkClick r:id="rId4"/>
              </a:rPr>
              <a:t>Azure Blob Upload Task</a:t>
            </a:r>
            <a:endParaRPr lang="en-US" altLang="zh-TW"/>
          </a:p>
          <a:p>
            <a:pPr lvl="1"/>
            <a:r>
              <a:rPr lang="en-US" altLang="zh-TW">
                <a:hlinkClick r:id="rId5"/>
              </a:rPr>
              <a:t>Azure Blob Download Task</a:t>
            </a:r>
            <a:endParaRPr lang="en-US" altLang="zh-TW"/>
          </a:p>
          <a:p>
            <a:pPr lvl="1"/>
            <a:r>
              <a:rPr lang="en-US" altLang="zh-TW">
                <a:hlinkClick r:id="rId6"/>
              </a:rPr>
              <a:t>Azure HDInsight Hive Task</a:t>
            </a:r>
            <a:endParaRPr lang="en-US" altLang="zh-TW"/>
          </a:p>
          <a:p>
            <a:pPr lvl="1"/>
            <a:r>
              <a:rPr lang="en-US" altLang="zh-TW">
                <a:hlinkClick r:id="rId7"/>
              </a:rPr>
              <a:t>Azure HDInsight Pig Task</a:t>
            </a:r>
            <a:endParaRPr lang="en-US" altLang="zh-TW"/>
          </a:p>
          <a:p>
            <a:pPr lvl="1"/>
            <a:r>
              <a:rPr lang="en-US" altLang="zh-TW">
                <a:hlinkClick r:id="rId8"/>
              </a:rPr>
              <a:t>Azure HDInsight Create Cluster Task</a:t>
            </a:r>
            <a:endParaRPr lang="en-US" altLang="zh-TW"/>
          </a:p>
          <a:p>
            <a:pPr lvl="1"/>
            <a:r>
              <a:rPr lang="en-US" altLang="zh-TW">
                <a:hlinkClick r:id="rId9"/>
              </a:rPr>
              <a:t>Azure HDInsight Delete Cluster Task</a:t>
            </a:r>
            <a:endParaRPr lang="en-US" altLang="zh-TW"/>
          </a:p>
        </p:txBody>
      </p:sp>
      <p:sp>
        <p:nvSpPr>
          <p:cNvPr id="3" name="標題 2">
            <a:extLst>
              <a:ext uri="{FF2B5EF4-FFF2-40B4-BE49-F238E27FC236}">
                <a16:creationId xmlns:a16="http://schemas.microsoft.com/office/drawing/2014/main" id="{063F2109-BF27-4B6B-AE15-4DC120EB910D}"/>
              </a:ext>
            </a:extLst>
          </p:cNvPr>
          <p:cNvSpPr>
            <a:spLocks noGrp="1"/>
          </p:cNvSpPr>
          <p:nvPr>
            <p:ph type="title"/>
          </p:nvPr>
        </p:nvSpPr>
        <p:spPr/>
        <p:txBody>
          <a:bodyPr/>
          <a:lstStyle/>
          <a:p>
            <a:r>
              <a:rPr lang="en-US" altLang="zh-TW"/>
              <a:t>Azure Feature Pack for SSIS</a:t>
            </a:r>
            <a:endParaRPr lang="zh-TW" altLang="en-US"/>
          </a:p>
        </p:txBody>
      </p:sp>
      <p:sp>
        <p:nvSpPr>
          <p:cNvPr id="4" name="文字版面配置區 1">
            <a:extLst>
              <a:ext uri="{FF2B5EF4-FFF2-40B4-BE49-F238E27FC236}">
                <a16:creationId xmlns:a16="http://schemas.microsoft.com/office/drawing/2014/main" id="{548A999C-4F53-4A5B-81DA-9C101273B0DF}"/>
              </a:ext>
            </a:extLst>
          </p:cNvPr>
          <p:cNvSpPr txBox="1">
            <a:spLocks/>
          </p:cNvSpPr>
          <p:nvPr/>
        </p:nvSpPr>
        <p:spPr>
          <a:xfrm>
            <a:off x="6015642" y="2737421"/>
            <a:ext cx="11653523" cy="2586157"/>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微軟正黑體" panose="020B0604030504040204" pitchFamily="34" charset="-120"/>
                <a:ea typeface="微軟正黑體" panose="020B0604030504040204" pitchFamily="34" charset="-120"/>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微軟正黑體" panose="020B0604030504040204" pitchFamily="34" charset="-120"/>
                <a:ea typeface="微軟正黑體" panose="020B0604030504040204" pitchFamily="34" charset="-120"/>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微軟正黑體" panose="020B0604030504040204" pitchFamily="34" charset="-120"/>
                <a:ea typeface="微軟正黑體" panose="020B0604030504040204" pitchFamily="34" charset="-120"/>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微軟正黑體" panose="020B0604030504040204" pitchFamily="34" charset="-120"/>
                <a:ea typeface="微軟正黑體" panose="020B0604030504040204" pitchFamily="34" charset="-120"/>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微軟正黑體" panose="020B0604030504040204" pitchFamily="34" charset="-120"/>
                <a:ea typeface="微軟正黑體" panose="020B0604030504040204" pitchFamily="34" charset="-12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altLang="zh-TW"/>
              <a:t>Data Flow Components</a:t>
            </a:r>
          </a:p>
          <a:p>
            <a:pPr lvl="1"/>
            <a:r>
              <a:rPr lang="en-US" altLang="zh-TW">
                <a:hlinkClick r:id="rId10"/>
              </a:rPr>
              <a:t>Azure Blob Source</a:t>
            </a:r>
            <a:endParaRPr lang="en-US" altLang="zh-TW"/>
          </a:p>
          <a:p>
            <a:pPr lvl="1"/>
            <a:r>
              <a:rPr lang="en-US" altLang="zh-TW">
                <a:hlinkClick r:id="rId11"/>
              </a:rPr>
              <a:t>Azure Blob Destination</a:t>
            </a:r>
            <a:endParaRPr lang="en-US" altLang="zh-TW"/>
          </a:p>
          <a:p>
            <a:r>
              <a:rPr lang="en-US" altLang="zh-TW"/>
              <a:t>Azure Blob Enumerator</a:t>
            </a:r>
          </a:p>
          <a:p>
            <a:pPr lvl="1"/>
            <a:r>
              <a:rPr lang="en-US" altLang="zh-TW">
                <a:hlinkClick r:id="rId12"/>
              </a:rPr>
              <a:t>Foreach Azure Blob Enumerator</a:t>
            </a:r>
            <a:endParaRPr lang="en-US" altLang="zh-TW"/>
          </a:p>
        </p:txBody>
      </p:sp>
    </p:spTree>
    <p:extLst>
      <p:ext uri="{BB962C8B-B14F-4D97-AF65-F5344CB8AC3E}">
        <p14:creationId xmlns:p14="http://schemas.microsoft.com/office/powerpoint/2010/main" val="7180180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77E59D6A-B05A-47A9-A074-48A08E10EEAB}"/>
              </a:ext>
            </a:extLst>
          </p:cNvPr>
          <p:cNvSpPr>
            <a:spLocks noGrp="1"/>
          </p:cNvSpPr>
          <p:nvPr>
            <p:ph type="body" sz="quarter" idx="10"/>
          </p:nvPr>
        </p:nvSpPr>
        <p:spPr>
          <a:xfrm>
            <a:off x="269239" y="1189177"/>
            <a:ext cx="11653523" cy="3175165"/>
          </a:xfrm>
        </p:spPr>
        <p:txBody>
          <a:bodyPr/>
          <a:lstStyle/>
          <a:p>
            <a:r>
              <a:rPr lang="en-US" altLang="zh-TW" sz="1800" dirty="0"/>
              <a:t>curl https://packages.microsoft.com/config/rhel/7/prod.repo &gt; /</a:t>
            </a:r>
            <a:r>
              <a:rPr lang="en-US" altLang="zh-TW" sz="1800" dirty="0" err="1"/>
              <a:t>etc</a:t>
            </a:r>
            <a:r>
              <a:rPr lang="en-US" altLang="zh-TW" sz="1800" dirty="0"/>
              <a:t>/</a:t>
            </a:r>
            <a:r>
              <a:rPr lang="en-US" altLang="zh-TW" sz="1800" dirty="0" err="1"/>
              <a:t>yum.repos.d</a:t>
            </a:r>
            <a:r>
              <a:rPr lang="en-US" altLang="zh-TW" sz="1800" dirty="0"/>
              <a:t>/</a:t>
            </a:r>
            <a:r>
              <a:rPr lang="en-US" altLang="zh-TW" sz="1800" dirty="0" err="1"/>
              <a:t>msprod.repo</a:t>
            </a:r>
            <a:endParaRPr lang="en-US" altLang="zh-TW" sz="1800" dirty="0"/>
          </a:p>
          <a:p>
            <a:endParaRPr lang="en-US" altLang="zh-TW" sz="1800" dirty="0"/>
          </a:p>
          <a:p>
            <a:r>
              <a:rPr lang="en-US" altLang="zh-TW" sz="1800" dirty="0"/>
              <a:t>curl https://packages.microsoft.com/config/rhel/7/mssql-server-2017.repo &gt; /</a:t>
            </a:r>
            <a:r>
              <a:rPr lang="en-US" altLang="zh-TW" sz="1800" dirty="0" err="1"/>
              <a:t>etc</a:t>
            </a:r>
            <a:r>
              <a:rPr lang="en-US" altLang="zh-TW" sz="1800" dirty="0"/>
              <a:t>/</a:t>
            </a:r>
            <a:r>
              <a:rPr lang="en-US" altLang="zh-TW" sz="1800" dirty="0" err="1"/>
              <a:t>yum.repos.d</a:t>
            </a:r>
            <a:r>
              <a:rPr lang="en-US" altLang="zh-TW" sz="1800" dirty="0"/>
              <a:t>/</a:t>
            </a:r>
            <a:r>
              <a:rPr lang="en-US" altLang="zh-TW" sz="1800" dirty="0" err="1"/>
              <a:t>mssql-server.repo</a:t>
            </a:r>
            <a:r>
              <a:rPr lang="en-US" altLang="zh-TW" sz="1800" dirty="0"/>
              <a:t> </a:t>
            </a:r>
          </a:p>
          <a:p>
            <a:endParaRPr lang="en-US" altLang="zh-TW" sz="1800" dirty="0"/>
          </a:p>
          <a:p>
            <a:r>
              <a:rPr lang="en-US" altLang="zh-TW" sz="1800" dirty="0"/>
              <a:t>yum install </a:t>
            </a:r>
            <a:r>
              <a:rPr lang="en-US" altLang="zh-TW" sz="1800" dirty="0" err="1"/>
              <a:t>mssql</a:t>
            </a:r>
            <a:r>
              <a:rPr lang="en-US" altLang="zh-TW" sz="1800" dirty="0"/>
              <a:t>-tools </a:t>
            </a:r>
            <a:r>
              <a:rPr lang="en-US" altLang="zh-TW" sz="1800" dirty="0" err="1"/>
              <a:t>unixODBC-devel</a:t>
            </a:r>
            <a:r>
              <a:rPr lang="en-US" altLang="zh-TW" sz="1800" dirty="0"/>
              <a:t> -y</a:t>
            </a:r>
          </a:p>
          <a:p>
            <a:r>
              <a:rPr lang="en-US" altLang="zh-TW" sz="1800" dirty="0"/>
              <a:t>yum install -y </a:t>
            </a:r>
            <a:r>
              <a:rPr lang="en-US" altLang="zh-TW" sz="1800" dirty="0" err="1"/>
              <a:t>mssql</a:t>
            </a:r>
            <a:r>
              <a:rPr lang="en-US" altLang="zh-TW" sz="1800" dirty="0"/>
              <a:t>-server-is</a:t>
            </a:r>
          </a:p>
          <a:p>
            <a:endParaRPr lang="en-US" altLang="zh-TW" dirty="0"/>
          </a:p>
          <a:p>
            <a:r>
              <a:rPr lang="en-US" altLang="zh-TW" sz="1800" dirty="0"/>
              <a:t>/opt/</a:t>
            </a:r>
            <a:r>
              <a:rPr lang="en-US" altLang="zh-TW" sz="1800" dirty="0" err="1"/>
              <a:t>ssis</a:t>
            </a:r>
            <a:r>
              <a:rPr lang="en-US" altLang="zh-TW" sz="1800" dirty="0"/>
              <a:t>/bin/</a:t>
            </a:r>
            <a:r>
              <a:rPr lang="en-US" altLang="zh-TW" sz="1800" dirty="0" err="1"/>
              <a:t>ssis-conf</a:t>
            </a:r>
            <a:r>
              <a:rPr lang="en-US" altLang="zh-TW" sz="1800" dirty="0"/>
              <a:t> setup</a:t>
            </a:r>
            <a:endParaRPr lang="zh-TW" altLang="en-US" sz="1800" dirty="0"/>
          </a:p>
        </p:txBody>
      </p:sp>
      <p:sp>
        <p:nvSpPr>
          <p:cNvPr id="3" name="標題 2">
            <a:extLst>
              <a:ext uri="{FF2B5EF4-FFF2-40B4-BE49-F238E27FC236}">
                <a16:creationId xmlns:a16="http://schemas.microsoft.com/office/drawing/2014/main" id="{D04ECE2C-E998-4165-B112-D0658E5822DB}"/>
              </a:ext>
            </a:extLst>
          </p:cNvPr>
          <p:cNvSpPr>
            <a:spLocks noGrp="1"/>
          </p:cNvSpPr>
          <p:nvPr>
            <p:ph type="title"/>
          </p:nvPr>
        </p:nvSpPr>
        <p:spPr/>
        <p:txBody>
          <a:bodyPr/>
          <a:lstStyle/>
          <a:p>
            <a:r>
              <a:rPr lang="en-US" altLang="zh-TW" dirty="0"/>
              <a:t>Install SSIS on Centos</a:t>
            </a:r>
            <a:endParaRPr lang="zh-TW" altLang="en-US" dirty="0"/>
          </a:p>
        </p:txBody>
      </p:sp>
    </p:spTree>
    <p:extLst>
      <p:ext uri="{BB962C8B-B14F-4D97-AF65-F5344CB8AC3E}">
        <p14:creationId xmlns:p14="http://schemas.microsoft.com/office/powerpoint/2010/main" val="13141644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69239" y="1189177"/>
            <a:ext cx="11653523" cy="3648115"/>
          </a:xfrm>
        </p:spPr>
        <p:txBody>
          <a:bodyPr/>
          <a:lstStyle/>
          <a:p>
            <a:r>
              <a:rPr lang="en-US" altLang="zh-TW"/>
              <a:t>Basic SSIS for Free (Import and Export Wizard)</a:t>
            </a:r>
          </a:p>
          <a:p>
            <a:pPr lvl="1"/>
            <a:r>
              <a:rPr lang="en-US" altLang="zh-TW"/>
              <a:t>Express</a:t>
            </a:r>
          </a:p>
          <a:p>
            <a:r>
              <a:rPr lang="en-US" altLang="zh-TW"/>
              <a:t>Standard SSIS features</a:t>
            </a:r>
          </a:p>
          <a:p>
            <a:pPr lvl="1"/>
            <a:r>
              <a:rPr lang="en-US" altLang="zh-TW"/>
              <a:t>Standard and BI Edition</a:t>
            </a:r>
          </a:p>
          <a:p>
            <a:r>
              <a:rPr lang="en-US" altLang="zh-TW"/>
              <a:t>Advanced SSIS features</a:t>
            </a:r>
          </a:p>
          <a:p>
            <a:pPr lvl="1"/>
            <a:r>
              <a:rPr lang="en-US" altLang="zh-TW"/>
              <a:t>CDC and advanced adapters</a:t>
            </a:r>
          </a:p>
          <a:p>
            <a:pPr lvl="1"/>
            <a:r>
              <a:rPr lang="en-US" altLang="zh-TW"/>
              <a:t>Enterprise Edition</a:t>
            </a:r>
            <a:endParaRPr lang="zh-TW" altLang="en-US"/>
          </a:p>
        </p:txBody>
      </p:sp>
      <p:sp>
        <p:nvSpPr>
          <p:cNvPr id="3" name="標題 2"/>
          <p:cNvSpPr>
            <a:spLocks noGrp="1"/>
          </p:cNvSpPr>
          <p:nvPr>
            <p:ph type="title"/>
          </p:nvPr>
        </p:nvSpPr>
        <p:spPr/>
        <p:txBody>
          <a:bodyPr/>
          <a:lstStyle/>
          <a:p>
            <a:r>
              <a:rPr lang="en-US" altLang="zh-TW"/>
              <a:t>Pricing : SSIS</a:t>
            </a:r>
            <a:endParaRPr lang="zh-TW" altLang="en-US"/>
          </a:p>
        </p:txBody>
      </p:sp>
    </p:spTree>
    <p:extLst>
      <p:ext uri="{BB962C8B-B14F-4D97-AF65-F5344CB8AC3E}">
        <p14:creationId xmlns:p14="http://schemas.microsoft.com/office/powerpoint/2010/main" val="3312742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CA5AD2C2-C078-4DC1-AF41-C5B28C63830F}"/>
              </a:ext>
            </a:extLst>
          </p:cNvPr>
          <p:cNvSpPr>
            <a:spLocks noGrp="1"/>
          </p:cNvSpPr>
          <p:nvPr>
            <p:ph type="title"/>
          </p:nvPr>
        </p:nvSpPr>
        <p:spPr/>
        <p:txBody>
          <a:bodyPr/>
          <a:lstStyle/>
          <a:p>
            <a:r>
              <a:rPr lang="en-US" altLang="zh-TW"/>
              <a:t>SSIS</a:t>
            </a:r>
            <a:r>
              <a:rPr lang="zh-TW" altLang="en-US"/>
              <a:t> </a:t>
            </a:r>
            <a:r>
              <a:rPr lang="en-US" altLang="zh-TW"/>
              <a:t>on Linux</a:t>
            </a:r>
            <a:endParaRPr lang="zh-TW" altLang="en-US"/>
          </a:p>
        </p:txBody>
      </p:sp>
      <p:pic>
        <p:nvPicPr>
          <p:cNvPr id="4" name="圖片 3">
            <a:extLst>
              <a:ext uri="{FF2B5EF4-FFF2-40B4-BE49-F238E27FC236}">
                <a16:creationId xmlns:a16="http://schemas.microsoft.com/office/drawing/2014/main" id="{12ACBF82-A5A9-4A5B-81C9-319F514EDBCD}"/>
              </a:ext>
            </a:extLst>
          </p:cNvPr>
          <p:cNvPicPr>
            <a:picLocks noChangeAspect="1"/>
          </p:cNvPicPr>
          <p:nvPr/>
        </p:nvPicPr>
        <p:blipFill>
          <a:blip r:embed="rId2"/>
          <a:stretch>
            <a:fillRect/>
          </a:stretch>
        </p:blipFill>
        <p:spPr>
          <a:xfrm>
            <a:off x="1580656" y="969086"/>
            <a:ext cx="9324975" cy="5172075"/>
          </a:xfrm>
          <a:prstGeom prst="rect">
            <a:avLst/>
          </a:prstGeom>
        </p:spPr>
      </p:pic>
      <p:sp>
        <p:nvSpPr>
          <p:cNvPr id="5" name="矩形: 圓角 4">
            <a:extLst>
              <a:ext uri="{FF2B5EF4-FFF2-40B4-BE49-F238E27FC236}">
                <a16:creationId xmlns:a16="http://schemas.microsoft.com/office/drawing/2014/main" id="{1EE82D63-BDC6-4EBA-81C2-99F06BCC6195}"/>
              </a:ext>
            </a:extLst>
          </p:cNvPr>
          <p:cNvSpPr/>
          <p:nvPr/>
        </p:nvSpPr>
        <p:spPr bwMode="auto">
          <a:xfrm>
            <a:off x="1507084" y="3951888"/>
            <a:ext cx="2318682" cy="252249"/>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9960400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A2914AF6-8C6B-4331-B9DE-89FA92E3038F}"/>
              </a:ext>
            </a:extLst>
          </p:cNvPr>
          <p:cNvPicPr>
            <a:picLocks noChangeAspect="1"/>
          </p:cNvPicPr>
          <p:nvPr/>
        </p:nvPicPr>
        <p:blipFill>
          <a:blip r:embed="rId3"/>
          <a:stretch>
            <a:fillRect/>
          </a:stretch>
        </p:blipFill>
        <p:spPr>
          <a:xfrm>
            <a:off x="0" y="0"/>
            <a:ext cx="12901546" cy="7748834"/>
          </a:xfrm>
          <a:prstGeom prst="rect">
            <a:avLst/>
          </a:prstGeom>
        </p:spPr>
      </p:pic>
      <p:sp>
        <p:nvSpPr>
          <p:cNvPr id="7" name="矩形 6">
            <a:extLst>
              <a:ext uri="{FF2B5EF4-FFF2-40B4-BE49-F238E27FC236}">
                <a16:creationId xmlns:a16="http://schemas.microsoft.com/office/drawing/2014/main" id="{E0EA856E-71DF-4781-9FAE-0BD1C62B8E9B}"/>
              </a:ext>
            </a:extLst>
          </p:cNvPr>
          <p:cNvSpPr/>
          <p:nvPr/>
        </p:nvSpPr>
        <p:spPr bwMode="auto">
          <a:xfrm>
            <a:off x="-1" y="4138366"/>
            <a:ext cx="3016577" cy="311085"/>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7756292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2084377"/>
            <a:ext cx="9859116" cy="1077163"/>
          </a:xfrm>
        </p:spPr>
        <p:txBody>
          <a:bodyPr/>
          <a:lstStyle/>
          <a:p>
            <a:r>
              <a:rPr lang="en-US" sz="6470" dirty="0"/>
              <a:t>Demo: </a:t>
            </a:r>
            <a:r>
              <a:rPr lang="en-US" altLang="zh-TW" sz="6470" dirty="0"/>
              <a:t>SSIS 2017</a:t>
            </a:r>
            <a:endParaRPr lang="en-US" sz="6470" dirty="0"/>
          </a:p>
        </p:txBody>
      </p: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13844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Azure Data Factory</a:t>
            </a:r>
          </a:p>
        </p:txBody>
      </p:sp>
      <p:sp>
        <p:nvSpPr>
          <p:cNvPr id="4" name="Slide Number Placeholder 3"/>
          <p:cNvSpPr>
            <a:spLocks noGrp="1"/>
          </p:cNvSpPr>
          <p:nvPr>
            <p:ph type="sldNum" sz="quarter" idx="4294967295"/>
          </p:nvPr>
        </p:nvSpPr>
        <p:spPr>
          <a:xfrm>
            <a:off x="11081175" y="6516965"/>
            <a:ext cx="696900" cy="208956"/>
          </a:xfrm>
          <a:prstGeom prst="rect">
            <a:avLst/>
          </a:prstGeom>
        </p:spPr>
        <p:txBody>
          <a:bodyPr/>
          <a:lstStyle/>
          <a:p>
            <a:fld id="{E33383A9-BFE7-4608-A1A4-250C72B7FFA1}" type="slidenum">
              <a:rPr lang="en-US" smtClean="0"/>
              <a:t>17</a:t>
            </a:fld>
            <a:endParaRPr lang="en-US"/>
          </a:p>
        </p:txBody>
      </p:sp>
      <p:sp>
        <p:nvSpPr>
          <p:cNvPr id="7" name="TextBox 6"/>
          <p:cNvSpPr txBox="1"/>
          <p:nvPr/>
        </p:nvSpPr>
        <p:spPr>
          <a:xfrm>
            <a:off x="273269" y="1534511"/>
            <a:ext cx="11382703" cy="2677656"/>
          </a:xfrm>
          <a:prstGeom prst="rect">
            <a:avLst/>
          </a:prstGeom>
          <a:noFill/>
        </p:spPr>
        <p:txBody>
          <a:bodyPr wrap="square" rtlCol="0">
            <a:spAutoFit/>
          </a:bodyPr>
          <a:lstStyle/>
          <a:p>
            <a:pPr marL="457189" indent="-457189">
              <a:buFont typeface="Arial" panose="020B0604020202020204" pitchFamily="34" charset="0"/>
              <a:buChar char="•"/>
            </a:pPr>
            <a:r>
              <a:rPr lang="en-US" sz="2400" dirty="0"/>
              <a:t>Azure Data Factory is a </a:t>
            </a:r>
            <a:r>
              <a:rPr lang="en-US" sz="2400" dirty="0">
                <a:solidFill>
                  <a:srgbClr val="FF0000"/>
                </a:solidFill>
              </a:rPr>
              <a:t>cloud-based</a:t>
            </a:r>
            <a:r>
              <a:rPr lang="en-US" sz="2400" dirty="0"/>
              <a:t> data integration service that automates moving and transforming data.</a:t>
            </a:r>
          </a:p>
          <a:p>
            <a:pPr marL="457189" indent="-457189">
              <a:buFont typeface="Arial" panose="020B0604020202020204" pitchFamily="34" charset="0"/>
              <a:buChar char="•"/>
            </a:pPr>
            <a:r>
              <a:rPr lang="en-US" sz="2400" dirty="0">
                <a:solidFill>
                  <a:srgbClr val="FF0000"/>
                </a:solidFill>
              </a:rPr>
              <a:t>Compose</a:t>
            </a:r>
            <a:r>
              <a:rPr lang="en-US" sz="2400" dirty="0"/>
              <a:t> data processing, storage, and movement services to create and manage analytics pipelines</a:t>
            </a:r>
          </a:p>
          <a:p>
            <a:pPr marL="457189" indent="-457189">
              <a:buFont typeface="Arial" panose="020B0604020202020204" pitchFamily="34" charset="0"/>
              <a:buChar char="•"/>
            </a:pPr>
            <a:r>
              <a:rPr lang="en-US" sz="2400" dirty="0"/>
              <a:t>Rich, simple end-to-end </a:t>
            </a:r>
            <a:r>
              <a:rPr lang="en-US" sz="2400" dirty="0">
                <a:solidFill>
                  <a:srgbClr val="FF0000"/>
                </a:solidFill>
              </a:rPr>
              <a:t>pipeline</a:t>
            </a:r>
            <a:r>
              <a:rPr lang="en-US" sz="2400" dirty="0"/>
              <a:t> monitoring and management</a:t>
            </a:r>
          </a:p>
          <a:p>
            <a:pPr marL="457189" indent="-457189">
              <a:buFont typeface="Arial" panose="020B0604020202020204" pitchFamily="34" charset="0"/>
              <a:buChar char="•"/>
            </a:pPr>
            <a:r>
              <a:rPr lang="en-US" sz="2400" dirty="0"/>
              <a:t>Initially focused on Azure and hybrid movement to/from on premises SQL Server.</a:t>
            </a:r>
          </a:p>
        </p:txBody>
      </p:sp>
    </p:spTree>
    <p:extLst>
      <p:ext uri="{BB962C8B-B14F-4D97-AF65-F5344CB8AC3E}">
        <p14:creationId xmlns:p14="http://schemas.microsoft.com/office/powerpoint/2010/main" val="333787131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D35EDB8D-60C6-4774-ABCD-9EFB2EF22B62}"/>
              </a:ext>
            </a:extLst>
          </p:cNvPr>
          <p:cNvSpPr>
            <a:spLocks noGrp="1"/>
          </p:cNvSpPr>
          <p:nvPr>
            <p:ph type="body" sz="quarter" idx="10"/>
          </p:nvPr>
        </p:nvSpPr>
        <p:spPr>
          <a:xfrm>
            <a:off x="269239" y="1189177"/>
            <a:ext cx="11653523" cy="1934440"/>
          </a:xfrm>
        </p:spPr>
        <p:txBody>
          <a:bodyPr/>
          <a:lstStyle/>
          <a:p>
            <a:r>
              <a:rPr lang="en-US" altLang="zh-TW"/>
              <a:t>A managed </a:t>
            </a:r>
            <a:r>
              <a:rPr lang="en-US" altLang="zh-TW">
                <a:solidFill>
                  <a:srgbClr val="FF0000"/>
                </a:solidFill>
              </a:rPr>
              <a:t>cloud service</a:t>
            </a:r>
            <a:r>
              <a:rPr lang="en-US" altLang="zh-TW"/>
              <a:t> for building &amp; operating data </a:t>
            </a:r>
            <a:r>
              <a:rPr lang="en-US" altLang="zh-TW">
                <a:solidFill>
                  <a:srgbClr val="FF0000"/>
                </a:solidFill>
              </a:rPr>
              <a:t>pipelines</a:t>
            </a:r>
          </a:p>
          <a:p>
            <a:r>
              <a:rPr lang="en-US" altLang="zh-TW"/>
              <a:t>Part of the Cortana Analytics Suite</a:t>
            </a:r>
            <a:endParaRPr lang="zh-TW" altLang="en-US"/>
          </a:p>
        </p:txBody>
      </p:sp>
      <p:sp>
        <p:nvSpPr>
          <p:cNvPr id="3" name="標題 2">
            <a:extLst>
              <a:ext uri="{FF2B5EF4-FFF2-40B4-BE49-F238E27FC236}">
                <a16:creationId xmlns:a16="http://schemas.microsoft.com/office/drawing/2014/main" id="{5A03B886-6833-4FF8-A02B-AB1142E90FD8}"/>
              </a:ext>
            </a:extLst>
          </p:cNvPr>
          <p:cNvSpPr>
            <a:spLocks noGrp="1"/>
          </p:cNvSpPr>
          <p:nvPr>
            <p:ph type="title"/>
          </p:nvPr>
        </p:nvSpPr>
        <p:spPr/>
        <p:txBody>
          <a:bodyPr/>
          <a:lstStyle/>
          <a:p>
            <a:r>
              <a:rPr lang="en-US" altLang="zh-TW"/>
              <a:t>What is Azure Data Factory</a:t>
            </a:r>
            <a:endParaRPr lang="zh-TW" altLang="en-US"/>
          </a:p>
        </p:txBody>
      </p:sp>
      <p:pic>
        <p:nvPicPr>
          <p:cNvPr id="4" name="Picture 4">
            <a:extLst>
              <a:ext uri="{FF2B5EF4-FFF2-40B4-BE49-F238E27FC236}">
                <a16:creationId xmlns:a16="http://schemas.microsoft.com/office/drawing/2014/main" id="{2DA92FC6-235E-47AE-96FB-8FC9E48F3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21" y="3428393"/>
            <a:ext cx="11338441" cy="2657447"/>
          </a:xfrm>
          <a:prstGeom prst="rect">
            <a:avLst/>
          </a:prstGeom>
        </p:spPr>
      </p:pic>
    </p:spTree>
    <p:extLst>
      <p:ext uri="{BB962C8B-B14F-4D97-AF65-F5344CB8AC3E}">
        <p14:creationId xmlns:p14="http://schemas.microsoft.com/office/powerpoint/2010/main" val="344574488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0403224" y="2321171"/>
            <a:ext cx="463664" cy="2133426"/>
            <a:chOff x="10611830" y="3082745"/>
            <a:chExt cx="472961" cy="2176206"/>
          </a:xfrm>
        </p:grpSpPr>
        <p:cxnSp>
          <p:nvCxnSpPr>
            <p:cNvPr id="104" name="Straight Connector 103"/>
            <p:cNvCxnSpPr/>
            <p:nvPr/>
          </p:nvCxnSpPr>
          <p:spPr>
            <a:xfrm>
              <a:off x="10826434" y="3082745"/>
              <a:ext cx="6378" cy="2169658"/>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0611830" y="3082745"/>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10611830" y="5258632"/>
              <a:ext cx="214604" cy="319"/>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65" idx="3"/>
            </p:cNvCxnSpPr>
            <p:nvPr/>
          </p:nvCxnSpPr>
          <p:spPr>
            <a:xfrm flipV="1">
              <a:off x="10675766" y="4104261"/>
              <a:ext cx="409025" cy="2906"/>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13" name="Straight Connector 112"/>
          <p:cNvCxnSpPr/>
          <p:nvPr/>
        </p:nvCxnSpPr>
        <p:spPr>
          <a:xfrm flipV="1">
            <a:off x="10410833" y="5151585"/>
            <a:ext cx="520199" cy="639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8370178" y="5005630"/>
            <a:ext cx="2095724" cy="986067"/>
            <a:chOff x="8538017" y="4739224"/>
            <a:chExt cx="2137748" cy="1005840"/>
          </a:xfrm>
        </p:grpSpPr>
        <p:sp>
          <p:nvSpPr>
            <p:cNvPr id="45" name="Rectangle 44"/>
            <p:cNvSpPr/>
            <p:nvPr/>
          </p:nvSpPr>
          <p:spPr bwMode="auto">
            <a:xfrm>
              <a:off x="8538017" y="4739224"/>
              <a:ext cx="2137748"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7922" tIns="44814" rIns="17922" bIns="89604" numCol="1" spcCol="1270" anchor="t" anchorCtr="0">
              <a:noAutofit/>
            </a:bodyPr>
            <a:lstStyle/>
            <a:p>
              <a:pPr algn="ctr" defTabSz="710729">
                <a:spcBef>
                  <a:spcPct val="0"/>
                </a:spcBef>
                <a:spcAft>
                  <a:spcPct val="35000"/>
                </a:spcAft>
              </a:pPr>
              <a:r>
                <a:rPr lang="en-US" sz="1568" b="1"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Business Scenarios</a:t>
              </a:r>
            </a:p>
          </p:txBody>
        </p:sp>
        <p:sp>
          <p:nvSpPr>
            <p:cNvPr id="129" name="Rectangle 128"/>
            <p:cNvSpPr/>
            <p:nvPr/>
          </p:nvSpPr>
          <p:spPr>
            <a:xfrm>
              <a:off x="9204619" y="5056791"/>
              <a:ext cx="1383584" cy="646331"/>
            </a:xfrm>
            <a:prstGeom prst="rect">
              <a:avLst/>
            </a:prstGeom>
          </p:spPr>
          <p:txBody>
            <a:bodyPr wrap="none">
              <a:spAutoFit/>
            </a:bodyPr>
            <a:lstStyle/>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Recommendations,</a:t>
              </a:r>
            </a:p>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customer churn,</a:t>
              </a:r>
            </a:p>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forecasting, etc.</a:t>
              </a:r>
            </a:p>
          </p:txBody>
        </p:sp>
        <p:grpSp>
          <p:nvGrpSpPr>
            <p:cNvPr id="128" name="Group 127"/>
            <p:cNvGrpSpPr/>
            <p:nvPr/>
          </p:nvGrpSpPr>
          <p:grpSpPr>
            <a:xfrm>
              <a:off x="8754885" y="5208429"/>
              <a:ext cx="433307" cy="352792"/>
              <a:chOff x="-2530475" y="305948"/>
              <a:chExt cx="1119187" cy="911226"/>
            </a:xfrm>
            <a:solidFill>
              <a:schemeClr val="bg1"/>
            </a:solidFill>
          </p:grpSpPr>
          <p:sp>
            <p:nvSpPr>
              <p:cNvPr id="154" name="Freeform 31"/>
              <p:cNvSpPr>
                <a:spLocks noEditPoints="1"/>
              </p:cNvSpPr>
              <p:nvPr/>
            </p:nvSpPr>
            <p:spPr bwMode="auto">
              <a:xfrm>
                <a:off x="-2530475" y="305948"/>
                <a:ext cx="1119187" cy="622300"/>
              </a:xfrm>
              <a:custGeom>
                <a:avLst/>
                <a:gdLst>
                  <a:gd name="T0" fmla="*/ 296 w 296"/>
                  <a:gd name="T1" fmla="*/ 24 h 164"/>
                  <a:gd name="T2" fmla="*/ 290 w 296"/>
                  <a:gd name="T3" fmla="*/ 24 h 164"/>
                  <a:gd name="T4" fmla="*/ 288 w 296"/>
                  <a:gd name="T5" fmla="*/ 149 h 164"/>
                  <a:gd name="T6" fmla="*/ 291 w 296"/>
                  <a:gd name="T7" fmla="*/ 154 h 164"/>
                  <a:gd name="T8" fmla="*/ 287 w 296"/>
                  <a:gd name="T9" fmla="*/ 164 h 164"/>
                  <a:gd name="T10" fmla="*/ 9 w 296"/>
                  <a:gd name="T11" fmla="*/ 164 h 164"/>
                  <a:gd name="T12" fmla="*/ 9 w 296"/>
                  <a:gd name="T13" fmla="*/ 24 h 164"/>
                  <a:gd name="T14" fmla="*/ 0 w 296"/>
                  <a:gd name="T15" fmla="*/ 24 h 164"/>
                  <a:gd name="T16" fmla="*/ 0 w 296"/>
                  <a:gd name="T17" fmla="*/ 0 h 164"/>
                  <a:gd name="T18" fmla="*/ 296 w 296"/>
                  <a:gd name="T19" fmla="*/ 0 h 164"/>
                  <a:gd name="T20" fmla="*/ 296 w 296"/>
                  <a:gd name="T21" fmla="*/ 24 h 164"/>
                  <a:gd name="T22" fmla="*/ 32 w 296"/>
                  <a:gd name="T23" fmla="*/ 139 h 164"/>
                  <a:gd name="T24" fmla="*/ 264 w 296"/>
                  <a:gd name="T25" fmla="*/ 139 h 164"/>
                  <a:gd name="T26" fmla="*/ 264 w 296"/>
                  <a:gd name="T27" fmla="*/ 27 h 164"/>
                  <a:gd name="T28" fmla="*/ 263 w 296"/>
                  <a:gd name="T29" fmla="*/ 25 h 164"/>
                  <a:gd name="T30" fmla="*/ 263 w 296"/>
                  <a:gd name="T31" fmla="*/ 25 h 164"/>
                  <a:gd name="T32" fmla="*/ 32 w 296"/>
                  <a:gd name="T33" fmla="*/ 25 h 164"/>
                  <a:gd name="T34" fmla="*/ 32 w 296"/>
                  <a:gd name="T35" fmla="*/ 13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164">
                    <a:moveTo>
                      <a:pt x="296" y="24"/>
                    </a:moveTo>
                    <a:cubicBezTo>
                      <a:pt x="294" y="24"/>
                      <a:pt x="292" y="24"/>
                      <a:pt x="290" y="24"/>
                    </a:cubicBezTo>
                    <a:cubicBezTo>
                      <a:pt x="288" y="34"/>
                      <a:pt x="287" y="134"/>
                      <a:pt x="288" y="149"/>
                    </a:cubicBezTo>
                    <a:cubicBezTo>
                      <a:pt x="288" y="151"/>
                      <a:pt x="290" y="152"/>
                      <a:pt x="291" y="154"/>
                    </a:cubicBezTo>
                    <a:cubicBezTo>
                      <a:pt x="290" y="157"/>
                      <a:pt x="288" y="160"/>
                      <a:pt x="287" y="164"/>
                    </a:cubicBezTo>
                    <a:cubicBezTo>
                      <a:pt x="195" y="164"/>
                      <a:pt x="102" y="164"/>
                      <a:pt x="9" y="164"/>
                    </a:cubicBezTo>
                    <a:cubicBezTo>
                      <a:pt x="9" y="118"/>
                      <a:pt x="9" y="72"/>
                      <a:pt x="9" y="24"/>
                    </a:cubicBezTo>
                    <a:cubicBezTo>
                      <a:pt x="5" y="24"/>
                      <a:pt x="2" y="24"/>
                      <a:pt x="0" y="24"/>
                    </a:cubicBezTo>
                    <a:cubicBezTo>
                      <a:pt x="0" y="16"/>
                      <a:pt x="0" y="8"/>
                      <a:pt x="0" y="0"/>
                    </a:cubicBezTo>
                    <a:cubicBezTo>
                      <a:pt x="99" y="0"/>
                      <a:pt x="197" y="0"/>
                      <a:pt x="296" y="0"/>
                    </a:cubicBezTo>
                    <a:cubicBezTo>
                      <a:pt x="296" y="8"/>
                      <a:pt x="296" y="16"/>
                      <a:pt x="296" y="24"/>
                    </a:cubicBezTo>
                    <a:close/>
                    <a:moveTo>
                      <a:pt x="32" y="139"/>
                    </a:moveTo>
                    <a:cubicBezTo>
                      <a:pt x="110" y="139"/>
                      <a:pt x="187" y="139"/>
                      <a:pt x="264" y="139"/>
                    </a:cubicBezTo>
                    <a:cubicBezTo>
                      <a:pt x="264" y="102"/>
                      <a:pt x="264" y="64"/>
                      <a:pt x="264" y="27"/>
                    </a:cubicBezTo>
                    <a:cubicBezTo>
                      <a:pt x="264" y="27"/>
                      <a:pt x="264" y="26"/>
                      <a:pt x="263" y="25"/>
                    </a:cubicBezTo>
                    <a:cubicBezTo>
                      <a:pt x="263" y="25"/>
                      <a:pt x="262" y="24"/>
                      <a:pt x="263" y="25"/>
                    </a:cubicBezTo>
                    <a:cubicBezTo>
                      <a:pt x="186" y="25"/>
                      <a:pt x="109" y="25"/>
                      <a:pt x="32" y="25"/>
                    </a:cubicBezTo>
                    <a:cubicBezTo>
                      <a:pt x="32" y="63"/>
                      <a:pt x="32" y="101"/>
                      <a:pt x="32" y="13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endParaRPr lang="en-US" sz="1765" kern="0">
                  <a:solidFill>
                    <a:srgbClr val="FFFFFF"/>
                  </a:solidFill>
                </a:endParaRPr>
              </a:p>
            </p:txBody>
          </p:sp>
          <p:sp>
            <p:nvSpPr>
              <p:cNvPr id="155" name="Freeform 32"/>
              <p:cNvSpPr>
                <a:spLocks/>
              </p:cNvSpPr>
              <p:nvPr/>
            </p:nvSpPr>
            <p:spPr bwMode="auto">
              <a:xfrm>
                <a:off x="-2212975" y="961586"/>
                <a:ext cx="514350" cy="255588"/>
              </a:xfrm>
              <a:custGeom>
                <a:avLst/>
                <a:gdLst>
                  <a:gd name="T0" fmla="*/ 0 w 136"/>
                  <a:gd name="T1" fmla="*/ 67 h 67"/>
                  <a:gd name="T2" fmla="*/ 0 w 136"/>
                  <a:gd name="T3" fmla="*/ 52 h 67"/>
                  <a:gd name="T4" fmla="*/ 27 w 136"/>
                  <a:gd name="T5" fmla="*/ 51 h 67"/>
                  <a:gd name="T6" fmla="*/ 55 w 136"/>
                  <a:gd name="T7" fmla="*/ 51 h 67"/>
                  <a:gd name="T8" fmla="*/ 55 w 136"/>
                  <a:gd name="T9" fmla="*/ 0 h 67"/>
                  <a:gd name="T10" fmla="*/ 79 w 136"/>
                  <a:gd name="T11" fmla="*/ 0 h 67"/>
                  <a:gd name="T12" fmla="*/ 79 w 136"/>
                  <a:gd name="T13" fmla="*/ 50 h 67"/>
                  <a:gd name="T14" fmla="*/ 107 w 136"/>
                  <a:gd name="T15" fmla="*/ 51 h 67"/>
                  <a:gd name="T16" fmla="*/ 136 w 136"/>
                  <a:gd name="T17" fmla="*/ 51 h 67"/>
                  <a:gd name="T18" fmla="*/ 136 w 136"/>
                  <a:gd name="T19" fmla="*/ 67 h 67"/>
                  <a:gd name="T20" fmla="*/ 0 w 136"/>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67">
                    <a:moveTo>
                      <a:pt x="0" y="67"/>
                    </a:moveTo>
                    <a:cubicBezTo>
                      <a:pt x="0" y="62"/>
                      <a:pt x="0" y="58"/>
                      <a:pt x="0" y="52"/>
                    </a:cubicBezTo>
                    <a:cubicBezTo>
                      <a:pt x="9" y="50"/>
                      <a:pt x="18" y="51"/>
                      <a:pt x="27" y="51"/>
                    </a:cubicBezTo>
                    <a:cubicBezTo>
                      <a:pt x="36" y="51"/>
                      <a:pt x="45" y="51"/>
                      <a:pt x="55" y="51"/>
                    </a:cubicBezTo>
                    <a:cubicBezTo>
                      <a:pt x="55" y="34"/>
                      <a:pt x="55" y="18"/>
                      <a:pt x="55" y="0"/>
                    </a:cubicBezTo>
                    <a:cubicBezTo>
                      <a:pt x="63" y="0"/>
                      <a:pt x="71" y="0"/>
                      <a:pt x="79" y="0"/>
                    </a:cubicBezTo>
                    <a:cubicBezTo>
                      <a:pt x="79" y="16"/>
                      <a:pt x="79" y="33"/>
                      <a:pt x="79" y="50"/>
                    </a:cubicBezTo>
                    <a:cubicBezTo>
                      <a:pt x="89" y="52"/>
                      <a:pt x="98" y="51"/>
                      <a:pt x="107" y="51"/>
                    </a:cubicBezTo>
                    <a:cubicBezTo>
                      <a:pt x="116" y="51"/>
                      <a:pt x="125" y="51"/>
                      <a:pt x="136" y="51"/>
                    </a:cubicBezTo>
                    <a:cubicBezTo>
                      <a:pt x="136" y="57"/>
                      <a:pt x="136" y="62"/>
                      <a:pt x="136" y="67"/>
                    </a:cubicBezTo>
                    <a:cubicBezTo>
                      <a:pt x="91" y="67"/>
                      <a:pt x="45" y="67"/>
                      <a:pt x="0" y="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endParaRPr lang="en-US" sz="1765" kern="0">
                  <a:solidFill>
                    <a:srgbClr val="FFFFFF"/>
                  </a:solidFill>
                </a:endParaRPr>
              </a:p>
            </p:txBody>
          </p:sp>
          <p:sp>
            <p:nvSpPr>
              <p:cNvPr id="156" name="Freeform 34"/>
              <p:cNvSpPr>
                <a:spLocks/>
              </p:cNvSpPr>
              <p:nvPr/>
            </p:nvSpPr>
            <p:spPr bwMode="auto">
              <a:xfrm>
                <a:off x="-1876426" y="472635"/>
                <a:ext cx="268288" cy="269874"/>
              </a:xfrm>
              <a:custGeom>
                <a:avLst/>
                <a:gdLst>
                  <a:gd name="T0" fmla="*/ 16 w 71"/>
                  <a:gd name="T1" fmla="*/ 71 h 71"/>
                  <a:gd name="T2" fmla="*/ 0 w 71"/>
                  <a:gd name="T3" fmla="*/ 54 h 71"/>
                  <a:gd name="T4" fmla="*/ 0 w 71"/>
                  <a:gd name="T5" fmla="*/ 17 h 71"/>
                  <a:gd name="T6" fmla="*/ 17 w 71"/>
                  <a:gd name="T7" fmla="*/ 0 h 71"/>
                  <a:gd name="T8" fmla="*/ 31 w 71"/>
                  <a:gd name="T9" fmla="*/ 0 h 71"/>
                  <a:gd name="T10" fmla="*/ 31 w 71"/>
                  <a:gd name="T11" fmla="*/ 36 h 71"/>
                  <a:gd name="T12" fmla="*/ 38 w 71"/>
                  <a:gd name="T13" fmla="*/ 36 h 71"/>
                  <a:gd name="T14" fmla="*/ 38 w 71"/>
                  <a:gd name="T15" fmla="*/ 0 h 71"/>
                  <a:gd name="T16" fmla="*/ 52 w 71"/>
                  <a:gd name="T17" fmla="*/ 0 h 71"/>
                  <a:gd name="T18" fmla="*/ 71 w 71"/>
                  <a:gd name="T19" fmla="*/ 20 h 71"/>
                  <a:gd name="T20" fmla="*/ 71 w 71"/>
                  <a:gd name="T21" fmla="*/ 54 h 71"/>
                  <a:gd name="T22" fmla="*/ 52 w 71"/>
                  <a:gd name="T23" fmla="*/ 71 h 71"/>
                  <a:gd name="T24" fmla="*/ 16 w 71"/>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16" y="71"/>
                    </a:moveTo>
                    <a:cubicBezTo>
                      <a:pt x="11" y="66"/>
                      <a:pt x="6" y="61"/>
                      <a:pt x="0" y="54"/>
                    </a:cubicBezTo>
                    <a:cubicBezTo>
                      <a:pt x="0" y="43"/>
                      <a:pt x="0" y="30"/>
                      <a:pt x="0" y="17"/>
                    </a:cubicBezTo>
                    <a:cubicBezTo>
                      <a:pt x="5" y="12"/>
                      <a:pt x="11" y="6"/>
                      <a:pt x="17" y="0"/>
                    </a:cubicBezTo>
                    <a:cubicBezTo>
                      <a:pt x="21" y="0"/>
                      <a:pt x="25" y="0"/>
                      <a:pt x="31" y="0"/>
                    </a:cubicBezTo>
                    <a:cubicBezTo>
                      <a:pt x="31" y="12"/>
                      <a:pt x="31" y="24"/>
                      <a:pt x="31" y="36"/>
                    </a:cubicBezTo>
                    <a:cubicBezTo>
                      <a:pt x="34" y="36"/>
                      <a:pt x="36" y="36"/>
                      <a:pt x="38" y="36"/>
                    </a:cubicBezTo>
                    <a:cubicBezTo>
                      <a:pt x="38" y="24"/>
                      <a:pt x="38" y="13"/>
                      <a:pt x="38" y="0"/>
                    </a:cubicBezTo>
                    <a:cubicBezTo>
                      <a:pt x="43" y="0"/>
                      <a:pt x="48" y="0"/>
                      <a:pt x="52" y="0"/>
                    </a:cubicBezTo>
                    <a:cubicBezTo>
                      <a:pt x="58" y="6"/>
                      <a:pt x="64" y="12"/>
                      <a:pt x="71" y="20"/>
                    </a:cubicBezTo>
                    <a:cubicBezTo>
                      <a:pt x="71" y="30"/>
                      <a:pt x="71" y="42"/>
                      <a:pt x="71" y="54"/>
                    </a:cubicBezTo>
                    <a:cubicBezTo>
                      <a:pt x="65" y="59"/>
                      <a:pt x="60" y="65"/>
                      <a:pt x="52" y="71"/>
                    </a:cubicBezTo>
                    <a:cubicBezTo>
                      <a:pt x="42" y="71"/>
                      <a:pt x="30" y="71"/>
                      <a:pt x="16" y="7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endParaRPr lang="en-US" sz="1765" kern="0">
                  <a:solidFill>
                    <a:srgbClr val="FFFFFF"/>
                  </a:solidFill>
                </a:endParaRPr>
              </a:p>
            </p:txBody>
          </p:sp>
          <p:sp>
            <p:nvSpPr>
              <p:cNvPr id="157" name="Freeform 35"/>
              <p:cNvSpPr>
                <a:spLocks/>
              </p:cNvSpPr>
              <p:nvPr/>
            </p:nvSpPr>
            <p:spPr bwMode="auto">
              <a:xfrm>
                <a:off x="-2349499" y="472635"/>
                <a:ext cx="393701" cy="314326"/>
              </a:xfrm>
              <a:custGeom>
                <a:avLst/>
                <a:gdLst>
                  <a:gd name="T0" fmla="*/ 104 w 104"/>
                  <a:gd name="T1" fmla="*/ 76 h 83"/>
                  <a:gd name="T2" fmla="*/ 104 w 104"/>
                  <a:gd name="T3" fmla="*/ 83 h 83"/>
                  <a:gd name="T4" fmla="*/ 0 w 104"/>
                  <a:gd name="T5" fmla="*/ 83 h 83"/>
                  <a:gd name="T6" fmla="*/ 0 w 104"/>
                  <a:gd name="T7" fmla="*/ 1 h 83"/>
                  <a:gd name="T8" fmla="*/ 7 w 104"/>
                  <a:gd name="T9" fmla="*/ 0 h 83"/>
                  <a:gd name="T10" fmla="*/ 7 w 104"/>
                  <a:gd name="T11" fmla="*/ 76 h 83"/>
                  <a:gd name="T12" fmla="*/ 104 w 104"/>
                  <a:gd name="T13" fmla="*/ 76 h 83"/>
                </a:gdLst>
                <a:ahLst/>
                <a:cxnLst>
                  <a:cxn ang="0">
                    <a:pos x="T0" y="T1"/>
                  </a:cxn>
                  <a:cxn ang="0">
                    <a:pos x="T2" y="T3"/>
                  </a:cxn>
                  <a:cxn ang="0">
                    <a:pos x="T4" y="T5"/>
                  </a:cxn>
                  <a:cxn ang="0">
                    <a:pos x="T6" y="T7"/>
                  </a:cxn>
                  <a:cxn ang="0">
                    <a:pos x="T8" y="T9"/>
                  </a:cxn>
                  <a:cxn ang="0">
                    <a:pos x="T10" y="T11"/>
                  </a:cxn>
                  <a:cxn ang="0">
                    <a:pos x="T12" y="T13"/>
                  </a:cxn>
                </a:cxnLst>
                <a:rect l="0" t="0" r="r" b="b"/>
                <a:pathLst>
                  <a:path w="104" h="83">
                    <a:moveTo>
                      <a:pt x="104" y="76"/>
                    </a:moveTo>
                    <a:cubicBezTo>
                      <a:pt x="104" y="79"/>
                      <a:pt x="104" y="81"/>
                      <a:pt x="104" y="83"/>
                    </a:cubicBezTo>
                    <a:cubicBezTo>
                      <a:pt x="69" y="83"/>
                      <a:pt x="36" y="83"/>
                      <a:pt x="0" y="83"/>
                    </a:cubicBezTo>
                    <a:cubicBezTo>
                      <a:pt x="0" y="56"/>
                      <a:pt x="0" y="29"/>
                      <a:pt x="0" y="1"/>
                    </a:cubicBezTo>
                    <a:cubicBezTo>
                      <a:pt x="2" y="0"/>
                      <a:pt x="4" y="0"/>
                      <a:pt x="7" y="0"/>
                    </a:cubicBezTo>
                    <a:cubicBezTo>
                      <a:pt x="7" y="25"/>
                      <a:pt x="7" y="50"/>
                      <a:pt x="7" y="76"/>
                    </a:cubicBezTo>
                    <a:cubicBezTo>
                      <a:pt x="40" y="76"/>
                      <a:pt x="72" y="76"/>
                      <a:pt x="104" y="7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endParaRPr lang="en-US" sz="1765" kern="0">
                  <a:solidFill>
                    <a:srgbClr val="FFFFFF"/>
                  </a:solidFill>
                </a:endParaRPr>
              </a:p>
            </p:txBody>
          </p:sp>
          <p:sp>
            <p:nvSpPr>
              <p:cNvPr id="161" name="Freeform 36"/>
              <p:cNvSpPr>
                <a:spLocks/>
              </p:cNvSpPr>
              <p:nvPr/>
            </p:nvSpPr>
            <p:spPr bwMode="auto">
              <a:xfrm>
                <a:off x="-2027239" y="456761"/>
                <a:ext cx="22226" cy="273051"/>
              </a:xfrm>
              <a:custGeom>
                <a:avLst/>
                <a:gdLst>
                  <a:gd name="T0" fmla="*/ 0 w 6"/>
                  <a:gd name="T1" fmla="*/ 0 h 72"/>
                  <a:gd name="T2" fmla="*/ 6 w 6"/>
                  <a:gd name="T3" fmla="*/ 0 h 72"/>
                  <a:gd name="T4" fmla="*/ 6 w 6"/>
                  <a:gd name="T5" fmla="*/ 72 h 72"/>
                  <a:gd name="T6" fmla="*/ 0 w 6"/>
                  <a:gd name="T7" fmla="*/ 72 h 72"/>
                  <a:gd name="T8" fmla="*/ 0 w 6"/>
                  <a:gd name="T9" fmla="*/ 0 h 72"/>
                </a:gdLst>
                <a:ahLst/>
                <a:cxnLst>
                  <a:cxn ang="0">
                    <a:pos x="T0" y="T1"/>
                  </a:cxn>
                  <a:cxn ang="0">
                    <a:pos x="T2" y="T3"/>
                  </a:cxn>
                  <a:cxn ang="0">
                    <a:pos x="T4" y="T5"/>
                  </a:cxn>
                  <a:cxn ang="0">
                    <a:pos x="T6" y="T7"/>
                  </a:cxn>
                  <a:cxn ang="0">
                    <a:pos x="T8" y="T9"/>
                  </a:cxn>
                </a:cxnLst>
                <a:rect l="0" t="0" r="r" b="b"/>
                <a:pathLst>
                  <a:path w="6" h="72">
                    <a:moveTo>
                      <a:pt x="0" y="0"/>
                    </a:moveTo>
                    <a:cubicBezTo>
                      <a:pt x="2" y="0"/>
                      <a:pt x="4" y="0"/>
                      <a:pt x="6" y="0"/>
                    </a:cubicBezTo>
                    <a:cubicBezTo>
                      <a:pt x="6" y="24"/>
                      <a:pt x="6" y="48"/>
                      <a:pt x="6" y="72"/>
                    </a:cubicBezTo>
                    <a:cubicBezTo>
                      <a:pt x="4" y="72"/>
                      <a:pt x="2" y="72"/>
                      <a:pt x="0" y="72"/>
                    </a:cubicBezTo>
                    <a:cubicBezTo>
                      <a:pt x="0" y="48"/>
                      <a:pt x="0" y="24"/>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endParaRPr lang="en-US" sz="1765" kern="0">
                  <a:solidFill>
                    <a:srgbClr val="FFFFFF"/>
                  </a:solidFill>
                </a:endParaRPr>
              </a:p>
            </p:txBody>
          </p:sp>
          <p:sp>
            <p:nvSpPr>
              <p:cNvPr id="162" name="Freeform 37"/>
              <p:cNvSpPr>
                <a:spLocks/>
              </p:cNvSpPr>
              <p:nvPr/>
            </p:nvSpPr>
            <p:spPr bwMode="auto">
              <a:xfrm>
                <a:off x="-2087563" y="518673"/>
                <a:ext cx="22226" cy="211139"/>
              </a:xfrm>
              <a:custGeom>
                <a:avLst/>
                <a:gdLst>
                  <a:gd name="T0" fmla="*/ 0 w 6"/>
                  <a:gd name="T1" fmla="*/ 0 h 56"/>
                  <a:gd name="T2" fmla="*/ 6 w 6"/>
                  <a:gd name="T3" fmla="*/ 0 h 56"/>
                  <a:gd name="T4" fmla="*/ 6 w 6"/>
                  <a:gd name="T5" fmla="*/ 56 h 56"/>
                  <a:gd name="T6" fmla="*/ 0 w 6"/>
                  <a:gd name="T7" fmla="*/ 56 h 56"/>
                  <a:gd name="T8" fmla="*/ 0 w 6"/>
                  <a:gd name="T9" fmla="*/ 0 h 56"/>
                </a:gdLst>
                <a:ahLst/>
                <a:cxnLst>
                  <a:cxn ang="0">
                    <a:pos x="T0" y="T1"/>
                  </a:cxn>
                  <a:cxn ang="0">
                    <a:pos x="T2" y="T3"/>
                  </a:cxn>
                  <a:cxn ang="0">
                    <a:pos x="T4" y="T5"/>
                  </a:cxn>
                  <a:cxn ang="0">
                    <a:pos x="T6" y="T7"/>
                  </a:cxn>
                  <a:cxn ang="0">
                    <a:pos x="T8" y="T9"/>
                  </a:cxn>
                </a:cxnLst>
                <a:rect l="0" t="0" r="r" b="b"/>
                <a:pathLst>
                  <a:path w="6" h="56">
                    <a:moveTo>
                      <a:pt x="0" y="0"/>
                    </a:moveTo>
                    <a:cubicBezTo>
                      <a:pt x="2" y="0"/>
                      <a:pt x="4" y="0"/>
                      <a:pt x="6" y="0"/>
                    </a:cubicBezTo>
                    <a:cubicBezTo>
                      <a:pt x="6" y="19"/>
                      <a:pt x="6" y="37"/>
                      <a:pt x="6" y="56"/>
                    </a:cubicBezTo>
                    <a:cubicBezTo>
                      <a:pt x="4" y="56"/>
                      <a:pt x="2" y="56"/>
                      <a:pt x="0" y="56"/>
                    </a:cubicBezTo>
                    <a:cubicBezTo>
                      <a:pt x="0" y="37"/>
                      <a:pt x="0" y="19"/>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endParaRPr lang="en-US" sz="1765" kern="0">
                  <a:solidFill>
                    <a:srgbClr val="FFFFFF"/>
                  </a:solidFill>
                </a:endParaRPr>
              </a:p>
            </p:txBody>
          </p:sp>
        </p:grpSp>
      </p:grpSp>
      <p:grpSp>
        <p:nvGrpSpPr>
          <p:cNvPr id="15" name="Group 14"/>
          <p:cNvGrpSpPr/>
          <p:nvPr/>
        </p:nvGrpSpPr>
        <p:grpSpPr>
          <a:xfrm>
            <a:off x="8370178" y="3913902"/>
            <a:ext cx="2095725" cy="986067"/>
            <a:chOff x="8538016" y="3277427"/>
            <a:chExt cx="2137749" cy="1005840"/>
          </a:xfrm>
        </p:grpSpPr>
        <p:sp>
          <p:nvSpPr>
            <p:cNvPr id="96" name="Rectangle 95"/>
            <p:cNvSpPr/>
            <p:nvPr/>
          </p:nvSpPr>
          <p:spPr bwMode="auto">
            <a:xfrm>
              <a:off x="8538016" y="3277427"/>
              <a:ext cx="2137749"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7922" tIns="44814" rIns="17922" bIns="89604" numCol="1" spcCol="1270" anchor="t" anchorCtr="0">
              <a:noAutofit/>
            </a:bodyPr>
            <a:lstStyle/>
            <a:p>
              <a:pPr algn="ctr" defTabSz="710729">
                <a:spcBef>
                  <a:spcPct val="0"/>
                </a:spcBef>
                <a:spcAft>
                  <a:spcPct val="35000"/>
                </a:spcAft>
              </a:pPr>
              <a:r>
                <a:rPr lang="en-US" sz="1568" b="1"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Perceptual Intelligence</a:t>
              </a:r>
            </a:p>
          </p:txBody>
        </p:sp>
        <p:sp>
          <p:nvSpPr>
            <p:cNvPr id="125" name="Rectangle 124"/>
            <p:cNvSpPr/>
            <p:nvPr/>
          </p:nvSpPr>
          <p:spPr>
            <a:xfrm>
              <a:off x="9204619" y="3670433"/>
              <a:ext cx="895014" cy="278760"/>
            </a:xfrm>
            <a:prstGeom prst="rect">
              <a:avLst/>
            </a:prstGeom>
          </p:spPr>
          <p:txBody>
            <a:bodyPr wrap="none">
              <a:spAutoFit/>
            </a:bodyPr>
            <a:lstStyle/>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Face, vision</a:t>
              </a:r>
            </a:p>
          </p:txBody>
        </p:sp>
        <p:sp>
          <p:nvSpPr>
            <p:cNvPr id="126" name="Rectangle 125"/>
            <p:cNvSpPr/>
            <p:nvPr/>
          </p:nvSpPr>
          <p:spPr>
            <a:xfrm>
              <a:off x="9204619" y="3990981"/>
              <a:ext cx="935577" cy="276999"/>
            </a:xfrm>
            <a:prstGeom prst="rect">
              <a:avLst/>
            </a:prstGeom>
          </p:spPr>
          <p:txBody>
            <a:bodyPr wrap="none">
              <a:spAutoFit/>
            </a:bodyPr>
            <a:lstStyle/>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Speech, text</a:t>
              </a:r>
            </a:p>
          </p:txBody>
        </p:sp>
        <p:grpSp>
          <p:nvGrpSpPr>
            <p:cNvPr id="95" name="Group 94"/>
            <p:cNvGrpSpPr/>
            <p:nvPr/>
          </p:nvGrpSpPr>
          <p:grpSpPr>
            <a:xfrm>
              <a:off x="8892356" y="3676097"/>
              <a:ext cx="269629" cy="255077"/>
              <a:chOff x="3248025" y="1189989"/>
              <a:chExt cx="5153661" cy="4875531"/>
            </a:xfrm>
            <a:solidFill>
              <a:schemeClr val="bg1"/>
            </a:solidFill>
          </p:grpSpPr>
          <p:sp>
            <p:nvSpPr>
              <p:cNvPr id="99" name="Freeform 98"/>
              <p:cNvSpPr/>
              <p:nvPr/>
            </p:nvSpPr>
            <p:spPr bwMode="auto">
              <a:xfrm>
                <a:off x="4140351" y="2041127"/>
                <a:ext cx="3427810" cy="3427810"/>
              </a:xfrm>
              <a:custGeom>
                <a:avLst/>
                <a:gdLst>
                  <a:gd name="connsiteX0" fmla="*/ 1713905 w 3427810"/>
                  <a:gd name="connsiteY0" fmla="*/ 0 h 3427810"/>
                  <a:gd name="connsiteX1" fmla="*/ 3427810 w 3427810"/>
                  <a:gd name="connsiteY1" fmla="*/ 1713905 h 3427810"/>
                  <a:gd name="connsiteX2" fmla="*/ 1713905 w 3427810"/>
                  <a:gd name="connsiteY2" fmla="*/ 3427810 h 3427810"/>
                  <a:gd name="connsiteX3" fmla="*/ 0 w 3427810"/>
                  <a:gd name="connsiteY3" fmla="*/ 1713905 h 3427810"/>
                  <a:gd name="connsiteX4" fmla="*/ 1713905 w 3427810"/>
                  <a:gd name="connsiteY4" fmla="*/ 0 h 3427810"/>
                  <a:gd name="connsiteX5" fmla="*/ 1208864 w 3427810"/>
                  <a:gd name="connsiteY5" fmla="*/ 1047322 h 3427810"/>
                  <a:gd name="connsiteX6" fmla="*/ 996139 w 3427810"/>
                  <a:gd name="connsiteY6" fmla="*/ 1260047 h 3427810"/>
                  <a:gd name="connsiteX7" fmla="*/ 1208864 w 3427810"/>
                  <a:gd name="connsiteY7" fmla="*/ 1472772 h 3427810"/>
                  <a:gd name="connsiteX8" fmla="*/ 1421589 w 3427810"/>
                  <a:gd name="connsiteY8" fmla="*/ 1260047 h 3427810"/>
                  <a:gd name="connsiteX9" fmla="*/ 1208864 w 3427810"/>
                  <a:gd name="connsiteY9" fmla="*/ 1047322 h 3427810"/>
                  <a:gd name="connsiteX10" fmla="*/ 2115987 w 3427810"/>
                  <a:gd name="connsiteY10" fmla="*/ 1047322 h 3427810"/>
                  <a:gd name="connsiteX11" fmla="*/ 1903262 w 3427810"/>
                  <a:gd name="connsiteY11" fmla="*/ 1260047 h 3427810"/>
                  <a:gd name="connsiteX12" fmla="*/ 2115987 w 3427810"/>
                  <a:gd name="connsiteY12" fmla="*/ 1472772 h 3427810"/>
                  <a:gd name="connsiteX13" fmla="*/ 2328712 w 3427810"/>
                  <a:gd name="connsiteY13" fmla="*/ 1260047 h 3427810"/>
                  <a:gd name="connsiteX14" fmla="*/ 2115987 w 3427810"/>
                  <a:gd name="connsiteY14" fmla="*/ 1047322 h 3427810"/>
                  <a:gd name="connsiteX15" fmla="*/ 516914 w 3427810"/>
                  <a:gd name="connsiteY15" fmla="*/ 1913335 h 3427810"/>
                  <a:gd name="connsiteX16" fmla="*/ 536018 w 3427810"/>
                  <a:gd name="connsiteY16" fmla="*/ 1987632 h 3427810"/>
                  <a:gd name="connsiteX17" fmla="*/ 1680074 w 3427810"/>
                  <a:gd name="connsiteY17" fmla="*/ 2829321 h 3427810"/>
                  <a:gd name="connsiteX18" fmla="*/ 2824130 w 3427810"/>
                  <a:gd name="connsiteY18" fmla="*/ 1987632 h 3427810"/>
                  <a:gd name="connsiteX19" fmla="*/ 2843234 w 3427810"/>
                  <a:gd name="connsiteY19" fmla="*/ 1913335 h 3427810"/>
                  <a:gd name="connsiteX20" fmla="*/ 2613164 w 3427810"/>
                  <a:gd name="connsiteY20" fmla="*/ 1913335 h 3427810"/>
                  <a:gd name="connsiteX21" fmla="*/ 2611114 w 3427810"/>
                  <a:gd name="connsiteY21" fmla="*/ 1921305 h 3427810"/>
                  <a:gd name="connsiteX22" fmla="*/ 1680074 w 3427810"/>
                  <a:gd name="connsiteY22" fmla="*/ 2606277 h 3427810"/>
                  <a:gd name="connsiteX23" fmla="*/ 749034 w 3427810"/>
                  <a:gd name="connsiteY23" fmla="*/ 1921305 h 3427810"/>
                  <a:gd name="connsiteX24" fmla="*/ 746985 w 3427810"/>
                  <a:gd name="connsiteY24" fmla="*/ 1913335 h 3427810"/>
                  <a:gd name="connsiteX25" fmla="*/ 516914 w 3427810"/>
                  <a:gd name="connsiteY25" fmla="*/ 1913335 h 34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427810" h="3427810">
                    <a:moveTo>
                      <a:pt x="1713905" y="0"/>
                    </a:moveTo>
                    <a:cubicBezTo>
                      <a:pt x="2660469" y="0"/>
                      <a:pt x="3427810" y="767341"/>
                      <a:pt x="3427810" y="1713905"/>
                    </a:cubicBezTo>
                    <a:cubicBezTo>
                      <a:pt x="3427810" y="2660469"/>
                      <a:pt x="2660469" y="3427810"/>
                      <a:pt x="1713905" y="3427810"/>
                    </a:cubicBezTo>
                    <a:cubicBezTo>
                      <a:pt x="767341" y="3427810"/>
                      <a:pt x="0" y="2660469"/>
                      <a:pt x="0" y="1713905"/>
                    </a:cubicBezTo>
                    <a:cubicBezTo>
                      <a:pt x="0" y="767341"/>
                      <a:pt x="767341" y="0"/>
                      <a:pt x="1713905" y="0"/>
                    </a:cubicBezTo>
                    <a:close/>
                    <a:moveTo>
                      <a:pt x="1208864" y="1047322"/>
                    </a:moveTo>
                    <a:cubicBezTo>
                      <a:pt x="1091379" y="1047322"/>
                      <a:pt x="996139" y="1142562"/>
                      <a:pt x="996139" y="1260047"/>
                    </a:cubicBezTo>
                    <a:cubicBezTo>
                      <a:pt x="996139" y="1377532"/>
                      <a:pt x="1091379" y="1472772"/>
                      <a:pt x="1208864" y="1472772"/>
                    </a:cubicBezTo>
                    <a:cubicBezTo>
                      <a:pt x="1326349" y="1472772"/>
                      <a:pt x="1421589" y="1377532"/>
                      <a:pt x="1421589" y="1260047"/>
                    </a:cubicBezTo>
                    <a:cubicBezTo>
                      <a:pt x="1421589" y="1142562"/>
                      <a:pt x="1326349" y="1047322"/>
                      <a:pt x="1208864" y="1047322"/>
                    </a:cubicBezTo>
                    <a:close/>
                    <a:moveTo>
                      <a:pt x="2115987" y="1047322"/>
                    </a:moveTo>
                    <a:cubicBezTo>
                      <a:pt x="1998502" y="1047322"/>
                      <a:pt x="1903262" y="1142562"/>
                      <a:pt x="1903262" y="1260047"/>
                    </a:cubicBezTo>
                    <a:cubicBezTo>
                      <a:pt x="1903262" y="1377532"/>
                      <a:pt x="1998502" y="1472772"/>
                      <a:pt x="2115987" y="1472772"/>
                    </a:cubicBezTo>
                    <a:cubicBezTo>
                      <a:pt x="2233472" y="1472772"/>
                      <a:pt x="2328712" y="1377532"/>
                      <a:pt x="2328712" y="1260047"/>
                    </a:cubicBezTo>
                    <a:cubicBezTo>
                      <a:pt x="2328712" y="1142562"/>
                      <a:pt x="2233472" y="1047322"/>
                      <a:pt x="2115987" y="1047322"/>
                    </a:cubicBezTo>
                    <a:close/>
                    <a:moveTo>
                      <a:pt x="516914" y="1913335"/>
                    </a:moveTo>
                    <a:lnTo>
                      <a:pt x="536018" y="1987632"/>
                    </a:lnTo>
                    <a:cubicBezTo>
                      <a:pt x="687687" y="2475264"/>
                      <a:pt x="1142533" y="2829321"/>
                      <a:pt x="1680074" y="2829321"/>
                    </a:cubicBezTo>
                    <a:cubicBezTo>
                      <a:pt x="2217615" y="2829321"/>
                      <a:pt x="2672461" y="2475264"/>
                      <a:pt x="2824130" y="1987632"/>
                    </a:cubicBezTo>
                    <a:lnTo>
                      <a:pt x="2843234" y="1913335"/>
                    </a:lnTo>
                    <a:lnTo>
                      <a:pt x="2613164" y="1913335"/>
                    </a:lnTo>
                    <a:lnTo>
                      <a:pt x="2611114" y="1921305"/>
                    </a:lnTo>
                    <a:cubicBezTo>
                      <a:pt x="2487685" y="2318143"/>
                      <a:pt x="2117528" y="2606277"/>
                      <a:pt x="1680074" y="2606277"/>
                    </a:cubicBezTo>
                    <a:cubicBezTo>
                      <a:pt x="1242620" y="2606277"/>
                      <a:pt x="872464" y="2318143"/>
                      <a:pt x="749034" y="1921305"/>
                    </a:cubicBezTo>
                    <a:lnTo>
                      <a:pt x="746985" y="1913335"/>
                    </a:lnTo>
                    <a:lnTo>
                      <a:pt x="516914" y="1913335"/>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00" name="Freeform 99"/>
              <p:cNvSpPr/>
              <p:nvPr/>
            </p:nvSpPr>
            <p:spPr bwMode="auto">
              <a:xfrm rot="5400000">
                <a:off x="3270885" y="1189989"/>
                <a:ext cx="1016001" cy="106172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Freeform 100"/>
              <p:cNvSpPr/>
              <p:nvPr/>
            </p:nvSpPr>
            <p:spPr bwMode="auto">
              <a:xfrm rot="10800000">
                <a:off x="7385685" y="1189989"/>
                <a:ext cx="1016001" cy="106172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02" name="Freeform 101"/>
              <p:cNvSpPr/>
              <p:nvPr/>
            </p:nvSpPr>
            <p:spPr bwMode="auto">
              <a:xfrm>
                <a:off x="3248025" y="5033549"/>
                <a:ext cx="1016001" cy="103197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03" name="Freeform 102"/>
              <p:cNvSpPr/>
              <p:nvPr/>
            </p:nvSpPr>
            <p:spPr bwMode="auto">
              <a:xfrm rot="16200000">
                <a:off x="7377700" y="5041534"/>
                <a:ext cx="1016001" cy="103197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5" name="Group 114"/>
            <p:cNvGrpSpPr/>
            <p:nvPr/>
          </p:nvGrpSpPr>
          <p:grpSpPr>
            <a:xfrm>
              <a:off x="8883959" y="4029213"/>
              <a:ext cx="286422" cy="241797"/>
              <a:chOff x="4746173" y="1443591"/>
              <a:chExt cx="4626426" cy="3905623"/>
            </a:xfrm>
            <a:solidFill>
              <a:schemeClr val="bg1"/>
            </a:solidFill>
          </p:grpSpPr>
          <p:grpSp>
            <p:nvGrpSpPr>
              <p:cNvPr id="116" name="Group 386"/>
              <p:cNvGrpSpPr>
                <a:grpSpLocks noChangeAspect="1"/>
              </p:cNvGrpSpPr>
              <p:nvPr/>
            </p:nvGrpSpPr>
            <p:grpSpPr bwMode="auto">
              <a:xfrm>
                <a:off x="4746173" y="2973313"/>
                <a:ext cx="1414640" cy="2318440"/>
                <a:chOff x="-1261" y="1888"/>
                <a:chExt cx="576" cy="944"/>
              </a:xfrm>
              <a:grpFill/>
            </p:grpSpPr>
            <p:sp>
              <p:nvSpPr>
                <p:cNvPr id="140" name="Freeform 387"/>
                <p:cNvSpPr>
                  <a:spLocks/>
                </p:cNvSpPr>
                <p:nvPr/>
              </p:nvSpPr>
              <p:spPr bwMode="auto">
                <a:xfrm>
                  <a:off x="-1115" y="1888"/>
                  <a:ext cx="284" cy="607"/>
                </a:xfrm>
                <a:custGeom>
                  <a:avLst/>
                  <a:gdLst>
                    <a:gd name="T0" fmla="*/ 60 w 120"/>
                    <a:gd name="T1" fmla="*/ 257 h 257"/>
                    <a:gd name="T2" fmla="*/ 120 w 120"/>
                    <a:gd name="T3" fmla="*/ 196 h 257"/>
                    <a:gd name="T4" fmla="*/ 120 w 120"/>
                    <a:gd name="T5" fmla="*/ 61 h 257"/>
                    <a:gd name="T6" fmla="*/ 60 w 120"/>
                    <a:gd name="T7" fmla="*/ 0 h 257"/>
                    <a:gd name="T8" fmla="*/ 0 w 120"/>
                    <a:gd name="T9" fmla="*/ 61 h 257"/>
                    <a:gd name="T10" fmla="*/ 0 w 120"/>
                    <a:gd name="T11" fmla="*/ 196 h 257"/>
                    <a:gd name="T12" fmla="*/ 60 w 120"/>
                    <a:gd name="T13" fmla="*/ 257 h 257"/>
                  </a:gdLst>
                  <a:ahLst/>
                  <a:cxnLst>
                    <a:cxn ang="0">
                      <a:pos x="T0" y="T1"/>
                    </a:cxn>
                    <a:cxn ang="0">
                      <a:pos x="T2" y="T3"/>
                    </a:cxn>
                    <a:cxn ang="0">
                      <a:pos x="T4" y="T5"/>
                    </a:cxn>
                    <a:cxn ang="0">
                      <a:pos x="T6" y="T7"/>
                    </a:cxn>
                    <a:cxn ang="0">
                      <a:pos x="T8" y="T9"/>
                    </a:cxn>
                    <a:cxn ang="0">
                      <a:pos x="T10" y="T11"/>
                    </a:cxn>
                    <a:cxn ang="0">
                      <a:pos x="T12" y="T13"/>
                    </a:cxn>
                  </a:cxnLst>
                  <a:rect l="0" t="0" r="r" b="b"/>
                  <a:pathLst>
                    <a:path w="120" h="257">
                      <a:moveTo>
                        <a:pt x="60" y="257"/>
                      </a:moveTo>
                      <a:cubicBezTo>
                        <a:pt x="93" y="257"/>
                        <a:pt x="120" y="230"/>
                        <a:pt x="120" y="196"/>
                      </a:cubicBezTo>
                      <a:cubicBezTo>
                        <a:pt x="120" y="175"/>
                        <a:pt x="120" y="86"/>
                        <a:pt x="120" y="61"/>
                      </a:cubicBezTo>
                      <a:cubicBezTo>
                        <a:pt x="120" y="27"/>
                        <a:pt x="93" y="0"/>
                        <a:pt x="60" y="0"/>
                      </a:cubicBezTo>
                      <a:cubicBezTo>
                        <a:pt x="27" y="0"/>
                        <a:pt x="0" y="27"/>
                        <a:pt x="0" y="61"/>
                      </a:cubicBezTo>
                      <a:cubicBezTo>
                        <a:pt x="0" y="80"/>
                        <a:pt x="0" y="177"/>
                        <a:pt x="0" y="196"/>
                      </a:cubicBezTo>
                      <a:cubicBezTo>
                        <a:pt x="0" y="230"/>
                        <a:pt x="27" y="257"/>
                        <a:pt x="60" y="2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50"/>
                  <a:endParaRPr lang="en-US" sz="1667" kern="0">
                    <a:solidFill>
                      <a:srgbClr val="FFFFFF"/>
                    </a:solidFill>
                  </a:endParaRPr>
                </a:p>
              </p:txBody>
            </p:sp>
            <p:sp>
              <p:nvSpPr>
                <p:cNvPr id="141" name="Freeform 388"/>
                <p:cNvSpPr>
                  <a:spLocks/>
                </p:cNvSpPr>
                <p:nvPr/>
              </p:nvSpPr>
              <p:spPr bwMode="auto">
                <a:xfrm>
                  <a:off x="-1261" y="2261"/>
                  <a:ext cx="576" cy="571"/>
                </a:xfrm>
                <a:custGeom>
                  <a:avLst/>
                  <a:gdLst>
                    <a:gd name="T0" fmla="*/ 204 w 244"/>
                    <a:gd name="T1" fmla="*/ 0 h 242"/>
                    <a:gd name="T2" fmla="*/ 204 w 244"/>
                    <a:gd name="T3" fmla="*/ 51 h 242"/>
                    <a:gd name="T4" fmla="*/ 136 w 244"/>
                    <a:gd name="T5" fmla="*/ 120 h 242"/>
                    <a:gd name="T6" fmla="*/ 108 w 244"/>
                    <a:gd name="T7" fmla="*/ 120 h 242"/>
                    <a:gd name="T8" fmla="*/ 40 w 244"/>
                    <a:gd name="T9" fmla="*/ 51 h 242"/>
                    <a:gd name="T10" fmla="*/ 40 w 244"/>
                    <a:gd name="T11" fmla="*/ 0 h 242"/>
                    <a:gd name="T12" fmla="*/ 0 w 244"/>
                    <a:gd name="T13" fmla="*/ 0 h 242"/>
                    <a:gd name="T14" fmla="*/ 0 w 244"/>
                    <a:gd name="T15" fmla="*/ 51 h 242"/>
                    <a:gd name="T16" fmla="*/ 102 w 244"/>
                    <a:gd name="T17" fmla="*/ 160 h 242"/>
                    <a:gd name="T18" fmla="*/ 102 w 244"/>
                    <a:gd name="T19" fmla="*/ 202 h 242"/>
                    <a:gd name="T20" fmla="*/ 41 w 244"/>
                    <a:gd name="T21" fmla="*/ 202 h 242"/>
                    <a:gd name="T22" fmla="*/ 41 w 244"/>
                    <a:gd name="T23" fmla="*/ 242 h 242"/>
                    <a:gd name="T24" fmla="*/ 203 w 244"/>
                    <a:gd name="T25" fmla="*/ 242 h 242"/>
                    <a:gd name="T26" fmla="*/ 203 w 244"/>
                    <a:gd name="T27" fmla="*/ 202 h 242"/>
                    <a:gd name="T28" fmla="*/ 142 w 244"/>
                    <a:gd name="T29" fmla="*/ 202 h 242"/>
                    <a:gd name="T30" fmla="*/ 142 w 244"/>
                    <a:gd name="T31" fmla="*/ 160 h 242"/>
                    <a:gd name="T32" fmla="*/ 244 w 244"/>
                    <a:gd name="T33" fmla="*/ 51 h 242"/>
                    <a:gd name="T34" fmla="*/ 244 w 244"/>
                    <a:gd name="T35" fmla="*/ 0 h 242"/>
                    <a:gd name="T36" fmla="*/ 204 w 244"/>
                    <a:gd name="T3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 h="242">
                      <a:moveTo>
                        <a:pt x="204" y="0"/>
                      </a:moveTo>
                      <a:cubicBezTo>
                        <a:pt x="204" y="51"/>
                        <a:pt x="204" y="51"/>
                        <a:pt x="204" y="51"/>
                      </a:cubicBezTo>
                      <a:cubicBezTo>
                        <a:pt x="204" y="89"/>
                        <a:pt x="173" y="120"/>
                        <a:pt x="136" y="120"/>
                      </a:cubicBezTo>
                      <a:cubicBezTo>
                        <a:pt x="108" y="120"/>
                        <a:pt x="108" y="120"/>
                        <a:pt x="108" y="120"/>
                      </a:cubicBezTo>
                      <a:cubicBezTo>
                        <a:pt x="71" y="120"/>
                        <a:pt x="40" y="89"/>
                        <a:pt x="40" y="51"/>
                      </a:cubicBezTo>
                      <a:cubicBezTo>
                        <a:pt x="40" y="0"/>
                        <a:pt x="40" y="0"/>
                        <a:pt x="40" y="0"/>
                      </a:cubicBezTo>
                      <a:cubicBezTo>
                        <a:pt x="0" y="0"/>
                        <a:pt x="0" y="0"/>
                        <a:pt x="0" y="0"/>
                      </a:cubicBezTo>
                      <a:cubicBezTo>
                        <a:pt x="0" y="51"/>
                        <a:pt x="0" y="51"/>
                        <a:pt x="0" y="51"/>
                      </a:cubicBezTo>
                      <a:cubicBezTo>
                        <a:pt x="0" y="109"/>
                        <a:pt x="45" y="156"/>
                        <a:pt x="102" y="160"/>
                      </a:cubicBezTo>
                      <a:cubicBezTo>
                        <a:pt x="102" y="202"/>
                        <a:pt x="102" y="202"/>
                        <a:pt x="102" y="202"/>
                      </a:cubicBezTo>
                      <a:cubicBezTo>
                        <a:pt x="41" y="202"/>
                        <a:pt x="41" y="202"/>
                        <a:pt x="41" y="202"/>
                      </a:cubicBezTo>
                      <a:cubicBezTo>
                        <a:pt x="41" y="242"/>
                        <a:pt x="41" y="242"/>
                        <a:pt x="41" y="242"/>
                      </a:cubicBezTo>
                      <a:cubicBezTo>
                        <a:pt x="203" y="242"/>
                        <a:pt x="203" y="242"/>
                        <a:pt x="203" y="242"/>
                      </a:cubicBezTo>
                      <a:cubicBezTo>
                        <a:pt x="203" y="202"/>
                        <a:pt x="203" y="202"/>
                        <a:pt x="203" y="202"/>
                      </a:cubicBezTo>
                      <a:cubicBezTo>
                        <a:pt x="142" y="202"/>
                        <a:pt x="142" y="202"/>
                        <a:pt x="142" y="202"/>
                      </a:cubicBezTo>
                      <a:cubicBezTo>
                        <a:pt x="142" y="160"/>
                        <a:pt x="142" y="160"/>
                        <a:pt x="142" y="160"/>
                      </a:cubicBezTo>
                      <a:cubicBezTo>
                        <a:pt x="199" y="156"/>
                        <a:pt x="244" y="109"/>
                        <a:pt x="244" y="51"/>
                      </a:cubicBezTo>
                      <a:cubicBezTo>
                        <a:pt x="244" y="0"/>
                        <a:pt x="244" y="0"/>
                        <a:pt x="244" y="0"/>
                      </a:cubicBezTo>
                      <a:lnTo>
                        <a:pt x="20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50"/>
                  <a:endParaRPr lang="en-US" sz="1667" kern="0">
                    <a:solidFill>
                      <a:srgbClr val="FFFFFF"/>
                    </a:solidFill>
                  </a:endParaRPr>
                </a:p>
              </p:txBody>
            </p:sp>
            <p:sp>
              <p:nvSpPr>
                <p:cNvPr id="142" name="Freeform 389"/>
                <p:cNvSpPr>
                  <a:spLocks noEditPoints="1"/>
                </p:cNvSpPr>
                <p:nvPr/>
              </p:nvSpPr>
              <p:spPr bwMode="auto">
                <a:xfrm>
                  <a:off x="-926" y="2738"/>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50"/>
                  <a:endParaRPr lang="en-US" sz="1667" kern="0">
                    <a:solidFill>
                      <a:srgbClr val="FFFFFF"/>
                    </a:solidFill>
                  </a:endParaRPr>
                </a:p>
              </p:txBody>
            </p:sp>
          </p:grpSp>
          <p:grpSp>
            <p:nvGrpSpPr>
              <p:cNvPr id="130" name="Group 129"/>
              <p:cNvGrpSpPr/>
              <p:nvPr/>
            </p:nvGrpSpPr>
            <p:grpSpPr>
              <a:xfrm>
                <a:off x="5345480" y="1443592"/>
                <a:ext cx="1381394" cy="1269128"/>
                <a:chOff x="5345480" y="1443592"/>
                <a:chExt cx="1381394" cy="1269128"/>
              </a:xfrm>
              <a:grpFill/>
            </p:grpSpPr>
            <p:sp>
              <p:nvSpPr>
                <p:cNvPr id="138" name="Bent Arrow 137"/>
                <p:cNvSpPr/>
                <p:nvPr/>
              </p:nvSpPr>
              <p:spPr bwMode="auto">
                <a:xfrm>
                  <a:off x="5345480" y="1554480"/>
                  <a:ext cx="1222960" cy="1158240"/>
                </a:xfrm>
                <a:prstGeom prst="bentArrow">
                  <a:avLst>
                    <a:gd name="adj1" fmla="val 19737"/>
                    <a:gd name="adj2" fmla="val 25000"/>
                    <a:gd name="adj3" fmla="val 26316"/>
                    <a:gd name="adj4" fmla="val 5592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9" name="Isosceles Triangle 138"/>
                <p:cNvSpPr/>
                <p:nvPr/>
              </p:nvSpPr>
              <p:spPr bwMode="auto">
                <a:xfrm rot="5400000">
                  <a:off x="6110896" y="1589033"/>
                  <a:ext cx="761420" cy="470537"/>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1" name="Group 130"/>
              <p:cNvGrpSpPr/>
              <p:nvPr/>
            </p:nvGrpSpPr>
            <p:grpSpPr>
              <a:xfrm rot="10800000">
                <a:off x="7049745" y="4080086"/>
                <a:ext cx="1381394" cy="1269128"/>
                <a:chOff x="5345480" y="1443592"/>
                <a:chExt cx="1381394" cy="1269128"/>
              </a:xfrm>
              <a:grpFill/>
            </p:grpSpPr>
            <p:sp>
              <p:nvSpPr>
                <p:cNvPr id="136" name="Bent Arrow 135"/>
                <p:cNvSpPr/>
                <p:nvPr/>
              </p:nvSpPr>
              <p:spPr bwMode="auto">
                <a:xfrm>
                  <a:off x="5345480" y="1554480"/>
                  <a:ext cx="1222960" cy="1158240"/>
                </a:xfrm>
                <a:prstGeom prst="bentArrow">
                  <a:avLst>
                    <a:gd name="adj1" fmla="val 19737"/>
                    <a:gd name="adj2" fmla="val 25000"/>
                    <a:gd name="adj3" fmla="val 26316"/>
                    <a:gd name="adj4" fmla="val 5592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Isosceles Triangle 136"/>
                <p:cNvSpPr/>
                <p:nvPr/>
              </p:nvSpPr>
              <p:spPr bwMode="auto">
                <a:xfrm rot="5400000">
                  <a:off x="6110896" y="1589033"/>
                  <a:ext cx="761420" cy="470537"/>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2" name="Freeform 131"/>
              <p:cNvSpPr/>
              <p:nvPr/>
            </p:nvSpPr>
            <p:spPr bwMode="auto">
              <a:xfrm>
                <a:off x="7275189" y="1443591"/>
                <a:ext cx="2097410" cy="2549289"/>
              </a:xfrm>
              <a:custGeom>
                <a:avLst/>
                <a:gdLst>
                  <a:gd name="connsiteX0" fmla="*/ 0 w 2097410"/>
                  <a:gd name="connsiteY0" fmla="*/ 0 h 2549289"/>
                  <a:gd name="connsiteX1" fmla="*/ 2097410 w 2097410"/>
                  <a:gd name="connsiteY1" fmla="*/ 0 h 2549289"/>
                  <a:gd name="connsiteX2" fmla="*/ 2097410 w 2097410"/>
                  <a:gd name="connsiteY2" fmla="*/ 2549289 h 2549289"/>
                  <a:gd name="connsiteX3" fmla="*/ 0 w 2097410"/>
                  <a:gd name="connsiteY3" fmla="*/ 2549289 h 2549289"/>
                  <a:gd name="connsiteX4" fmla="*/ 0 w 2097410"/>
                  <a:gd name="connsiteY4" fmla="*/ 0 h 2549289"/>
                  <a:gd name="connsiteX5" fmla="*/ 157095 w 2097410"/>
                  <a:gd name="connsiteY5" fmla="*/ 154388 h 2549289"/>
                  <a:gd name="connsiteX6" fmla="*/ 157095 w 2097410"/>
                  <a:gd name="connsiteY6" fmla="*/ 2394900 h 2549289"/>
                  <a:gd name="connsiteX7" fmla="*/ 1940316 w 2097410"/>
                  <a:gd name="connsiteY7" fmla="*/ 2394900 h 2549289"/>
                  <a:gd name="connsiteX8" fmla="*/ 1940316 w 2097410"/>
                  <a:gd name="connsiteY8" fmla="*/ 154388 h 2549289"/>
                  <a:gd name="connsiteX9" fmla="*/ 157095 w 2097410"/>
                  <a:gd name="connsiteY9" fmla="*/ 154388 h 254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7410" h="2549289">
                    <a:moveTo>
                      <a:pt x="0" y="0"/>
                    </a:moveTo>
                    <a:lnTo>
                      <a:pt x="2097410" y="0"/>
                    </a:lnTo>
                    <a:lnTo>
                      <a:pt x="2097410" y="2549289"/>
                    </a:lnTo>
                    <a:lnTo>
                      <a:pt x="0" y="2549289"/>
                    </a:lnTo>
                    <a:lnTo>
                      <a:pt x="0" y="0"/>
                    </a:lnTo>
                    <a:close/>
                    <a:moveTo>
                      <a:pt x="157095" y="154388"/>
                    </a:moveTo>
                    <a:lnTo>
                      <a:pt x="157095" y="2394900"/>
                    </a:lnTo>
                    <a:lnTo>
                      <a:pt x="1940316" y="2394900"/>
                    </a:lnTo>
                    <a:lnTo>
                      <a:pt x="1940316" y="154388"/>
                    </a:lnTo>
                    <a:lnTo>
                      <a:pt x="157095" y="154388"/>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p:nvSpPr>
            <p:spPr bwMode="auto">
              <a:xfrm>
                <a:off x="7711440" y="1981200"/>
                <a:ext cx="1127760" cy="152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p:nvSpPr>
            <p:spPr bwMode="auto">
              <a:xfrm>
                <a:off x="7711440" y="2518221"/>
                <a:ext cx="1127760" cy="152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5" name="Rectangle 134"/>
              <p:cNvSpPr/>
              <p:nvPr/>
            </p:nvSpPr>
            <p:spPr bwMode="auto">
              <a:xfrm>
                <a:off x="7711440" y="3055242"/>
                <a:ext cx="1127760" cy="152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5" name="Group 24"/>
          <p:cNvGrpSpPr/>
          <p:nvPr/>
        </p:nvGrpSpPr>
        <p:grpSpPr>
          <a:xfrm>
            <a:off x="8360273" y="2832422"/>
            <a:ext cx="2105631" cy="986067"/>
            <a:chOff x="8527913" y="2888721"/>
            <a:chExt cx="2147853" cy="1005840"/>
          </a:xfrm>
        </p:grpSpPr>
        <p:sp>
          <p:nvSpPr>
            <p:cNvPr id="165" name="Rectangle 164"/>
            <p:cNvSpPr/>
            <p:nvPr/>
          </p:nvSpPr>
          <p:spPr bwMode="auto">
            <a:xfrm>
              <a:off x="8527913" y="2888721"/>
              <a:ext cx="2147853"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7922" tIns="44814" rIns="17922" bIns="89604" numCol="1" spcCol="1270" anchor="t" anchorCtr="0">
              <a:noAutofit/>
            </a:bodyPr>
            <a:lstStyle/>
            <a:p>
              <a:pPr algn="ctr" defTabSz="710729">
                <a:spcBef>
                  <a:spcPct val="0"/>
                </a:spcBef>
                <a:spcAft>
                  <a:spcPct val="35000"/>
                </a:spcAft>
              </a:pPr>
              <a:r>
                <a:rPr lang="en-US" sz="1568" b="1"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Personal Digital Assistant</a:t>
              </a:r>
            </a:p>
          </p:txBody>
        </p:sp>
        <p:sp>
          <p:nvSpPr>
            <p:cNvPr id="166" name="Rectangle 165"/>
            <p:cNvSpPr/>
            <p:nvPr/>
          </p:nvSpPr>
          <p:spPr>
            <a:xfrm>
              <a:off x="9194516" y="3376977"/>
              <a:ext cx="687945" cy="276999"/>
            </a:xfrm>
            <a:prstGeom prst="rect">
              <a:avLst/>
            </a:prstGeom>
          </p:spPr>
          <p:txBody>
            <a:bodyPr wrap="none">
              <a:spAutoFit/>
            </a:bodyPr>
            <a:lstStyle/>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Cortana</a:t>
              </a:r>
            </a:p>
          </p:txBody>
        </p:sp>
        <p:pic>
          <p:nvPicPr>
            <p:cNvPr id="192" name="Picture 191" descr="http://winaero.com/blog/wp-content/uploads/2015/01/cortana-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76963" y="3392261"/>
              <a:ext cx="259973" cy="25997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8370178" y="1753023"/>
            <a:ext cx="2095726" cy="986067"/>
            <a:chOff x="8538017" y="1787678"/>
            <a:chExt cx="2137750" cy="1005840"/>
          </a:xfrm>
        </p:grpSpPr>
        <p:sp>
          <p:nvSpPr>
            <p:cNvPr id="44" name="Rectangle 43"/>
            <p:cNvSpPr/>
            <p:nvPr/>
          </p:nvSpPr>
          <p:spPr bwMode="auto">
            <a:xfrm>
              <a:off x="8538017" y="1787678"/>
              <a:ext cx="2137750"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7922" tIns="44814" rIns="17922" bIns="89604" numCol="1" spcCol="1270" anchor="t" anchorCtr="0">
              <a:noAutofit/>
            </a:bodyPr>
            <a:lstStyle/>
            <a:p>
              <a:pPr algn="ctr" defTabSz="710729">
                <a:spcBef>
                  <a:spcPct val="0"/>
                </a:spcBef>
                <a:spcAft>
                  <a:spcPct val="35000"/>
                </a:spcAft>
              </a:pPr>
              <a:r>
                <a:rPr lang="en-US" sz="1568" b="1"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Dashboards and Visualizations</a:t>
              </a:r>
            </a:p>
          </p:txBody>
        </p:sp>
        <p:grpSp>
          <p:nvGrpSpPr>
            <p:cNvPr id="68" name="Group 67"/>
            <p:cNvGrpSpPr/>
            <p:nvPr/>
          </p:nvGrpSpPr>
          <p:grpSpPr>
            <a:xfrm>
              <a:off x="8847475" y="2434373"/>
              <a:ext cx="399110" cy="255091"/>
              <a:chOff x="4481847" y="2708926"/>
              <a:chExt cx="673103" cy="430214"/>
            </a:xfrm>
            <a:solidFill>
              <a:schemeClr val="bg1"/>
            </a:solidFill>
          </p:grpSpPr>
          <p:sp>
            <p:nvSpPr>
              <p:cNvPr id="69" name="Freeform 5"/>
              <p:cNvSpPr>
                <a:spLocks noEditPoints="1"/>
              </p:cNvSpPr>
              <p:nvPr/>
            </p:nvSpPr>
            <p:spPr bwMode="auto">
              <a:xfrm>
                <a:off x="4481847" y="2708926"/>
                <a:ext cx="673103" cy="430214"/>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896386"/>
                <a:endParaRPr lang="en-US" sz="1765" kern="0">
                  <a:solidFill>
                    <a:srgbClr val="FFFFFF"/>
                  </a:solidFill>
                </a:endParaRPr>
              </a:p>
            </p:txBody>
          </p:sp>
          <p:sp>
            <p:nvSpPr>
              <p:cNvPr id="70" name="Freeform 6"/>
              <p:cNvSpPr>
                <a:spLocks/>
              </p:cNvSpPr>
              <p:nvPr/>
            </p:nvSpPr>
            <p:spPr bwMode="auto">
              <a:xfrm>
                <a:off x="4727910" y="2799414"/>
                <a:ext cx="73024" cy="257176"/>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896386"/>
                <a:endParaRPr lang="en-US" sz="1765" kern="0">
                  <a:solidFill>
                    <a:srgbClr val="FFFFFF"/>
                  </a:solidFill>
                </a:endParaRPr>
              </a:p>
            </p:txBody>
          </p:sp>
          <p:sp>
            <p:nvSpPr>
              <p:cNvPr id="71" name="Freeform 7"/>
              <p:cNvSpPr>
                <a:spLocks/>
              </p:cNvSpPr>
              <p:nvPr/>
            </p:nvSpPr>
            <p:spPr bwMode="auto">
              <a:xfrm>
                <a:off x="4837449" y="2872438"/>
                <a:ext cx="74613" cy="184150"/>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896386"/>
                <a:endParaRPr lang="en-US" sz="1765" kern="0">
                  <a:solidFill>
                    <a:srgbClr val="FFFFFF"/>
                  </a:solidFill>
                </a:endParaRPr>
              </a:p>
            </p:txBody>
          </p:sp>
          <p:sp>
            <p:nvSpPr>
              <p:cNvPr id="72" name="Freeform 8"/>
              <p:cNvSpPr>
                <a:spLocks/>
              </p:cNvSpPr>
              <p:nvPr/>
            </p:nvSpPr>
            <p:spPr bwMode="auto">
              <a:xfrm>
                <a:off x="4604085" y="2937526"/>
                <a:ext cx="103187" cy="119063"/>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896386"/>
                <a:endParaRPr lang="en-US" sz="1765" kern="0">
                  <a:solidFill>
                    <a:srgbClr val="FFFFFF"/>
                  </a:solidFill>
                </a:endParaRPr>
              </a:p>
            </p:txBody>
          </p:sp>
          <p:sp>
            <p:nvSpPr>
              <p:cNvPr id="73" name="Freeform 9"/>
              <p:cNvSpPr>
                <a:spLocks/>
              </p:cNvSpPr>
              <p:nvPr/>
            </p:nvSpPr>
            <p:spPr bwMode="auto">
              <a:xfrm>
                <a:off x="4939050" y="2954988"/>
                <a:ext cx="87312" cy="101601"/>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896386"/>
                <a:endParaRPr lang="en-US" sz="1765" kern="0">
                  <a:solidFill>
                    <a:srgbClr val="FFFFFF"/>
                  </a:solidFill>
                </a:endParaRPr>
              </a:p>
            </p:txBody>
          </p:sp>
        </p:grpSp>
        <p:sp>
          <p:nvSpPr>
            <p:cNvPr id="86" name="Rectangle 85"/>
            <p:cNvSpPr/>
            <p:nvPr/>
          </p:nvSpPr>
          <p:spPr>
            <a:xfrm>
              <a:off x="9204619" y="2421304"/>
              <a:ext cx="736862" cy="278760"/>
            </a:xfrm>
            <a:prstGeom prst="rect">
              <a:avLst/>
            </a:prstGeom>
          </p:spPr>
          <p:txBody>
            <a:bodyPr wrap="none">
              <a:spAutoFit/>
            </a:bodyPr>
            <a:lstStyle/>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Power BI</a:t>
              </a:r>
            </a:p>
          </p:txBody>
        </p:sp>
      </p:grpSp>
      <p:sp>
        <p:nvSpPr>
          <p:cNvPr id="183" name="Freeform 389"/>
          <p:cNvSpPr>
            <a:spLocks noEditPoints="1"/>
          </p:cNvSpPr>
          <p:nvPr/>
        </p:nvSpPr>
        <p:spPr bwMode="auto">
          <a:xfrm>
            <a:off x="8886475" y="3383532"/>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50"/>
            <a:endParaRPr lang="en-US" sz="1667" kern="0">
              <a:solidFill>
                <a:srgbClr val="FFFFFF"/>
              </a:solidFill>
            </a:endParaRPr>
          </a:p>
        </p:txBody>
      </p:sp>
      <p:sp>
        <p:nvSpPr>
          <p:cNvPr id="5" name="Title 1"/>
          <p:cNvSpPr>
            <a:spLocks noGrp="1"/>
          </p:cNvSpPr>
          <p:nvPr>
            <p:ph type="title"/>
          </p:nvPr>
        </p:nvSpPr>
        <p:spPr>
          <a:prstGeom prst="rect">
            <a:avLst/>
          </a:prstGeom>
        </p:spPr>
        <p:txBody>
          <a:bodyPr/>
          <a:lstStyle/>
          <a:p>
            <a:r>
              <a:rPr lang="en-US" dirty="0"/>
              <a:t>Cortana Analytics Suite</a:t>
            </a:r>
            <a:br>
              <a:rPr lang="en-US" dirty="0"/>
            </a:br>
            <a:r>
              <a:rPr lang="en-US" sz="3528" dirty="0"/>
              <a:t>Transform data into intelligent action</a:t>
            </a:r>
          </a:p>
        </p:txBody>
      </p:sp>
      <p:sp>
        <p:nvSpPr>
          <p:cNvPr id="20" name="Rectangle 19"/>
          <p:cNvSpPr/>
          <p:nvPr/>
        </p:nvSpPr>
        <p:spPr>
          <a:xfrm>
            <a:off x="380606" y="6078706"/>
            <a:ext cx="668324" cy="333489"/>
          </a:xfrm>
          <a:prstGeom prst="rect">
            <a:avLst/>
          </a:prstGeom>
        </p:spPr>
        <p:txBody>
          <a:bodyPr wrap="none">
            <a:spAutoFit/>
          </a:bodyPr>
          <a:lstStyle/>
          <a:p>
            <a:pPr algn="ctr" defTabSz="710729">
              <a:spcBef>
                <a:spcPct val="0"/>
              </a:spcBef>
              <a:spcAft>
                <a:spcPct val="35000"/>
              </a:spcAft>
            </a:pPr>
            <a:r>
              <a:rPr lang="en-US" sz="1567" b="1"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DATA</a:t>
            </a:r>
          </a:p>
        </p:txBody>
      </p:sp>
      <p:grpSp>
        <p:nvGrpSpPr>
          <p:cNvPr id="6" name="Group 5"/>
          <p:cNvGrpSpPr/>
          <p:nvPr/>
        </p:nvGrpSpPr>
        <p:grpSpPr>
          <a:xfrm>
            <a:off x="270801" y="2091264"/>
            <a:ext cx="1520654" cy="3739169"/>
            <a:chOff x="276231" y="2132701"/>
            <a:chExt cx="1551146" cy="3814147"/>
          </a:xfrm>
        </p:grpSpPr>
        <p:cxnSp>
          <p:nvCxnSpPr>
            <p:cNvPr id="87" name="Straight Connector 86"/>
            <p:cNvCxnSpPr/>
            <p:nvPr/>
          </p:nvCxnSpPr>
          <p:spPr>
            <a:xfrm>
              <a:off x="1399592" y="2407298"/>
              <a:ext cx="7864" cy="2729556"/>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84988" y="2407298"/>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1184988" y="3768264"/>
              <a:ext cx="570278"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184988" y="5136854"/>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97" name="Freeform 34"/>
            <p:cNvSpPr>
              <a:spLocks noEditPoints="1"/>
            </p:cNvSpPr>
            <p:nvPr/>
          </p:nvSpPr>
          <p:spPr bwMode="auto">
            <a:xfrm>
              <a:off x="485527" y="2132701"/>
              <a:ext cx="613677" cy="485488"/>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defTabSz="914192"/>
              <a:endParaRPr lang="en-US" sz="1765" kern="0">
                <a:solidFill>
                  <a:srgbClr val="333333"/>
                </a:solidFill>
              </a:endParaRPr>
            </a:p>
          </p:txBody>
        </p:sp>
        <p:sp>
          <p:nvSpPr>
            <p:cNvPr id="3" name="TextBox 2"/>
            <p:cNvSpPr txBox="1"/>
            <p:nvPr/>
          </p:nvSpPr>
          <p:spPr>
            <a:xfrm>
              <a:off x="290952" y="2519818"/>
              <a:ext cx="1239881" cy="613972"/>
            </a:xfrm>
            <a:prstGeom prst="rect">
              <a:avLst/>
            </a:prstGeom>
            <a:noFill/>
          </p:spPr>
          <p:txBody>
            <a:bodyPr wrap="square" lIns="179259" tIns="143407" rIns="179259" bIns="143407" rtlCol="0">
              <a:spAutoFit/>
            </a:bodyPr>
            <a:lstStyle/>
            <a:p>
              <a:pPr defTabSz="914192">
                <a:lnSpc>
                  <a:spcPct val="90000"/>
                </a:lnSpc>
                <a:spcBef>
                  <a:spcPct val="0"/>
                </a:spcBef>
                <a:spcAft>
                  <a:spcPts val="588"/>
                </a:spcAft>
              </a:pPr>
              <a:r>
                <a:rPr lang="en-US" sz="1127"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Business </a:t>
              </a:r>
              <a:br>
                <a:rPr lang="en-US" sz="1127"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127"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apps</a:t>
              </a:r>
            </a:p>
          </p:txBody>
        </p:sp>
        <p:sp>
          <p:nvSpPr>
            <p:cNvPr id="106" name="TextBox 105"/>
            <p:cNvSpPr txBox="1"/>
            <p:nvPr/>
          </p:nvSpPr>
          <p:spPr>
            <a:xfrm>
              <a:off x="286638" y="4033285"/>
              <a:ext cx="1239881" cy="613972"/>
            </a:xfrm>
            <a:prstGeom prst="rect">
              <a:avLst/>
            </a:prstGeom>
            <a:noFill/>
          </p:spPr>
          <p:txBody>
            <a:bodyPr wrap="square" lIns="179259" tIns="143407" rIns="179259" bIns="143407" rtlCol="0">
              <a:spAutoFit/>
            </a:bodyPr>
            <a:lstStyle/>
            <a:p>
              <a:pPr defTabSz="914192">
                <a:lnSpc>
                  <a:spcPct val="90000"/>
                </a:lnSpc>
                <a:spcBef>
                  <a:spcPct val="0"/>
                </a:spcBef>
                <a:spcAft>
                  <a:spcPts val="588"/>
                </a:spcAft>
              </a:pPr>
              <a:r>
                <a:rPr lang="en-US" sz="1127"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Custom </a:t>
              </a:r>
              <a:br>
                <a:rPr lang="en-US" sz="1127"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127"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apps</a:t>
              </a:r>
            </a:p>
          </p:txBody>
        </p:sp>
        <p:sp>
          <p:nvSpPr>
            <p:cNvPr id="107" name="Freeform 53"/>
            <p:cNvSpPr>
              <a:spLocks noEditPoints="1"/>
            </p:cNvSpPr>
            <p:nvPr/>
          </p:nvSpPr>
          <p:spPr bwMode="auto">
            <a:xfrm>
              <a:off x="566387" y="3483627"/>
              <a:ext cx="451956" cy="645040"/>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defTabSz="914192"/>
              <a:endParaRPr lang="en-US" sz="1765" kern="0">
                <a:solidFill>
                  <a:srgbClr val="333333"/>
                </a:solidFill>
              </a:endParaRPr>
            </a:p>
          </p:txBody>
        </p:sp>
        <p:sp>
          <p:nvSpPr>
            <p:cNvPr id="110" name="TextBox 109"/>
            <p:cNvSpPr txBox="1"/>
            <p:nvPr/>
          </p:nvSpPr>
          <p:spPr>
            <a:xfrm>
              <a:off x="276231" y="5332876"/>
              <a:ext cx="1551146" cy="613972"/>
            </a:xfrm>
            <a:prstGeom prst="rect">
              <a:avLst/>
            </a:prstGeom>
            <a:noFill/>
          </p:spPr>
          <p:txBody>
            <a:bodyPr wrap="square" lIns="179259" tIns="143407" rIns="179259" bIns="143407" rtlCol="0">
              <a:spAutoFit/>
            </a:bodyPr>
            <a:lstStyle/>
            <a:p>
              <a:pPr defTabSz="914192">
                <a:lnSpc>
                  <a:spcPct val="90000"/>
                </a:lnSpc>
                <a:spcBef>
                  <a:spcPct val="0"/>
                </a:spcBef>
                <a:spcAft>
                  <a:spcPts val="588"/>
                </a:spcAft>
              </a:pPr>
              <a:r>
                <a:rPr lang="en-US" sz="1127"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Sensors </a:t>
              </a:r>
              <a:br>
                <a:rPr lang="en-US" sz="1127"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127"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and devices</a:t>
              </a:r>
            </a:p>
          </p:txBody>
        </p:sp>
        <p:sp>
          <p:nvSpPr>
            <p:cNvPr id="111" name="Freeform 16"/>
            <p:cNvSpPr>
              <a:spLocks noChangeAspect="1" noEditPoints="1"/>
            </p:cNvSpPr>
            <p:nvPr/>
          </p:nvSpPr>
          <p:spPr bwMode="auto">
            <a:xfrm>
              <a:off x="474853" y="4945056"/>
              <a:ext cx="576951" cy="530500"/>
            </a:xfrm>
            <a:custGeom>
              <a:avLst/>
              <a:gdLst>
                <a:gd name="T0" fmla="*/ 363 w 400"/>
                <a:gd name="T1" fmla="*/ 0 h 367"/>
                <a:gd name="T2" fmla="*/ 38 w 400"/>
                <a:gd name="T3" fmla="*/ 0 h 367"/>
                <a:gd name="T4" fmla="*/ 0 w 400"/>
                <a:gd name="T5" fmla="*/ 37 h 367"/>
                <a:gd name="T6" fmla="*/ 0 w 400"/>
                <a:gd name="T7" fmla="*/ 255 h 367"/>
                <a:gd name="T8" fmla="*/ 38 w 400"/>
                <a:gd name="T9" fmla="*/ 292 h 367"/>
                <a:gd name="T10" fmla="*/ 184 w 400"/>
                <a:gd name="T11" fmla="*/ 292 h 367"/>
                <a:gd name="T12" fmla="*/ 230 w 400"/>
                <a:gd name="T13" fmla="*/ 335 h 367"/>
                <a:gd name="T14" fmla="*/ 230 w 400"/>
                <a:gd name="T15" fmla="*/ 367 h 367"/>
                <a:gd name="T16" fmla="*/ 328 w 400"/>
                <a:gd name="T17" fmla="*/ 367 h 367"/>
                <a:gd name="T18" fmla="*/ 328 w 400"/>
                <a:gd name="T19" fmla="*/ 292 h 367"/>
                <a:gd name="T20" fmla="*/ 363 w 400"/>
                <a:gd name="T21" fmla="*/ 292 h 367"/>
                <a:gd name="T22" fmla="*/ 400 w 400"/>
                <a:gd name="T23" fmla="*/ 255 h 367"/>
                <a:gd name="T24" fmla="*/ 400 w 400"/>
                <a:gd name="T25" fmla="*/ 37 h 367"/>
                <a:gd name="T26" fmla="*/ 363 w 400"/>
                <a:gd name="T27" fmla="*/ 0 h 367"/>
                <a:gd name="T28" fmla="*/ 361 w 400"/>
                <a:gd name="T29" fmla="*/ 253 h 367"/>
                <a:gd name="T30" fmla="*/ 328 w 400"/>
                <a:gd name="T31" fmla="*/ 253 h 367"/>
                <a:gd name="T32" fmla="*/ 328 w 400"/>
                <a:gd name="T33" fmla="*/ 197 h 367"/>
                <a:gd name="T34" fmla="*/ 305 w 400"/>
                <a:gd name="T35" fmla="*/ 197 h 367"/>
                <a:gd name="T36" fmla="*/ 305 w 400"/>
                <a:gd name="T37" fmla="*/ 219 h 367"/>
                <a:gd name="T38" fmla="*/ 298 w 400"/>
                <a:gd name="T39" fmla="*/ 219 h 367"/>
                <a:gd name="T40" fmla="*/ 298 w 400"/>
                <a:gd name="T41" fmla="*/ 180 h 367"/>
                <a:gd name="T42" fmla="*/ 275 w 400"/>
                <a:gd name="T43" fmla="*/ 180 h 367"/>
                <a:gd name="T44" fmla="*/ 275 w 400"/>
                <a:gd name="T45" fmla="*/ 219 h 367"/>
                <a:gd name="T46" fmla="*/ 269 w 400"/>
                <a:gd name="T47" fmla="*/ 219 h 367"/>
                <a:gd name="T48" fmla="*/ 269 w 400"/>
                <a:gd name="T49" fmla="*/ 166 h 367"/>
                <a:gd name="T50" fmla="*/ 245 w 400"/>
                <a:gd name="T51" fmla="*/ 166 h 367"/>
                <a:gd name="T52" fmla="*/ 245 w 400"/>
                <a:gd name="T53" fmla="*/ 219 h 367"/>
                <a:gd name="T54" fmla="*/ 239 w 400"/>
                <a:gd name="T55" fmla="*/ 219 h 367"/>
                <a:gd name="T56" fmla="*/ 239 w 400"/>
                <a:gd name="T57" fmla="*/ 111 h 367"/>
                <a:gd name="T58" fmla="*/ 216 w 400"/>
                <a:gd name="T59" fmla="*/ 111 h 367"/>
                <a:gd name="T60" fmla="*/ 216 w 400"/>
                <a:gd name="T61" fmla="*/ 249 h 367"/>
                <a:gd name="T62" fmla="*/ 208 w 400"/>
                <a:gd name="T63" fmla="*/ 249 h 367"/>
                <a:gd name="T64" fmla="*/ 208 w 400"/>
                <a:gd name="T65" fmla="*/ 197 h 367"/>
                <a:gd name="T66" fmla="*/ 183 w 400"/>
                <a:gd name="T67" fmla="*/ 197 h 367"/>
                <a:gd name="T68" fmla="*/ 183 w 400"/>
                <a:gd name="T69" fmla="*/ 253 h 367"/>
                <a:gd name="T70" fmla="*/ 39 w 400"/>
                <a:gd name="T71" fmla="*/ 253 h 367"/>
                <a:gd name="T72" fmla="*/ 39 w 400"/>
                <a:gd name="T73" fmla="*/ 39 h 367"/>
                <a:gd name="T74" fmla="*/ 361 w 400"/>
                <a:gd name="T75" fmla="*/ 39 h 367"/>
                <a:gd name="T76" fmla="*/ 361 w 400"/>
                <a:gd name="T77" fmla="*/ 25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67">
                  <a:moveTo>
                    <a:pt x="363" y="0"/>
                  </a:moveTo>
                  <a:cubicBezTo>
                    <a:pt x="38" y="0"/>
                    <a:pt x="38" y="0"/>
                    <a:pt x="38" y="0"/>
                  </a:cubicBezTo>
                  <a:cubicBezTo>
                    <a:pt x="17" y="0"/>
                    <a:pt x="0" y="16"/>
                    <a:pt x="0" y="37"/>
                  </a:cubicBezTo>
                  <a:cubicBezTo>
                    <a:pt x="0" y="255"/>
                    <a:pt x="0" y="255"/>
                    <a:pt x="0" y="255"/>
                  </a:cubicBezTo>
                  <a:cubicBezTo>
                    <a:pt x="0" y="275"/>
                    <a:pt x="17" y="292"/>
                    <a:pt x="38" y="292"/>
                  </a:cubicBezTo>
                  <a:cubicBezTo>
                    <a:pt x="184" y="292"/>
                    <a:pt x="184" y="292"/>
                    <a:pt x="184" y="292"/>
                  </a:cubicBezTo>
                  <a:cubicBezTo>
                    <a:pt x="191" y="310"/>
                    <a:pt x="230" y="335"/>
                    <a:pt x="230" y="335"/>
                  </a:cubicBezTo>
                  <a:cubicBezTo>
                    <a:pt x="230" y="367"/>
                    <a:pt x="230" y="367"/>
                    <a:pt x="230" y="367"/>
                  </a:cubicBezTo>
                  <a:cubicBezTo>
                    <a:pt x="328" y="367"/>
                    <a:pt x="328" y="367"/>
                    <a:pt x="328" y="367"/>
                  </a:cubicBezTo>
                  <a:cubicBezTo>
                    <a:pt x="328" y="292"/>
                    <a:pt x="328" y="292"/>
                    <a:pt x="328" y="292"/>
                  </a:cubicBezTo>
                  <a:cubicBezTo>
                    <a:pt x="363" y="292"/>
                    <a:pt x="363" y="292"/>
                    <a:pt x="363" y="292"/>
                  </a:cubicBezTo>
                  <a:cubicBezTo>
                    <a:pt x="384" y="292"/>
                    <a:pt x="400" y="275"/>
                    <a:pt x="400" y="255"/>
                  </a:cubicBezTo>
                  <a:cubicBezTo>
                    <a:pt x="400" y="37"/>
                    <a:pt x="400" y="37"/>
                    <a:pt x="400" y="37"/>
                  </a:cubicBezTo>
                  <a:cubicBezTo>
                    <a:pt x="400" y="16"/>
                    <a:pt x="384" y="0"/>
                    <a:pt x="363" y="0"/>
                  </a:cubicBezTo>
                  <a:close/>
                  <a:moveTo>
                    <a:pt x="361" y="253"/>
                  </a:moveTo>
                  <a:cubicBezTo>
                    <a:pt x="328" y="253"/>
                    <a:pt x="328" y="253"/>
                    <a:pt x="328" y="253"/>
                  </a:cubicBezTo>
                  <a:cubicBezTo>
                    <a:pt x="328" y="197"/>
                    <a:pt x="328" y="197"/>
                    <a:pt x="328" y="197"/>
                  </a:cubicBezTo>
                  <a:cubicBezTo>
                    <a:pt x="328" y="181"/>
                    <a:pt x="305" y="181"/>
                    <a:pt x="305" y="197"/>
                  </a:cubicBezTo>
                  <a:cubicBezTo>
                    <a:pt x="305" y="219"/>
                    <a:pt x="305" y="219"/>
                    <a:pt x="305" y="219"/>
                  </a:cubicBezTo>
                  <a:cubicBezTo>
                    <a:pt x="305" y="222"/>
                    <a:pt x="298" y="222"/>
                    <a:pt x="298" y="219"/>
                  </a:cubicBezTo>
                  <a:cubicBezTo>
                    <a:pt x="298" y="180"/>
                    <a:pt x="298" y="180"/>
                    <a:pt x="298" y="180"/>
                  </a:cubicBezTo>
                  <a:cubicBezTo>
                    <a:pt x="298" y="165"/>
                    <a:pt x="275" y="165"/>
                    <a:pt x="275" y="180"/>
                  </a:cubicBezTo>
                  <a:cubicBezTo>
                    <a:pt x="275" y="219"/>
                    <a:pt x="275" y="219"/>
                    <a:pt x="275" y="219"/>
                  </a:cubicBezTo>
                  <a:cubicBezTo>
                    <a:pt x="275" y="222"/>
                    <a:pt x="269" y="222"/>
                    <a:pt x="269" y="219"/>
                  </a:cubicBezTo>
                  <a:cubicBezTo>
                    <a:pt x="269" y="166"/>
                    <a:pt x="269" y="166"/>
                    <a:pt x="269" y="166"/>
                  </a:cubicBezTo>
                  <a:cubicBezTo>
                    <a:pt x="269" y="150"/>
                    <a:pt x="245" y="150"/>
                    <a:pt x="245" y="166"/>
                  </a:cubicBezTo>
                  <a:cubicBezTo>
                    <a:pt x="245" y="219"/>
                    <a:pt x="245" y="219"/>
                    <a:pt x="245" y="219"/>
                  </a:cubicBezTo>
                  <a:cubicBezTo>
                    <a:pt x="245" y="222"/>
                    <a:pt x="239" y="222"/>
                    <a:pt x="239" y="219"/>
                  </a:cubicBezTo>
                  <a:cubicBezTo>
                    <a:pt x="239" y="111"/>
                    <a:pt x="239" y="111"/>
                    <a:pt x="239" y="111"/>
                  </a:cubicBezTo>
                  <a:cubicBezTo>
                    <a:pt x="239" y="96"/>
                    <a:pt x="216" y="96"/>
                    <a:pt x="216" y="111"/>
                  </a:cubicBezTo>
                  <a:cubicBezTo>
                    <a:pt x="216" y="249"/>
                    <a:pt x="216" y="249"/>
                    <a:pt x="216" y="249"/>
                  </a:cubicBezTo>
                  <a:cubicBezTo>
                    <a:pt x="216" y="252"/>
                    <a:pt x="208" y="252"/>
                    <a:pt x="208" y="249"/>
                  </a:cubicBezTo>
                  <a:cubicBezTo>
                    <a:pt x="208" y="197"/>
                    <a:pt x="208" y="197"/>
                    <a:pt x="208" y="197"/>
                  </a:cubicBezTo>
                  <a:cubicBezTo>
                    <a:pt x="208" y="178"/>
                    <a:pt x="183" y="179"/>
                    <a:pt x="183" y="197"/>
                  </a:cubicBezTo>
                  <a:cubicBezTo>
                    <a:pt x="183" y="253"/>
                    <a:pt x="183" y="253"/>
                    <a:pt x="183" y="253"/>
                  </a:cubicBezTo>
                  <a:cubicBezTo>
                    <a:pt x="39" y="253"/>
                    <a:pt x="39" y="253"/>
                    <a:pt x="39" y="253"/>
                  </a:cubicBezTo>
                  <a:cubicBezTo>
                    <a:pt x="39" y="39"/>
                    <a:pt x="39" y="39"/>
                    <a:pt x="39" y="39"/>
                  </a:cubicBezTo>
                  <a:cubicBezTo>
                    <a:pt x="361" y="39"/>
                    <a:pt x="361" y="39"/>
                    <a:pt x="361" y="39"/>
                  </a:cubicBezTo>
                  <a:cubicBezTo>
                    <a:pt x="361" y="253"/>
                    <a:pt x="361" y="253"/>
                    <a:pt x="361" y="253"/>
                  </a:cubicBezTo>
                  <a:close/>
                </a:path>
              </a:pathLst>
            </a:custGeom>
            <a:solidFill>
              <a:schemeClr val="tx1"/>
            </a:solidFill>
            <a:ln>
              <a:noFill/>
            </a:ln>
            <a:extLst/>
          </p:spPr>
          <p:txBody>
            <a:bodyPr vert="horz" wrap="square" lIns="89630" tIns="44814" rIns="89630" bIns="44814" numCol="1" anchor="t" anchorCtr="0" compatLnSpc="1">
              <a:prstTxWarp prst="textNoShape">
                <a:avLst/>
              </a:prstTxWarp>
            </a:bodyPr>
            <a:lstStyle/>
            <a:p>
              <a:pPr defTabSz="914192"/>
              <a:endParaRPr lang="en-US" sz="1765" kern="0">
                <a:solidFill>
                  <a:srgbClr val="333333"/>
                </a:solidFill>
              </a:endParaRPr>
            </a:p>
          </p:txBody>
        </p:sp>
      </p:grpSp>
      <p:sp>
        <p:nvSpPr>
          <p:cNvPr id="21" name="Rectangle 20"/>
          <p:cNvSpPr/>
          <p:nvPr/>
        </p:nvSpPr>
        <p:spPr>
          <a:xfrm>
            <a:off x="5123400" y="6078705"/>
            <a:ext cx="1407879" cy="338378"/>
          </a:xfrm>
          <a:prstGeom prst="rect">
            <a:avLst/>
          </a:prstGeom>
        </p:spPr>
        <p:txBody>
          <a:bodyPr wrap="none">
            <a:spAutoFit/>
          </a:bodyPr>
          <a:lstStyle/>
          <a:p>
            <a:pPr algn="ctr" defTabSz="710729">
              <a:spcBef>
                <a:spcPct val="0"/>
              </a:spcBef>
              <a:spcAft>
                <a:spcPct val="35000"/>
              </a:spcAft>
            </a:pPr>
            <a:r>
              <a:rPr lang="en-US" sz="1567" b="1"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INTELLIGENCE</a:t>
            </a:r>
          </a:p>
        </p:txBody>
      </p:sp>
      <p:sp>
        <p:nvSpPr>
          <p:cNvPr id="2" name="Right Arrow 1"/>
          <p:cNvSpPr/>
          <p:nvPr/>
        </p:nvSpPr>
        <p:spPr bwMode="auto">
          <a:xfrm>
            <a:off x="1720763" y="6117374"/>
            <a:ext cx="3416476" cy="25451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a:xfrm>
            <a:off x="10915445" y="6078705"/>
            <a:ext cx="876912" cy="338378"/>
          </a:xfrm>
          <a:prstGeom prst="rect">
            <a:avLst/>
          </a:prstGeom>
        </p:spPr>
        <p:txBody>
          <a:bodyPr wrap="none">
            <a:spAutoFit/>
          </a:bodyPr>
          <a:lstStyle/>
          <a:p>
            <a:pPr algn="ctr" defTabSz="710729">
              <a:spcBef>
                <a:spcPct val="0"/>
              </a:spcBef>
              <a:spcAft>
                <a:spcPct val="35000"/>
              </a:spcAft>
            </a:pPr>
            <a:r>
              <a:rPr lang="en-US" sz="1567" b="1"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ACTION</a:t>
            </a:r>
          </a:p>
        </p:txBody>
      </p:sp>
      <p:grpSp>
        <p:nvGrpSpPr>
          <p:cNvPr id="18" name="Group 17"/>
          <p:cNvGrpSpPr/>
          <p:nvPr/>
        </p:nvGrpSpPr>
        <p:grpSpPr>
          <a:xfrm>
            <a:off x="10705717" y="3016192"/>
            <a:ext cx="1215508" cy="1033688"/>
            <a:chOff x="10920388" y="2780901"/>
            <a:chExt cx="1239881" cy="1054416"/>
          </a:xfrm>
        </p:grpSpPr>
        <p:grpSp>
          <p:nvGrpSpPr>
            <p:cNvPr id="9" name="Group 8"/>
            <p:cNvGrpSpPr/>
            <p:nvPr/>
          </p:nvGrpSpPr>
          <p:grpSpPr>
            <a:xfrm>
              <a:off x="11311238" y="2780901"/>
              <a:ext cx="458181" cy="590870"/>
              <a:chOff x="8824650" y="2294433"/>
              <a:chExt cx="368737" cy="475523"/>
            </a:xfrm>
          </p:grpSpPr>
          <p:sp>
            <p:nvSpPr>
              <p:cNvPr id="117" name="Freeform 74"/>
              <p:cNvSpPr>
                <a:spLocks noEditPoints="1"/>
              </p:cNvSpPr>
              <p:nvPr/>
            </p:nvSpPr>
            <p:spPr bwMode="auto">
              <a:xfrm flipH="1">
                <a:off x="8824650"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defTabSz="914192"/>
                <a:endParaRPr lang="en-US" sz="1765" kern="0">
                  <a:solidFill>
                    <a:srgbClr val="333333"/>
                  </a:solidFill>
                </a:endParaRPr>
              </a:p>
            </p:txBody>
          </p:sp>
          <p:sp>
            <p:nvSpPr>
              <p:cNvPr id="118" name="Freeform 74"/>
              <p:cNvSpPr>
                <a:spLocks noEditPoints="1"/>
              </p:cNvSpPr>
              <p:nvPr/>
            </p:nvSpPr>
            <p:spPr bwMode="auto">
              <a:xfrm flipH="1">
                <a:off x="9017274"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defTabSz="914192"/>
                <a:endParaRPr lang="en-US" sz="1765" kern="0">
                  <a:solidFill>
                    <a:srgbClr val="333333"/>
                  </a:solidFill>
                </a:endParaRPr>
              </a:p>
            </p:txBody>
          </p:sp>
        </p:grpSp>
        <p:sp>
          <p:nvSpPr>
            <p:cNvPr id="119" name="TextBox 118"/>
            <p:cNvSpPr txBox="1"/>
            <p:nvPr/>
          </p:nvSpPr>
          <p:spPr>
            <a:xfrm>
              <a:off x="10920388" y="3380620"/>
              <a:ext cx="1239881" cy="454697"/>
            </a:xfrm>
            <a:prstGeom prst="rect">
              <a:avLst/>
            </a:prstGeom>
            <a:noFill/>
          </p:spPr>
          <p:txBody>
            <a:bodyPr wrap="square" lIns="179259" tIns="143407" rIns="179259" bIns="143407" rtlCol="0">
              <a:spAutoFit/>
            </a:bodyPr>
            <a:lstStyle/>
            <a:p>
              <a:pPr algn="ctr" defTabSz="914192">
                <a:lnSpc>
                  <a:spcPct val="90000"/>
                </a:lnSpc>
                <a:spcBef>
                  <a:spcPct val="0"/>
                </a:spcBef>
                <a:spcAft>
                  <a:spcPts val="588"/>
                </a:spcAft>
              </a:pPr>
              <a:r>
                <a:rPr lang="en-US" sz="1127"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People</a:t>
              </a:r>
            </a:p>
          </p:txBody>
        </p:sp>
      </p:grpSp>
      <p:grpSp>
        <p:nvGrpSpPr>
          <p:cNvPr id="19" name="Group 18"/>
          <p:cNvGrpSpPr/>
          <p:nvPr/>
        </p:nvGrpSpPr>
        <p:grpSpPr>
          <a:xfrm>
            <a:off x="10866888" y="4667611"/>
            <a:ext cx="1055875" cy="1282933"/>
            <a:chOff x="11084791" y="4760710"/>
            <a:chExt cx="1077047" cy="1308658"/>
          </a:xfrm>
        </p:grpSpPr>
        <p:grpSp>
          <p:nvGrpSpPr>
            <p:cNvPr id="10" name="Group 9"/>
            <p:cNvGrpSpPr/>
            <p:nvPr/>
          </p:nvGrpSpPr>
          <p:grpSpPr>
            <a:xfrm>
              <a:off x="11311897" y="4760710"/>
              <a:ext cx="503712" cy="783392"/>
              <a:chOff x="8597110" y="4718972"/>
              <a:chExt cx="361215" cy="561776"/>
            </a:xfrm>
          </p:grpSpPr>
          <p:sp>
            <p:nvSpPr>
              <p:cNvPr id="120" name="Freeform 68"/>
              <p:cNvSpPr>
                <a:spLocks/>
              </p:cNvSpPr>
              <p:nvPr/>
            </p:nvSpPr>
            <p:spPr bwMode="auto">
              <a:xfrm rot="16200000">
                <a:off x="8612012" y="5015484"/>
                <a:ext cx="273629" cy="256899"/>
              </a:xfrm>
              <a:custGeom>
                <a:avLst/>
                <a:gdLst>
                  <a:gd name="T0" fmla="*/ 564 w 1203"/>
                  <a:gd name="T1" fmla="*/ 1129 h 1129"/>
                  <a:gd name="T2" fmla="*/ 0 w 1203"/>
                  <a:gd name="T3" fmla="*/ 565 h 1129"/>
                  <a:gd name="T4" fmla="*/ 564 w 1203"/>
                  <a:gd name="T5" fmla="*/ 0 h 1129"/>
                  <a:gd name="T6" fmla="*/ 1115 w 1203"/>
                  <a:gd name="T7" fmla="*/ 443 h 1129"/>
                  <a:gd name="T8" fmla="*/ 1203 w 1203"/>
                  <a:gd name="T9" fmla="*/ 449 h 1129"/>
                  <a:gd name="T10" fmla="*/ 1055 w 1203"/>
                  <a:gd name="T11" fmla="*/ 599 h 1129"/>
                  <a:gd name="T12" fmla="*/ 876 w 1203"/>
                  <a:gd name="T13" fmla="*/ 426 h 1129"/>
                  <a:gd name="T14" fmla="*/ 963 w 1203"/>
                  <a:gd name="T15" fmla="*/ 432 h 1129"/>
                  <a:gd name="T16" fmla="*/ 431 w 1203"/>
                  <a:gd name="T17" fmla="*/ 166 h 1129"/>
                  <a:gd name="T18" fmla="*/ 165 w 1203"/>
                  <a:gd name="T19" fmla="*/ 698 h 1129"/>
                  <a:gd name="T20" fmla="*/ 564 w 1203"/>
                  <a:gd name="T21" fmla="*/ 985 h 1129"/>
                  <a:gd name="T22" fmla="*/ 564 w 1203"/>
                  <a:gd name="T23" fmla="*/ 1129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3" h="1129">
                    <a:moveTo>
                      <a:pt x="564" y="1129"/>
                    </a:moveTo>
                    <a:cubicBezTo>
                      <a:pt x="252" y="1129"/>
                      <a:pt x="0" y="877"/>
                      <a:pt x="0" y="565"/>
                    </a:cubicBezTo>
                    <a:cubicBezTo>
                      <a:pt x="0" y="253"/>
                      <a:pt x="252" y="0"/>
                      <a:pt x="564" y="0"/>
                    </a:cubicBezTo>
                    <a:cubicBezTo>
                      <a:pt x="829" y="0"/>
                      <a:pt x="1058" y="184"/>
                      <a:pt x="1115" y="443"/>
                    </a:cubicBezTo>
                    <a:cubicBezTo>
                      <a:pt x="1203" y="449"/>
                      <a:pt x="1203" y="449"/>
                      <a:pt x="1203" y="449"/>
                    </a:cubicBezTo>
                    <a:cubicBezTo>
                      <a:pt x="1055" y="599"/>
                      <a:pt x="1055" y="599"/>
                      <a:pt x="1055" y="599"/>
                    </a:cubicBezTo>
                    <a:cubicBezTo>
                      <a:pt x="876" y="426"/>
                      <a:pt x="876" y="426"/>
                      <a:pt x="876" y="426"/>
                    </a:cubicBezTo>
                    <a:cubicBezTo>
                      <a:pt x="963" y="432"/>
                      <a:pt x="963" y="432"/>
                      <a:pt x="963" y="432"/>
                    </a:cubicBezTo>
                    <a:cubicBezTo>
                      <a:pt x="889" y="212"/>
                      <a:pt x="651" y="93"/>
                      <a:pt x="431" y="166"/>
                    </a:cubicBezTo>
                    <a:cubicBezTo>
                      <a:pt x="211" y="239"/>
                      <a:pt x="92" y="477"/>
                      <a:pt x="165" y="698"/>
                    </a:cubicBezTo>
                    <a:cubicBezTo>
                      <a:pt x="222" y="869"/>
                      <a:pt x="383" y="985"/>
                      <a:pt x="564" y="985"/>
                    </a:cubicBezTo>
                    <a:lnTo>
                      <a:pt x="564" y="1129"/>
                    </a:lnTo>
                    <a:close/>
                  </a:path>
                </a:pathLst>
              </a:custGeom>
              <a:solidFill>
                <a:schemeClr val="tx1"/>
              </a:solidFill>
              <a:ln>
                <a:noFill/>
              </a:ln>
              <a:extLst/>
            </p:spPr>
            <p:txBody>
              <a:bodyPr vert="horz" wrap="square" lIns="89630" tIns="44814" rIns="89630" bIns="44814" numCol="1" anchor="t" anchorCtr="0" compatLnSpc="1">
                <a:prstTxWarp prst="textNoShape">
                  <a:avLst/>
                </a:prstTxWarp>
              </a:bodyPr>
              <a:lstStyle/>
              <a:p>
                <a:pPr defTabSz="914192"/>
                <a:endParaRPr lang="en-US" sz="1765" kern="0">
                  <a:solidFill>
                    <a:srgbClr val="333333"/>
                  </a:solidFill>
                </a:endParaRPr>
              </a:p>
            </p:txBody>
          </p:sp>
          <p:sp>
            <p:nvSpPr>
              <p:cNvPr id="121" name="Freeform 69"/>
              <p:cNvSpPr>
                <a:spLocks/>
              </p:cNvSpPr>
              <p:nvPr/>
            </p:nvSpPr>
            <p:spPr bwMode="auto">
              <a:xfrm rot="16200000">
                <a:off x="8699407" y="4896072"/>
                <a:ext cx="286127" cy="231709"/>
              </a:xfrm>
              <a:custGeom>
                <a:avLst/>
                <a:gdLst>
                  <a:gd name="T0" fmla="*/ 219 w 1258"/>
                  <a:gd name="T1" fmla="*/ 0 h 1018"/>
                  <a:gd name="T2" fmla="*/ 321 w 1258"/>
                  <a:gd name="T3" fmla="*/ 102 h 1018"/>
                  <a:gd name="T4" fmla="*/ 321 w 1258"/>
                  <a:gd name="T5" fmla="*/ 697 h 1018"/>
                  <a:gd name="T6" fmla="*/ 916 w 1258"/>
                  <a:gd name="T7" fmla="*/ 697 h 1018"/>
                  <a:gd name="T8" fmla="*/ 1017 w 1258"/>
                  <a:gd name="T9" fmla="*/ 532 h 1018"/>
                  <a:gd name="T10" fmla="*/ 930 w 1258"/>
                  <a:gd name="T11" fmla="*/ 539 h 1018"/>
                  <a:gd name="T12" fmla="*/ 1110 w 1258"/>
                  <a:gd name="T13" fmla="*/ 365 h 1018"/>
                  <a:gd name="T14" fmla="*/ 1258 w 1258"/>
                  <a:gd name="T15" fmla="*/ 515 h 1018"/>
                  <a:gd name="T16" fmla="*/ 1170 w 1258"/>
                  <a:gd name="T17" fmla="*/ 522 h 1018"/>
                  <a:gd name="T18" fmla="*/ 496 w 1258"/>
                  <a:gd name="T19" fmla="*/ 951 h 1018"/>
                  <a:gd name="T20" fmla="*/ 67 w 1258"/>
                  <a:gd name="T21" fmla="*/ 277 h 1018"/>
                  <a:gd name="T22" fmla="*/ 219 w 1258"/>
                  <a:gd name="T23"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1018">
                    <a:moveTo>
                      <a:pt x="219" y="0"/>
                    </a:moveTo>
                    <a:cubicBezTo>
                      <a:pt x="321" y="102"/>
                      <a:pt x="321" y="102"/>
                      <a:pt x="321" y="102"/>
                    </a:cubicBezTo>
                    <a:cubicBezTo>
                      <a:pt x="157" y="266"/>
                      <a:pt x="157" y="533"/>
                      <a:pt x="321" y="697"/>
                    </a:cubicBezTo>
                    <a:cubicBezTo>
                      <a:pt x="486" y="861"/>
                      <a:pt x="752" y="861"/>
                      <a:pt x="916" y="697"/>
                    </a:cubicBezTo>
                    <a:cubicBezTo>
                      <a:pt x="962" y="651"/>
                      <a:pt x="997" y="594"/>
                      <a:pt x="1017" y="532"/>
                    </a:cubicBezTo>
                    <a:cubicBezTo>
                      <a:pt x="930" y="539"/>
                      <a:pt x="930" y="539"/>
                      <a:pt x="930" y="539"/>
                    </a:cubicBezTo>
                    <a:cubicBezTo>
                      <a:pt x="1110" y="365"/>
                      <a:pt x="1110" y="365"/>
                      <a:pt x="1110" y="365"/>
                    </a:cubicBezTo>
                    <a:cubicBezTo>
                      <a:pt x="1258" y="515"/>
                      <a:pt x="1258" y="515"/>
                      <a:pt x="1258" y="515"/>
                    </a:cubicBezTo>
                    <a:cubicBezTo>
                      <a:pt x="1170" y="522"/>
                      <a:pt x="1170" y="522"/>
                      <a:pt x="1170" y="522"/>
                    </a:cubicBezTo>
                    <a:cubicBezTo>
                      <a:pt x="1102" y="826"/>
                      <a:pt x="801" y="1018"/>
                      <a:pt x="496" y="951"/>
                    </a:cubicBezTo>
                    <a:cubicBezTo>
                      <a:pt x="192" y="883"/>
                      <a:pt x="0" y="582"/>
                      <a:pt x="67" y="277"/>
                    </a:cubicBezTo>
                    <a:cubicBezTo>
                      <a:pt x="91" y="172"/>
                      <a:pt x="143" y="76"/>
                      <a:pt x="219" y="0"/>
                    </a:cubicBezTo>
                    <a:close/>
                  </a:path>
                </a:pathLst>
              </a:custGeom>
              <a:solidFill>
                <a:schemeClr val="tx1"/>
              </a:solidFill>
              <a:ln>
                <a:noFill/>
              </a:ln>
              <a:extLst/>
            </p:spPr>
            <p:txBody>
              <a:bodyPr vert="horz" wrap="square" lIns="89630" tIns="44814" rIns="89630" bIns="44814" numCol="1" anchor="t" anchorCtr="0" compatLnSpc="1">
                <a:prstTxWarp prst="textNoShape">
                  <a:avLst/>
                </a:prstTxWarp>
              </a:bodyPr>
              <a:lstStyle/>
              <a:p>
                <a:pPr defTabSz="914192"/>
                <a:endParaRPr lang="en-US" sz="1765" kern="0">
                  <a:solidFill>
                    <a:srgbClr val="333333"/>
                  </a:solidFill>
                </a:endParaRPr>
              </a:p>
            </p:txBody>
          </p:sp>
          <p:sp>
            <p:nvSpPr>
              <p:cNvPr id="122" name="Freeform 70"/>
              <p:cNvSpPr>
                <a:spLocks/>
              </p:cNvSpPr>
              <p:nvPr/>
            </p:nvSpPr>
            <p:spPr bwMode="auto">
              <a:xfrm rot="16200000">
                <a:off x="8591100" y="4724982"/>
                <a:ext cx="281801" cy="269782"/>
              </a:xfrm>
              <a:custGeom>
                <a:avLst/>
                <a:gdLst>
                  <a:gd name="T0" fmla="*/ 220 w 1239"/>
                  <a:gd name="T1" fmla="*/ 1019 h 1185"/>
                  <a:gd name="T2" fmla="*/ 220 w 1239"/>
                  <a:gd name="T3" fmla="*/ 221 h 1185"/>
                  <a:gd name="T4" fmla="*/ 1019 w 1239"/>
                  <a:gd name="T5" fmla="*/ 221 h 1185"/>
                  <a:gd name="T6" fmla="*/ 1019 w 1239"/>
                  <a:gd name="T7" fmla="*/ 1019 h 1185"/>
                  <a:gd name="T8" fmla="*/ 620 w 1239"/>
                  <a:gd name="T9" fmla="*/ 1185 h 1185"/>
                  <a:gd name="T10" fmla="*/ 620 w 1239"/>
                  <a:gd name="T11" fmla="*/ 1041 h 1185"/>
                  <a:gd name="T12" fmla="*/ 1040 w 1239"/>
                  <a:gd name="T13" fmla="*/ 620 h 1185"/>
                  <a:gd name="T14" fmla="*/ 620 w 1239"/>
                  <a:gd name="T15" fmla="*/ 199 h 1185"/>
                  <a:gd name="T16" fmla="*/ 199 w 1239"/>
                  <a:gd name="T17" fmla="*/ 620 h 1185"/>
                  <a:gd name="T18" fmla="*/ 322 w 1239"/>
                  <a:gd name="T19" fmla="*/ 917 h 1185"/>
                  <a:gd name="T20" fmla="*/ 220 w 1239"/>
                  <a:gd name="T21" fmla="*/ 101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9" h="1185">
                    <a:moveTo>
                      <a:pt x="220" y="1019"/>
                    </a:moveTo>
                    <a:cubicBezTo>
                      <a:pt x="0" y="799"/>
                      <a:pt x="0" y="441"/>
                      <a:pt x="220" y="221"/>
                    </a:cubicBezTo>
                    <a:cubicBezTo>
                      <a:pt x="441" y="0"/>
                      <a:pt x="798" y="0"/>
                      <a:pt x="1019" y="221"/>
                    </a:cubicBezTo>
                    <a:cubicBezTo>
                      <a:pt x="1239" y="441"/>
                      <a:pt x="1239" y="799"/>
                      <a:pt x="1019" y="1019"/>
                    </a:cubicBezTo>
                    <a:cubicBezTo>
                      <a:pt x="913" y="1125"/>
                      <a:pt x="769" y="1185"/>
                      <a:pt x="620" y="1185"/>
                    </a:cubicBezTo>
                    <a:cubicBezTo>
                      <a:pt x="620" y="1041"/>
                      <a:pt x="620" y="1041"/>
                      <a:pt x="620" y="1041"/>
                    </a:cubicBezTo>
                    <a:cubicBezTo>
                      <a:pt x="852" y="1041"/>
                      <a:pt x="1040" y="852"/>
                      <a:pt x="1040" y="620"/>
                    </a:cubicBezTo>
                    <a:cubicBezTo>
                      <a:pt x="1040" y="387"/>
                      <a:pt x="852" y="199"/>
                      <a:pt x="620" y="199"/>
                    </a:cubicBezTo>
                    <a:cubicBezTo>
                      <a:pt x="387" y="199"/>
                      <a:pt x="199" y="387"/>
                      <a:pt x="199" y="620"/>
                    </a:cubicBezTo>
                    <a:cubicBezTo>
                      <a:pt x="199" y="732"/>
                      <a:pt x="243" y="839"/>
                      <a:pt x="322" y="917"/>
                    </a:cubicBezTo>
                    <a:lnTo>
                      <a:pt x="220" y="1019"/>
                    </a:lnTo>
                    <a:close/>
                  </a:path>
                </a:pathLst>
              </a:custGeom>
              <a:solidFill>
                <a:schemeClr val="tx1"/>
              </a:solidFill>
              <a:ln>
                <a:noFill/>
              </a:ln>
              <a:extLst/>
            </p:spPr>
            <p:txBody>
              <a:bodyPr vert="horz" wrap="square" lIns="89630" tIns="44814" rIns="89630" bIns="44814" numCol="1" anchor="t" anchorCtr="0" compatLnSpc="1">
                <a:prstTxWarp prst="textNoShape">
                  <a:avLst/>
                </a:prstTxWarp>
              </a:bodyPr>
              <a:lstStyle/>
              <a:p>
                <a:pPr defTabSz="914192"/>
                <a:endParaRPr lang="en-US" sz="1765" kern="0">
                  <a:solidFill>
                    <a:srgbClr val="333333"/>
                  </a:solidFill>
                </a:endParaRPr>
              </a:p>
            </p:txBody>
          </p:sp>
        </p:grpSp>
        <p:sp>
          <p:nvSpPr>
            <p:cNvPr id="124" name="TextBox 123"/>
            <p:cNvSpPr txBox="1"/>
            <p:nvPr/>
          </p:nvSpPr>
          <p:spPr>
            <a:xfrm>
              <a:off x="11084791" y="5455396"/>
              <a:ext cx="1077047" cy="613972"/>
            </a:xfrm>
            <a:prstGeom prst="rect">
              <a:avLst/>
            </a:prstGeom>
            <a:noFill/>
          </p:spPr>
          <p:txBody>
            <a:bodyPr wrap="square" lIns="179259" tIns="143407" rIns="179259" bIns="143407" rtlCol="0">
              <a:spAutoFit/>
            </a:bodyPr>
            <a:lstStyle/>
            <a:p>
              <a:pPr defTabSz="914192">
                <a:lnSpc>
                  <a:spcPct val="90000"/>
                </a:lnSpc>
                <a:spcBef>
                  <a:spcPct val="0"/>
                </a:spcBef>
                <a:spcAft>
                  <a:spcPts val="588"/>
                </a:spcAft>
              </a:pPr>
              <a:r>
                <a:rPr lang="en-US" sz="1127"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Automated </a:t>
              </a:r>
              <a:br>
                <a:rPr lang="en-US" sz="1127"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127"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Systems</a:t>
              </a:r>
            </a:p>
          </p:txBody>
        </p:sp>
      </p:grpSp>
      <p:sp>
        <p:nvSpPr>
          <p:cNvPr id="37" name="Right Arrow 36"/>
          <p:cNvSpPr/>
          <p:nvPr/>
        </p:nvSpPr>
        <p:spPr bwMode="auto">
          <a:xfrm>
            <a:off x="6651341" y="6117374"/>
            <a:ext cx="3750854" cy="25451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p:cNvGrpSpPr/>
          <p:nvPr/>
        </p:nvGrpSpPr>
        <p:grpSpPr>
          <a:xfrm>
            <a:off x="3936435" y="1755687"/>
            <a:ext cx="2328066" cy="4235175"/>
            <a:chOff x="4015367" y="1790395"/>
            <a:chExt cx="2374749" cy="4320099"/>
          </a:xfrm>
        </p:grpSpPr>
        <p:sp>
          <p:nvSpPr>
            <p:cNvPr id="42" name="Rectangle 41"/>
            <p:cNvSpPr/>
            <p:nvPr/>
          </p:nvSpPr>
          <p:spPr bwMode="auto">
            <a:xfrm>
              <a:off x="4015367" y="1790395"/>
              <a:ext cx="2079506" cy="4320099"/>
            </a:xfrm>
            <a:prstGeom prst="rect">
              <a:avLst/>
            </a:prstGeom>
            <a:solidFill>
              <a:srgbClr val="0078D7"/>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7922" tIns="44814" rIns="17922" bIns="89604" numCol="1" spcCol="1270" anchor="t" anchorCtr="0">
              <a:noAutofit/>
            </a:bodyPr>
            <a:lstStyle/>
            <a:p>
              <a:pPr algn="ctr" defTabSz="710729">
                <a:spcBef>
                  <a:spcPct val="0"/>
                </a:spcBef>
                <a:spcAft>
                  <a:spcPct val="35000"/>
                </a:spcAft>
              </a:pPr>
              <a:r>
                <a:rPr lang="en-US" sz="1568" b="1"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Big Data Stores</a:t>
              </a:r>
            </a:p>
          </p:txBody>
        </p:sp>
        <p:pic>
          <p:nvPicPr>
            <p:cNvPr id="36" name="Picture 13"/>
            <p:cNvPicPr>
              <a:picLocks noChangeAspect="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4128059" y="4437777"/>
              <a:ext cx="329771" cy="42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ounded Rectangle 38"/>
            <p:cNvSpPr/>
            <p:nvPr/>
          </p:nvSpPr>
          <p:spPr bwMode="auto">
            <a:xfrm>
              <a:off x="4149766" y="3430749"/>
              <a:ext cx="331473" cy="331473"/>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188894" y="3468844"/>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4331042" y="3468844"/>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Oval 47"/>
            <p:cNvSpPr/>
            <p:nvPr/>
          </p:nvSpPr>
          <p:spPr bwMode="auto">
            <a:xfrm>
              <a:off x="4258333" y="3469240"/>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Oval 48"/>
            <p:cNvSpPr/>
            <p:nvPr/>
          </p:nvSpPr>
          <p:spPr bwMode="auto">
            <a:xfrm>
              <a:off x="4400481" y="3469240"/>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4188894" y="3621011"/>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4331042" y="3621011"/>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Oval 51"/>
            <p:cNvSpPr/>
            <p:nvPr/>
          </p:nvSpPr>
          <p:spPr bwMode="auto">
            <a:xfrm>
              <a:off x="4258333" y="3621407"/>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Oval 52"/>
            <p:cNvSpPr/>
            <p:nvPr/>
          </p:nvSpPr>
          <p:spPr bwMode="auto">
            <a:xfrm>
              <a:off x="4400481" y="3621407"/>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4261998" y="3693760"/>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4404146" y="3693760"/>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Oval 55"/>
            <p:cNvSpPr/>
            <p:nvPr/>
          </p:nvSpPr>
          <p:spPr bwMode="auto">
            <a:xfrm>
              <a:off x="4189290" y="3694156"/>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Oval 56"/>
            <p:cNvSpPr/>
            <p:nvPr/>
          </p:nvSpPr>
          <p:spPr bwMode="auto">
            <a:xfrm>
              <a:off x="4331438" y="3694156"/>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4261998" y="3534947"/>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4404146" y="3534947"/>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Oval 59"/>
            <p:cNvSpPr/>
            <p:nvPr/>
          </p:nvSpPr>
          <p:spPr bwMode="auto">
            <a:xfrm>
              <a:off x="4189290" y="3535344"/>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Oval 60"/>
            <p:cNvSpPr/>
            <p:nvPr/>
          </p:nvSpPr>
          <p:spPr bwMode="auto">
            <a:xfrm>
              <a:off x="4331438" y="3535344"/>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Rectangle 80"/>
            <p:cNvSpPr/>
            <p:nvPr/>
          </p:nvSpPr>
          <p:spPr>
            <a:xfrm>
              <a:off x="4508069" y="3352325"/>
              <a:ext cx="1144929" cy="461665"/>
            </a:xfrm>
            <a:prstGeom prst="rect">
              <a:avLst/>
            </a:prstGeom>
          </p:spPr>
          <p:txBody>
            <a:bodyPr wrap="none">
              <a:spAutoFit/>
            </a:bodyPr>
            <a:lstStyle/>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p>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Data Lake store</a:t>
              </a:r>
              <a:endParaRPr lang="en-US" sz="1176" kern="0" dirty="0">
                <a:gradFill>
                  <a:gsLst>
                    <a:gs pos="0">
                      <a:srgbClr val="FFFFFF"/>
                    </a:gs>
                    <a:gs pos="100000">
                      <a:srgbClr val="FFFFFF"/>
                    </a:gs>
                  </a:gsLst>
                  <a:lin ang="5400000" scaled="0"/>
                </a:gradFill>
              </a:endParaRPr>
            </a:p>
          </p:txBody>
        </p:sp>
        <p:sp>
          <p:nvSpPr>
            <p:cNvPr id="82" name="Rectangle 81"/>
            <p:cNvSpPr/>
            <p:nvPr/>
          </p:nvSpPr>
          <p:spPr>
            <a:xfrm>
              <a:off x="4489683" y="4446182"/>
              <a:ext cx="1463542" cy="453970"/>
            </a:xfrm>
            <a:prstGeom prst="rect">
              <a:avLst/>
            </a:prstGeom>
          </p:spPr>
          <p:txBody>
            <a:bodyPr wrap="none">
              <a:spAutoFit/>
            </a:bodyPr>
            <a:lstStyle/>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r>
                <a:rPr lang="en-US" sz="1127"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 </a:t>
              </a:r>
            </a:p>
            <a:p>
              <a:pPr defTabSz="896386"/>
              <a:r>
                <a:rPr lang="en-US" sz="1127"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SQL Data Warehouse</a:t>
              </a:r>
              <a:endParaRPr lang="en-US" sz="1127" kern="0" dirty="0">
                <a:gradFill>
                  <a:gsLst>
                    <a:gs pos="0">
                      <a:srgbClr val="FFFFFF"/>
                    </a:gs>
                    <a:gs pos="100000">
                      <a:srgbClr val="FFFFFF"/>
                    </a:gs>
                  </a:gsLst>
                  <a:lin ang="5400000" scaled="0"/>
                </a:gradFill>
              </a:endParaRPr>
            </a:p>
          </p:txBody>
        </p:sp>
        <p:grpSp>
          <p:nvGrpSpPr>
            <p:cNvPr id="145" name="Group 144"/>
            <p:cNvGrpSpPr/>
            <p:nvPr/>
          </p:nvGrpSpPr>
          <p:grpSpPr>
            <a:xfrm>
              <a:off x="6094873" y="5254390"/>
              <a:ext cx="295243" cy="853675"/>
              <a:chOff x="3832324" y="5254390"/>
              <a:chExt cx="295243" cy="853675"/>
            </a:xfrm>
          </p:grpSpPr>
          <p:sp>
            <p:nvSpPr>
              <p:cNvPr id="146" name="Isosceles Triangle 145"/>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47" name="Isosceles Triangle 146"/>
              <p:cNvSpPr/>
              <p:nvPr/>
            </p:nvSpPr>
            <p:spPr bwMode="auto">
              <a:xfrm rot="5400000">
                <a:off x="3529509" y="5557205"/>
                <a:ext cx="853675" cy="248045"/>
              </a:xfrm>
              <a:prstGeom prst="triangl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7" name="Group 6"/>
          <p:cNvGrpSpPr/>
          <p:nvPr/>
        </p:nvGrpSpPr>
        <p:grpSpPr>
          <a:xfrm>
            <a:off x="1720762" y="1755687"/>
            <a:ext cx="2325667" cy="4235175"/>
            <a:chOff x="1755266" y="1790395"/>
            <a:chExt cx="2372301" cy="4320099"/>
          </a:xfrm>
        </p:grpSpPr>
        <p:sp>
          <p:nvSpPr>
            <p:cNvPr id="41" name="Rectangle 40"/>
            <p:cNvSpPr/>
            <p:nvPr/>
          </p:nvSpPr>
          <p:spPr bwMode="auto">
            <a:xfrm>
              <a:off x="1755266" y="1790395"/>
              <a:ext cx="2079506" cy="4320099"/>
            </a:xfrm>
            <a:prstGeom prst="rect">
              <a:avLst/>
            </a:prstGeom>
            <a:solidFill>
              <a:srgbClr val="00BCF2"/>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7922" tIns="44814" rIns="17922" bIns="89604" numCol="1" spcCol="1270" anchor="t" anchorCtr="0">
              <a:noAutofit/>
            </a:bodyPr>
            <a:lstStyle/>
            <a:p>
              <a:pPr algn="ctr" defTabSz="710729">
                <a:spcBef>
                  <a:spcPct val="0"/>
                </a:spcBef>
                <a:spcAft>
                  <a:spcPct val="35000"/>
                </a:spcAft>
              </a:pPr>
              <a:r>
                <a:rPr lang="en-US" sz="1568" b="1"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Information Management</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92648" y="2887432"/>
              <a:ext cx="375108" cy="375108"/>
            </a:xfrm>
            <a:prstGeom prst="rect">
              <a:avLst/>
            </a:prstGeom>
          </p:spPr>
        </p:pic>
        <p:sp>
          <p:nvSpPr>
            <p:cNvPr id="77" name="Freeform 30"/>
            <p:cNvSpPr>
              <a:spLocks noEditPoints="1"/>
            </p:cNvSpPr>
            <p:nvPr/>
          </p:nvSpPr>
          <p:spPr bwMode="auto">
            <a:xfrm>
              <a:off x="1943680" y="3996178"/>
              <a:ext cx="273043" cy="347423"/>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rgbClr val="FFFFFF"/>
            </a:solidFill>
            <a:ln>
              <a:noFill/>
            </a:ln>
            <a:extLst/>
          </p:spPr>
          <p:txBody>
            <a:bodyPr vert="horz" wrap="square" lIns="89630" tIns="44814" rIns="89630" bIns="44814" numCol="1" anchor="t" anchorCtr="0" compatLnSpc="1">
              <a:prstTxWarp prst="textNoShape">
                <a:avLst/>
              </a:prstTxWarp>
            </a:bodyPr>
            <a:lstStyle/>
            <a:p>
              <a:pPr defTabSz="878004" fontAlgn="base">
                <a:spcBef>
                  <a:spcPct val="0"/>
                </a:spcBef>
                <a:spcAft>
                  <a:spcPct val="0"/>
                </a:spcAft>
                <a:defRPr/>
              </a:pPr>
              <a:endParaRPr lang="en-US" sz="1632" kern="0" dirty="0">
                <a:solidFill>
                  <a:srgbClr val="000000"/>
                </a:solidFill>
                <a:ea typeface="MS PGothic" charset="0"/>
              </a:endParaRPr>
            </a:p>
          </p:txBody>
        </p:sp>
        <p:pic>
          <p:nvPicPr>
            <p:cNvPr id="78" name="Pictur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92648" y="5001504"/>
              <a:ext cx="339648" cy="352813"/>
            </a:xfrm>
            <a:prstGeom prst="rect">
              <a:avLst/>
            </a:prstGeom>
          </p:spPr>
        </p:pic>
        <p:sp>
          <p:nvSpPr>
            <p:cNvPr id="4" name="Rectangle 3"/>
            <p:cNvSpPr/>
            <p:nvPr/>
          </p:nvSpPr>
          <p:spPr>
            <a:xfrm>
              <a:off x="2295424" y="2888599"/>
              <a:ext cx="1009122" cy="461665"/>
            </a:xfrm>
            <a:prstGeom prst="rect">
              <a:avLst/>
            </a:prstGeom>
          </p:spPr>
          <p:txBody>
            <a:bodyPr wrap="none">
              <a:spAutoFit/>
            </a:bodyPr>
            <a:lstStyle/>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p>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Data Factory </a:t>
              </a:r>
              <a:endParaRPr lang="en-US" sz="1176" kern="0" dirty="0">
                <a:gradFill>
                  <a:gsLst>
                    <a:gs pos="0">
                      <a:srgbClr val="FFFFFF"/>
                    </a:gs>
                    <a:gs pos="100000">
                      <a:srgbClr val="FFFFFF"/>
                    </a:gs>
                  </a:gsLst>
                  <a:lin ang="5400000" scaled="0"/>
                </a:gradFill>
              </a:endParaRPr>
            </a:p>
          </p:txBody>
        </p:sp>
        <p:sp>
          <p:nvSpPr>
            <p:cNvPr id="79" name="Rectangle 78"/>
            <p:cNvSpPr/>
            <p:nvPr/>
          </p:nvSpPr>
          <p:spPr>
            <a:xfrm>
              <a:off x="2295424" y="3922283"/>
              <a:ext cx="999313" cy="461665"/>
            </a:xfrm>
            <a:prstGeom prst="rect">
              <a:avLst/>
            </a:prstGeom>
          </p:spPr>
          <p:txBody>
            <a:bodyPr wrap="none">
              <a:spAutoFit/>
            </a:bodyPr>
            <a:lstStyle/>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p>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Data Catalog</a:t>
              </a:r>
              <a:endParaRPr lang="en-US" sz="1176" kern="0" dirty="0">
                <a:gradFill>
                  <a:gsLst>
                    <a:gs pos="0">
                      <a:srgbClr val="FFFFFF"/>
                    </a:gs>
                    <a:gs pos="100000">
                      <a:srgbClr val="FFFFFF"/>
                    </a:gs>
                  </a:gsLst>
                  <a:lin ang="5400000" scaled="0"/>
                </a:gradFill>
              </a:endParaRPr>
            </a:p>
          </p:txBody>
        </p:sp>
        <p:sp>
          <p:nvSpPr>
            <p:cNvPr id="80" name="Rectangle 79"/>
            <p:cNvSpPr/>
            <p:nvPr/>
          </p:nvSpPr>
          <p:spPr>
            <a:xfrm>
              <a:off x="2295424" y="4954772"/>
              <a:ext cx="833626" cy="461665"/>
            </a:xfrm>
            <a:prstGeom prst="rect">
              <a:avLst/>
            </a:prstGeom>
          </p:spPr>
          <p:txBody>
            <a:bodyPr wrap="none">
              <a:spAutoFit/>
            </a:bodyPr>
            <a:lstStyle/>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p>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Event Hub</a:t>
              </a:r>
              <a:endParaRPr lang="en-US" sz="1176" kern="0" dirty="0">
                <a:gradFill>
                  <a:gsLst>
                    <a:gs pos="0">
                      <a:srgbClr val="FFFFFF"/>
                    </a:gs>
                    <a:gs pos="100000">
                      <a:srgbClr val="FFFFFF"/>
                    </a:gs>
                  </a:gsLst>
                  <a:lin ang="5400000" scaled="0"/>
                </a:gradFill>
              </a:endParaRPr>
            </a:p>
          </p:txBody>
        </p:sp>
        <p:grpSp>
          <p:nvGrpSpPr>
            <p:cNvPr id="12" name="Group 11"/>
            <p:cNvGrpSpPr/>
            <p:nvPr/>
          </p:nvGrpSpPr>
          <p:grpSpPr>
            <a:xfrm>
              <a:off x="3832324" y="5254390"/>
              <a:ext cx="295243" cy="853675"/>
              <a:chOff x="3832324" y="5254390"/>
              <a:chExt cx="295243" cy="853675"/>
            </a:xfrm>
          </p:grpSpPr>
          <p:sp>
            <p:nvSpPr>
              <p:cNvPr id="144" name="Isosceles Triangle 143"/>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Isosceles Triangle 10"/>
              <p:cNvSpPr/>
              <p:nvPr/>
            </p:nvSpPr>
            <p:spPr bwMode="auto">
              <a:xfrm rot="5400000">
                <a:off x="3529509" y="5557205"/>
                <a:ext cx="853675" cy="248045"/>
              </a:xfrm>
              <a:prstGeom prst="triangl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3" name="Group 12"/>
          <p:cNvGrpSpPr/>
          <p:nvPr/>
        </p:nvGrpSpPr>
        <p:grpSpPr>
          <a:xfrm>
            <a:off x="6154506" y="1755687"/>
            <a:ext cx="2323554" cy="4235175"/>
            <a:chOff x="6277916" y="1790395"/>
            <a:chExt cx="2370146" cy="4320099"/>
          </a:xfrm>
        </p:grpSpPr>
        <p:grpSp>
          <p:nvGrpSpPr>
            <p:cNvPr id="24" name="Group 23"/>
            <p:cNvGrpSpPr/>
            <p:nvPr/>
          </p:nvGrpSpPr>
          <p:grpSpPr>
            <a:xfrm>
              <a:off x="6277916" y="1790395"/>
              <a:ext cx="2370146" cy="4320099"/>
              <a:chOff x="6277916" y="1790395"/>
              <a:chExt cx="2370146" cy="4320099"/>
            </a:xfrm>
          </p:grpSpPr>
          <p:sp>
            <p:nvSpPr>
              <p:cNvPr id="43" name="Rectangle 42"/>
              <p:cNvSpPr/>
              <p:nvPr/>
            </p:nvSpPr>
            <p:spPr bwMode="auto">
              <a:xfrm>
                <a:off x="6277916" y="1790395"/>
                <a:ext cx="2079506" cy="4320099"/>
              </a:xfrm>
              <a:prstGeom prst="rect">
                <a:avLst/>
              </a:prstGeom>
              <a:solidFill>
                <a:srgbClr val="005AA1"/>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7922" tIns="44814" rIns="17922" bIns="89604" numCol="1" spcCol="1270" anchor="t" anchorCtr="0">
                <a:noAutofit/>
              </a:bodyPr>
              <a:lstStyle/>
              <a:p>
                <a:pPr algn="ctr" defTabSz="710729">
                  <a:spcBef>
                    <a:spcPct val="0"/>
                  </a:spcBef>
                  <a:spcAft>
                    <a:spcPct val="35000"/>
                  </a:spcAft>
                </a:pPr>
                <a:r>
                  <a:rPr lang="en-US" sz="1568" b="1"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Machine Learning </a:t>
                </a:r>
                <a:br>
                  <a:rPr lang="en-US" sz="1568" b="1"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568" b="1"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and Analytics</a:t>
                </a:r>
              </a:p>
            </p:txBody>
          </p:sp>
          <p:pic>
            <p:nvPicPr>
              <p:cNvPr id="74" name="Picture 7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98398" y="2896065"/>
                <a:ext cx="353933" cy="375063"/>
              </a:xfrm>
              <a:prstGeom prst="rect">
                <a:avLst/>
              </a:prstGeom>
            </p:spPr>
          </p:pic>
          <p:pic>
            <p:nvPicPr>
              <p:cNvPr id="75" name="Picture 74"/>
              <p:cNvPicPr>
                <a:picLocks noChangeAspect="1"/>
              </p:cNvPicPr>
              <p:nvPr/>
            </p:nvPicPr>
            <p:blipFill>
              <a:blip r:embed="rId8" cstate="print">
                <a:duotone>
                  <a:prstClr val="black"/>
                  <a:srgbClr val="FFFF00">
                    <a:tint val="45000"/>
                    <a:satMod val="400000"/>
                  </a:srgbClr>
                </a:duotone>
                <a:extLst>
                  <a:ext uri="{28A0092B-C50C-407E-A947-70E740481C1C}">
                    <a14:useLocalDpi xmlns:a14="http://schemas.microsoft.com/office/drawing/2010/main" val="0"/>
                  </a:ext>
                </a:extLst>
              </a:blip>
              <a:stretch>
                <a:fillRect/>
              </a:stretch>
            </p:blipFill>
            <p:spPr>
              <a:xfrm>
                <a:off x="6397728" y="4360197"/>
                <a:ext cx="428269" cy="310126"/>
              </a:xfrm>
              <a:prstGeom prst="rect">
                <a:avLst/>
              </a:prstGeom>
            </p:spPr>
          </p:pic>
          <p:pic>
            <p:nvPicPr>
              <p:cNvPr id="76" name="Picture 7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87414" y="5026497"/>
                <a:ext cx="474530" cy="367761"/>
              </a:xfrm>
              <a:prstGeom prst="rect">
                <a:avLst/>
              </a:prstGeom>
            </p:spPr>
          </p:pic>
          <p:sp>
            <p:nvSpPr>
              <p:cNvPr id="83" name="Rectangle 82"/>
              <p:cNvSpPr/>
              <p:nvPr/>
            </p:nvSpPr>
            <p:spPr>
              <a:xfrm>
                <a:off x="6767968" y="2860458"/>
                <a:ext cx="1297791" cy="461665"/>
              </a:xfrm>
              <a:prstGeom prst="rect">
                <a:avLst/>
              </a:prstGeom>
            </p:spPr>
            <p:txBody>
              <a:bodyPr wrap="none">
                <a:spAutoFit/>
              </a:bodyPr>
              <a:lstStyle/>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p>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Machine Learning</a:t>
                </a:r>
              </a:p>
            </p:txBody>
          </p:sp>
          <p:sp>
            <p:nvSpPr>
              <p:cNvPr id="84" name="Rectangle 83"/>
              <p:cNvSpPr/>
              <p:nvPr/>
            </p:nvSpPr>
            <p:spPr>
              <a:xfrm>
                <a:off x="6825997" y="4293375"/>
                <a:ext cx="1457831" cy="461665"/>
              </a:xfrm>
              <a:prstGeom prst="rect">
                <a:avLst/>
              </a:prstGeom>
            </p:spPr>
            <p:txBody>
              <a:bodyPr wrap="square">
                <a:spAutoFit/>
              </a:bodyPr>
              <a:lstStyle/>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HDInsight </a:t>
                </a:r>
              </a:p>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(Hadoop and Spark)</a:t>
                </a:r>
              </a:p>
            </p:txBody>
          </p:sp>
          <p:sp>
            <p:nvSpPr>
              <p:cNvPr id="85" name="Rectangle 84"/>
              <p:cNvSpPr/>
              <p:nvPr/>
            </p:nvSpPr>
            <p:spPr>
              <a:xfrm>
                <a:off x="6844706" y="4954772"/>
                <a:ext cx="1205010" cy="461665"/>
              </a:xfrm>
              <a:prstGeom prst="rect">
                <a:avLst/>
              </a:prstGeom>
            </p:spPr>
            <p:txBody>
              <a:bodyPr wrap="none">
                <a:spAutoFit/>
              </a:bodyPr>
              <a:lstStyle/>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p>
              <a:p>
                <a:pPr defTabSz="896386"/>
                <a:r>
                  <a:rPr lang="en-US" sz="1176" kern="0" spc="-29"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Stream Analytics</a:t>
                </a:r>
              </a:p>
            </p:txBody>
          </p:sp>
          <p:grpSp>
            <p:nvGrpSpPr>
              <p:cNvPr id="148" name="Group 147"/>
              <p:cNvGrpSpPr/>
              <p:nvPr/>
            </p:nvGrpSpPr>
            <p:grpSpPr>
              <a:xfrm>
                <a:off x="8352819" y="2143445"/>
                <a:ext cx="295243" cy="1834529"/>
                <a:chOff x="3832324" y="5254390"/>
                <a:chExt cx="295243" cy="1834529"/>
              </a:xfrm>
            </p:grpSpPr>
            <p:sp>
              <p:nvSpPr>
                <p:cNvPr id="149" name="Isosceles Triangle 148"/>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50" name="Isosceles Triangle 149"/>
                <p:cNvSpPr/>
                <p:nvPr/>
              </p:nvSpPr>
              <p:spPr bwMode="auto">
                <a:xfrm rot="5400000">
                  <a:off x="3529509" y="5557205"/>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91" name="Isosceles Triangle 190"/>
                <p:cNvSpPr/>
                <p:nvPr/>
              </p:nvSpPr>
              <p:spPr bwMode="auto">
                <a:xfrm rot="5400000">
                  <a:off x="3576707" y="6538059"/>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51" name="Group 150"/>
              <p:cNvGrpSpPr/>
              <p:nvPr/>
            </p:nvGrpSpPr>
            <p:grpSpPr>
              <a:xfrm>
                <a:off x="8352819" y="4071625"/>
                <a:ext cx="295243" cy="853675"/>
                <a:chOff x="3832324" y="5673490"/>
                <a:chExt cx="295243" cy="853675"/>
              </a:xfrm>
            </p:grpSpPr>
            <p:sp>
              <p:nvSpPr>
                <p:cNvPr id="152" name="Isosceles Triangle 151"/>
                <p:cNvSpPr/>
                <p:nvPr/>
              </p:nvSpPr>
              <p:spPr bwMode="auto">
                <a:xfrm rot="5400000">
                  <a:off x="3576707" y="59763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53" name="Isosceles Triangle 152"/>
                <p:cNvSpPr/>
                <p:nvPr/>
              </p:nvSpPr>
              <p:spPr bwMode="auto">
                <a:xfrm rot="5400000">
                  <a:off x="3529509" y="5976305"/>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58" name="Group 157"/>
              <p:cNvGrpSpPr/>
              <p:nvPr/>
            </p:nvGrpSpPr>
            <p:grpSpPr>
              <a:xfrm>
                <a:off x="8352819" y="5171433"/>
                <a:ext cx="295243" cy="853675"/>
                <a:chOff x="3832324" y="5397265"/>
                <a:chExt cx="295243" cy="853675"/>
              </a:xfrm>
            </p:grpSpPr>
            <p:sp>
              <p:nvSpPr>
                <p:cNvPr id="159" name="Isosceles Triangle 158"/>
                <p:cNvSpPr/>
                <p:nvPr/>
              </p:nvSpPr>
              <p:spPr bwMode="auto">
                <a:xfrm rot="5400000">
                  <a:off x="3576707" y="5700080"/>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60" name="Isosceles Triangle 159"/>
                <p:cNvSpPr/>
                <p:nvPr/>
              </p:nvSpPr>
              <p:spPr bwMode="auto">
                <a:xfrm rot="5400000">
                  <a:off x="3529509" y="5700080"/>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90" name="Isosceles Triangle 189"/>
              <p:cNvSpPr/>
              <p:nvPr/>
            </p:nvSpPr>
            <p:spPr bwMode="auto">
              <a:xfrm rot="5400000">
                <a:off x="8050088" y="3428236"/>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43" name="Rectangle 142"/>
            <p:cNvSpPr/>
            <p:nvPr/>
          </p:nvSpPr>
          <p:spPr>
            <a:xfrm>
              <a:off x="6835858" y="3582482"/>
              <a:ext cx="1640883" cy="461665"/>
            </a:xfrm>
            <a:prstGeom prst="rect">
              <a:avLst/>
            </a:prstGeom>
          </p:spPr>
          <p:txBody>
            <a:bodyPr wrap="square">
              <a:spAutoFit/>
            </a:bodyPr>
            <a:lstStyle/>
            <a:p>
              <a:pPr defTabSz="896386"/>
              <a:r>
                <a:rPr lang="en-US" sz="1176" kern="0" spc="-29"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Data Lake analytics service</a:t>
              </a:r>
            </a:p>
          </p:txBody>
        </p:sp>
        <p:pic>
          <p:nvPicPr>
            <p:cNvPr id="163" name="Picture 2" descr="image001"/>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047" t="10154" r="91093" b="54655"/>
            <a:stretch/>
          </p:blipFill>
          <p:spPr bwMode="auto">
            <a:xfrm>
              <a:off x="6361717" y="3590948"/>
              <a:ext cx="453623" cy="46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4" name="Rectangle 3">
            <a:extLst>
              <a:ext uri="{FF2B5EF4-FFF2-40B4-BE49-F238E27FC236}">
                <a16:creationId xmlns:a16="http://schemas.microsoft.com/office/drawing/2014/main" id="{D1BD5AAD-EF25-49B2-BD38-62A16D13DC2C}"/>
              </a:ext>
            </a:extLst>
          </p:cNvPr>
          <p:cNvSpPr/>
          <p:nvPr/>
        </p:nvSpPr>
        <p:spPr>
          <a:xfrm>
            <a:off x="2250302" y="2832303"/>
            <a:ext cx="989285" cy="452590"/>
          </a:xfrm>
          <a:prstGeom prst="rect">
            <a:avLst/>
          </a:prstGeom>
        </p:spPr>
        <p:txBody>
          <a:bodyPr wrap="none">
            <a:spAutoFit/>
          </a:bodyPr>
          <a:lstStyle/>
          <a:p>
            <a:pPr defTabSz="896386"/>
            <a:r>
              <a:rPr lang="en-US" sz="1176" b="1" kern="0" spc="-29" dirty="0">
                <a:solidFill>
                  <a:srgbClr val="FF0000"/>
                </a:solidFill>
                <a:latin typeface="Segoe UI Semilight" panose="020B0402040204020203" pitchFamily="34" charset="0"/>
                <a:cs typeface="Segoe UI Semilight" panose="020B0402040204020203" pitchFamily="34" charset="0"/>
              </a:rPr>
              <a:t>Azure </a:t>
            </a:r>
          </a:p>
          <a:p>
            <a:pPr defTabSz="896386"/>
            <a:r>
              <a:rPr lang="en-US" sz="1176" b="1" kern="0" spc="-29" dirty="0">
                <a:solidFill>
                  <a:srgbClr val="FF0000"/>
                </a:solidFill>
                <a:latin typeface="Segoe UI Semilight" panose="020B0402040204020203" pitchFamily="34" charset="0"/>
                <a:cs typeface="Segoe UI Semilight" panose="020B0402040204020203" pitchFamily="34" charset="0"/>
              </a:rPr>
              <a:t>Data Factory </a:t>
            </a:r>
            <a:endParaRPr lang="en-US" sz="1176" b="1" kern="0" dirty="0">
              <a:solidFill>
                <a:srgbClr val="FF0000"/>
              </a:solidFill>
            </a:endParaRPr>
          </a:p>
        </p:txBody>
      </p:sp>
    </p:spTree>
    <p:extLst>
      <p:ext uri="{BB962C8B-B14F-4D97-AF65-F5344CB8AC3E}">
        <p14:creationId xmlns:p14="http://schemas.microsoft.com/office/powerpoint/2010/main" val="3998361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500"/>
                                        <p:tgtEl>
                                          <p:spTgt spid="2"/>
                                        </p:tgtEl>
                                      </p:cBhvr>
                                    </p:animEffect>
                                  </p:childTnLst>
                                </p:cTn>
                              </p:par>
                              <p:par>
                                <p:cTn id="18" presetID="10" presetClass="entr" presetSubtype="0" fill="hold" nodeType="withEffect">
                                  <p:stCondLst>
                                    <p:cond delay="100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12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220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1600"/>
                                        <p:tgtEl>
                                          <p:spTgt spid="37"/>
                                        </p:tgtEl>
                                      </p:cBhvr>
                                    </p:animEffect>
                                  </p:childTnLst>
                                </p:cTn>
                              </p:par>
                            </p:childTnLst>
                          </p:cTn>
                        </p:par>
                        <p:par>
                          <p:cTn id="31" fill="hold">
                            <p:stCondLst>
                              <p:cond delay="38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4300"/>
                            </p:stCondLst>
                            <p:childTnLst>
                              <p:par>
                                <p:cTn id="36" presetID="10" presetClass="entr" presetSubtype="0"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par>
                          <p:cTn id="39" fill="hold">
                            <p:stCondLst>
                              <p:cond delay="4800"/>
                            </p:stCondLst>
                            <p:childTnLst>
                              <p:par>
                                <p:cTn id="40" presetID="10" presetClass="entr" presetSubtype="0"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5300"/>
                            </p:stCondLst>
                            <p:childTnLst>
                              <p:par>
                                <p:cTn id="44" presetID="10" presetClass="entr" presetSubtype="0"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800"/>
                            </p:stCondLst>
                            <p:childTnLst>
                              <p:par>
                                <p:cTn id="48" presetID="22" presetClass="entr" presetSubtype="8"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par>
                                <p:cTn id="51" presetID="22" presetClass="entr" presetSubtype="4" fill="hold" nodeType="withEffect">
                                  <p:stCondLst>
                                    <p:cond delay="0"/>
                                  </p:stCondLst>
                                  <p:childTnLst>
                                    <p:set>
                                      <p:cBhvr>
                                        <p:cTn id="52" dur="1" fill="hold">
                                          <p:stCondLst>
                                            <p:cond delay="0"/>
                                          </p:stCondLst>
                                        </p:cTn>
                                        <p:tgtEl>
                                          <p:spTgt spid="113"/>
                                        </p:tgtEl>
                                        <p:attrNameLst>
                                          <p:attrName>style.visibility</p:attrName>
                                        </p:attrNameLst>
                                      </p:cBhvr>
                                      <p:to>
                                        <p:strVal val="visible"/>
                                      </p:to>
                                    </p:set>
                                    <p:animEffect transition="in" filter="wipe(down)">
                                      <p:cBhvr>
                                        <p:cTn id="53" dur="500"/>
                                        <p:tgtEl>
                                          <p:spTgt spid="113"/>
                                        </p:tgtEl>
                                      </p:cBhvr>
                                    </p:animEffect>
                                  </p:childTnLst>
                                </p:cTn>
                              </p:par>
                            </p:childTnLst>
                          </p:cTn>
                        </p:par>
                        <p:par>
                          <p:cTn id="54" fill="hold">
                            <p:stCondLst>
                              <p:cond delay="6300"/>
                            </p:stCondLst>
                            <p:childTnLst>
                              <p:par>
                                <p:cTn id="55" presetID="10" presetClass="entr" presetSubtype="0"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 grpId="0" animBg="1"/>
      <p:bldP spid="22" grpId="0"/>
      <p:bldP spid="37" grpId="0" animBg="1"/>
      <p:bldP spid="16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dirty="0"/>
              <a:t>自我介紹</a:t>
            </a:r>
          </a:p>
        </p:txBody>
      </p:sp>
      <p:sp>
        <p:nvSpPr>
          <p:cNvPr id="3" name="日期版面配置區 2"/>
          <p:cNvSpPr>
            <a:spLocks noGrp="1"/>
          </p:cNvSpPr>
          <p:nvPr>
            <p:ph type="dt" sz="half" idx="2"/>
          </p:nvPr>
        </p:nvSpPr>
        <p:spPr>
          <a:xfrm>
            <a:off x="2230329" y="6286904"/>
            <a:ext cx="1070516" cy="365125"/>
          </a:xfrm>
        </p:spPr>
        <p:txBody>
          <a:bodyPr/>
          <a:lstStyle/>
          <a:p>
            <a:fld id="{44EA297E-6C07-43C9-90A0-E84BAE5E0B25}" type="datetime1">
              <a:rPr lang="en-US" altLang="zh-TW" smtClean="0"/>
              <a:t>1/6/2018</a:t>
            </a:fld>
            <a:r>
              <a:rPr lang="en-US" dirty="0"/>
              <a:t>  |</a:t>
            </a:r>
          </a:p>
        </p:txBody>
      </p:sp>
      <p:sp>
        <p:nvSpPr>
          <p:cNvPr id="4" name="頁尾版面配置區 3"/>
          <p:cNvSpPr>
            <a:spLocks noGrp="1"/>
          </p:cNvSpPr>
          <p:nvPr>
            <p:ph type="ftr" sz="quarter" idx="3"/>
          </p:nvPr>
        </p:nvSpPr>
        <p:spPr/>
        <p:txBody>
          <a:bodyPr/>
          <a:lstStyle/>
          <a:p>
            <a:r>
              <a:rPr lang="en-US" dirty="0"/>
              <a:t>Azure SQL Database </a:t>
            </a:r>
            <a:r>
              <a:rPr lang="zh-TW" altLang="en-US" dirty="0"/>
              <a:t>線上課程</a:t>
            </a:r>
            <a:endParaRPr lang="en-US" altLang="zh-TW" dirty="0"/>
          </a:p>
        </p:txBody>
      </p:sp>
      <p:sp>
        <p:nvSpPr>
          <p:cNvPr id="5" name="投影片編號版面配置區 4"/>
          <p:cNvSpPr>
            <a:spLocks noGrp="1"/>
          </p:cNvSpPr>
          <p:nvPr>
            <p:ph type="sldNum" sz="quarter" idx="4"/>
          </p:nvPr>
        </p:nvSpPr>
        <p:spPr/>
        <p:txBody>
          <a:bodyPr/>
          <a:lstStyle/>
          <a:p>
            <a:fld id="{87FD5303-69AD-2E4D-B18B-E5EED0F0A60B}" type="slidenum">
              <a:rPr lang="en-US" smtClean="0"/>
              <a:pPr/>
              <a:t>2</a:t>
            </a:fld>
            <a:r>
              <a:rPr lang="en-US" dirty="0"/>
              <a:t>  |  </a:t>
            </a: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17" y="1543258"/>
            <a:ext cx="3848717" cy="4013898"/>
          </a:xfrm>
          <a:prstGeom prst="rect">
            <a:avLst/>
          </a:prstGeom>
        </p:spPr>
      </p:pic>
      <p:pic>
        <p:nvPicPr>
          <p:cNvPr id="1026" name="Picture 2" descr="http://files.dotblogs.com.tw/billchung/0911/200911162149495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253" y="1866844"/>
            <a:ext cx="1905000" cy="771525"/>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p:cNvSpPr txBox="1"/>
          <p:nvPr/>
        </p:nvSpPr>
        <p:spPr>
          <a:xfrm>
            <a:off x="7275253" y="1931049"/>
            <a:ext cx="1297022" cy="646331"/>
          </a:xfrm>
          <a:prstGeom prst="rect">
            <a:avLst/>
          </a:prstGeom>
          <a:noFill/>
        </p:spPr>
        <p:txBody>
          <a:bodyPr wrap="none" rtlCol="0">
            <a:spAutoFit/>
          </a:bodyPr>
          <a:lstStyle/>
          <a:p>
            <a:r>
              <a:rPr lang="en-US" altLang="zh-TW" dirty="0"/>
              <a:t>SQL</a:t>
            </a:r>
            <a:r>
              <a:rPr lang="zh-TW" altLang="en-US" dirty="0"/>
              <a:t> </a:t>
            </a:r>
            <a:r>
              <a:rPr lang="en-US" altLang="zh-TW" dirty="0"/>
              <a:t>Server</a:t>
            </a:r>
          </a:p>
          <a:p>
            <a:r>
              <a:rPr lang="en-US" altLang="zh-TW" dirty="0"/>
              <a:t>2013~</a:t>
            </a:r>
            <a:endParaRPr lang="zh-TW" altLang="en-US" dirty="0"/>
          </a:p>
        </p:txBody>
      </p:sp>
      <p:pic>
        <p:nvPicPr>
          <p:cNvPr id="1028" name="Picture 4" descr="點部落"/>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0254" y="3062527"/>
            <a:ext cx="1901497" cy="621157"/>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7251616" y="3063239"/>
            <a:ext cx="3416384" cy="646331"/>
          </a:xfrm>
          <a:prstGeom prst="rect">
            <a:avLst/>
          </a:prstGeom>
          <a:noFill/>
        </p:spPr>
        <p:txBody>
          <a:bodyPr wrap="none" rtlCol="0">
            <a:spAutoFit/>
          </a:bodyPr>
          <a:lstStyle/>
          <a:p>
            <a:r>
              <a:rPr lang="zh-TW" altLang="en-US" dirty="0"/>
              <a:t>五餅二魚工作室</a:t>
            </a:r>
            <a:endParaRPr lang="en-US" altLang="zh-TW" dirty="0"/>
          </a:p>
          <a:p>
            <a:r>
              <a:rPr lang="en-US" altLang="zh-TW" dirty="0"/>
              <a:t>www.dotblogs.com.tw/JamesFu</a:t>
            </a:r>
            <a:endParaRPr lang="zh-TW" altLang="en-US" dirty="0"/>
          </a:p>
        </p:txBody>
      </p:sp>
      <p:sp>
        <p:nvSpPr>
          <p:cNvPr id="12" name="文字方塊 11"/>
          <p:cNvSpPr txBox="1"/>
          <p:nvPr/>
        </p:nvSpPr>
        <p:spPr>
          <a:xfrm>
            <a:off x="7251617" y="4066318"/>
            <a:ext cx="2031325" cy="646331"/>
          </a:xfrm>
          <a:prstGeom prst="rect">
            <a:avLst/>
          </a:prstGeom>
          <a:noFill/>
        </p:spPr>
        <p:txBody>
          <a:bodyPr wrap="none" rtlCol="0">
            <a:spAutoFit/>
          </a:bodyPr>
          <a:lstStyle/>
          <a:p>
            <a:r>
              <a:rPr lang="zh-TW" altLang="en-US" b="1" dirty="0"/>
              <a:t>台中</a:t>
            </a:r>
            <a:r>
              <a:rPr lang="zh-TW" altLang="en-US" dirty="0"/>
              <a:t>、新竹、</a:t>
            </a:r>
            <a:r>
              <a:rPr lang="zh-TW" altLang="en-US" dirty="0">
                <a:solidFill>
                  <a:schemeClr val="bg1">
                    <a:lumMod val="50000"/>
                  </a:schemeClr>
                </a:solidFill>
              </a:rPr>
              <a:t>台北</a:t>
            </a:r>
            <a:endParaRPr lang="en-US" altLang="zh-TW" dirty="0">
              <a:solidFill>
                <a:schemeClr val="bg1">
                  <a:lumMod val="50000"/>
                </a:schemeClr>
              </a:solidFill>
            </a:endParaRPr>
          </a:p>
          <a:p>
            <a:r>
              <a:rPr lang="zh-TW" altLang="en-US" dirty="0"/>
              <a:t>技術分享</a:t>
            </a:r>
          </a:p>
        </p:txBody>
      </p:sp>
      <p:pic>
        <p:nvPicPr>
          <p:cNvPr id="9" name="Picture 2" descr="Microsfot MV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0320" y="4134440"/>
            <a:ext cx="1881363" cy="510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763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Data Factory Artifact Overview</a:t>
            </a:r>
          </a:p>
        </p:txBody>
      </p:sp>
      <p:sp>
        <p:nvSpPr>
          <p:cNvPr id="4" name="Slide Number Placeholder 3"/>
          <p:cNvSpPr>
            <a:spLocks noGrp="1"/>
          </p:cNvSpPr>
          <p:nvPr>
            <p:ph type="sldNum" sz="quarter" idx="4294967295"/>
          </p:nvPr>
        </p:nvSpPr>
        <p:spPr>
          <a:xfrm>
            <a:off x="11081175" y="6516965"/>
            <a:ext cx="696900" cy="208956"/>
          </a:xfrm>
          <a:prstGeom prst="rect">
            <a:avLst/>
          </a:prstGeom>
        </p:spPr>
        <p:txBody>
          <a:bodyPr/>
          <a:lstStyle/>
          <a:p>
            <a:fld id="{E33383A9-BFE7-4608-A1A4-250C72B7FFA1}" type="slidenum">
              <a:rPr lang="en-US" smtClean="0"/>
              <a:t>20</a:t>
            </a:fld>
            <a:endParaRPr lang="en-US"/>
          </a:p>
        </p:txBody>
      </p:sp>
      <p:pic>
        <p:nvPicPr>
          <p:cNvPr id="3" name="Picture 2"/>
          <p:cNvPicPr>
            <a:picLocks noChangeAspect="1"/>
          </p:cNvPicPr>
          <p:nvPr/>
        </p:nvPicPr>
        <p:blipFill>
          <a:blip r:embed="rId2"/>
          <a:stretch>
            <a:fillRect/>
          </a:stretch>
        </p:blipFill>
        <p:spPr>
          <a:xfrm>
            <a:off x="281983" y="1986456"/>
            <a:ext cx="11364184" cy="3454619"/>
          </a:xfrm>
          <a:prstGeom prst="rect">
            <a:avLst/>
          </a:prstGeom>
        </p:spPr>
      </p:pic>
    </p:spTree>
    <p:extLst>
      <p:ext uri="{BB962C8B-B14F-4D97-AF65-F5344CB8AC3E}">
        <p14:creationId xmlns:p14="http://schemas.microsoft.com/office/powerpoint/2010/main" val="282393770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Services</a:t>
            </a:r>
          </a:p>
        </p:txBody>
      </p:sp>
      <p:sp>
        <p:nvSpPr>
          <p:cNvPr id="4" name="Slide Number Placeholder 3"/>
          <p:cNvSpPr>
            <a:spLocks noGrp="1"/>
          </p:cNvSpPr>
          <p:nvPr>
            <p:ph type="sldNum" sz="quarter" idx="4294967295"/>
          </p:nvPr>
        </p:nvSpPr>
        <p:spPr>
          <a:xfrm>
            <a:off x="11081175" y="6516965"/>
            <a:ext cx="696900" cy="208956"/>
          </a:xfrm>
          <a:prstGeom prst="rect">
            <a:avLst/>
          </a:prstGeom>
        </p:spPr>
        <p:txBody>
          <a:bodyPr/>
          <a:lstStyle/>
          <a:p>
            <a:fld id="{E33383A9-BFE7-4608-A1A4-250C72B7FFA1}" type="slidenum">
              <a:rPr lang="en-US" smtClean="0"/>
              <a:t>21</a:t>
            </a:fld>
            <a:endParaRPr lang="en-US"/>
          </a:p>
        </p:txBody>
      </p:sp>
      <p:sp>
        <p:nvSpPr>
          <p:cNvPr id="7" name="TextBox 6"/>
          <p:cNvSpPr txBox="1"/>
          <p:nvPr/>
        </p:nvSpPr>
        <p:spPr>
          <a:xfrm>
            <a:off x="273270" y="1534511"/>
            <a:ext cx="11504805" cy="3580532"/>
          </a:xfrm>
          <a:prstGeom prst="rect">
            <a:avLst/>
          </a:prstGeom>
          <a:noFill/>
        </p:spPr>
        <p:txBody>
          <a:bodyPr wrap="square" rtlCol="0">
            <a:spAutoFit/>
          </a:bodyPr>
          <a:lstStyle/>
          <a:p>
            <a:pPr marL="457189" indent="-457189">
              <a:buFont typeface="Arial" panose="020B0604020202020204" pitchFamily="34" charset="0"/>
              <a:buChar char="•"/>
            </a:pPr>
            <a:r>
              <a:rPr lang="en-US" sz="2400" dirty="0"/>
              <a:t>Linked services define the information needed for ADF to connect to external resources. </a:t>
            </a:r>
          </a:p>
          <a:p>
            <a:pPr marL="457189" indent="-457189">
              <a:buFont typeface="Arial" panose="020B0604020202020204" pitchFamily="34" charset="0"/>
              <a:buChar char="•"/>
            </a:pPr>
            <a:r>
              <a:rPr lang="en-US" sz="2400" dirty="0"/>
              <a:t>Linked services are used for two purposes:</a:t>
            </a:r>
          </a:p>
          <a:p>
            <a:pPr marL="1066773" lvl="1" indent="-457189">
              <a:buFont typeface="Arial" panose="020B0604020202020204" pitchFamily="34" charset="0"/>
              <a:buChar char="•"/>
            </a:pPr>
            <a:r>
              <a:rPr lang="en-US" sz="2400" dirty="0"/>
              <a:t>To represent a data store including:</a:t>
            </a:r>
          </a:p>
          <a:p>
            <a:pPr marL="1676358" lvl="2" indent="-457189">
              <a:buFont typeface="Arial" panose="020B0604020202020204" pitchFamily="34" charset="0"/>
              <a:buChar char="•"/>
            </a:pPr>
            <a:r>
              <a:rPr lang="en-US" sz="1867" b="1" dirty="0"/>
              <a:t>Azure Storage, Azure SQL, Azure SQL Data Warehouse, Azure </a:t>
            </a:r>
            <a:r>
              <a:rPr lang="en-US" sz="1867" b="1" dirty="0" err="1"/>
              <a:t>DocumentDB</a:t>
            </a:r>
            <a:endParaRPr lang="en-US" sz="1867" b="1" dirty="0"/>
          </a:p>
          <a:p>
            <a:pPr marL="1676358" lvl="2" indent="-457189">
              <a:buFont typeface="Arial" panose="020B0604020202020204" pitchFamily="34" charset="0"/>
              <a:buChar char="•"/>
            </a:pPr>
            <a:r>
              <a:rPr lang="en-US" sz="1867" b="1" dirty="0"/>
              <a:t>SQL Server, Oracle, File System, DB2, MySQL, Teradata, PostgreSQL, Sybase</a:t>
            </a:r>
          </a:p>
          <a:p>
            <a:pPr marL="1066773" lvl="1" indent="-457189">
              <a:buFont typeface="Arial" panose="020B0604020202020204" pitchFamily="34" charset="0"/>
              <a:buChar char="•"/>
            </a:pPr>
            <a:r>
              <a:rPr lang="en-US" sz="2400" dirty="0"/>
              <a:t>To represent a compute resource that can host the execution of an Activity. For example, the “</a:t>
            </a:r>
            <a:r>
              <a:rPr lang="en-US" sz="2400" dirty="0" err="1"/>
              <a:t>HDInsightHiveActivity</a:t>
            </a:r>
            <a:r>
              <a:rPr lang="en-US" sz="2400" dirty="0"/>
              <a:t>” executes on an HDInsight Hadoop cluster.</a:t>
            </a:r>
          </a:p>
          <a:p>
            <a:pPr marL="457189" indent="-457189">
              <a:buFont typeface="Arial" panose="020B0604020202020204" pitchFamily="34" charset="0"/>
              <a:buChar char="•"/>
            </a:pPr>
            <a:endParaRPr lang="en-US" sz="2133" dirty="0"/>
          </a:p>
        </p:txBody>
      </p:sp>
    </p:spTree>
    <p:extLst>
      <p:ext uri="{BB962C8B-B14F-4D97-AF65-F5344CB8AC3E}">
        <p14:creationId xmlns:p14="http://schemas.microsoft.com/office/powerpoint/2010/main" val="357777127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a:t>
            </a:r>
          </a:p>
        </p:txBody>
      </p:sp>
      <p:sp>
        <p:nvSpPr>
          <p:cNvPr id="4" name="Slide Number Placeholder 3"/>
          <p:cNvSpPr>
            <a:spLocks noGrp="1"/>
          </p:cNvSpPr>
          <p:nvPr>
            <p:ph type="sldNum" sz="quarter" idx="4294967295"/>
          </p:nvPr>
        </p:nvSpPr>
        <p:spPr>
          <a:xfrm>
            <a:off x="11081175" y="6516965"/>
            <a:ext cx="696900" cy="208956"/>
          </a:xfrm>
          <a:prstGeom prst="rect">
            <a:avLst/>
          </a:prstGeom>
        </p:spPr>
        <p:txBody>
          <a:bodyPr/>
          <a:lstStyle/>
          <a:p>
            <a:fld id="{E33383A9-BFE7-4608-A1A4-250C72B7FFA1}" type="slidenum">
              <a:rPr lang="en-US" smtClean="0"/>
              <a:t>22</a:t>
            </a:fld>
            <a:endParaRPr lang="en-US"/>
          </a:p>
        </p:txBody>
      </p:sp>
      <p:sp>
        <p:nvSpPr>
          <p:cNvPr id="7" name="TextBox 6"/>
          <p:cNvSpPr txBox="1"/>
          <p:nvPr/>
        </p:nvSpPr>
        <p:spPr>
          <a:xfrm>
            <a:off x="273270" y="1534511"/>
            <a:ext cx="11504805" cy="1200329"/>
          </a:xfrm>
          <a:prstGeom prst="rect">
            <a:avLst/>
          </a:prstGeom>
          <a:noFill/>
        </p:spPr>
        <p:txBody>
          <a:bodyPr wrap="square" rtlCol="0">
            <a:spAutoFit/>
          </a:bodyPr>
          <a:lstStyle/>
          <a:p>
            <a:pPr marL="457189" indent="-457189">
              <a:buFont typeface="Arial" panose="020B0604020202020204" pitchFamily="34" charset="0"/>
              <a:buChar char="•"/>
            </a:pPr>
            <a:r>
              <a:rPr lang="en-US" sz="2400" dirty="0"/>
              <a:t>Datasets are named references to the input or output data of an Activity. </a:t>
            </a:r>
          </a:p>
          <a:p>
            <a:pPr marL="457189" indent="-457189">
              <a:buFont typeface="Arial" panose="020B0604020202020204" pitchFamily="34" charset="0"/>
              <a:buChar char="•"/>
            </a:pPr>
            <a:r>
              <a:rPr lang="en-US" sz="2400" dirty="0"/>
              <a:t>Datasets identify structures within different data stores including tables, files, folders, and documents.</a:t>
            </a:r>
          </a:p>
        </p:txBody>
      </p:sp>
    </p:spTree>
    <p:extLst>
      <p:ext uri="{BB962C8B-B14F-4D97-AF65-F5344CB8AC3E}">
        <p14:creationId xmlns:p14="http://schemas.microsoft.com/office/powerpoint/2010/main" val="291096420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a:t>
            </a:r>
          </a:p>
        </p:txBody>
      </p:sp>
      <p:sp>
        <p:nvSpPr>
          <p:cNvPr id="4" name="Slide Number Placeholder 3"/>
          <p:cNvSpPr>
            <a:spLocks noGrp="1"/>
          </p:cNvSpPr>
          <p:nvPr>
            <p:ph type="sldNum" sz="quarter" idx="4294967295"/>
          </p:nvPr>
        </p:nvSpPr>
        <p:spPr>
          <a:xfrm>
            <a:off x="11081175" y="6516965"/>
            <a:ext cx="696900" cy="208956"/>
          </a:xfrm>
          <a:prstGeom prst="rect">
            <a:avLst/>
          </a:prstGeom>
        </p:spPr>
        <p:txBody>
          <a:bodyPr/>
          <a:lstStyle/>
          <a:p>
            <a:fld id="{E33383A9-BFE7-4608-A1A4-250C72B7FFA1}" type="slidenum">
              <a:rPr lang="en-US" smtClean="0"/>
              <a:t>23</a:t>
            </a:fld>
            <a:endParaRPr lang="en-US"/>
          </a:p>
        </p:txBody>
      </p:sp>
      <p:sp>
        <p:nvSpPr>
          <p:cNvPr id="7" name="TextBox 6"/>
          <p:cNvSpPr txBox="1"/>
          <p:nvPr/>
        </p:nvSpPr>
        <p:spPr>
          <a:xfrm>
            <a:off x="273270" y="1534511"/>
            <a:ext cx="11504805" cy="1569660"/>
          </a:xfrm>
          <a:prstGeom prst="rect">
            <a:avLst/>
          </a:prstGeom>
          <a:noFill/>
        </p:spPr>
        <p:txBody>
          <a:bodyPr wrap="square" rtlCol="0">
            <a:spAutoFit/>
          </a:bodyPr>
          <a:lstStyle/>
          <a:p>
            <a:pPr marL="457189" indent="-457189">
              <a:buFont typeface="Arial" panose="020B0604020202020204" pitchFamily="34" charset="0"/>
              <a:buChar char="•"/>
            </a:pPr>
            <a:r>
              <a:rPr lang="en-US" sz="2400" dirty="0"/>
              <a:t>Activities define the actions to perform on your data. </a:t>
            </a:r>
          </a:p>
          <a:p>
            <a:pPr marL="457189" indent="-457189">
              <a:buFont typeface="Arial" panose="020B0604020202020204" pitchFamily="34" charset="0"/>
              <a:buChar char="•"/>
            </a:pPr>
            <a:r>
              <a:rPr lang="en-US" sz="2400" dirty="0"/>
              <a:t>Each activity takes zero or more datasets as inputs and produces one or more datasets as outputs. </a:t>
            </a:r>
          </a:p>
          <a:p>
            <a:pPr marL="457189" indent="-457189">
              <a:buFont typeface="Arial" panose="020B0604020202020204" pitchFamily="34" charset="0"/>
              <a:buChar char="•"/>
            </a:pPr>
            <a:r>
              <a:rPr lang="en-US" sz="2400" dirty="0"/>
              <a:t>An activity is a unit of orchestration in Azure Data Factory. </a:t>
            </a:r>
          </a:p>
        </p:txBody>
      </p:sp>
      <p:graphicFrame>
        <p:nvGraphicFramePr>
          <p:cNvPr id="5" name="Table 4"/>
          <p:cNvGraphicFramePr>
            <a:graphicFrameLocks noGrp="1"/>
          </p:cNvGraphicFramePr>
          <p:nvPr>
            <p:extLst/>
          </p:nvPr>
        </p:nvGraphicFramePr>
        <p:xfrm>
          <a:off x="4923720" y="3720569"/>
          <a:ext cx="6505904" cy="2671330"/>
        </p:xfrm>
        <a:graphic>
          <a:graphicData uri="http://schemas.openxmlformats.org/drawingml/2006/table">
            <a:tbl>
              <a:tblPr/>
              <a:tblGrid>
                <a:gridCol w="3252952">
                  <a:extLst>
                    <a:ext uri="{9D8B030D-6E8A-4147-A177-3AD203B41FA5}">
                      <a16:colId xmlns:a16="http://schemas.microsoft.com/office/drawing/2014/main" val="20000"/>
                    </a:ext>
                  </a:extLst>
                </a:gridCol>
                <a:gridCol w="3252952">
                  <a:extLst>
                    <a:ext uri="{9D8B030D-6E8A-4147-A177-3AD203B41FA5}">
                      <a16:colId xmlns:a16="http://schemas.microsoft.com/office/drawing/2014/main" val="20001"/>
                    </a:ext>
                  </a:extLst>
                </a:gridCol>
              </a:tblGrid>
              <a:tr h="325120">
                <a:tc>
                  <a:txBody>
                    <a:bodyPr/>
                    <a:lstStyle/>
                    <a:p>
                      <a:r>
                        <a:rPr lang="en-US" sz="1300" b="1" dirty="0"/>
                        <a:t>Available Transformation Activities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dirty="0"/>
                        <a:t>Compute environment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2240">
                <a:tc>
                  <a:txBody>
                    <a:bodyPr/>
                    <a:lstStyle/>
                    <a:p>
                      <a:r>
                        <a:rPr lang="en-US" sz="1300" kern="1200" dirty="0">
                          <a:solidFill>
                            <a:schemeClr val="tx1"/>
                          </a:solidFill>
                          <a:latin typeface="+mn-lt"/>
                          <a:ea typeface="+mn-ea"/>
                          <a:cs typeface="+mn-cs"/>
                        </a:rPr>
                        <a:t>Hive</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HDInsight [Hadoop]</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7841">
                <a:tc>
                  <a:txBody>
                    <a:bodyPr/>
                    <a:lstStyle/>
                    <a:p>
                      <a:r>
                        <a:rPr lang="en-US" sz="1300" kern="1200" dirty="0">
                          <a:solidFill>
                            <a:schemeClr val="tx1"/>
                          </a:solidFill>
                          <a:latin typeface="+mn-lt"/>
                          <a:ea typeface="+mn-ea"/>
                          <a:cs typeface="+mn-cs"/>
                        </a:rPr>
                        <a:t>Pig</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HDInsight [Hadoop]</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40384">
                <a:tc>
                  <a:txBody>
                    <a:bodyPr/>
                    <a:lstStyle/>
                    <a:p>
                      <a:r>
                        <a:rPr lang="en-US" sz="1300" kern="1200" dirty="0">
                          <a:solidFill>
                            <a:schemeClr val="tx1"/>
                          </a:solidFill>
                          <a:latin typeface="+mn-lt"/>
                          <a:ea typeface="+mn-ea"/>
                          <a:cs typeface="+mn-cs"/>
                        </a:rPr>
                        <a:t>MapReduce</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HDInsight [Hadoop]</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25120">
                <a:tc>
                  <a:txBody>
                    <a:bodyPr/>
                    <a:lstStyle/>
                    <a:p>
                      <a:r>
                        <a:rPr lang="en-US" sz="1300" kern="1200" dirty="0">
                          <a:solidFill>
                            <a:schemeClr val="tx1"/>
                          </a:solidFill>
                          <a:latin typeface="+mn-lt"/>
                          <a:ea typeface="+mn-ea"/>
                          <a:cs typeface="+mn-cs"/>
                        </a:rPr>
                        <a:t>Hadoop Streaming</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HDInsight [Hadoop]</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40385">
                <a:tc>
                  <a:txBody>
                    <a:bodyPr/>
                    <a:lstStyle/>
                    <a:p>
                      <a:r>
                        <a:rPr lang="en-US" sz="1300" kern="1200" dirty="0">
                          <a:solidFill>
                            <a:schemeClr val="tx1"/>
                          </a:solidFill>
                          <a:latin typeface="+mn-lt"/>
                          <a:ea typeface="+mn-ea"/>
                          <a:cs typeface="+mn-cs"/>
                        </a:rPr>
                        <a:t>Machine Learning Batch Execution</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Azure VM</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25120">
                <a:tc>
                  <a:txBody>
                    <a:bodyPr/>
                    <a:lstStyle/>
                    <a:p>
                      <a:r>
                        <a:rPr lang="en-US" sz="1300" kern="1200" dirty="0">
                          <a:solidFill>
                            <a:schemeClr val="tx1"/>
                          </a:solidFill>
                          <a:latin typeface="+mn-lt"/>
                          <a:ea typeface="+mn-ea"/>
                          <a:cs typeface="+mn-cs"/>
                        </a:rPr>
                        <a:t>Stored Procedure</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Azure SQL</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25120">
                <a:tc>
                  <a:txBody>
                    <a:bodyPr/>
                    <a:lstStyle/>
                    <a:p>
                      <a:r>
                        <a:rPr lang="en-US" sz="1300" kern="1200" dirty="0" err="1">
                          <a:solidFill>
                            <a:schemeClr val="tx1"/>
                          </a:solidFill>
                          <a:latin typeface="+mn-lt"/>
                          <a:ea typeface="+mn-ea"/>
                          <a:cs typeface="+mn-cs"/>
                        </a:rPr>
                        <a:t>DotNet</a:t>
                      </a:r>
                      <a:endParaRPr lang="en-US" sz="1300" kern="1200" dirty="0">
                        <a:solidFill>
                          <a:schemeClr val="tx1"/>
                        </a:solidFill>
                        <a:latin typeface="+mn-lt"/>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HDInsight [Hadoop] or Azure Batch</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nvPr>
        </p:nvGraphicFramePr>
        <p:xfrm>
          <a:off x="838200" y="3720569"/>
          <a:ext cx="3252952" cy="2671330"/>
        </p:xfrm>
        <a:graphic>
          <a:graphicData uri="http://schemas.openxmlformats.org/drawingml/2006/table">
            <a:tbl>
              <a:tblPr/>
              <a:tblGrid>
                <a:gridCol w="3252952">
                  <a:extLst>
                    <a:ext uri="{9D8B030D-6E8A-4147-A177-3AD203B41FA5}">
                      <a16:colId xmlns:a16="http://schemas.microsoft.com/office/drawing/2014/main" val="20000"/>
                    </a:ext>
                  </a:extLst>
                </a:gridCol>
              </a:tblGrid>
              <a:tr h="325120">
                <a:tc>
                  <a:txBody>
                    <a:bodyPr/>
                    <a:lstStyle/>
                    <a:p>
                      <a:r>
                        <a:rPr lang="en-US" sz="1300" b="1" dirty="0"/>
                        <a:t>Available Data</a:t>
                      </a:r>
                      <a:r>
                        <a:rPr lang="en-US" sz="1300" b="1" baseline="0" dirty="0"/>
                        <a:t> Movement</a:t>
                      </a:r>
                      <a:r>
                        <a:rPr lang="en-US" sz="1300" b="1" dirty="0"/>
                        <a:t> Activities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2240">
                <a:tc>
                  <a:txBody>
                    <a:bodyPr/>
                    <a:lstStyle/>
                    <a:p>
                      <a:r>
                        <a:rPr lang="en-US" sz="1300" kern="1200" dirty="0">
                          <a:solidFill>
                            <a:schemeClr val="tx1"/>
                          </a:solidFill>
                          <a:latin typeface="+mn-lt"/>
                          <a:ea typeface="+mn-ea"/>
                          <a:cs typeface="+mn-cs"/>
                        </a:rPr>
                        <a:t>Copy</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7841">
                <a:tc>
                  <a:txBody>
                    <a:bodyPr/>
                    <a:lstStyle/>
                    <a:p>
                      <a:endParaRPr lang="en-US" sz="1300" dirty="0"/>
                    </a:p>
                  </a:txBody>
                  <a:tcPr marL="121920" marR="121920" marT="60960" marB="6096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2"/>
                  </a:ext>
                </a:extLst>
              </a:tr>
              <a:tr h="340384">
                <a:tc>
                  <a:txBody>
                    <a:bodyPr/>
                    <a:lstStyle/>
                    <a:p>
                      <a:endParaRPr lang="en-US" sz="1300" dirty="0"/>
                    </a:p>
                  </a:txBody>
                  <a:tcPr marL="121920" marR="121920" marT="60960" marB="60960" anchor="ctr">
                    <a:lnL>
                      <a:noFill/>
                    </a:lnL>
                    <a:lnR>
                      <a:noFill/>
                    </a:lnR>
                    <a:lnT>
                      <a:noFill/>
                    </a:lnT>
                    <a:lnB>
                      <a:noFill/>
                    </a:lnB>
                  </a:tcPr>
                </a:tc>
                <a:extLst>
                  <a:ext uri="{0D108BD9-81ED-4DB2-BD59-A6C34878D82A}">
                    <a16:rowId xmlns:a16="http://schemas.microsoft.com/office/drawing/2014/main" val="10003"/>
                  </a:ext>
                </a:extLst>
              </a:tr>
              <a:tr h="325120">
                <a:tc>
                  <a:txBody>
                    <a:bodyPr/>
                    <a:lstStyle/>
                    <a:p>
                      <a:endParaRPr lang="en-US" sz="1300" dirty="0"/>
                    </a:p>
                  </a:txBody>
                  <a:tcPr marL="121920" marR="121920" marT="60960" marB="60960" anchor="ctr">
                    <a:lnL>
                      <a:noFill/>
                    </a:lnL>
                    <a:lnR>
                      <a:noFill/>
                    </a:lnR>
                    <a:lnT>
                      <a:noFill/>
                    </a:lnT>
                    <a:lnB>
                      <a:noFill/>
                    </a:lnB>
                  </a:tcPr>
                </a:tc>
                <a:extLst>
                  <a:ext uri="{0D108BD9-81ED-4DB2-BD59-A6C34878D82A}">
                    <a16:rowId xmlns:a16="http://schemas.microsoft.com/office/drawing/2014/main" val="10004"/>
                  </a:ext>
                </a:extLst>
              </a:tr>
              <a:tr h="340385">
                <a:tc>
                  <a:txBody>
                    <a:bodyPr/>
                    <a:lstStyle/>
                    <a:p>
                      <a:endParaRPr lang="en-US" sz="1300" dirty="0"/>
                    </a:p>
                  </a:txBody>
                  <a:tcPr marL="121920" marR="121920" marT="60960" marB="60960" anchor="ctr">
                    <a:lnL>
                      <a:noFill/>
                    </a:lnL>
                    <a:lnR>
                      <a:noFill/>
                    </a:lnR>
                    <a:lnT>
                      <a:noFill/>
                    </a:lnT>
                    <a:lnB>
                      <a:noFill/>
                    </a:lnB>
                  </a:tcPr>
                </a:tc>
                <a:extLst>
                  <a:ext uri="{0D108BD9-81ED-4DB2-BD59-A6C34878D82A}">
                    <a16:rowId xmlns:a16="http://schemas.microsoft.com/office/drawing/2014/main" val="10005"/>
                  </a:ext>
                </a:extLst>
              </a:tr>
              <a:tr h="325120">
                <a:tc>
                  <a:txBody>
                    <a:bodyPr/>
                    <a:lstStyle/>
                    <a:p>
                      <a:endParaRPr lang="en-US" sz="1300" dirty="0"/>
                    </a:p>
                  </a:txBody>
                  <a:tcPr marL="121920" marR="121920" marT="60960" marB="60960" anchor="ctr">
                    <a:lnL>
                      <a:noFill/>
                    </a:lnL>
                    <a:lnR>
                      <a:noFill/>
                    </a:lnR>
                    <a:lnT>
                      <a:noFill/>
                    </a:lnT>
                    <a:lnB>
                      <a:noFill/>
                    </a:lnB>
                  </a:tcPr>
                </a:tc>
                <a:extLst>
                  <a:ext uri="{0D108BD9-81ED-4DB2-BD59-A6C34878D82A}">
                    <a16:rowId xmlns:a16="http://schemas.microsoft.com/office/drawing/2014/main" val="10006"/>
                  </a:ext>
                </a:extLst>
              </a:tr>
              <a:tr h="325120">
                <a:tc>
                  <a:txBody>
                    <a:bodyPr/>
                    <a:lstStyle/>
                    <a:p>
                      <a:endParaRPr lang="en-US" sz="1300" dirty="0"/>
                    </a:p>
                  </a:txBody>
                  <a:tcPr marL="121920" marR="121920" marT="60960" marB="60960" anchor="ctr">
                    <a:lnL>
                      <a:noFill/>
                    </a:lnL>
                    <a:lnR>
                      <a:noFill/>
                    </a:lnR>
                    <a:lnT>
                      <a:noFill/>
                    </a:lnT>
                    <a:lnB>
                      <a:noFill/>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045429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Pipelines</a:t>
            </a:r>
          </a:p>
        </p:txBody>
      </p:sp>
      <p:sp>
        <p:nvSpPr>
          <p:cNvPr id="4" name="Slide Number Placeholder 3"/>
          <p:cNvSpPr>
            <a:spLocks noGrp="1"/>
          </p:cNvSpPr>
          <p:nvPr>
            <p:ph type="sldNum" sz="quarter" idx="4294967295"/>
          </p:nvPr>
        </p:nvSpPr>
        <p:spPr>
          <a:xfrm>
            <a:off x="11081175" y="6516965"/>
            <a:ext cx="696900" cy="208956"/>
          </a:xfrm>
          <a:prstGeom prst="rect">
            <a:avLst/>
          </a:prstGeom>
        </p:spPr>
        <p:txBody>
          <a:bodyPr/>
          <a:lstStyle/>
          <a:p>
            <a:fld id="{E33383A9-BFE7-4608-A1A4-250C72B7FFA1}" type="slidenum">
              <a:rPr lang="en-US" smtClean="0"/>
              <a:t>24</a:t>
            </a:fld>
            <a:endParaRPr lang="en-US"/>
          </a:p>
        </p:txBody>
      </p:sp>
      <p:sp>
        <p:nvSpPr>
          <p:cNvPr id="7" name="TextBox 6"/>
          <p:cNvSpPr txBox="1"/>
          <p:nvPr/>
        </p:nvSpPr>
        <p:spPr>
          <a:xfrm>
            <a:off x="273270" y="1534511"/>
            <a:ext cx="11504805" cy="1569660"/>
          </a:xfrm>
          <a:prstGeom prst="rect">
            <a:avLst/>
          </a:prstGeom>
          <a:noFill/>
        </p:spPr>
        <p:txBody>
          <a:bodyPr wrap="square" rtlCol="0">
            <a:spAutoFit/>
          </a:bodyPr>
          <a:lstStyle/>
          <a:p>
            <a:pPr marL="457189" indent="-457189">
              <a:buFont typeface="Arial" panose="020B0604020202020204" pitchFamily="34" charset="0"/>
              <a:buChar char="•"/>
            </a:pPr>
            <a:r>
              <a:rPr lang="en-US" sz="2400" dirty="0"/>
              <a:t>Pipelines are a logical grouping of Activities.</a:t>
            </a:r>
          </a:p>
          <a:p>
            <a:pPr marL="457189" indent="-457189">
              <a:buFont typeface="Arial" panose="020B0604020202020204" pitchFamily="34" charset="0"/>
              <a:buChar char="•"/>
            </a:pPr>
            <a:r>
              <a:rPr lang="en-US" sz="2400" dirty="0"/>
              <a:t>They are used to group activities into a unit that together perform a task. </a:t>
            </a:r>
          </a:p>
          <a:p>
            <a:pPr marL="457189" indent="-457189">
              <a:buFont typeface="Arial" panose="020B0604020202020204" pitchFamily="34" charset="0"/>
              <a:buChar char="•"/>
            </a:pPr>
            <a:r>
              <a:rPr lang="en-US" sz="2400" dirty="0"/>
              <a:t>Activities grouped into a single Pipeline can be deployed, scheduled, or deleted as one single unit instead of managing each individual activity independently.</a:t>
            </a:r>
          </a:p>
        </p:txBody>
      </p:sp>
    </p:spTree>
    <p:extLst>
      <p:ext uri="{BB962C8B-B14F-4D97-AF65-F5344CB8AC3E}">
        <p14:creationId xmlns:p14="http://schemas.microsoft.com/office/powerpoint/2010/main" val="347886585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Management Gateway</a:t>
            </a:r>
          </a:p>
        </p:txBody>
      </p:sp>
      <p:sp>
        <p:nvSpPr>
          <p:cNvPr id="4" name="Slide Number Placeholder 3"/>
          <p:cNvSpPr>
            <a:spLocks noGrp="1"/>
          </p:cNvSpPr>
          <p:nvPr>
            <p:ph type="sldNum" sz="quarter" idx="4294967295"/>
          </p:nvPr>
        </p:nvSpPr>
        <p:spPr>
          <a:xfrm>
            <a:off x="11081175" y="6516965"/>
            <a:ext cx="696900" cy="208956"/>
          </a:xfrm>
          <a:prstGeom prst="rect">
            <a:avLst/>
          </a:prstGeom>
        </p:spPr>
        <p:txBody>
          <a:bodyPr/>
          <a:lstStyle/>
          <a:p>
            <a:fld id="{E33383A9-BFE7-4608-A1A4-250C72B7FFA1}" type="slidenum">
              <a:rPr lang="en-US" smtClean="0"/>
              <a:t>25</a:t>
            </a:fld>
            <a:endParaRPr lang="en-US"/>
          </a:p>
        </p:txBody>
      </p:sp>
      <p:sp>
        <p:nvSpPr>
          <p:cNvPr id="7" name="TextBox 6"/>
          <p:cNvSpPr txBox="1"/>
          <p:nvPr/>
        </p:nvSpPr>
        <p:spPr>
          <a:xfrm>
            <a:off x="273270" y="1534511"/>
            <a:ext cx="11504805" cy="3416320"/>
          </a:xfrm>
          <a:prstGeom prst="rect">
            <a:avLst/>
          </a:prstGeom>
          <a:noFill/>
        </p:spPr>
        <p:txBody>
          <a:bodyPr wrap="square" rtlCol="0">
            <a:spAutoFit/>
          </a:bodyPr>
          <a:lstStyle/>
          <a:p>
            <a:pPr marL="457189" indent="-457189">
              <a:buFont typeface="Arial" panose="020B0604020202020204" pitchFamily="34" charset="0"/>
              <a:buChar char="•"/>
            </a:pPr>
            <a:r>
              <a:rPr lang="en-US" sz="2400" dirty="0"/>
              <a:t>The Data Management Gateway allows secure access to on-premises data sources</a:t>
            </a:r>
          </a:p>
          <a:p>
            <a:pPr marL="1066773" lvl="1" indent="-457189">
              <a:buFont typeface="Arial" panose="020B0604020202020204" pitchFamily="34" charset="0"/>
              <a:buChar char="•"/>
            </a:pPr>
            <a:r>
              <a:rPr lang="en-US" sz="2400" dirty="0"/>
              <a:t>No corporate firewall changes (Gateway uses HTTP based connections)</a:t>
            </a:r>
          </a:p>
          <a:p>
            <a:pPr marL="1066773" lvl="1" indent="-457189">
              <a:buFont typeface="Arial" panose="020B0604020202020204" pitchFamily="34" charset="0"/>
              <a:buChar char="•"/>
            </a:pPr>
            <a:r>
              <a:rPr lang="en-US" sz="2400" dirty="0"/>
              <a:t>Encrypt credentials for your on-premises data stores with your certificate</a:t>
            </a:r>
          </a:p>
          <a:p>
            <a:pPr marL="1066773" lvl="1" indent="-457189">
              <a:buFont typeface="Arial" panose="020B0604020202020204" pitchFamily="34" charset="0"/>
              <a:buChar char="•"/>
            </a:pPr>
            <a:r>
              <a:rPr lang="en-US" sz="2400" dirty="0"/>
              <a:t>Parallel data transfer, resilient to network issues with auto retry logic.</a:t>
            </a:r>
          </a:p>
          <a:p>
            <a:pPr marL="457189" indent="-457189">
              <a:buFont typeface="Arial" panose="020B0604020202020204" pitchFamily="34" charset="0"/>
              <a:buChar char="•"/>
            </a:pPr>
            <a:r>
              <a:rPr lang="en-US" sz="2400" dirty="0"/>
              <a:t>Considerations:</a:t>
            </a:r>
          </a:p>
          <a:p>
            <a:pPr marL="1066773" lvl="1" indent="-457189">
              <a:buFont typeface="Arial" panose="020B0604020202020204" pitchFamily="34" charset="0"/>
              <a:buChar char="•"/>
            </a:pPr>
            <a:r>
              <a:rPr lang="en-US" sz="2400" dirty="0"/>
              <a:t> A single gateway instance is tied to only one Azure Data Factory</a:t>
            </a:r>
          </a:p>
          <a:p>
            <a:pPr marL="1066773" lvl="1" indent="-457189">
              <a:buFont typeface="Arial" panose="020B0604020202020204" pitchFamily="34" charset="0"/>
              <a:buChar char="•"/>
            </a:pPr>
            <a:r>
              <a:rPr lang="en-US" sz="2400" dirty="0"/>
              <a:t>Only one instance of Data Management Gateway can be installed on a single machine</a:t>
            </a:r>
          </a:p>
        </p:txBody>
      </p:sp>
    </p:spTree>
    <p:extLst>
      <p:ext uri="{BB962C8B-B14F-4D97-AF65-F5344CB8AC3E}">
        <p14:creationId xmlns:p14="http://schemas.microsoft.com/office/powerpoint/2010/main" val="32252178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C66DE8B-63AA-4282-9897-1779835E24E8}"/>
              </a:ext>
            </a:extLst>
          </p:cNvPr>
          <p:cNvSpPr>
            <a:spLocks noGrp="1"/>
          </p:cNvSpPr>
          <p:nvPr>
            <p:ph type="title"/>
          </p:nvPr>
        </p:nvSpPr>
        <p:spPr/>
        <p:txBody>
          <a:bodyPr/>
          <a:lstStyle/>
          <a:p>
            <a:r>
              <a:rPr lang="en-US" altLang="zh-TW"/>
              <a:t>SSIS v.s ADF</a:t>
            </a:r>
            <a:endParaRPr lang="zh-TW" altLang="en-US" dirty="0"/>
          </a:p>
        </p:txBody>
      </p:sp>
      <p:pic>
        <p:nvPicPr>
          <p:cNvPr id="1026" name="Picture 2" descr="相關圖片">
            <a:extLst>
              <a:ext uri="{FF2B5EF4-FFF2-40B4-BE49-F238E27FC236}">
                <a16:creationId xmlns:a16="http://schemas.microsoft.com/office/drawing/2014/main" id="{A67A2A6C-D26C-4EFF-828F-92AFBB1B2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7960" y="1050056"/>
            <a:ext cx="7518400" cy="5008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84927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69239" y="1189177"/>
            <a:ext cx="11653523" cy="2320700"/>
          </a:xfrm>
        </p:spPr>
        <p:txBody>
          <a:bodyPr/>
          <a:lstStyle/>
          <a:p>
            <a:r>
              <a:rPr lang="en-US" altLang="zh-TW"/>
              <a:t>Integration Runtime (IR)</a:t>
            </a:r>
          </a:p>
          <a:p>
            <a:pPr lvl="1"/>
            <a:r>
              <a:rPr lang="en-US" altLang="zh-TW"/>
              <a:t>Move data.</a:t>
            </a:r>
          </a:p>
          <a:p>
            <a:pPr lvl="1"/>
            <a:r>
              <a:rPr lang="en-US" altLang="zh-TW"/>
              <a:t>Execute ADF activities.</a:t>
            </a:r>
          </a:p>
          <a:p>
            <a:pPr lvl="1"/>
            <a:r>
              <a:rPr lang="en-US" altLang="zh-TW">
                <a:solidFill>
                  <a:srgbClr val="FF0000"/>
                </a:solidFill>
              </a:rPr>
              <a:t>Execute SSIS packages</a:t>
            </a:r>
            <a:r>
              <a:rPr lang="en-US" altLang="zh-TW"/>
              <a:t>.</a:t>
            </a:r>
          </a:p>
          <a:p>
            <a:pPr lvl="1"/>
            <a:endParaRPr lang="zh-TW" altLang="en-US"/>
          </a:p>
        </p:txBody>
      </p:sp>
      <p:sp>
        <p:nvSpPr>
          <p:cNvPr id="3" name="標題 2"/>
          <p:cNvSpPr>
            <a:spLocks noGrp="1"/>
          </p:cNvSpPr>
          <p:nvPr>
            <p:ph type="title"/>
          </p:nvPr>
        </p:nvSpPr>
        <p:spPr/>
        <p:txBody>
          <a:bodyPr/>
          <a:lstStyle/>
          <a:p>
            <a:r>
              <a:rPr lang="en-US" altLang="zh-TW"/>
              <a:t>Azure Data Factory Version 2</a:t>
            </a:r>
            <a:endParaRPr lang="zh-TW" altLang="en-US" dirty="0"/>
          </a:p>
        </p:txBody>
      </p:sp>
    </p:spTree>
    <p:extLst>
      <p:ext uri="{BB962C8B-B14F-4D97-AF65-F5344CB8AC3E}">
        <p14:creationId xmlns:p14="http://schemas.microsoft.com/office/powerpoint/2010/main" val="178643284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8E61E1F4-6DE8-4F7E-9784-335B93C21BCC}"/>
              </a:ext>
            </a:extLst>
          </p:cNvPr>
          <p:cNvSpPr>
            <a:spLocks noGrp="1"/>
          </p:cNvSpPr>
          <p:nvPr>
            <p:ph type="body" sz="quarter" idx="10"/>
          </p:nvPr>
        </p:nvSpPr>
        <p:spPr>
          <a:xfrm>
            <a:off x="269239" y="1189177"/>
            <a:ext cx="11653523" cy="4444615"/>
          </a:xfrm>
        </p:spPr>
        <p:txBody>
          <a:bodyPr/>
          <a:lstStyle/>
          <a:p>
            <a:r>
              <a:rPr lang="zh-TW" altLang="en-US" dirty="0"/>
              <a:t>使用 </a:t>
            </a:r>
            <a:r>
              <a:rPr lang="en-US" altLang="zh-TW" dirty="0"/>
              <a:t>PowerShell </a:t>
            </a:r>
            <a:r>
              <a:rPr lang="zh-TW" altLang="en-US" dirty="0"/>
              <a:t>安裝</a:t>
            </a:r>
            <a:endParaRPr lang="en-US" altLang="zh-TW" dirty="0"/>
          </a:p>
          <a:p>
            <a:pPr lvl="1"/>
            <a:r>
              <a:rPr lang="en-US" altLang="zh-TW" dirty="0"/>
              <a:t> Install-Module </a:t>
            </a:r>
            <a:r>
              <a:rPr lang="en-US" altLang="zh-TW" dirty="0" err="1"/>
              <a:t>AzureRM.DataFactories</a:t>
            </a:r>
            <a:endParaRPr lang="en-US" altLang="zh-TW" dirty="0"/>
          </a:p>
          <a:p>
            <a:pPr lvl="1"/>
            <a:r>
              <a:rPr lang="en-US" altLang="zh-TW" dirty="0"/>
              <a:t>Set-AzureRmDataFactoryV2IntegrationRuntime</a:t>
            </a:r>
          </a:p>
          <a:p>
            <a:pPr lvl="1"/>
            <a:r>
              <a:rPr lang="en-US" altLang="zh-TW" dirty="0"/>
              <a:t>Start-AzureRmDataFactoryV2IntegrationRuntime</a:t>
            </a:r>
          </a:p>
          <a:p>
            <a:pPr lvl="1"/>
            <a:endParaRPr lang="en-US" altLang="zh-TW" dirty="0"/>
          </a:p>
          <a:p>
            <a:r>
              <a:rPr lang="zh-TW" altLang="en-US" dirty="0"/>
              <a:t>語法太長，時間有點久，請參考</a:t>
            </a:r>
            <a:endParaRPr lang="en-US" altLang="zh-TW" dirty="0"/>
          </a:p>
          <a:p>
            <a:pPr lvl="1"/>
            <a:r>
              <a:rPr lang="en-US" altLang="zh-TW" dirty="0">
                <a:hlinkClick r:id="rId2"/>
              </a:rPr>
              <a:t>https://dotblogs.com.tw/jamesfu/2017/12/11/ssisonazure</a:t>
            </a:r>
            <a:endParaRPr lang="en-US" altLang="zh-TW" dirty="0"/>
          </a:p>
          <a:p>
            <a:pPr lvl="1"/>
            <a:endParaRPr lang="en-US" altLang="zh-TW" dirty="0"/>
          </a:p>
          <a:p>
            <a:r>
              <a:rPr lang="zh-TW" altLang="en-US" dirty="0"/>
              <a:t>注意你的 </a:t>
            </a:r>
            <a:r>
              <a:rPr lang="en-US" altLang="zh-TW" dirty="0"/>
              <a:t>Azure </a:t>
            </a:r>
            <a:r>
              <a:rPr lang="zh-TW" altLang="en-US" dirty="0"/>
              <a:t>額度 </a:t>
            </a:r>
            <a:r>
              <a:rPr lang="en-US" altLang="zh-TW" dirty="0"/>
              <a:t>!!!</a:t>
            </a:r>
            <a:endParaRPr lang="zh-TW" altLang="en-US" dirty="0"/>
          </a:p>
        </p:txBody>
      </p:sp>
      <p:sp>
        <p:nvSpPr>
          <p:cNvPr id="3" name="標題 2">
            <a:extLst>
              <a:ext uri="{FF2B5EF4-FFF2-40B4-BE49-F238E27FC236}">
                <a16:creationId xmlns:a16="http://schemas.microsoft.com/office/drawing/2014/main" id="{2E76C2AB-EB6E-48B6-A830-D4AAE4DC00E7}"/>
              </a:ext>
            </a:extLst>
          </p:cNvPr>
          <p:cNvSpPr>
            <a:spLocks noGrp="1"/>
          </p:cNvSpPr>
          <p:nvPr>
            <p:ph type="title"/>
          </p:nvPr>
        </p:nvSpPr>
        <p:spPr/>
        <p:txBody>
          <a:bodyPr/>
          <a:lstStyle/>
          <a:p>
            <a:r>
              <a:rPr lang="en-US" altLang="zh-TW" dirty="0"/>
              <a:t>Install</a:t>
            </a:r>
            <a:endParaRPr lang="zh-TW" altLang="en-US" dirty="0"/>
          </a:p>
        </p:txBody>
      </p:sp>
    </p:spTree>
    <p:extLst>
      <p:ext uri="{BB962C8B-B14F-4D97-AF65-F5344CB8AC3E}">
        <p14:creationId xmlns:p14="http://schemas.microsoft.com/office/powerpoint/2010/main" val="22659936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2084377"/>
            <a:ext cx="9859116" cy="1098762"/>
          </a:xfrm>
        </p:spPr>
        <p:txBody>
          <a:bodyPr/>
          <a:lstStyle/>
          <a:p>
            <a:r>
              <a:rPr lang="en-US" sz="6470" dirty="0"/>
              <a:t>Demo</a:t>
            </a:r>
            <a:r>
              <a:rPr lang="en-US" sz="6470"/>
              <a:t>: </a:t>
            </a:r>
            <a:r>
              <a:rPr lang="en-US" altLang="zh-TW" sz="6600"/>
              <a:t>IR</a:t>
            </a:r>
            <a:endParaRPr lang="en-US" sz="6470" dirty="0"/>
          </a:p>
        </p:txBody>
      </p: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93011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749A-2A99-4DB1-8566-47BDD4370A88}"/>
              </a:ext>
            </a:extLst>
          </p:cNvPr>
          <p:cNvSpPr>
            <a:spLocks noGrp="1"/>
          </p:cNvSpPr>
          <p:nvPr>
            <p:ph type="title"/>
          </p:nvPr>
        </p:nvSpPr>
        <p:spPr/>
        <p:txBody>
          <a:bodyPr/>
          <a:lstStyle/>
          <a:p>
            <a:r>
              <a:rPr lang="en-US" dirty="0"/>
              <a:t>Study4.TW</a:t>
            </a:r>
          </a:p>
        </p:txBody>
      </p:sp>
      <p:pic>
        <p:nvPicPr>
          <p:cNvPr id="4" name="圖片 3">
            <a:extLst>
              <a:ext uri="{FF2B5EF4-FFF2-40B4-BE49-F238E27FC236}">
                <a16:creationId xmlns:a16="http://schemas.microsoft.com/office/drawing/2014/main" id="{303C308E-23DE-4015-8354-8B88FFE4515E}"/>
              </a:ext>
            </a:extLst>
          </p:cNvPr>
          <p:cNvPicPr>
            <a:picLocks noChangeAspect="1"/>
          </p:cNvPicPr>
          <p:nvPr/>
        </p:nvPicPr>
        <p:blipFill>
          <a:blip r:embed="rId3"/>
          <a:stretch>
            <a:fillRect/>
          </a:stretch>
        </p:blipFill>
        <p:spPr>
          <a:xfrm>
            <a:off x="4239960" y="1189176"/>
            <a:ext cx="3694416" cy="3694416"/>
          </a:xfrm>
          <a:prstGeom prst="rect">
            <a:avLst/>
          </a:prstGeom>
        </p:spPr>
      </p:pic>
      <p:pic>
        <p:nvPicPr>
          <p:cNvPr id="5" name="圖片 4">
            <a:extLst>
              <a:ext uri="{FF2B5EF4-FFF2-40B4-BE49-F238E27FC236}">
                <a16:creationId xmlns:a16="http://schemas.microsoft.com/office/drawing/2014/main" id="{0F4FB6CF-C041-4F72-8012-A2ED7FC60698}"/>
              </a:ext>
            </a:extLst>
          </p:cNvPr>
          <p:cNvPicPr>
            <a:picLocks noChangeAspect="1"/>
          </p:cNvPicPr>
          <p:nvPr/>
        </p:nvPicPr>
        <p:blipFill>
          <a:blip r:embed="rId4"/>
          <a:stretch>
            <a:fillRect/>
          </a:stretch>
        </p:blipFill>
        <p:spPr>
          <a:xfrm>
            <a:off x="8207148" y="1204634"/>
            <a:ext cx="3712079" cy="3712079"/>
          </a:xfrm>
          <a:prstGeom prst="rect">
            <a:avLst/>
          </a:prstGeom>
        </p:spPr>
      </p:pic>
      <p:sp>
        <p:nvSpPr>
          <p:cNvPr id="6" name="文字方塊 5">
            <a:extLst>
              <a:ext uri="{FF2B5EF4-FFF2-40B4-BE49-F238E27FC236}">
                <a16:creationId xmlns:a16="http://schemas.microsoft.com/office/drawing/2014/main" id="{A00CFF5C-47B2-406F-B93B-345AFE8251A6}"/>
              </a:ext>
            </a:extLst>
          </p:cNvPr>
          <p:cNvSpPr txBox="1"/>
          <p:nvPr/>
        </p:nvSpPr>
        <p:spPr>
          <a:xfrm>
            <a:off x="9207111" y="5155258"/>
            <a:ext cx="2093533" cy="627864"/>
          </a:xfrm>
          <a:prstGeom prst="rect">
            <a:avLst/>
          </a:prstGeom>
          <a:noFill/>
        </p:spPr>
        <p:txBody>
          <a:bodyPr wrap="square" lIns="182880" tIns="146304" rIns="182880" bIns="146304" rtlCol="0">
            <a:spAutoFit/>
          </a:bodyPr>
          <a:lstStyle/>
          <a:p>
            <a:pPr>
              <a:lnSpc>
                <a:spcPct val="90000"/>
              </a:lnSpc>
              <a:spcAft>
                <a:spcPts val="600"/>
              </a:spcAft>
            </a:pPr>
            <a:r>
              <a:rPr lang="en-US" altLang="zh-TW" sz="2400" dirty="0">
                <a:gradFill>
                  <a:gsLst>
                    <a:gs pos="2917">
                      <a:schemeClr val="tx1"/>
                    </a:gs>
                    <a:gs pos="30000">
                      <a:schemeClr val="tx1"/>
                    </a:gs>
                  </a:gsLst>
                  <a:lin ang="5400000" scaled="0"/>
                </a:gradFill>
                <a:latin typeface="微軟正黑體" panose="020B0604030504040204" pitchFamily="34" charset="-120"/>
                <a:ea typeface="微軟正黑體" panose="020B0604030504040204" pitchFamily="34" charset="-120"/>
              </a:rPr>
              <a:t>FB</a:t>
            </a:r>
            <a:r>
              <a:rPr lang="zh-TW" altLang="en-US" sz="2400" dirty="0">
                <a:gradFill>
                  <a:gsLst>
                    <a:gs pos="2917">
                      <a:schemeClr val="tx1"/>
                    </a:gs>
                    <a:gs pos="30000">
                      <a:schemeClr val="tx1"/>
                    </a:gs>
                  </a:gsLst>
                  <a:lin ang="5400000" scaled="0"/>
                </a:gradFill>
                <a:latin typeface="微軟正黑體" panose="020B0604030504040204" pitchFamily="34" charset="-120"/>
                <a:ea typeface="微軟正黑體" panose="020B0604030504040204" pitchFamily="34" charset="-120"/>
              </a:rPr>
              <a:t>粉絲專頁</a:t>
            </a:r>
          </a:p>
        </p:txBody>
      </p:sp>
      <p:sp>
        <p:nvSpPr>
          <p:cNvPr id="7" name="文字方塊 6">
            <a:extLst>
              <a:ext uri="{FF2B5EF4-FFF2-40B4-BE49-F238E27FC236}">
                <a16:creationId xmlns:a16="http://schemas.microsoft.com/office/drawing/2014/main" id="{1C54E48E-B6B1-4DF6-AAF9-F6252987941C}"/>
              </a:ext>
            </a:extLst>
          </p:cNvPr>
          <p:cNvSpPr txBox="1"/>
          <p:nvPr/>
        </p:nvSpPr>
        <p:spPr>
          <a:xfrm>
            <a:off x="5026510" y="5155258"/>
            <a:ext cx="2551837" cy="627864"/>
          </a:xfrm>
          <a:prstGeom prst="rect">
            <a:avLst/>
          </a:prstGeom>
          <a:noFill/>
        </p:spPr>
        <p:txBody>
          <a:bodyPr wrap="square" lIns="182880" tIns="146304" rIns="182880" bIns="146304" rtlCol="0">
            <a:spAutoFit/>
          </a:bodyPr>
          <a:lstStyle/>
          <a:p>
            <a:pPr>
              <a:lnSpc>
                <a:spcPct val="90000"/>
              </a:lnSpc>
              <a:spcAft>
                <a:spcPts val="600"/>
              </a:spcAft>
            </a:pPr>
            <a:r>
              <a:rPr lang="en-US" altLang="zh-TW" sz="2400" dirty="0">
                <a:gradFill>
                  <a:gsLst>
                    <a:gs pos="2917">
                      <a:schemeClr val="tx1"/>
                    </a:gs>
                    <a:gs pos="30000">
                      <a:schemeClr val="tx1"/>
                    </a:gs>
                  </a:gsLst>
                  <a:lin ang="5400000" scaled="0"/>
                </a:gradFill>
                <a:latin typeface="微軟正黑體" panose="020B0604030504040204" pitchFamily="34" charset="-120"/>
                <a:ea typeface="微軟正黑體" panose="020B0604030504040204" pitchFamily="34" charset="-120"/>
              </a:rPr>
              <a:t>Study4.TW</a:t>
            </a:r>
            <a:endParaRPr lang="zh-TW" altLang="en-US" sz="2400" dirty="0">
              <a:gradFill>
                <a:gsLst>
                  <a:gs pos="2917">
                    <a:schemeClr val="tx1"/>
                  </a:gs>
                  <a:gs pos="30000">
                    <a:schemeClr val="tx1"/>
                  </a:gs>
                </a:gsLst>
                <a:lin ang="5400000" scaled="0"/>
              </a:gradFill>
              <a:latin typeface="微軟正黑體" panose="020B0604030504040204" pitchFamily="34" charset="-120"/>
              <a:ea typeface="微軟正黑體" panose="020B0604030504040204" pitchFamily="34" charset="-120"/>
            </a:endParaRPr>
          </a:p>
        </p:txBody>
      </p:sp>
      <p:pic>
        <p:nvPicPr>
          <p:cNvPr id="8" name="圖片 7">
            <a:extLst>
              <a:ext uri="{FF2B5EF4-FFF2-40B4-BE49-F238E27FC236}">
                <a16:creationId xmlns:a16="http://schemas.microsoft.com/office/drawing/2014/main" id="{4FB2A589-0497-48C5-9D6B-8CA4D676403F}"/>
              </a:ext>
            </a:extLst>
          </p:cNvPr>
          <p:cNvPicPr>
            <a:picLocks noChangeAspect="1"/>
          </p:cNvPicPr>
          <p:nvPr/>
        </p:nvPicPr>
        <p:blipFill>
          <a:blip r:embed="rId5"/>
          <a:stretch>
            <a:fillRect/>
          </a:stretch>
        </p:blipFill>
        <p:spPr>
          <a:xfrm>
            <a:off x="272772" y="1196905"/>
            <a:ext cx="3694416" cy="3694416"/>
          </a:xfrm>
          <a:prstGeom prst="rect">
            <a:avLst/>
          </a:prstGeom>
        </p:spPr>
      </p:pic>
      <p:sp>
        <p:nvSpPr>
          <p:cNvPr id="9" name="文字方塊 8">
            <a:extLst>
              <a:ext uri="{FF2B5EF4-FFF2-40B4-BE49-F238E27FC236}">
                <a16:creationId xmlns:a16="http://schemas.microsoft.com/office/drawing/2014/main" id="{07FCF913-9822-480D-8CB5-9262FB8F4D9A}"/>
              </a:ext>
            </a:extLst>
          </p:cNvPr>
          <p:cNvSpPr txBox="1"/>
          <p:nvPr/>
        </p:nvSpPr>
        <p:spPr>
          <a:xfrm>
            <a:off x="967840" y="5155258"/>
            <a:ext cx="2608177" cy="627864"/>
          </a:xfrm>
          <a:prstGeom prst="rect">
            <a:avLst/>
          </a:prstGeom>
          <a:noFill/>
        </p:spPr>
        <p:txBody>
          <a:bodyPr wrap="square" lIns="182880" tIns="146304" rIns="182880" bIns="146304" rtlCol="0">
            <a:spAutoFit/>
          </a:bodyPr>
          <a:lstStyle/>
          <a:p>
            <a:pPr>
              <a:lnSpc>
                <a:spcPct val="90000"/>
              </a:lnSpc>
              <a:spcAft>
                <a:spcPts val="600"/>
              </a:spcAft>
            </a:pPr>
            <a:r>
              <a:rPr lang="en-US" altLang="zh-TW" sz="2400" dirty="0">
                <a:gradFill>
                  <a:gsLst>
                    <a:gs pos="2917">
                      <a:schemeClr val="tx1"/>
                    </a:gs>
                    <a:gs pos="30000">
                      <a:schemeClr val="tx1"/>
                    </a:gs>
                  </a:gsLst>
                  <a:lin ang="5400000" scaled="0"/>
                </a:gradFill>
                <a:latin typeface="微軟正黑體" panose="020B0604030504040204" pitchFamily="34" charset="-120"/>
                <a:ea typeface="微軟正黑體" panose="020B0604030504040204" pitchFamily="34" charset="-120"/>
              </a:rPr>
              <a:t>FB</a:t>
            </a:r>
            <a:r>
              <a:rPr lang="zh-TW" altLang="en-US" sz="2400" dirty="0">
                <a:gradFill>
                  <a:gsLst>
                    <a:gs pos="2917">
                      <a:schemeClr val="tx1"/>
                    </a:gs>
                    <a:gs pos="30000">
                      <a:schemeClr val="tx1"/>
                    </a:gs>
                  </a:gsLst>
                  <a:lin ang="5400000" scaled="0"/>
                </a:gradFill>
                <a:latin typeface="微軟正黑體" panose="020B0604030504040204" pitchFamily="34" charset="-120"/>
                <a:ea typeface="微軟正黑體" panose="020B0604030504040204" pitchFamily="34" charset="-120"/>
              </a:rPr>
              <a:t>聊天社團</a:t>
            </a:r>
          </a:p>
        </p:txBody>
      </p:sp>
    </p:spTree>
    <p:extLst>
      <p:ext uri="{BB962C8B-B14F-4D97-AF65-F5344CB8AC3E}">
        <p14:creationId xmlns:p14="http://schemas.microsoft.com/office/powerpoint/2010/main" val="327531477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4725C8B9-390A-44B3-8B90-26D12BB001AD}"/>
              </a:ext>
            </a:extLst>
          </p:cNvPr>
          <p:cNvSpPr>
            <a:spLocks noGrp="1"/>
          </p:cNvSpPr>
          <p:nvPr>
            <p:ph type="body" sz="quarter" idx="10"/>
          </p:nvPr>
        </p:nvSpPr>
        <p:spPr/>
        <p:txBody>
          <a:bodyPr/>
          <a:lstStyle/>
          <a:p>
            <a:endParaRPr lang="zh-TW" altLang="en-US"/>
          </a:p>
        </p:txBody>
      </p:sp>
      <p:sp>
        <p:nvSpPr>
          <p:cNvPr id="4" name="標題 3">
            <a:extLst>
              <a:ext uri="{FF2B5EF4-FFF2-40B4-BE49-F238E27FC236}">
                <a16:creationId xmlns:a16="http://schemas.microsoft.com/office/drawing/2014/main" id="{18B2F808-FFE1-4ABA-AF4F-FDF3E902786E}"/>
              </a:ext>
            </a:extLst>
          </p:cNvPr>
          <p:cNvSpPr>
            <a:spLocks noGrp="1"/>
          </p:cNvSpPr>
          <p:nvPr>
            <p:ph type="title"/>
          </p:nvPr>
        </p:nvSpPr>
        <p:spPr/>
        <p:txBody>
          <a:bodyPr/>
          <a:lstStyle/>
          <a:p>
            <a:r>
              <a:rPr lang="zh-TW" altLang="en-US" dirty="0"/>
              <a:t>在 </a:t>
            </a:r>
            <a:r>
              <a:rPr lang="en-US" altLang="zh-TW" dirty="0"/>
              <a:t>Azure </a:t>
            </a:r>
            <a:r>
              <a:rPr lang="zh-TW" altLang="en-US" dirty="0"/>
              <a:t>上使用 </a:t>
            </a:r>
            <a:r>
              <a:rPr lang="en-US" altLang="zh-TW" dirty="0"/>
              <a:t>SSIS</a:t>
            </a:r>
            <a:endParaRPr lang="zh-TW" altLang="en-US" dirty="0"/>
          </a:p>
        </p:txBody>
      </p:sp>
      <p:graphicFrame>
        <p:nvGraphicFramePr>
          <p:cNvPr id="6" name="表格 5">
            <a:extLst>
              <a:ext uri="{FF2B5EF4-FFF2-40B4-BE49-F238E27FC236}">
                <a16:creationId xmlns:a16="http://schemas.microsoft.com/office/drawing/2014/main" id="{491AA2EC-D3E3-4A08-8DE8-12A92AA3A0C5}"/>
              </a:ext>
            </a:extLst>
          </p:cNvPr>
          <p:cNvGraphicFramePr>
            <a:graphicFrameLocks noGrp="1"/>
          </p:cNvGraphicFramePr>
          <p:nvPr>
            <p:extLst>
              <p:ext uri="{D42A27DB-BD31-4B8C-83A1-F6EECF244321}">
                <p14:modId xmlns:p14="http://schemas.microsoft.com/office/powerpoint/2010/main" val="208303864"/>
              </p:ext>
            </p:extLst>
          </p:nvPr>
        </p:nvGraphicFramePr>
        <p:xfrm>
          <a:off x="266920" y="1189176"/>
          <a:ext cx="11653524" cy="4825544"/>
        </p:xfrm>
        <a:graphic>
          <a:graphicData uri="http://schemas.openxmlformats.org/drawingml/2006/table">
            <a:tbl>
              <a:tblPr firstRow="1" bandRow="1">
                <a:tableStyleId>{5C22544A-7EE6-4342-B048-85BDC9FD1C3A}</a:tableStyleId>
              </a:tblPr>
              <a:tblGrid>
                <a:gridCol w="2913381">
                  <a:extLst>
                    <a:ext uri="{9D8B030D-6E8A-4147-A177-3AD203B41FA5}">
                      <a16:colId xmlns:a16="http://schemas.microsoft.com/office/drawing/2014/main" val="4052012302"/>
                    </a:ext>
                  </a:extLst>
                </a:gridCol>
                <a:gridCol w="2913381">
                  <a:extLst>
                    <a:ext uri="{9D8B030D-6E8A-4147-A177-3AD203B41FA5}">
                      <a16:colId xmlns:a16="http://schemas.microsoft.com/office/drawing/2014/main" val="1415628152"/>
                    </a:ext>
                  </a:extLst>
                </a:gridCol>
                <a:gridCol w="2913381">
                  <a:extLst>
                    <a:ext uri="{9D8B030D-6E8A-4147-A177-3AD203B41FA5}">
                      <a16:colId xmlns:a16="http://schemas.microsoft.com/office/drawing/2014/main" val="4213831495"/>
                    </a:ext>
                  </a:extLst>
                </a:gridCol>
                <a:gridCol w="2913381">
                  <a:extLst>
                    <a:ext uri="{9D8B030D-6E8A-4147-A177-3AD203B41FA5}">
                      <a16:colId xmlns:a16="http://schemas.microsoft.com/office/drawing/2014/main" val="1122731423"/>
                    </a:ext>
                  </a:extLst>
                </a:gridCol>
              </a:tblGrid>
              <a:tr h="1206386">
                <a:tc>
                  <a:txBody>
                    <a:bodyPr/>
                    <a:lstStyle/>
                    <a:p>
                      <a:pPr algn="ctr"/>
                      <a:r>
                        <a:rPr lang="zh-TW" altLang="en-US" sz="3600" dirty="0">
                          <a:latin typeface="微軟正黑體" panose="020B0604030504040204" pitchFamily="34" charset="-120"/>
                          <a:ea typeface="微軟正黑體" panose="020B0604030504040204" pitchFamily="34" charset="-120"/>
                        </a:rPr>
                        <a:t>類型</a:t>
                      </a:r>
                    </a:p>
                  </a:txBody>
                  <a:tcPr anchor="ctr"/>
                </a:tc>
                <a:tc>
                  <a:txBody>
                    <a:bodyPr/>
                    <a:lstStyle/>
                    <a:p>
                      <a:pPr algn="ctr"/>
                      <a:r>
                        <a:rPr lang="en-US" altLang="zh-TW" sz="3600" dirty="0">
                          <a:latin typeface="微軟正黑體" panose="020B0604030504040204" pitchFamily="34" charset="-120"/>
                          <a:ea typeface="微軟正黑體" panose="020B0604030504040204" pitchFamily="34" charset="-120"/>
                        </a:rPr>
                        <a:t>OS</a:t>
                      </a:r>
                      <a:endParaRPr lang="zh-TW" altLang="en-US" sz="36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3600" dirty="0">
                          <a:latin typeface="微軟正黑體" panose="020B0604030504040204" pitchFamily="34" charset="-120"/>
                          <a:ea typeface="微軟正黑體" panose="020B0604030504040204" pitchFamily="34" charset="-120"/>
                        </a:rPr>
                        <a:t>功能</a:t>
                      </a:r>
                    </a:p>
                  </a:txBody>
                  <a:tcPr anchor="ctr"/>
                </a:tc>
                <a:tc>
                  <a:txBody>
                    <a:bodyPr/>
                    <a:lstStyle/>
                    <a:p>
                      <a:pPr algn="ctr"/>
                      <a:r>
                        <a:rPr lang="zh-TW" altLang="en-US" sz="3600" dirty="0">
                          <a:latin typeface="微軟正黑體" panose="020B0604030504040204" pitchFamily="34" charset="-120"/>
                          <a:ea typeface="微軟正黑體" panose="020B0604030504040204" pitchFamily="34" charset="-120"/>
                        </a:rPr>
                        <a:t>價格</a:t>
                      </a:r>
                    </a:p>
                  </a:txBody>
                  <a:tcPr anchor="ctr"/>
                </a:tc>
                <a:extLst>
                  <a:ext uri="{0D108BD9-81ED-4DB2-BD59-A6C34878D82A}">
                    <a16:rowId xmlns:a16="http://schemas.microsoft.com/office/drawing/2014/main" val="2243510901"/>
                  </a:ext>
                </a:extLst>
              </a:tr>
              <a:tr h="1206386">
                <a:tc>
                  <a:txBody>
                    <a:bodyPr/>
                    <a:lstStyle/>
                    <a:p>
                      <a:r>
                        <a:rPr lang="en-US" altLang="zh-TW" sz="2400" dirty="0">
                          <a:latin typeface="微軟正黑體" panose="020B0604030504040204" pitchFamily="34" charset="-120"/>
                          <a:ea typeface="微軟正黑體" panose="020B0604030504040204" pitchFamily="34" charset="-120"/>
                        </a:rPr>
                        <a:t>SQL Server VM</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r>
                        <a:rPr lang="en-US" altLang="zh-TW" sz="2400" dirty="0">
                          <a:latin typeface="微軟正黑體" panose="020B0604030504040204" pitchFamily="34" charset="-120"/>
                          <a:ea typeface="微軟正黑體" panose="020B0604030504040204" pitchFamily="34" charset="-120"/>
                        </a:rPr>
                        <a:t>Windows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r>
                        <a:rPr lang="en-US" altLang="zh-TW" sz="2400" dirty="0">
                          <a:latin typeface="微軟正黑體" panose="020B0604030504040204" pitchFamily="34" charset="-120"/>
                          <a:ea typeface="微軟正黑體" panose="020B0604030504040204" pitchFamily="34" charset="-120"/>
                        </a:rPr>
                        <a:t>Full </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r>
                        <a:rPr lang="zh-TW" altLang="en-US" sz="2400" dirty="0">
                          <a:latin typeface="微軟正黑體" panose="020B0604030504040204" pitchFamily="34" charset="-120"/>
                          <a:ea typeface="微軟正黑體" panose="020B0604030504040204" pitchFamily="34" charset="-120"/>
                        </a:rPr>
                        <a:t>略高</a:t>
                      </a:r>
                    </a:p>
                  </a:txBody>
                  <a:tcPr anchor="ctr"/>
                </a:tc>
                <a:extLst>
                  <a:ext uri="{0D108BD9-81ED-4DB2-BD59-A6C34878D82A}">
                    <a16:rowId xmlns:a16="http://schemas.microsoft.com/office/drawing/2014/main" val="1751272997"/>
                  </a:ext>
                </a:extLst>
              </a:tr>
              <a:tr h="1206386">
                <a:tc>
                  <a:txBody>
                    <a:bodyPr/>
                    <a:lstStyle/>
                    <a:p>
                      <a:r>
                        <a:rPr lang="en-US" altLang="zh-TW" sz="2400" dirty="0">
                          <a:latin typeface="微軟正黑體" panose="020B0604030504040204" pitchFamily="34" charset="-120"/>
                          <a:ea typeface="微軟正黑體" panose="020B0604030504040204" pitchFamily="34" charset="-120"/>
                        </a:rPr>
                        <a:t>SSIS</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on Linux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r>
                        <a:rPr lang="en-US" altLang="zh-TW" sz="2400" dirty="0">
                          <a:latin typeface="微軟正黑體" panose="020B0604030504040204" pitchFamily="34" charset="-120"/>
                          <a:ea typeface="微軟正黑體" panose="020B0604030504040204" pitchFamily="34" charset="-120"/>
                        </a:rPr>
                        <a:t>Linux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r>
                        <a:rPr lang="zh-TW" altLang="en-US" sz="2400" dirty="0">
                          <a:latin typeface="微軟正黑體" panose="020B0604030504040204" pitchFamily="34" charset="-120"/>
                          <a:ea typeface="微軟正黑體" panose="020B0604030504040204" pitchFamily="34" charset="-120"/>
                        </a:rPr>
                        <a:t>部分元件不支援</a:t>
                      </a:r>
                      <a:endParaRPr lang="en-US" altLang="zh-TW" sz="24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連線改用 </a:t>
                      </a:r>
                      <a:r>
                        <a:rPr lang="en-US" altLang="zh-TW" sz="2400" dirty="0">
                          <a:latin typeface="微軟正黑體" panose="020B0604030504040204" pitchFamily="34" charset="-120"/>
                          <a:ea typeface="微軟正黑體" panose="020B0604030504040204" pitchFamily="34" charset="-120"/>
                        </a:rPr>
                        <a:t>ODBC</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r>
                        <a:rPr lang="zh-TW" altLang="en-US" sz="2400" dirty="0">
                          <a:latin typeface="微軟正黑體" panose="020B0604030504040204" pitchFamily="34" charset="-120"/>
                          <a:ea typeface="微軟正黑體" panose="020B0604030504040204" pitchFamily="34" charset="-120"/>
                        </a:rPr>
                        <a:t>較為低廉</a:t>
                      </a:r>
                    </a:p>
                  </a:txBody>
                  <a:tcPr anchor="ctr"/>
                </a:tc>
                <a:extLst>
                  <a:ext uri="{0D108BD9-81ED-4DB2-BD59-A6C34878D82A}">
                    <a16:rowId xmlns:a16="http://schemas.microsoft.com/office/drawing/2014/main" val="1434511105"/>
                  </a:ext>
                </a:extLst>
              </a:tr>
              <a:tr h="1206386">
                <a:tc>
                  <a:txBody>
                    <a:bodyPr/>
                    <a:lstStyle/>
                    <a:p>
                      <a:r>
                        <a:rPr lang="en-US" altLang="zh-TW" sz="2400" dirty="0">
                          <a:latin typeface="微軟正黑體" panose="020B0604030504040204" pitchFamily="34" charset="-120"/>
                          <a:ea typeface="微軟正黑體" panose="020B0604030504040204" pitchFamily="34" charset="-120"/>
                        </a:rPr>
                        <a:t>ADF</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v2 IR</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r>
                        <a:rPr lang="zh-TW" altLang="en-US" sz="2400" dirty="0">
                          <a:latin typeface="微軟正黑體" panose="020B0604030504040204" pitchFamily="34" charset="-120"/>
                          <a:ea typeface="微軟正黑體" panose="020B0604030504040204" pitchFamily="34" charset="-120"/>
                        </a:rPr>
                        <a:t>限制較多</a:t>
                      </a:r>
                      <a:endParaRPr lang="en-US" altLang="zh-TW" sz="24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支援資料庫有限</a:t>
                      </a:r>
                    </a:p>
                  </a:txBody>
                  <a:tcPr anchor="ctr"/>
                </a:tc>
                <a:tc>
                  <a:txBody>
                    <a:bodyPr/>
                    <a:lstStyle/>
                    <a:p>
                      <a:r>
                        <a:rPr lang="zh-TW" altLang="en-US" sz="2400" dirty="0">
                          <a:latin typeface="微軟正黑體" panose="020B0604030504040204" pitchFamily="34" charset="-120"/>
                          <a:ea typeface="微軟正黑體" panose="020B0604030504040204" pitchFamily="34" charset="-120"/>
                        </a:rPr>
                        <a:t>費用需注意</a:t>
                      </a:r>
                    </a:p>
                  </a:txBody>
                  <a:tcPr anchor="ctr"/>
                </a:tc>
                <a:extLst>
                  <a:ext uri="{0D108BD9-81ED-4DB2-BD59-A6C34878D82A}">
                    <a16:rowId xmlns:a16="http://schemas.microsoft.com/office/drawing/2014/main" val="3434935062"/>
                  </a:ext>
                </a:extLst>
              </a:tr>
            </a:tbl>
          </a:graphicData>
        </a:graphic>
      </p:graphicFrame>
    </p:spTree>
    <p:extLst>
      <p:ext uri="{BB962C8B-B14F-4D97-AF65-F5344CB8AC3E}">
        <p14:creationId xmlns:p14="http://schemas.microsoft.com/office/powerpoint/2010/main" val="265522287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圖片 2" descr="一張含有 美工圖案 的圖片&#10;&#10;描述是以高可信度產生">
            <a:extLst>
              <a:ext uri="{FF2B5EF4-FFF2-40B4-BE49-F238E27FC236}">
                <a16:creationId xmlns:a16="http://schemas.microsoft.com/office/drawing/2014/main" id="{BF01F9DB-E0E7-4EF9-ABC4-D8B23998A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9104" y="2932070"/>
            <a:ext cx="3073792" cy="993861"/>
          </a:xfrm>
          <a:prstGeom prst="rect">
            <a:avLst/>
          </a:prstGeom>
        </p:spPr>
      </p:pic>
    </p:spTree>
    <p:extLst>
      <p:ext uri="{BB962C8B-B14F-4D97-AF65-F5344CB8AC3E}">
        <p14:creationId xmlns:p14="http://schemas.microsoft.com/office/powerpoint/2010/main" val="38716089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5EDF22D2-8253-4110-8B70-880E617F85FB}"/>
              </a:ext>
            </a:extLst>
          </p:cNvPr>
          <p:cNvSpPr>
            <a:spLocks noGrp="1"/>
          </p:cNvSpPr>
          <p:nvPr>
            <p:ph type="title"/>
          </p:nvPr>
        </p:nvSpPr>
        <p:spPr/>
        <p:txBody>
          <a:bodyPr/>
          <a:lstStyle/>
          <a:p>
            <a:r>
              <a:rPr lang="zh-TW" altLang="en-US" dirty="0"/>
              <a:t>特別感謝</a:t>
            </a:r>
          </a:p>
        </p:txBody>
      </p:sp>
      <p:pic>
        <p:nvPicPr>
          <p:cNvPr id="1026" name="Picture 2" descr="https://t.kfs.io/organization_resource_files/635/12312/logotype_2x_original.png">
            <a:extLst>
              <a:ext uri="{FF2B5EF4-FFF2-40B4-BE49-F238E27FC236}">
                <a16:creationId xmlns:a16="http://schemas.microsoft.com/office/drawing/2014/main" id="{D5AEB117-113B-401C-A3DF-FE7544C87D8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9962" y="1037280"/>
            <a:ext cx="3336172" cy="7981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kfs.io/organization_resource_files/635/16408/21850485_1661967870482671_286859853_n__1_.png">
            <a:extLst>
              <a:ext uri="{FF2B5EF4-FFF2-40B4-BE49-F238E27FC236}">
                <a16:creationId xmlns:a16="http://schemas.microsoft.com/office/drawing/2014/main" id="{2CAEBFBB-43A3-48A5-BECE-6460A657E6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4739" y="2278492"/>
            <a:ext cx="1862007" cy="18620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kfs.io/organization_resource_files/635/15666/SEAT_wide1.png">
            <a:extLst>
              <a:ext uri="{FF2B5EF4-FFF2-40B4-BE49-F238E27FC236}">
                <a16:creationId xmlns:a16="http://schemas.microsoft.com/office/drawing/2014/main" id="{E99FA66C-5321-407F-98EB-3242E1B5C7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1540" y="4579508"/>
            <a:ext cx="4789363" cy="13114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kfs.io/organization_resource_files/635/13369/WS____s.png">
            <a:extLst>
              <a:ext uri="{FF2B5EF4-FFF2-40B4-BE49-F238E27FC236}">
                <a16:creationId xmlns:a16="http://schemas.microsoft.com/office/drawing/2014/main" id="{CDA2BBB1-3CFE-4026-937C-1FB57DE0B7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651" y="4707316"/>
            <a:ext cx="4845222" cy="133619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ICROSOFT MVP」的圖片搜尋結果">
            <a:extLst>
              <a:ext uri="{FF2B5EF4-FFF2-40B4-BE49-F238E27FC236}">
                <a16:creationId xmlns:a16="http://schemas.microsoft.com/office/drawing/2014/main" id="{2A0A17F5-D6E8-4611-8FA9-1949B8FADF8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0014" y="1334118"/>
            <a:ext cx="2781993" cy="112242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s://t.kfs.io/organization_resource_files/635/17748/______LOGO.jpg">
            <a:extLst>
              <a:ext uri="{FF2B5EF4-FFF2-40B4-BE49-F238E27FC236}">
                <a16:creationId xmlns:a16="http://schemas.microsoft.com/office/drawing/2014/main" id="{D9C8118D-D01E-421C-A44F-744FC641C9F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92821" y="2906611"/>
            <a:ext cx="3331727" cy="13903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distudio.blob.core.windows.net/study4tw/1513767390.202520.png">
            <a:extLst>
              <a:ext uri="{FF2B5EF4-FFF2-40B4-BE49-F238E27FC236}">
                <a16:creationId xmlns:a16="http://schemas.microsoft.com/office/drawing/2014/main" id="{3089E268-EA1D-4DB6-8AD6-1DF143656C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0257" y="2206009"/>
            <a:ext cx="2679411" cy="2006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7086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4725C8B9-390A-44B3-8B90-26D12BB001AD}"/>
              </a:ext>
            </a:extLst>
          </p:cNvPr>
          <p:cNvSpPr>
            <a:spLocks noGrp="1"/>
          </p:cNvSpPr>
          <p:nvPr>
            <p:ph type="body" sz="quarter" idx="10"/>
          </p:nvPr>
        </p:nvSpPr>
        <p:spPr/>
        <p:txBody>
          <a:bodyPr/>
          <a:lstStyle/>
          <a:p>
            <a:endParaRPr lang="zh-TW" altLang="en-US"/>
          </a:p>
        </p:txBody>
      </p:sp>
      <p:sp>
        <p:nvSpPr>
          <p:cNvPr id="4" name="標題 3">
            <a:extLst>
              <a:ext uri="{FF2B5EF4-FFF2-40B4-BE49-F238E27FC236}">
                <a16:creationId xmlns:a16="http://schemas.microsoft.com/office/drawing/2014/main" id="{18B2F808-FFE1-4ABA-AF4F-FDF3E902786E}"/>
              </a:ext>
            </a:extLst>
          </p:cNvPr>
          <p:cNvSpPr>
            <a:spLocks noGrp="1"/>
          </p:cNvSpPr>
          <p:nvPr>
            <p:ph type="title"/>
          </p:nvPr>
        </p:nvSpPr>
        <p:spPr/>
        <p:txBody>
          <a:bodyPr/>
          <a:lstStyle/>
          <a:p>
            <a:r>
              <a:rPr lang="zh-TW" altLang="en-US" dirty="0"/>
              <a:t>在 </a:t>
            </a:r>
            <a:r>
              <a:rPr lang="en-US" altLang="zh-TW" dirty="0"/>
              <a:t>Azure </a:t>
            </a:r>
            <a:r>
              <a:rPr lang="zh-TW" altLang="en-US" dirty="0"/>
              <a:t>上使用 </a:t>
            </a:r>
            <a:r>
              <a:rPr lang="en-US" altLang="zh-TW" dirty="0"/>
              <a:t>SSIS</a:t>
            </a:r>
            <a:endParaRPr lang="zh-TW" altLang="en-US" dirty="0"/>
          </a:p>
        </p:txBody>
      </p:sp>
      <p:graphicFrame>
        <p:nvGraphicFramePr>
          <p:cNvPr id="6" name="表格 5">
            <a:extLst>
              <a:ext uri="{FF2B5EF4-FFF2-40B4-BE49-F238E27FC236}">
                <a16:creationId xmlns:a16="http://schemas.microsoft.com/office/drawing/2014/main" id="{491AA2EC-D3E3-4A08-8DE8-12A92AA3A0C5}"/>
              </a:ext>
            </a:extLst>
          </p:cNvPr>
          <p:cNvGraphicFramePr>
            <a:graphicFrameLocks noGrp="1"/>
          </p:cNvGraphicFramePr>
          <p:nvPr>
            <p:extLst/>
          </p:nvPr>
        </p:nvGraphicFramePr>
        <p:xfrm>
          <a:off x="266920" y="1189176"/>
          <a:ext cx="11653524" cy="4825544"/>
        </p:xfrm>
        <a:graphic>
          <a:graphicData uri="http://schemas.openxmlformats.org/drawingml/2006/table">
            <a:tbl>
              <a:tblPr firstRow="1" bandRow="1">
                <a:tableStyleId>{5C22544A-7EE6-4342-B048-85BDC9FD1C3A}</a:tableStyleId>
              </a:tblPr>
              <a:tblGrid>
                <a:gridCol w="2913381">
                  <a:extLst>
                    <a:ext uri="{9D8B030D-6E8A-4147-A177-3AD203B41FA5}">
                      <a16:colId xmlns:a16="http://schemas.microsoft.com/office/drawing/2014/main" val="4052012302"/>
                    </a:ext>
                  </a:extLst>
                </a:gridCol>
                <a:gridCol w="2913381">
                  <a:extLst>
                    <a:ext uri="{9D8B030D-6E8A-4147-A177-3AD203B41FA5}">
                      <a16:colId xmlns:a16="http://schemas.microsoft.com/office/drawing/2014/main" val="1415628152"/>
                    </a:ext>
                  </a:extLst>
                </a:gridCol>
                <a:gridCol w="2913381">
                  <a:extLst>
                    <a:ext uri="{9D8B030D-6E8A-4147-A177-3AD203B41FA5}">
                      <a16:colId xmlns:a16="http://schemas.microsoft.com/office/drawing/2014/main" val="4213831495"/>
                    </a:ext>
                  </a:extLst>
                </a:gridCol>
                <a:gridCol w="2913381">
                  <a:extLst>
                    <a:ext uri="{9D8B030D-6E8A-4147-A177-3AD203B41FA5}">
                      <a16:colId xmlns:a16="http://schemas.microsoft.com/office/drawing/2014/main" val="1122731423"/>
                    </a:ext>
                  </a:extLst>
                </a:gridCol>
              </a:tblGrid>
              <a:tr h="1206386">
                <a:tc>
                  <a:txBody>
                    <a:bodyPr/>
                    <a:lstStyle/>
                    <a:p>
                      <a:pPr algn="ctr"/>
                      <a:r>
                        <a:rPr lang="zh-TW" altLang="en-US" sz="3600" dirty="0">
                          <a:latin typeface="微軟正黑體" panose="020B0604030504040204" pitchFamily="34" charset="-120"/>
                          <a:ea typeface="微軟正黑體" panose="020B0604030504040204" pitchFamily="34" charset="-120"/>
                        </a:rPr>
                        <a:t>類型</a:t>
                      </a:r>
                    </a:p>
                  </a:txBody>
                  <a:tcPr anchor="ctr"/>
                </a:tc>
                <a:tc>
                  <a:txBody>
                    <a:bodyPr/>
                    <a:lstStyle/>
                    <a:p>
                      <a:pPr algn="ctr"/>
                      <a:r>
                        <a:rPr lang="en-US" altLang="zh-TW" sz="3600" dirty="0">
                          <a:latin typeface="微軟正黑體" panose="020B0604030504040204" pitchFamily="34" charset="-120"/>
                          <a:ea typeface="微軟正黑體" panose="020B0604030504040204" pitchFamily="34" charset="-120"/>
                        </a:rPr>
                        <a:t>OS</a:t>
                      </a:r>
                      <a:endParaRPr lang="zh-TW" altLang="en-US" sz="36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3600" dirty="0">
                          <a:latin typeface="微軟正黑體" panose="020B0604030504040204" pitchFamily="34" charset="-120"/>
                          <a:ea typeface="微軟正黑體" panose="020B0604030504040204" pitchFamily="34" charset="-120"/>
                        </a:rPr>
                        <a:t>功能</a:t>
                      </a:r>
                    </a:p>
                  </a:txBody>
                  <a:tcPr anchor="ctr"/>
                </a:tc>
                <a:tc>
                  <a:txBody>
                    <a:bodyPr/>
                    <a:lstStyle/>
                    <a:p>
                      <a:pPr algn="ctr"/>
                      <a:r>
                        <a:rPr lang="zh-TW" altLang="en-US" sz="3600" dirty="0">
                          <a:latin typeface="微軟正黑體" panose="020B0604030504040204" pitchFamily="34" charset="-120"/>
                          <a:ea typeface="微軟正黑體" panose="020B0604030504040204" pitchFamily="34" charset="-120"/>
                        </a:rPr>
                        <a:t>價格</a:t>
                      </a:r>
                    </a:p>
                  </a:txBody>
                  <a:tcPr anchor="ctr"/>
                </a:tc>
                <a:extLst>
                  <a:ext uri="{0D108BD9-81ED-4DB2-BD59-A6C34878D82A}">
                    <a16:rowId xmlns:a16="http://schemas.microsoft.com/office/drawing/2014/main" val="2243510901"/>
                  </a:ext>
                </a:extLst>
              </a:tr>
              <a:tr h="1206386">
                <a:tc>
                  <a:txBody>
                    <a:bodyPr/>
                    <a:lstStyle/>
                    <a:p>
                      <a:r>
                        <a:rPr lang="en-US" altLang="zh-TW" sz="2400" dirty="0">
                          <a:latin typeface="微軟正黑體" panose="020B0604030504040204" pitchFamily="34" charset="-120"/>
                          <a:ea typeface="微軟正黑體" panose="020B0604030504040204" pitchFamily="34" charset="-120"/>
                        </a:rPr>
                        <a:t>SQL Server VM</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r>
                        <a:rPr lang="en-US" altLang="zh-TW" sz="2400" dirty="0">
                          <a:latin typeface="微軟正黑體" panose="020B0604030504040204" pitchFamily="34" charset="-120"/>
                          <a:ea typeface="微軟正黑體" panose="020B0604030504040204" pitchFamily="34" charset="-120"/>
                        </a:rPr>
                        <a:t>Windows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r>
                        <a:rPr lang="en-US" altLang="zh-TW" sz="2400" dirty="0">
                          <a:latin typeface="微軟正黑體" panose="020B0604030504040204" pitchFamily="34" charset="-120"/>
                          <a:ea typeface="微軟正黑體" panose="020B0604030504040204" pitchFamily="34" charset="-120"/>
                        </a:rPr>
                        <a:t>Full </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r>
                        <a:rPr lang="zh-TW" altLang="en-US" sz="2400" dirty="0">
                          <a:latin typeface="微軟正黑體" panose="020B0604030504040204" pitchFamily="34" charset="-120"/>
                          <a:ea typeface="微軟正黑體" panose="020B0604030504040204" pitchFamily="34" charset="-120"/>
                        </a:rPr>
                        <a:t>略高</a:t>
                      </a:r>
                    </a:p>
                  </a:txBody>
                  <a:tcPr anchor="ctr"/>
                </a:tc>
                <a:extLst>
                  <a:ext uri="{0D108BD9-81ED-4DB2-BD59-A6C34878D82A}">
                    <a16:rowId xmlns:a16="http://schemas.microsoft.com/office/drawing/2014/main" val="1751272997"/>
                  </a:ext>
                </a:extLst>
              </a:tr>
              <a:tr h="1206386">
                <a:tc>
                  <a:txBody>
                    <a:bodyPr/>
                    <a:lstStyle/>
                    <a:p>
                      <a:r>
                        <a:rPr lang="en-US" altLang="zh-TW" sz="2400" dirty="0">
                          <a:latin typeface="微軟正黑體" panose="020B0604030504040204" pitchFamily="34" charset="-120"/>
                          <a:ea typeface="微軟正黑體" panose="020B0604030504040204" pitchFamily="34" charset="-120"/>
                        </a:rPr>
                        <a:t>SSIS</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on Linux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r>
                        <a:rPr lang="en-US" altLang="zh-TW" sz="2400" dirty="0">
                          <a:latin typeface="微軟正黑體" panose="020B0604030504040204" pitchFamily="34" charset="-120"/>
                          <a:ea typeface="微軟正黑體" panose="020B0604030504040204" pitchFamily="34" charset="-120"/>
                        </a:rPr>
                        <a:t>Linux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r>
                        <a:rPr lang="zh-TW" altLang="en-US" sz="2400" dirty="0">
                          <a:latin typeface="微軟正黑體" panose="020B0604030504040204" pitchFamily="34" charset="-120"/>
                          <a:ea typeface="微軟正黑體" panose="020B0604030504040204" pitchFamily="34" charset="-120"/>
                        </a:rPr>
                        <a:t>部分元件不支援</a:t>
                      </a:r>
                      <a:endParaRPr lang="en-US" altLang="zh-TW" sz="24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連線改用 </a:t>
                      </a:r>
                      <a:r>
                        <a:rPr lang="en-US" altLang="zh-TW" sz="2400" dirty="0">
                          <a:latin typeface="微軟正黑體" panose="020B0604030504040204" pitchFamily="34" charset="-120"/>
                          <a:ea typeface="微軟正黑體" panose="020B0604030504040204" pitchFamily="34" charset="-120"/>
                        </a:rPr>
                        <a:t>ODBC</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r>
                        <a:rPr lang="zh-TW" altLang="en-US" sz="2400" dirty="0">
                          <a:latin typeface="微軟正黑體" panose="020B0604030504040204" pitchFamily="34" charset="-120"/>
                          <a:ea typeface="微軟正黑體" panose="020B0604030504040204" pitchFamily="34" charset="-120"/>
                        </a:rPr>
                        <a:t>較為低廉</a:t>
                      </a:r>
                    </a:p>
                  </a:txBody>
                  <a:tcPr anchor="ctr"/>
                </a:tc>
                <a:extLst>
                  <a:ext uri="{0D108BD9-81ED-4DB2-BD59-A6C34878D82A}">
                    <a16:rowId xmlns:a16="http://schemas.microsoft.com/office/drawing/2014/main" val="1434511105"/>
                  </a:ext>
                </a:extLst>
              </a:tr>
              <a:tr h="1206386">
                <a:tc>
                  <a:txBody>
                    <a:bodyPr/>
                    <a:lstStyle/>
                    <a:p>
                      <a:r>
                        <a:rPr lang="en-US" altLang="zh-TW" sz="2400" dirty="0">
                          <a:latin typeface="微軟正黑體" panose="020B0604030504040204" pitchFamily="34" charset="-120"/>
                          <a:ea typeface="微軟正黑體" panose="020B0604030504040204" pitchFamily="34" charset="-120"/>
                        </a:rPr>
                        <a:t>ADF</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v2 IR</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r>
                        <a:rPr lang="zh-TW" altLang="en-US" sz="2400" dirty="0">
                          <a:latin typeface="微軟正黑體" panose="020B0604030504040204" pitchFamily="34" charset="-120"/>
                          <a:ea typeface="微軟正黑體" panose="020B0604030504040204" pitchFamily="34" charset="-120"/>
                        </a:rPr>
                        <a:t>限制較多</a:t>
                      </a:r>
                      <a:endParaRPr lang="en-US" altLang="zh-TW" sz="24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支援資料庫有限</a:t>
                      </a:r>
                    </a:p>
                  </a:txBody>
                  <a:tcPr anchor="ctr"/>
                </a:tc>
                <a:tc>
                  <a:txBody>
                    <a:bodyPr/>
                    <a:lstStyle/>
                    <a:p>
                      <a:r>
                        <a:rPr lang="zh-TW" altLang="en-US" sz="2400" dirty="0">
                          <a:latin typeface="微軟正黑體" panose="020B0604030504040204" pitchFamily="34" charset="-120"/>
                          <a:ea typeface="微軟正黑體" panose="020B0604030504040204" pitchFamily="34" charset="-120"/>
                        </a:rPr>
                        <a:t>費用需注意</a:t>
                      </a:r>
                    </a:p>
                  </a:txBody>
                  <a:tcPr anchor="ctr"/>
                </a:tc>
                <a:extLst>
                  <a:ext uri="{0D108BD9-81ED-4DB2-BD59-A6C34878D82A}">
                    <a16:rowId xmlns:a16="http://schemas.microsoft.com/office/drawing/2014/main" val="3434935062"/>
                  </a:ext>
                </a:extLst>
              </a:tr>
            </a:tbl>
          </a:graphicData>
        </a:graphic>
      </p:graphicFrame>
    </p:spTree>
    <p:extLst>
      <p:ext uri="{BB962C8B-B14F-4D97-AF65-F5344CB8AC3E}">
        <p14:creationId xmlns:p14="http://schemas.microsoft.com/office/powerpoint/2010/main" val="35515986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69239" y="1189177"/>
            <a:ext cx="11653523" cy="2718821"/>
          </a:xfrm>
        </p:spPr>
        <p:txBody>
          <a:bodyPr/>
          <a:lstStyle/>
          <a:p>
            <a:r>
              <a:rPr lang="zh-TW" altLang="en-US"/>
              <a:t>資料</a:t>
            </a:r>
            <a:r>
              <a:rPr lang="zh-TW" altLang="en-US">
                <a:solidFill>
                  <a:srgbClr val="FF0000"/>
                </a:solidFill>
              </a:rPr>
              <a:t>轉換</a:t>
            </a:r>
            <a:r>
              <a:rPr lang="zh-TW" altLang="en-US"/>
              <a:t>與</a:t>
            </a:r>
            <a:r>
              <a:rPr lang="zh-TW" altLang="en-US">
                <a:solidFill>
                  <a:srgbClr val="FF0000"/>
                </a:solidFill>
              </a:rPr>
              <a:t>整合</a:t>
            </a:r>
            <a:r>
              <a:rPr lang="zh-TW" altLang="en-US"/>
              <a:t>的工具</a:t>
            </a:r>
            <a:endParaRPr lang="en-US" altLang="zh-TW" dirty="0"/>
          </a:p>
          <a:p>
            <a:r>
              <a:rPr lang="zh-TW" altLang="en-US">
                <a:solidFill>
                  <a:srgbClr val="FF0000"/>
                </a:solidFill>
              </a:rPr>
              <a:t>屬於</a:t>
            </a:r>
            <a:r>
              <a:rPr lang="en-US" altLang="zh-TW"/>
              <a:t> </a:t>
            </a:r>
            <a:r>
              <a:rPr lang="en-US" altLang="zh-TW" dirty="0"/>
              <a:t>SQL </a:t>
            </a:r>
            <a:r>
              <a:rPr lang="en-US" altLang="zh-TW"/>
              <a:t>Server </a:t>
            </a:r>
            <a:r>
              <a:rPr lang="zh-TW" altLang="en-US"/>
              <a:t>安裝項目之一</a:t>
            </a:r>
            <a:endParaRPr lang="en-US" altLang="zh-TW" dirty="0"/>
          </a:p>
          <a:p>
            <a:r>
              <a:rPr lang="zh-TW" altLang="en-US"/>
              <a:t>前身是 </a:t>
            </a:r>
            <a:r>
              <a:rPr lang="en-US" altLang="zh-TW">
                <a:solidFill>
                  <a:srgbClr val="FF0000"/>
                </a:solidFill>
              </a:rPr>
              <a:t>DTS</a:t>
            </a:r>
            <a:r>
              <a:rPr lang="zh-TW" altLang="en-US"/>
              <a:t> ，</a:t>
            </a:r>
            <a:r>
              <a:rPr lang="en-US" altLang="zh-TW"/>
              <a:t>SQL Server 2005 </a:t>
            </a:r>
            <a:r>
              <a:rPr lang="zh-TW" altLang="en-US"/>
              <a:t>後改變為 </a:t>
            </a:r>
            <a:r>
              <a:rPr lang="en-US" altLang="zh-TW"/>
              <a:t>SSIS</a:t>
            </a:r>
            <a:endParaRPr lang="en-US" altLang="zh-TW" dirty="0"/>
          </a:p>
          <a:p>
            <a:r>
              <a:rPr lang="zh-TW" altLang="en-US">
                <a:solidFill>
                  <a:srgbClr val="FF0000"/>
                </a:solidFill>
              </a:rPr>
              <a:t>持續不斷</a:t>
            </a:r>
            <a:r>
              <a:rPr lang="zh-TW" altLang="en-US"/>
              <a:t>的強化效能與功能</a:t>
            </a:r>
            <a:r>
              <a:rPr lang="en-US" altLang="zh-TW"/>
              <a:t> </a:t>
            </a:r>
            <a:endParaRPr lang="zh-TW" altLang="en-US" dirty="0"/>
          </a:p>
        </p:txBody>
      </p:sp>
      <p:sp>
        <p:nvSpPr>
          <p:cNvPr id="3" name="標題 2"/>
          <p:cNvSpPr>
            <a:spLocks noGrp="1"/>
          </p:cNvSpPr>
          <p:nvPr>
            <p:ph type="title"/>
          </p:nvPr>
        </p:nvSpPr>
        <p:spPr/>
        <p:txBody>
          <a:bodyPr/>
          <a:lstStyle/>
          <a:p>
            <a:r>
              <a:rPr lang="en-US" altLang="zh-TW" dirty="0"/>
              <a:t>SSIS</a:t>
            </a:r>
            <a:endParaRPr lang="zh-TW" altLang="en-US" dirty="0"/>
          </a:p>
        </p:txBody>
      </p:sp>
    </p:spTree>
    <p:extLst>
      <p:ext uri="{BB962C8B-B14F-4D97-AF65-F5344CB8AC3E}">
        <p14:creationId xmlns:p14="http://schemas.microsoft.com/office/powerpoint/2010/main" val="9167379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974D8D88-57AD-442D-B302-25FCA4529790}"/>
              </a:ext>
            </a:extLst>
          </p:cNvPr>
          <p:cNvSpPr>
            <a:spLocks noGrp="1"/>
          </p:cNvSpPr>
          <p:nvPr>
            <p:ph type="body" sz="quarter" idx="10"/>
          </p:nvPr>
        </p:nvSpPr>
        <p:spPr/>
        <p:txBody>
          <a:bodyPr/>
          <a:lstStyle/>
          <a:p>
            <a:endParaRPr lang="zh-TW" altLang="en-US"/>
          </a:p>
        </p:txBody>
      </p:sp>
      <p:sp>
        <p:nvSpPr>
          <p:cNvPr id="3" name="標題 2">
            <a:extLst>
              <a:ext uri="{FF2B5EF4-FFF2-40B4-BE49-F238E27FC236}">
                <a16:creationId xmlns:a16="http://schemas.microsoft.com/office/drawing/2014/main" id="{C82702A5-6ED6-441E-94CF-281029276C02}"/>
              </a:ext>
            </a:extLst>
          </p:cNvPr>
          <p:cNvSpPr>
            <a:spLocks noGrp="1"/>
          </p:cNvSpPr>
          <p:nvPr>
            <p:ph type="title"/>
          </p:nvPr>
        </p:nvSpPr>
        <p:spPr/>
        <p:txBody>
          <a:bodyPr/>
          <a:lstStyle/>
          <a:p>
            <a:endParaRPr lang="zh-TW" altLang="en-US"/>
          </a:p>
        </p:txBody>
      </p:sp>
      <p:pic>
        <p:nvPicPr>
          <p:cNvPr id="1032" name="Picture 8" descr="「History」的圖片搜尋結果">
            <a:extLst>
              <a:ext uri="{FF2B5EF4-FFF2-40B4-BE49-F238E27FC236}">
                <a16:creationId xmlns:a16="http://schemas.microsoft.com/office/drawing/2014/main" id="{EF8214D0-849C-4972-B7B9-01EA12EF5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A570B7A7-553F-4824-857D-1DE9683FDAF9}"/>
              </a:ext>
            </a:extLst>
          </p:cNvPr>
          <p:cNvSpPr txBox="1"/>
          <p:nvPr/>
        </p:nvSpPr>
        <p:spPr>
          <a:xfrm>
            <a:off x="386499" y="284753"/>
            <a:ext cx="1221938" cy="794064"/>
          </a:xfrm>
          <a:prstGeom prst="rect">
            <a:avLst/>
          </a:prstGeom>
          <a:noFill/>
        </p:spPr>
        <p:txBody>
          <a:bodyPr wrap="none" lIns="182880" tIns="146304" rIns="182880" bIns="146304" rtlCol="0">
            <a:spAutoFit/>
          </a:bodyPr>
          <a:lstStyle/>
          <a:p>
            <a:pPr>
              <a:lnSpc>
                <a:spcPct val="90000"/>
              </a:lnSpc>
              <a:spcAft>
                <a:spcPts val="600"/>
              </a:spcAft>
            </a:pPr>
            <a:r>
              <a:rPr lang="en-US" altLang="zh-TW" sz="3600" b="1" dirty="0">
                <a:solidFill>
                  <a:schemeClr val="accent3">
                    <a:lumMod val="60000"/>
                    <a:lumOff val="40000"/>
                  </a:schemeClr>
                </a:solidFill>
                <a:effectLst>
                  <a:outerShdw blurRad="38100" dist="38100" dir="2700000" algn="tl">
                    <a:srgbClr val="000000">
                      <a:alpha val="43137"/>
                    </a:srgbClr>
                  </a:outerShdw>
                </a:effectLst>
              </a:rPr>
              <a:t>DTS</a:t>
            </a:r>
            <a:endParaRPr lang="zh-TW" altLang="en-US" sz="3600" b="1" dirty="0" err="1">
              <a:solidFill>
                <a:schemeClr val="accent3">
                  <a:lumMod val="60000"/>
                  <a:lumOff val="40000"/>
                </a:schemeClr>
              </a:solidFill>
              <a:effectLst>
                <a:outerShdw blurRad="38100" dist="38100" dir="2700000" algn="tl">
                  <a:srgbClr val="000000">
                    <a:alpha val="43137"/>
                  </a:srgbClr>
                </a:outerShdw>
              </a:effectLst>
            </a:endParaRPr>
          </a:p>
        </p:txBody>
      </p:sp>
      <p:sp>
        <p:nvSpPr>
          <p:cNvPr id="5" name="文字方塊 4">
            <a:extLst>
              <a:ext uri="{FF2B5EF4-FFF2-40B4-BE49-F238E27FC236}">
                <a16:creationId xmlns:a16="http://schemas.microsoft.com/office/drawing/2014/main" id="{0ABDFF3B-313A-478B-9620-5977046AB942}"/>
              </a:ext>
            </a:extLst>
          </p:cNvPr>
          <p:cNvSpPr txBox="1"/>
          <p:nvPr/>
        </p:nvSpPr>
        <p:spPr>
          <a:xfrm>
            <a:off x="2790925" y="737424"/>
            <a:ext cx="1289456" cy="794064"/>
          </a:xfrm>
          <a:prstGeom prst="rect">
            <a:avLst/>
          </a:prstGeom>
          <a:noFill/>
        </p:spPr>
        <p:txBody>
          <a:bodyPr wrap="none" lIns="182880" tIns="146304" rIns="182880" bIns="146304" rtlCol="0">
            <a:spAutoFit/>
          </a:bodyPr>
          <a:lstStyle>
            <a:defPPr>
              <a:defRPr lang="en-US"/>
            </a:defPPr>
            <a:lvl1pPr>
              <a:lnSpc>
                <a:spcPct val="90000"/>
              </a:lnSpc>
              <a:spcAft>
                <a:spcPts val="600"/>
              </a:spcAft>
              <a:defRPr sz="3600" b="1">
                <a:solidFill>
                  <a:schemeClr val="accent3">
                    <a:lumMod val="60000"/>
                    <a:lumOff val="40000"/>
                  </a:schemeClr>
                </a:solidFill>
                <a:effectLst>
                  <a:outerShdw blurRad="38100" dist="38100" dir="2700000" algn="tl">
                    <a:srgbClr val="000000">
                      <a:alpha val="43137"/>
                    </a:srgbClr>
                  </a:outerShdw>
                </a:effectLst>
              </a:defRPr>
            </a:lvl1pPr>
          </a:lstStyle>
          <a:p>
            <a:r>
              <a:rPr lang="en-US" altLang="zh-TW" dirty="0"/>
              <a:t>SSIS</a:t>
            </a:r>
            <a:endParaRPr lang="zh-TW" altLang="en-US" dirty="0" err="1"/>
          </a:p>
        </p:txBody>
      </p:sp>
      <p:sp>
        <p:nvSpPr>
          <p:cNvPr id="6" name="文字方塊 5">
            <a:extLst>
              <a:ext uri="{FF2B5EF4-FFF2-40B4-BE49-F238E27FC236}">
                <a16:creationId xmlns:a16="http://schemas.microsoft.com/office/drawing/2014/main" id="{220B5E85-E919-4ECB-B8DA-06823D95B81C}"/>
              </a:ext>
            </a:extLst>
          </p:cNvPr>
          <p:cNvSpPr txBox="1"/>
          <p:nvPr/>
        </p:nvSpPr>
        <p:spPr>
          <a:xfrm>
            <a:off x="386499" y="1536644"/>
            <a:ext cx="3080010" cy="794064"/>
          </a:xfrm>
          <a:prstGeom prst="rect">
            <a:avLst/>
          </a:prstGeom>
          <a:noFill/>
        </p:spPr>
        <p:txBody>
          <a:bodyPr wrap="none" lIns="182880" tIns="146304" rIns="182880" bIns="146304" rtlCol="0">
            <a:spAutoFit/>
          </a:bodyPr>
          <a:lstStyle>
            <a:defPPr>
              <a:defRPr lang="en-US"/>
            </a:defPPr>
            <a:lvl1pPr>
              <a:lnSpc>
                <a:spcPct val="90000"/>
              </a:lnSpc>
              <a:spcAft>
                <a:spcPts val="600"/>
              </a:spcAft>
              <a:defRPr sz="3600" b="1">
                <a:solidFill>
                  <a:schemeClr val="accent3">
                    <a:lumMod val="60000"/>
                    <a:lumOff val="40000"/>
                  </a:schemeClr>
                </a:solidFill>
                <a:effectLst>
                  <a:outerShdw blurRad="38100" dist="38100" dir="2700000" algn="tl">
                    <a:srgbClr val="000000">
                      <a:alpha val="43137"/>
                    </a:srgbClr>
                  </a:outerShdw>
                </a:effectLst>
              </a:defRPr>
            </a:lvl1pPr>
          </a:lstStyle>
          <a:p>
            <a:r>
              <a:rPr lang="en-US" altLang="zh-TW" dirty="0"/>
              <a:t>SSIS</a:t>
            </a:r>
            <a:r>
              <a:rPr lang="zh-TW" altLang="en-US" dirty="0"/>
              <a:t> </a:t>
            </a:r>
            <a:r>
              <a:rPr lang="en-US" altLang="zh-TW" dirty="0"/>
              <a:t>Catalog</a:t>
            </a:r>
            <a:endParaRPr lang="zh-TW" altLang="en-US" dirty="0" err="1"/>
          </a:p>
        </p:txBody>
      </p:sp>
      <p:sp>
        <p:nvSpPr>
          <p:cNvPr id="7" name="文字方塊 6">
            <a:extLst>
              <a:ext uri="{FF2B5EF4-FFF2-40B4-BE49-F238E27FC236}">
                <a16:creationId xmlns:a16="http://schemas.microsoft.com/office/drawing/2014/main" id="{C5E2D5B6-F303-48B3-9558-43DB9DC3B6DD}"/>
              </a:ext>
            </a:extLst>
          </p:cNvPr>
          <p:cNvSpPr txBox="1"/>
          <p:nvPr/>
        </p:nvSpPr>
        <p:spPr>
          <a:xfrm>
            <a:off x="1140643" y="2472621"/>
            <a:ext cx="6214394" cy="1369606"/>
          </a:xfrm>
          <a:prstGeom prst="rect">
            <a:avLst/>
          </a:prstGeom>
          <a:noFill/>
        </p:spPr>
        <p:txBody>
          <a:bodyPr wrap="none" lIns="182880" tIns="146304" rIns="182880" bIns="146304" rtlCol="0">
            <a:spAutoFit/>
          </a:bodyPr>
          <a:lstStyle>
            <a:defPPr>
              <a:defRPr lang="en-US"/>
            </a:defPPr>
            <a:lvl1pPr>
              <a:lnSpc>
                <a:spcPct val="90000"/>
              </a:lnSpc>
              <a:spcAft>
                <a:spcPts val="600"/>
              </a:spcAft>
              <a:defRPr sz="3600" b="1">
                <a:solidFill>
                  <a:schemeClr val="accent6">
                    <a:lumMod val="50000"/>
                  </a:schemeClr>
                </a:solidFill>
                <a:effectLst>
                  <a:outerShdw blurRad="38100" dist="38100" dir="2700000" algn="tl">
                    <a:srgbClr val="000000">
                      <a:alpha val="43137"/>
                    </a:srgbClr>
                  </a:outerShdw>
                </a:effectLst>
              </a:defRPr>
            </a:lvl1pPr>
          </a:lstStyle>
          <a:p>
            <a:r>
              <a:rPr lang="en-US" altLang="zh-TW" dirty="0">
                <a:solidFill>
                  <a:schemeClr val="accent3">
                    <a:lumMod val="60000"/>
                    <a:lumOff val="40000"/>
                  </a:schemeClr>
                </a:solidFill>
              </a:rPr>
              <a:t>Project</a:t>
            </a:r>
            <a:r>
              <a:rPr lang="en-US" altLang="zh-TW" dirty="0"/>
              <a:t> </a:t>
            </a:r>
            <a:r>
              <a:rPr lang="en-US" altLang="zh-TW" dirty="0">
                <a:solidFill>
                  <a:schemeClr val="accent3">
                    <a:lumMod val="60000"/>
                    <a:lumOff val="40000"/>
                  </a:schemeClr>
                </a:solidFill>
              </a:rPr>
              <a:t>Deployment</a:t>
            </a:r>
            <a:r>
              <a:rPr lang="en-US" altLang="zh-TW" dirty="0"/>
              <a:t> </a:t>
            </a:r>
            <a:r>
              <a:rPr lang="en-US" altLang="zh-TW" dirty="0">
                <a:solidFill>
                  <a:schemeClr val="accent3">
                    <a:lumMod val="60000"/>
                    <a:lumOff val="40000"/>
                  </a:schemeClr>
                </a:solidFill>
              </a:rPr>
              <a:t>Model</a:t>
            </a:r>
          </a:p>
          <a:p>
            <a:endParaRPr lang="zh-TW" altLang="en-US" dirty="0" err="1"/>
          </a:p>
        </p:txBody>
      </p:sp>
      <p:sp>
        <p:nvSpPr>
          <p:cNvPr id="8" name="文字方塊 7">
            <a:extLst>
              <a:ext uri="{FF2B5EF4-FFF2-40B4-BE49-F238E27FC236}">
                <a16:creationId xmlns:a16="http://schemas.microsoft.com/office/drawing/2014/main" id="{37BFCA96-4AB1-414D-98EC-ADC3B9DBF33C}"/>
              </a:ext>
            </a:extLst>
          </p:cNvPr>
          <p:cNvSpPr txBox="1"/>
          <p:nvPr/>
        </p:nvSpPr>
        <p:spPr>
          <a:xfrm>
            <a:off x="386499" y="3447080"/>
            <a:ext cx="5061129" cy="794064"/>
          </a:xfrm>
          <a:prstGeom prst="rect">
            <a:avLst/>
          </a:prstGeom>
          <a:noFill/>
        </p:spPr>
        <p:txBody>
          <a:bodyPr wrap="none" lIns="182880" tIns="146304" rIns="182880" bIns="146304" rtlCol="0">
            <a:spAutoFit/>
          </a:bodyPr>
          <a:lstStyle/>
          <a:p>
            <a:pPr>
              <a:lnSpc>
                <a:spcPct val="90000"/>
              </a:lnSpc>
              <a:spcAft>
                <a:spcPts val="600"/>
              </a:spcAft>
            </a:pPr>
            <a:r>
              <a:rPr lang="en-US" altLang="zh-TW" sz="3600" b="1" dirty="0">
                <a:solidFill>
                  <a:schemeClr val="accent3">
                    <a:lumMod val="60000"/>
                    <a:lumOff val="40000"/>
                  </a:schemeClr>
                </a:solidFill>
                <a:effectLst>
                  <a:outerShdw blurRad="38100" dist="38100" dir="2700000" algn="tl">
                    <a:srgbClr val="000000">
                      <a:alpha val="43137"/>
                    </a:srgbClr>
                  </a:outerShdw>
                </a:effectLst>
              </a:rPr>
              <a:t>AutoAdjustBufferSize</a:t>
            </a:r>
            <a:endParaRPr lang="zh-TW" altLang="en-US" sz="3600" b="1" dirty="0" err="1">
              <a:solidFill>
                <a:schemeClr val="accent3">
                  <a:lumMod val="60000"/>
                  <a:lumOff val="40000"/>
                </a:schemeClr>
              </a:solidFill>
              <a:effectLst>
                <a:outerShdw blurRad="38100" dist="38100" dir="2700000" algn="tl">
                  <a:srgbClr val="000000">
                    <a:alpha val="43137"/>
                  </a:srgbClr>
                </a:outerShdw>
              </a:effectLst>
            </a:endParaRPr>
          </a:p>
        </p:txBody>
      </p:sp>
      <p:sp>
        <p:nvSpPr>
          <p:cNvPr id="9" name="文字方塊 8">
            <a:extLst>
              <a:ext uri="{FF2B5EF4-FFF2-40B4-BE49-F238E27FC236}">
                <a16:creationId xmlns:a16="http://schemas.microsoft.com/office/drawing/2014/main" id="{0066B536-E6F1-4D03-8210-45397F1C35B1}"/>
              </a:ext>
            </a:extLst>
          </p:cNvPr>
          <p:cNvSpPr txBox="1"/>
          <p:nvPr/>
        </p:nvSpPr>
        <p:spPr>
          <a:xfrm>
            <a:off x="2061824" y="4354455"/>
            <a:ext cx="4372031" cy="1369606"/>
          </a:xfrm>
          <a:prstGeom prst="rect">
            <a:avLst/>
          </a:prstGeom>
          <a:noFill/>
        </p:spPr>
        <p:txBody>
          <a:bodyPr wrap="none" lIns="182880" tIns="146304" rIns="182880" bIns="146304" rtlCol="0">
            <a:spAutoFit/>
          </a:bodyPr>
          <a:lstStyle>
            <a:defPPr>
              <a:defRPr lang="en-US"/>
            </a:defPPr>
            <a:lvl1pPr>
              <a:lnSpc>
                <a:spcPct val="90000"/>
              </a:lnSpc>
              <a:spcAft>
                <a:spcPts val="600"/>
              </a:spcAft>
              <a:defRPr sz="3600" b="1">
                <a:solidFill>
                  <a:schemeClr val="accent3">
                    <a:lumMod val="60000"/>
                    <a:lumOff val="40000"/>
                  </a:schemeClr>
                </a:solidFill>
                <a:effectLst>
                  <a:outerShdw blurRad="38100" dist="38100" dir="2700000" algn="tl">
                    <a:srgbClr val="000000">
                      <a:alpha val="43137"/>
                    </a:srgbClr>
                  </a:outerShdw>
                </a:effectLst>
              </a:defRPr>
            </a:lvl1pPr>
          </a:lstStyle>
          <a:p>
            <a:r>
              <a:rPr lang="en-US" altLang="zh-TW" dirty="0"/>
              <a:t>Control Flow Parts</a:t>
            </a:r>
          </a:p>
          <a:p>
            <a:endParaRPr lang="zh-TW" altLang="en-US" dirty="0" err="1"/>
          </a:p>
        </p:txBody>
      </p:sp>
      <p:sp>
        <p:nvSpPr>
          <p:cNvPr id="10" name="文字方塊 9">
            <a:extLst>
              <a:ext uri="{FF2B5EF4-FFF2-40B4-BE49-F238E27FC236}">
                <a16:creationId xmlns:a16="http://schemas.microsoft.com/office/drawing/2014/main" id="{286D3B8E-73E6-491F-9D34-6A654CD2451E}"/>
              </a:ext>
            </a:extLst>
          </p:cNvPr>
          <p:cNvSpPr txBox="1"/>
          <p:nvPr/>
        </p:nvSpPr>
        <p:spPr>
          <a:xfrm>
            <a:off x="269239" y="5198883"/>
            <a:ext cx="7667355" cy="1369606"/>
          </a:xfrm>
          <a:prstGeom prst="rect">
            <a:avLst/>
          </a:prstGeom>
          <a:noFill/>
        </p:spPr>
        <p:txBody>
          <a:bodyPr wrap="none" lIns="182880" tIns="146304" rIns="182880" bIns="146304" rtlCol="0">
            <a:spAutoFit/>
          </a:bodyPr>
          <a:lstStyle>
            <a:defPPr>
              <a:defRPr lang="en-US"/>
            </a:defPPr>
            <a:lvl1pPr>
              <a:lnSpc>
                <a:spcPct val="90000"/>
              </a:lnSpc>
              <a:spcAft>
                <a:spcPts val="600"/>
              </a:spcAft>
              <a:defRPr sz="3600" b="1">
                <a:solidFill>
                  <a:schemeClr val="accent3">
                    <a:lumMod val="60000"/>
                    <a:lumOff val="40000"/>
                  </a:schemeClr>
                </a:solidFill>
                <a:effectLst>
                  <a:outerShdw blurRad="38100" dist="38100" dir="2700000" algn="tl">
                    <a:srgbClr val="000000">
                      <a:alpha val="43137"/>
                    </a:srgbClr>
                  </a:outerShdw>
                </a:effectLst>
              </a:defRPr>
            </a:lvl1pPr>
          </a:lstStyle>
          <a:p>
            <a:r>
              <a:rPr lang="en-US" altLang="zh-TW" dirty="0"/>
              <a:t>Incremental Package Deployment</a:t>
            </a:r>
          </a:p>
          <a:p>
            <a:endParaRPr lang="zh-TW" altLang="en-US" dirty="0" err="1"/>
          </a:p>
        </p:txBody>
      </p:sp>
    </p:spTree>
    <p:extLst>
      <p:ext uri="{BB962C8B-B14F-4D97-AF65-F5344CB8AC3E}">
        <p14:creationId xmlns:p14="http://schemas.microsoft.com/office/powerpoint/2010/main" val="5596830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SSIS </a:t>
            </a:r>
            <a:r>
              <a:rPr lang="zh-TW" altLang="en-US" dirty="0"/>
              <a:t>的轉變</a:t>
            </a:r>
          </a:p>
        </p:txBody>
      </p:sp>
      <p:sp>
        <p:nvSpPr>
          <p:cNvPr id="6" name="向右箭號 5"/>
          <p:cNvSpPr/>
          <p:nvPr/>
        </p:nvSpPr>
        <p:spPr bwMode="auto">
          <a:xfrm>
            <a:off x="3271185" y="3196219"/>
            <a:ext cx="978408" cy="484632"/>
          </a:xfrm>
          <a:prstGeom prs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32" name="Picture 8" descr="Dratin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82" y="2073759"/>
            <a:ext cx="2729552" cy="27295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ragona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044" y="1968673"/>
            <a:ext cx="2834638" cy="283463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ragon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5868" y="1843444"/>
            <a:ext cx="3301762" cy="3301762"/>
          </a:xfrm>
          <a:prstGeom prst="rect">
            <a:avLst/>
          </a:prstGeom>
          <a:noFill/>
          <a:extLst>
            <a:ext uri="{909E8E84-426E-40DD-AFC4-6F175D3DCCD1}">
              <a14:hiddenFill xmlns:a14="http://schemas.microsoft.com/office/drawing/2010/main">
                <a:solidFill>
                  <a:srgbClr val="FFFFFF"/>
                </a:solidFill>
              </a14:hiddenFill>
            </a:ext>
          </a:extLst>
        </p:spPr>
      </p:pic>
      <p:sp>
        <p:nvSpPr>
          <p:cNvPr id="13" name="向右箭號 12"/>
          <p:cNvSpPr/>
          <p:nvPr/>
        </p:nvSpPr>
        <p:spPr bwMode="auto">
          <a:xfrm>
            <a:off x="7537569" y="3197916"/>
            <a:ext cx="978408" cy="484632"/>
          </a:xfrm>
          <a:prstGeom prs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66300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34"/>
                                        </p:tgtEl>
                                        <p:attrNameLst>
                                          <p:attrName>style.visibility</p:attrName>
                                        </p:attrNameLst>
                                      </p:cBhvr>
                                      <p:to>
                                        <p:strVal val="visible"/>
                                      </p:to>
                                    </p:set>
                                    <p:anim calcmode="lin" valueType="num">
                                      <p:cBhvr additive="base">
                                        <p:cTn id="11" dur="500" fill="hold"/>
                                        <p:tgtEl>
                                          <p:spTgt spid="1034"/>
                                        </p:tgtEl>
                                        <p:attrNameLst>
                                          <p:attrName>ppt_x</p:attrName>
                                        </p:attrNameLst>
                                      </p:cBhvr>
                                      <p:tavLst>
                                        <p:tav tm="0">
                                          <p:val>
                                            <p:strVal val="0-#ppt_w/2"/>
                                          </p:val>
                                        </p:tav>
                                        <p:tav tm="100000">
                                          <p:val>
                                            <p:strVal val="#ppt_x"/>
                                          </p:val>
                                        </p:tav>
                                      </p:tavLst>
                                    </p:anim>
                                    <p:anim calcmode="lin" valueType="num">
                                      <p:cBhvr additive="base">
                                        <p:cTn id="12" dur="500" fill="hold"/>
                                        <p:tgtEl>
                                          <p:spTgt spid="103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036"/>
                                        </p:tgtEl>
                                        <p:attrNameLst>
                                          <p:attrName>style.visibility</p:attrName>
                                        </p:attrNameLst>
                                      </p:cBhvr>
                                      <p:to>
                                        <p:strVal val="visible"/>
                                      </p:to>
                                    </p:set>
                                    <p:anim calcmode="lin" valueType="num">
                                      <p:cBhvr additive="base">
                                        <p:cTn id="21" dur="500" fill="hold"/>
                                        <p:tgtEl>
                                          <p:spTgt spid="1036"/>
                                        </p:tgtEl>
                                        <p:attrNameLst>
                                          <p:attrName>ppt_x</p:attrName>
                                        </p:attrNameLst>
                                      </p:cBhvr>
                                      <p:tavLst>
                                        <p:tav tm="0">
                                          <p:val>
                                            <p:strVal val="0-#ppt_w/2"/>
                                          </p:val>
                                        </p:tav>
                                        <p:tav tm="100000">
                                          <p:val>
                                            <p:strVal val="#ppt_x"/>
                                          </p:val>
                                        </p:tav>
                                      </p:tavLst>
                                    </p:anim>
                                    <p:anim calcmode="lin" valueType="num">
                                      <p:cBhvr additive="base">
                                        <p:cTn id="22" dur="500" fill="hold"/>
                                        <p:tgtEl>
                                          <p:spTgt spid="1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2084377"/>
            <a:ext cx="9859116" cy="1077163"/>
          </a:xfrm>
        </p:spPr>
        <p:txBody>
          <a:bodyPr/>
          <a:lstStyle/>
          <a:p>
            <a:r>
              <a:rPr lang="en-US" sz="6470" dirty="0"/>
              <a:t>Demo: </a:t>
            </a:r>
            <a:r>
              <a:rPr lang="zh-TW" altLang="en-US" sz="6470" dirty="0"/>
              <a:t>專案部屬模式</a:t>
            </a:r>
            <a:endParaRPr lang="en-US" sz="6470" dirty="0"/>
          </a:p>
        </p:txBody>
      </p: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31953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nect_2016_Template_Light">
  <a:themeElements>
    <a:clrScheme name="Custom 1">
      <a:dk1>
        <a:srgbClr val="505050"/>
      </a:dk1>
      <a:lt1>
        <a:srgbClr val="FFFFFF"/>
      </a:lt1>
      <a:dk2>
        <a:srgbClr val="6E3382"/>
      </a:dk2>
      <a:lt2>
        <a:srgbClr val="FFFFFF"/>
      </a:lt2>
      <a:accent1>
        <a:srgbClr val="6E3382"/>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astSharedByUser xmlns="b0e4521d-181b-4aee-b4a8-952b2bc14729">scothu@microsoft.com</LastSharedByUser>
    <SharedWithUsers xmlns="b0e4521d-181b-4aee-b4a8-952b2bc14729">
      <UserInfo>
        <DisplayName>Diego Vega</DisplayName>
        <AccountId>30</AccountId>
        <AccountType/>
      </UserInfo>
      <UserInfo>
        <DisplayName>Daniel Roth</DisplayName>
        <AccountId>31</AccountId>
        <AccountType/>
      </UserInfo>
      <UserInfo>
        <DisplayName>Kasey Uhlenhuth</DisplayName>
        <AccountId>32</AccountId>
        <AccountType/>
      </UserInfo>
      <UserInfo>
        <DisplayName>Andrew Hall (DEVDIV)</DisplayName>
        <AccountId>33</AccountId>
        <AccountType/>
      </UserInfo>
    </SharedWithUsers>
    <LastSharedByTime xmlns="b0e4521d-181b-4aee-b4a8-952b2bc14729">2017-08-02T01:28:32+00:00</LastSharedByTim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6" ma:contentTypeDescription="Create a new document." ma:contentTypeScope="" ma:versionID="1ab1d48702f2dbd936fe586f8043726f">
  <xsd:schema xmlns:xsd="http://www.w3.org/2001/XMLSchema" xmlns:xs="http://www.w3.org/2001/XMLSchema" xmlns:p="http://schemas.microsoft.com/office/2006/metadata/properties" xmlns:ns2="ed971524-76e7-40a8-a01a-f99956bd178c" xmlns:ns3="b0e4521d-181b-4aee-b4a8-952b2bc14729" targetNamespace="http://schemas.microsoft.com/office/2006/metadata/properties" ma:root="true" ma:fieldsID="4fd0fd4a66fbd0bff1385b057556f9df" ns2:_="" ns3:_="">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2051C8-1D54-4CAE-822B-9BF5C05E3E63}">
  <ds:schemaRefs>
    <ds:schemaRef ds:uri="http://schemas.microsoft.com/office/2006/metadata/properties"/>
    <ds:schemaRef ds:uri="http://schemas.microsoft.com/office/infopath/2007/PartnerControls"/>
    <ds:schemaRef ds:uri="b0e4521d-181b-4aee-b4a8-952b2bc14729"/>
  </ds:schemaRefs>
</ds:datastoreItem>
</file>

<file path=customXml/itemProps2.xml><?xml version="1.0" encoding="utf-8"?>
<ds:datastoreItem xmlns:ds="http://schemas.openxmlformats.org/officeDocument/2006/customXml" ds:itemID="{8E694AB9-464F-4B73-9FBB-9826DE7A52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79B346-B91C-44CF-9CBE-5329E476BF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534</TotalTime>
  <Words>1099</Words>
  <Application>Microsoft Office PowerPoint</Application>
  <PresentationFormat>寬螢幕</PresentationFormat>
  <Paragraphs>252</Paragraphs>
  <Slides>31</Slides>
  <Notes>11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31</vt:i4>
      </vt:variant>
    </vt:vector>
  </HeadingPairs>
  <TitlesOfParts>
    <vt:vector size="41" baseType="lpstr">
      <vt:lpstr>MS PGothic</vt:lpstr>
      <vt:lpstr>微軟正黑體</vt:lpstr>
      <vt:lpstr>新細明體</vt:lpstr>
      <vt:lpstr>Arial</vt:lpstr>
      <vt:lpstr>Calibri</vt:lpstr>
      <vt:lpstr>Segoe UI</vt:lpstr>
      <vt:lpstr>Segoe UI Light</vt:lpstr>
      <vt:lpstr>Segoe UI Semilight</vt:lpstr>
      <vt:lpstr>Wingdings</vt:lpstr>
      <vt:lpstr>Connect_2016_Template_Light</vt:lpstr>
      <vt:lpstr>讓我們帶著 SSIS 上雲端吧</vt:lpstr>
      <vt:lpstr>自我介紹</vt:lpstr>
      <vt:lpstr>Study4.TW</vt:lpstr>
      <vt:lpstr>特別感謝</vt:lpstr>
      <vt:lpstr>在 Azure 上使用 SSIS</vt:lpstr>
      <vt:lpstr>SSIS</vt:lpstr>
      <vt:lpstr>PowerPoint 簡報</vt:lpstr>
      <vt:lpstr>SSIS 的轉變</vt:lpstr>
      <vt:lpstr>Demo: 專案部屬模式</vt:lpstr>
      <vt:lpstr>PowerPoint 簡報</vt:lpstr>
      <vt:lpstr>Azure Feature Pack for SSIS</vt:lpstr>
      <vt:lpstr>Install SSIS on Centos</vt:lpstr>
      <vt:lpstr>Pricing : SSIS</vt:lpstr>
      <vt:lpstr>SSIS on Linux</vt:lpstr>
      <vt:lpstr>PowerPoint 簡報</vt:lpstr>
      <vt:lpstr>Demo: SSIS 2017</vt:lpstr>
      <vt:lpstr>What is Azure Data Factory</vt:lpstr>
      <vt:lpstr>What is Azure Data Factory</vt:lpstr>
      <vt:lpstr>Cortana Analytics Suite Transform data into intelligent action</vt:lpstr>
      <vt:lpstr>Azure Data Factory Artifact Overview</vt:lpstr>
      <vt:lpstr>Linked Services</vt:lpstr>
      <vt:lpstr>Datasets</vt:lpstr>
      <vt:lpstr>Activities</vt:lpstr>
      <vt:lpstr>Pipelines</vt:lpstr>
      <vt:lpstr>Data Management Gateway</vt:lpstr>
      <vt:lpstr>SSIS v.s ADF</vt:lpstr>
      <vt:lpstr>Azure Data Factory Version 2</vt:lpstr>
      <vt:lpstr>Install</vt:lpstr>
      <vt:lpstr>Demo: IR</vt:lpstr>
      <vt:lpstr>在 Azure 上使用 SSIS</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James Fu</cp:lastModifiedBy>
  <cp:revision>27</cp:revision>
  <dcterms:modified xsi:type="dcterms:W3CDTF">2018-01-06T01:13:54Z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0x010100D38D393254D930438EAEFA57144E97A1</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bethma@microsoft.com</vt:lpwstr>
  </property>
  <property fmtid="{D5CDD505-2E9C-101B-9397-08002B2CF9AE}" pid="7" name="MSIP_Label_f42aa342-8706-4288-bd11-ebb85995028c_SetDate">
    <vt:lpwstr>2017-07-28T15:05:09.2926995-07:00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