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notesMasterIdLst>
    <p:notesMasterId r:id="rId16"/>
  </p:notesMasterIdLst>
  <p:sldIdLst>
    <p:sldId id="288" r:id="rId5"/>
    <p:sldId id="290" r:id="rId6"/>
    <p:sldId id="291" r:id="rId7"/>
    <p:sldId id="296" r:id="rId8"/>
    <p:sldId id="293" r:id="rId9"/>
    <p:sldId id="294" r:id="rId10"/>
    <p:sldId id="295" r:id="rId11"/>
    <p:sldId id="292" r:id="rId12"/>
    <p:sldId id="260" r:id="rId13"/>
    <p:sldId id="289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Brazeau" initials="NB" lastIdx="2" clrIdx="0">
    <p:extLst>
      <p:ext uri="{19B8F6BF-5375-455C-9EA6-DF929625EA0E}">
        <p15:presenceInfo xmlns:p15="http://schemas.microsoft.com/office/powerpoint/2012/main" userId="S-1-5-21-2127521184-1604012920-1887927527-16880922" providerId="AD"/>
      </p:ext>
    </p:extLst>
  </p:cmAuthor>
  <p:cmAuthor id="2" name="Achim Dettweiler" initials="AD" lastIdx="4" clrIdx="1">
    <p:extLst>
      <p:ext uri="{19B8F6BF-5375-455C-9EA6-DF929625EA0E}">
        <p15:presenceInfo xmlns:p15="http://schemas.microsoft.com/office/powerpoint/2012/main" userId="S-1-5-21-2127521184-1604012920-1887927527-8448984" providerId="AD"/>
      </p:ext>
    </p:extLst>
  </p:cmAuthor>
  <p:cmAuthor id="3" name="Beth Massi" initials="BM" lastIdx="4" clrIdx="2">
    <p:extLst>
      <p:ext uri="{19B8F6BF-5375-455C-9EA6-DF929625EA0E}">
        <p15:presenceInfo xmlns:p15="http://schemas.microsoft.com/office/powerpoint/2012/main" userId="S-1-5-21-2127521184-1604012920-1887927527-3218060" providerId="AD"/>
      </p:ext>
    </p:extLst>
  </p:cmAuthor>
  <p:cmAuthor id="4" name="Diego Vega" initials="DV" lastIdx="2" clrIdx="3">
    <p:extLst>
      <p:ext uri="{19B8F6BF-5375-455C-9EA6-DF929625EA0E}">
        <p15:presenceInfo xmlns:p15="http://schemas.microsoft.com/office/powerpoint/2012/main" userId="S003BFFD801C0A84@LIVE.COM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2E77"/>
    <a:srgbClr val="342F31"/>
    <a:srgbClr val="F8F8F8"/>
    <a:srgbClr val="6E3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86" autoAdjust="0"/>
  </p:normalViewPr>
  <p:slideViewPr>
    <p:cSldViewPr snapToGrid="0">
      <p:cViewPr varScale="1">
        <p:scale>
          <a:sx n="68" d="100"/>
          <a:sy n="68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99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A0A5C-BDFE-4AA0-8363-842B4B5195FB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195A8-0CC9-4EC5-84EE-12317B82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51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21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Pr>
        <a:solidFill>
          <a:srgbClr val="002E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A8361547-CAE2-4060-8643-DE8C7E84BB51}"/>
              </a:ext>
            </a:extLst>
          </p:cNvPr>
          <p:cNvSpPr/>
          <p:nvPr userDrawn="1"/>
        </p:nvSpPr>
        <p:spPr bwMode="auto">
          <a:xfrm>
            <a:off x="0" y="5818909"/>
            <a:ext cx="12192000" cy="1039091"/>
          </a:xfrm>
          <a:prstGeom prst="rect">
            <a:avLst/>
          </a:prstGeom>
          <a:solidFill>
            <a:srgbClr val="002E77"/>
          </a:solidFill>
          <a:ln>
            <a:solidFill>
              <a:srgbClr val="002E77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TW" altLang="en-US" sz="2400" dirty="0" err="1">
              <a:solidFill>
                <a:srgbClr val="002E77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3FFA8C-0B63-40B6-A827-BFFE5D75FD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207" y="2608084"/>
            <a:ext cx="5777866" cy="899665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dirty="0"/>
              <a:t>Session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F327309-25BC-4FEC-AA25-95EAC43188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8150" y="4140200"/>
            <a:ext cx="5708650" cy="627864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圖片 9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14E97332-416C-4B69-B813-A32DF4A8DB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5513313"/>
            <a:ext cx="2955148" cy="9555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A281819-114F-4BDF-AC16-865C5B7E785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209" y="5412509"/>
            <a:ext cx="3708567" cy="1296449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1BA48A8-03AD-4D31-9FEE-DC95A995CD8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528" y="599182"/>
            <a:ext cx="5168266" cy="461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70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48226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B4FDD4D3-1EC7-4CE8-93B1-3B1C9FDA36FB}"/>
              </a:ext>
            </a:extLst>
          </p:cNvPr>
          <p:cNvGrpSpPr/>
          <p:nvPr userDrawn="1"/>
        </p:nvGrpSpPr>
        <p:grpSpPr>
          <a:xfrm>
            <a:off x="0" y="6151419"/>
            <a:ext cx="12192000" cy="706582"/>
            <a:chOff x="0" y="6151419"/>
            <a:chExt cx="12192000" cy="70658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8B4DA39-BC9C-4C20-BF76-96C0A9817769}"/>
                </a:ext>
              </a:extLst>
            </p:cNvPr>
            <p:cNvSpPr/>
            <p:nvPr userDrawn="1"/>
          </p:nvSpPr>
          <p:spPr bwMode="auto">
            <a:xfrm>
              <a:off x="0" y="6151419"/>
              <a:ext cx="12192000" cy="706582"/>
            </a:xfrm>
            <a:prstGeom prst="rect">
              <a:avLst/>
            </a:prstGeom>
            <a:solidFill>
              <a:srgbClr val="002E77"/>
            </a:solidFill>
            <a:ln>
              <a:solidFill>
                <a:srgbClr val="002E7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TW" altLang="en-US" sz="2400" dirty="0" err="1">
                <a:solidFill>
                  <a:srgbClr val="002E77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" name="圖片 4" descr="一張含有 美工圖案 的圖片&#10;&#10;描述是以高可信度產生">
              <a:extLst>
                <a:ext uri="{FF2B5EF4-FFF2-40B4-BE49-F238E27FC236}">
                  <a16:creationId xmlns:a16="http://schemas.microsoft.com/office/drawing/2014/main" id="{2A19303C-982B-42C0-A96F-C686CC6D00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794" y="6211379"/>
              <a:ext cx="1804577" cy="583481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DB8BB7BC-38C2-473F-80EC-2455A8E405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1629" y="6201753"/>
              <a:ext cx="1804577" cy="6308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4122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78E76B6-BF95-4675-93A8-36322F2B254E}"/>
              </a:ext>
            </a:extLst>
          </p:cNvPr>
          <p:cNvGrpSpPr/>
          <p:nvPr userDrawn="1"/>
        </p:nvGrpSpPr>
        <p:grpSpPr>
          <a:xfrm>
            <a:off x="0" y="6151419"/>
            <a:ext cx="12192000" cy="706582"/>
            <a:chOff x="0" y="6151419"/>
            <a:chExt cx="12192000" cy="70658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8C46414-7039-4629-BBB4-698392903786}"/>
                </a:ext>
              </a:extLst>
            </p:cNvPr>
            <p:cNvSpPr/>
            <p:nvPr userDrawn="1"/>
          </p:nvSpPr>
          <p:spPr bwMode="auto">
            <a:xfrm>
              <a:off x="0" y="6151419"/>
              <a:ext cx="12192000" cy="706582"/>
            </a:xfrm>
            <a:prstGeom prst="rect">
              <a:avLst/>
            </a:prstGeom>
            <a:solidFill>
              <a:srgbClr val="002E77"/>
            </a:solidFill>
            <a:ln>
              <a:solidFill>
                <a:srgbClr val="002E7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TW" altLang="en-US" sz="2400" dirty="0" err="1">
                <a:solidFill>
                  <a:srgbClr val="002E77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" name="圖片 9" descr="一張含有 美工圖案 的圖片&#10;&#10;描述是以高可信度產生">
              <a:extLst>
                <a:ext uri="{FF2B5EF4-FFF2-40B4-BE49-F238E27FC236}">
                  <a16:creationId xmlns:a16="http://schemas.microsoft.com/office/drawing/2014/main" id="{4204875A-46A5-4790-8534-12E6803D2E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794" y="6211379"/>
              <a:ext cx="1804577" cy="583481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74B80006-C53E-4AE0-8A83-CF83333BD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1629" y="6201753"/>
              <a:ext cx="1804577" cy="6308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9328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圖片 2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93547162-3073-4851-A3F0-4617C8A3AC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7" y="6274519"/>
            <a:ext cx="1804577" cy="583481"/>
          </a:xfrm>
          <a:prstGeom prst="rect">
            <a:avLst/>
          </a:prstGeom>
        </p:spPr>
      </p:pic>
      <p:grpSp>
        <p:nvGrpSpPr>
          <p:cNvPr id="4" name="群組 3">
            <a:extLst>
              <a:ext uri="{FF2B5EF4-FFF2-40B4-BE49-F238E27FC236}">
                <a16:creationId xmlns:a16="http://schemas.microsoft.com/office/drawing/2014/main" id="{262E749C-3C5A-41D8-AFB1-378FC03F9920}"/>
              </a:ext>
            </a:extLst>
          </p:cNvPr>
          <p:cNvGrpSpPr/>
          <p:nvPr userDrawn="1"/>
        </p:nvGrpSpPr>
        <p:grpSpPr>
          <a:xfrm>
            <a:off x="0" y="6151419"/>
            <a:ext cx="12192000" cy="706582"/>
            <a:chOff x="0" y="6151419"/>
            <a:chExt cx="12192000" cy="70658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38F4A2E-2325-47C8-A7D4-F26EC3CB76E5}"/>
                </a:ext>
              </a:extLst>
            </p:cNvPr>
            <p:cNvSpPr/>
            <p:nvPr userDrawn="1"/>
          </p:nvSpPr>
          <p:spPr bwMode="auto">
            <a:xfrm>
              <a:off x="0" y="6151419"/>
              <a:ext cx="12192000" cy="706582"/>
            </a:xfrm>
            <a:prstGeom prst="rect">
              <a:avLst/>
            </a:prstGeom>
            <a:solidFill>
              <a:srgbClr val="002E77"/>
            </a:solidFill>
            <a:ln>
              <a:solidFill>
                <a:srgbClr val="002E7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TW" altLang="en-US" sz="2400" dirty="0" err="1">
                <a:solidFill>
                  <a:srgbClr val="002E77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" name="圖片 5" descr="一張含有 美工圖案 的圖片&#10;&#10;描述是以高可信度產生">
              <a:extLst>
                <a:ext uri="{FF2B5EF4-FFF2-40B4-BE49-F238E27FC236}">
                  <a16:creationId xmlns:a16="http://schemas.microsoft.com/office/drawing/2014/main" id="{E5B1EF28-2B8D-424F-8367-FD715E6555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794" y="6211379"/>
              <a:ext cx="1804577" cy="583481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9C847098-4716-4A0A-9F1B-64FFC34573D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1629" y="6201753"/>
              <a:ext cx="1804577" cy="6308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533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圖片 2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564F2762-6F4D-4F29-8514-34D538ED09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7" y="6274519"/>
            <a:ext cx="1804577" cy="583481"/>
          </a:xfrm>
          <a:prstGeom prst="rect">
            <a:avLst/>
          </a:prstGeom>
        </p:spPr>
      </p:pic>
      <p:grpSp>
        <p:nvGrpSpPr>
          <p:cNvPr id="4" name="群組 3">
            <a:extLst>
              <a:ext uri="{FF2B5EF4-FFF2-40B4-BE49-F238E27FC236}">
                <a16:creationId xmlns:a16="http://schemas.microsoft.com/office/drawing/2014/main" id="{69C1D06E-FE77-4903-8D1A-93F2FD430AC8}"/>
              </a:ext>
            </a:extLst>
          </p:cNvPr>
          <p:cNvGrpSpPr/>
          <p:nvPr userDrawn="1"/>
        </p:nvGrpSpPr>
        <p:grpSpPr>
          <a:xfrm>
            <a:off x="0" y="6151419"/>
            <a:ext cx="12192000" cy="706582"/>
            <a:chOff x="0" y="6151419"/>
            <a:chExt cx="12192000" cy="70658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2136DE1-734B-489C-8C1A-D96D8A6E2B17}"/>
                </a:ext>
              </a:extLst>
            </p:cNvPr>
            <p:cNvSpPr/>
            <p:nvPr userDrawn="1"/>
          </p:nvSpPr>
          <p:spPr bwMode="auto">
            <a:xfrm>
              <a:off x="0" y="6151419"/>
              <a:ext cx="12192000" cy="706582"/>
            </a:xfrm>
            <a:prstGeom prst="rect">
              <a:avLst/>
            </a:prstGeom>
            <a:solidFill>
              <a:srgbClr val="002E77"/>
            </a:solidFill>
            <a:ln>
              <a:solidFill>
                <a:srgbClr val="002E7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TW" altLang="en-US" sz="2400" dirty="0" err="1">
                <a:solidFill>
                  <a:srgbClr val="002E77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" name="圖片 5" descr="一張含有 美工圖案 的圖片&#10;&#10;描述是以高可信度產生">
              <a:extLst>
                <a:ext uri="{FF2B5EF4-FFF2-40B4-BE49-F238E27FC236}">
                  <a16:creationId xmlns:a16="http://schemas.microsoft.com/office/drawing/2014/main" id="{FE64ADAF-FEDC-42E8-8E6E-05E3001AB03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794" y="6211379"/>
              <a:ext cx="1804577" cy="583481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BD3BE4B4-83CA-4B66-A009-6CF2EEAA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1629" y="6201753"/>
              <a:ext cx="1804577" cy="6308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4530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ideo slide">
    <p:bg>
      <p:bgPr>
        <a:solidFill>
          <a:srgbClr val="002E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Video title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圖片 6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93830F17-AD01-4768-8699-2417BAF997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7" y="6274519"/>
            <a:ext cx="1804577" cy="583481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C4200001-813B-4F21-AC82-CEFF32853A36}"/>
              </a:ext>
            </a:extLst>
          </p:cNvPr>
          <p:cNvGrpSpPr/>
          <p:nvPr userDrawn="1"/>
        </p:nvGrpSpPr>
        <p:grpSpPr>
          <a:xfrm>
            <a:off x="0" y="6151419"/>
            <a:ext cx="12192000" cy="706582"/>
            <a:chOff x="0" y="6151419"/>
            <a:chExt cx="12192000" cy="70658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5BD6650-B45E-415C-AA0C-5318D257AFF3}"/>
                </a:ext>
              </a:extLst>
            </p:cNvPr>
            <p:cNvSpPr/>
            <p:nvPr userDrawn="1"/>
          </p:nvSpPr>
          <p:spPr bwMode="auto">
            <a:xfrm>
              <a:off x="0" y="6151419"/>
              <a:ext cx="12192000" cy="706582"/>
            </a:xfrm>
            <a:prstGeom prst="rect">
              <a:avLst/>
            </a:prstGeom>
            <a:solidFill>
              <a:srgbClr val="002E77"/>
            </a:solidFill>
            <a:ln>
              <a:solidFill>
                <a:srgbClr val="002E7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TW" altLang="en-US" sz="2400" dirty="0" err="1">
                <a:solidFill>
                  <a:srgbClr val="002E77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" name="圖片 9" descr="一張含有 美工圖案 的圖片&#10;&#10;描述是以高可信度產生">
              <a:extLst>
                <a:ext uri="{FF2B5EF4-FFF2-40B4-BE49-F238E27FC236}">
                  <a16:creationId xmlns:a16="http://schemas.microsoft.com/office/drawing/2014/main" id="{2CE56AEB-3FE1-4AFB-94A4-C868BC4493D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794" y="6211379"/>
              <a:ext cx="1804577" cy="583481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311C82FF-4E02-4A79-AEC8-DCB8BAA4382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1629" y="6201753"/>
              <a:ext cx="1804577" cy="6308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5662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rgbClr val="002E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4" name="圖片 3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622925C7-74FC-4148-B4DA-6F4CF6DDEB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7" y="6274519"/>
            <a:ext cx="1804577" cy="583481"/>
          </a:xfrm>
          <a:prstGeom prst="rect">
            <a:avLst/>
          </a:prstGeom>
        </p:spPr>
      </p:pic>
      <p:grpSp>
        <p:nvGrpSpPr>
          <p:cNvPr id="5" name="群組 4">
            <a:extLst>
              <a:ext uri="{FF2B5EF4-FFF2-40B4-BE49-F238E27FC236}">
                <a16:creationId xmlns:a16="http://schemas.microsoft.com/office/drawing/2014/main" id="{9DF9BB24-E0A3-4322-BA43-CBDC5331A7CA}"/>
              </a:ext>
            </a:extLst>
          </p:cNvPr>
          <p:cNvGrpSpPr/>
          <p:nvPr userDrawn="1"/>
        </p:nvGrpSpPr>
        <p:grpSpPr>
          <a:xfrm>
            <a:off x="0" y="6151419"/>
            <a:ext cx="12192000" cy="706582"/>
            <a:chOff x="0" y="6151419"/>
            <a:chExt cx="12192000" cy="70658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2036E29-E14B-481F-9128-D16E70610675}"/>
                </a:ext>
              </a:extLst>
            </p:cNvPr>
            <p:cNvSpPr/>
            <p:nvPr userDrawn="1"/>
          </p:nvSpPr>
          <p:spPr bwMode="auto">
            <a:xfrm>
              <a:off x="0" y="6151419"/>
              <a:ext cx="12192000" cy="706582"/>
            </a:xfrm>
            <a:prstGeom prst="rect">
              <a:avLst/>
            </a:prstGeom>
            <a:solidFill>
              <a:srgbClr val="002E77"/>
            </a:solidFill>
            <a:ln>
              <a:solidFill>
                <a:srgbClr val="002E7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TW" altLang="en-US" sz="2400" dirty="0" err="1">
                <a:solidFill>
                  <a:srgbClr val="002E77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" name="圖片 6" descr="一張含有 美工圖案 的圖片&#10;&#10;描述是以高可信度產生">
              <a:extLst>
                <a:ext uri="{FF2B5EF4-FFF2-40B4-BE49-F238E27FC236}">
                  <a16:creationId xmlns:a16="http://schemas.microsoft.com/office/drawing/2014/main" id="{E361C266-20EC-4EF0-A86B-2BEDB398B5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794" y="6211379"/>
              <a:ext cx="1804577" cy="583481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CB609A88-85F8-4E76-B052-2AD7ED2576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1629" y="6201753"/>
              <a:ext cx="1804577" cy="6308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1615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rgbClr val="002E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F1D4F6B3-EE47-4E6F-8F34-784668B585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7" y="6274519"/>
            <a:ext cx="1804577" cy="583481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C411BD93-DD9A-4522-826B-02DEA0E805DD}"/>
              </a:ext>
            </a:extLst>
          </p:cNvPr>
          <p:cNvGrpSpPr/>
          <p:nvPr userDrawn="1"/>
        </p:nvGrpSpPr>
        <p:grpSpPr>
          <a:xfrm>
            <a:off x="0" y="6151419"/>
            <a:ext cx="12192000" cy="706582"/>
            <a:chOff x="0" y="6151419"/>
            <a:chExt cx="12192000" cy="70658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A1F56E3-5DFD-4217-9968-11D6008442EA}"/>
                </a:ext>
              </a:extLst>
            </p:cNvPr>
            <p:cNvSpPr/>
            <p:nvPr userDrawn="1"/>
          </p:nvSpPr>
          <p:spPr bwMode="auto">
            <a:xfrm>
              <a:off x="0" y="6151419"/>
              <a:ext cx="12192000" cy="706582"/>
            </a:xfrm>
            <a:prstGeom prst="rect">
              <a:avLst/>
            </a:prstGeom>
            <a:solidFill>
              <a:srgbClr val="002E77"/>
            </a:solidFill>
            <a:ln>
              <a:solidFill>
                <a:srgbClr val="002E7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TW" altLang="en-US" sz="2400" dirty="0" err="1">
                <a:solidFill>
                  <a:srgbClr val="002E77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" name="圖片 4" descr="一張含有 美工圖案 的圖片&#10;&#10;描述是以高可信度產生">
              <a:extLst>
                <a:ext uri="{FF2B5EF4-FFF2-40B4-BE49-F238E27FC236}">
                  <a16:creationId xmlns:a16="http://schemas.microsoft.com/office/drawing/2014/main" id="{3D8B21C0-106C-480A-B33F-53A44A9305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794" y="6211379"/>
              <a:ext cx="1804577" cy="583481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55C75567-42A5-41D4-B1A5-3100B1DACC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1629" y="6201753"/>
              <a:ext cx="1804577" cy="6308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6029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1948226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1AC467E-40BB-4167-B886-3BE80F4C6BFF}"/>
              </a:ext>
            </a:extLst>
          </p:cNvPr>
          <p:cNvGrpSpPr/>
          <p:nvPr userDrawn="1"/>
        </p:nvGrpSpPr>
        <p:grpSpPr>
          <a:xfrm>
            <a:off x="1" y="6150820"/>
            <a:ext cx="13541654" cy="904863"/>
            <a:chOff x="1" y="6150820"/>
            <a:chExt cx="13541654" cy="90486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6122FB3-2713-493C-AB08-276B6613B1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/>
            <a:stretch>
              <a:fillRect/>
            </a:stretch>
          </p:blipFill>
          <p:spPr>
            <a:xfrm>
              <a:off x="1" y="6272117"/>
              <a:ext cx="12192000" cy="59055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9C8AD2-E3AF-433C-91E6-F177F22D3A0D}"/>
                </a:ext>
              </a:extLst>
            </p:cNvPr>
            <p:cNvSpPr txBox="1"/>
            <p:nvPr userDrawn="1"/>
          </p:nvSpPr>
          <p:spPr>
            <a:xfrm>
              <a:off x="9412715" y="6150820"/>
              <a:ext cx="4128940" cy="904863"/>
            </a:xfrm>
            <a:prstGeom prst="rect">
              <a:avLst/>
            </a:prstGeom>
            <a:noFill/>
            <a:effectLst>
              <a:outerShdw sx="1000" sy="1000" algn="ctr" rotWithShape="0">
                <a:schemeClr val="bg1"/>
              </a:outerShdw>
            </a:effectLst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4400" dirty="0">
                  <a:solidFill>
                    <a:srgbClr val="F8F8F8"/>
                  </a:solidFill>
                  <a:effectLst/>
                  <a:latin typeface="+mn-lt"/>
                </a:rPr>
                <a:t>.NET Conf</a:t>
              </a:r>
              <a:endParaRPr lang="en-US" sz="4400" dirty="0">
                <a:solidFill>
                  <a:srgbClr val="F8F8F8"/>
                </a:solidFill>
                <a:effectLst/>
              </a:endParaRP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23001B73-D169-4B76-BC39-D450A1F794E5}"/>
              </a:ext>
            </a:extLst>
          </p:cNvPr>
          <p:cNvGrpSpPr/>
          <p:nvPr userDrawn="1"/>
        </p:nvGrpSpPr>
        <p:grpSpPr>
          <a:xfrm>
            <a:off x="0" y="6151419"/>
            <a:ext cx="12192000" cy="706582"/>
            <a:chOff x="0" y="6151419"/>
            <a:chExt cx="12192000" cy="70658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9424C60-13A4-4DF7-91CC-847999AD8888}"/>
                </a:ext>
              </a:extLst>
            </p:cNvPr>
            <p:cNvSpPr/>
            <p:nvPr userDrawn="1"/>
          </p:nvSpPr>
          <p:spPr bwMode="auto">
            <a:xfrm>
              <a:off x="0" y="6151419"/>
              <a:ext cx="12192000" cy="706582"/>
            </a:xfrm>
            <a:prstGeom prst="rect">
              <a:avLst/>
            </a:prstGeom>
            <a:solidFill>
              <a:srgbClr val="002E77"/>
            </a:solidFill>
            <a:ln>
              <a:solidFill>
                <a:srgbClr val="002E7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TW" altLang="en-US" sz="2400" dirty="0" err="1">
                <a:solidFill>
                  <a:srgbClr val="002E77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5" name="圖片 24" descr="一張含有 美工圖案 的圖片&#10;&#10;描述是以高可信度產生">
              <a:extLst>
                <a:ext uri="{FF2B5EF4-FFF2-40B4-BE49-F238E27FC236}">
                  <a16:creationId xmlns:a16="http://schemas.microsoft.com/office/drawing/2014/main" id="{36E4A2FC-75FD-4873-A101-66B0EA0544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794" y="6211379"/>
              <a:ext cx="1804577" cy="583481"/>
            </a:xfrm>
            <a:prstGeom prst="rect">
              <a:avLst/>
            </a:prstGeom>
          </p:spPr>
        </p:pic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8FE99D5F-D2F1-4BA9-87F4-C787C42D79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1629" y="6201753"/>
              <a:ext cx="1804577" cy="6308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287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7" r:id="rId2"/>
    <p:sldLayoutId id="2147483678" r:id="rId3"/>
    <p:sldLayoutId id="2147483679" r:id="rId4"/>
    <p:sldLayoutId id="2147483680" r:id="rId5"/>
    <p:sldLayoutId id="2147483683" r:id="rId6"/>
    <p:sldLayoutId id="2147483686" r:id="rId7"/>
    <p:sldLayoutId id="2147483687" r:id="rId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微軟正黑體" panose="020B0604030504040204" pitchFamily="34" charset="-120"/>
          <a:ea typeface="微軟正黑體" panose="020B0604030504040204" pitchFamily="34" charset="-120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whats-new/csharp-7-2" TargetMode="External"/><Relationship Id="rId2" Type="http://schemas.openxmlformats.org/officeDocument/2006/relationships/hyperlink" Target="https://github.com/dotnet/csharplang/tree/master/proposals/csharp-7.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32324C91-9925-4737-987D-1C2CA1974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五分鐘看完 </a:t>
            </a:r>
            <a:r>
              <a:rPr lang="en-US" dirty="0"/>
              <a:t>C# 7.2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7E3E55EE-FAAF-4C5F-96D0-921D1144BA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Ouch Liu(</a:t>
            </a:r>
            <a:r>
              <a:rPr lang="zh-TW" altLang="en-US" dirty="0"/>
              <a:t>劉耀群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928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EDF22D2-8253-4110-8B70-880E617F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特別感謝</a:t>
            </a:r>
          </a:p>
        </p:txBody>
      </p:sp>
      <p:pic>
        <p:nvPicPr>
          <p:cNvPr id="1026" name="Picture 2" descr="https://t.kfs.io/organization_resource_files/635/12312/logotype_2x_original.png">
            <a:extLst>
              <a:ext uri="{FF2B5EF4-FFF2-40B4-BE49-F238E27FC236}">
                <a16:creationId xmlns:a16="http://schemas.microsoft.com/office/drawing/2014/main" id="{D5AEB117-113B-401C-A3DF-FE7544C87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962" y="1037280"/>
            <a:ext cx="3336172" cy="79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t.kfs.io/organization_resource_files/635/16408/21850485_1661967870482671_286859853_n__1_.png">
            <a:extLst>
              <a:ext uri="{FF2B5EF4-FFF2-40B4-BE49-F238E27FC236}">
                <a16:creationId xmlns:a16="http://schemas.microsoft.com/office/drawing/2014/main" id="{2CAEBFBB-43A3-48A5-BECE-6460A657E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739" y="2278492"/>
            <a:ext cx="1862007" cy="186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t.kfs.io/organization_resource_files/635/15666/SEAT_wide1.png">
            <a:extLst>
              <a:ext uri="{FF2B5EF4-FFF2-40B4-BE49-F238E27FC236}">
                <a16:creationId xmlns:a16="http://schemas.microsoft.com/office/drawing/2014/main" id="{E99FA66C-5321-407F-98EB-3242E1B5C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540" y="4579508"/>
            <a:ext cx="4789363" cy="131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t.kfs.io/organization_resource_files/635/13369/WS____s.png">
            <a:extLst>
              <a:ext uri="{FF2B5EF4-FFF2-40B4-BE49-F238E27FC236}">
                <a16:creationId xmlns:a16="http://schemas.microsoft.com/office/drawing/2014/main" id="{CDA2BBB1-3CFE-4026-937C-1FB57DE0B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51" y="4707316"/>
            <a:ext cx="4845222" cy="133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「MICROSOFT MVP」的圖片搜尋結果">
            <a:extLst>
              <a:ext uri="{FF2B5EF4-FFF2-40B4-BE49-F238E27FC236}">
                <a16:creationId xmlns:a16="http://schemas.microsoft.com/office/drawing/2014/main" id="{2A0A17F5-D6E8-4611-8FA9-1949B8FAD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14" y="1334118"/>
            <a:ext cx="2781993" cy="112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t.kfs.io/organization_resource_files/635/17748/______LOGO.jpg">
            <a:extLst>
              <a:ext uri="{FF2B5EF4-FFF2-40B4-BE49-F238E27FC236}">
                <a16:creationId xmlns:a16="http://schemas.microsoft.com/office/drawing/2014/main" id="{D9C8118D-D01E-421C-A44F-744FC641C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21" y="2906611"/>
            <a:ext cx="3331727" cy="139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s://distudio.blob.core.windows.net/study4tw/1513767390.202520.png">
            <a:extLst>
              <a:ext uri="{FF2B5EF4-FFF2-40B4-BE49-F238E27FC236}">
                <a16:creationId xmlns:a16="http://schemas.microsoft.com/office/drawing/2014/main" id="{3089E268-EA1D-4DB6-8AD6-1DF143656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257" y="2206009"/>
            <a:ext cx="2679411" cy="200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70867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BF01F9DB-E0E7-4EF9-ABC4-D8B23998A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104" y="2932070"/>
            <a:ext cx="3073792" cy="99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0896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B00556-7528-4611-B1F7-1C78C1E6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關於我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DA7EDE-9A90-497E-B6B7-BD16F76553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820" y="3076382"/>
            <a:ext cx="2862942" cy="286294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C979AB-5F79-4335-9B9A-B55B81D9E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7401" y="2708565"/>
            <a:ext cx="594530" cy="5945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8A9D69-55B6-4186-8026-C7CFAAC409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3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6921" y="5173980"/>
            <a:ext cx="625010" cy="625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D065CA-58E3-432C-95F9-35FD045912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3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7401" y="1413680"/>
            <a:ext cx="594530" cy="5945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D5A6AB-75F1-457D-A9FF-0BE0173DA8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7401" y="4118386"/>
            <a:ext cx="594530" cy="59453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585D074-227F-4872-9D0A-D557CD6039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1931" y="1189177"/>
            <a:ext cx="11030831" cy="47501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Ouch Liu (</a:t>
            </a:r>
            <a:r>
              <a:rPr lang="zh-TW" altLang="en-US" dirty="0"/>
              <a:t>劉耀群</a:t>
            </a:r>
            <a:r>
              <a:rPr lang="en-US" altLang="zh-TW" dirty="0"/>
              <a:t>) </a:t>
            </a:r>
          </a:p>
          <a:p>
            <a:pPr marL="0" indent="0">
              <a:buNone/>
            </a:pPr>
            <a:r>
              <a:rPr lang="zh-TW" altLang="en-US" sz="2000" dirty="0"/>
              <a:t>略懂設計的軟體工程師</a:t>
            </a:r>
            <a:r>
              <a:rPr lang="en-US" altLang="zh-TW" sz="2000" dirty="0"/>
              <a:t>/ </a:t>
            </a:r>
            <a:r>
              <a:rPr lang="zh-TW" altLang="en-US" sz="2000" dirty="0"/>
              <a:t>略懂程式的設計師</a:t>
            </a:r>
            <a:endParaRPr lang="en-US" altLang="zh-TW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zh-TW" altLang="en-US" dirty="0"/>
              <a:t>軒昂有限公司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2000" dirty="0"/>
              <a:t>Solution Architect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2011~2016 MVP</a:t>
            </a:r>
          </a:p>
          <a:p>
            <a:pPr marL="0" indent="0">
              <a:buNone/>
            </a:pPr>
            <a:r>
              <a:rPr lang="zh-TW" altLang="en-US" sz="2000" dirty="0"/>
              <a:t>曾任 </a:t>
            </a:r>
            <a:r>
              <a:rPr lang="en-US" sz="2000" dirty="0" err="1"/>
              <a:t>TechDays</a:t>
            </a:r>
            <a:r>
              <a:rPr lang="en-US" sz="2000" dirty="0"/>
              <a:t> Taiwan </a:t>
            </a:r>
            <a:r>
              <a:rPr lang="zh-TW" altLang="en-US" sz="2000" dirty="0"/>
              <a:t>講師 </a:t>
            </a:r>
            <a:r>
              <a:rPr lang="en-US" altLang="zh-TW" sz="2000" dirty="0"/>
              <a:t>/ </a:t>
            </a:r>
            <a:r>
              <a:rPr lang="zh-TW" altLang="en-US" sz="2000" dirty="0"/>
              <a:t>微軟客座講師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ouch1978.github.io</a:t>
            </a:r>
          </a:p>
        </p:txBody>
      </p:sp>
    </p:spTree>
    <p:extLst>
      <p:ext uri="{BB962C8B-B14F-4D97-AF65-F5344CB8AC3E}">
        <p14:creationId xmlns:p14="http://schemas.microsoft.com/office/powerpoint/2010/main" val="378203367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CBCB75-F976-4C0B-BAA9-0AA9CAF42B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75816"/>
          </a:xfrm>
        </p:spPr>
        <p:txBody>
          <a:bodyPr/>
          <a:lstStyle/>
          <a:p>
            <a:r>
              <a:rPr lang="zh-TW" altLang="en-US" sz="3200" dirty="0"/>
              <a:t>自己的版本自己選</a:t>
            </a:r>
            <a:r>
              <a:rPr lang="en-US" altLang="zh-TW" sz="3200" dirty="0"/>
              <a:t>!!</a:t>
            </a:r>
          </a:p>
          <a:p>
            <a:pPr lvl="1"/>
            <a:r>
              <a:rPr lang="en-US" altLang="zh-TW" dirty="0"/>
              <a:t>Project-&gt; Properties -&gt; Build -&gt; Advanced…</a:t>
            </a:r>
            <a:endParaRPr lang="en-US" dirty="0"/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017748-5A1B-4ABD-925C-64A18421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怎樣才能用 </a:t>
            </a:r>
            <a:r>
              <a:rPr lang="en-US" altLang="zh-TW" dirty="0"/>
              <a:t>C# 7.2 </a:t>
            </a:r>
            <a:r>
              <a:rPr lang="zh-TW" altLang="en-US" dirty="0"/>
              <a:t>進行開發</a:t>
            </a:r>
            <a:r>
              <a:rPr lang="en-US" altLang="zh-TW" dirty="0"/>
              <a:t>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0F7B0C-494B-416D-B1E2-D66C9B85A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319" y="2209917"/>
            <a:ext cx="6428443" cy="376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47438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CBCB75-F976-4C0B-BAA9-0AA9CAF42B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169551"/>
          </a:xfrm>
        </p:spPr>
        <p:txBody>
          <a:bodyPr/>
          <a:lstStyle/>
          <a:p>
            <a:r>
              <a:rPr lang="zh-TW" altLang="en-US" dirty="0"/>
              <a:t>防止傳址參數的值被修改</a:t>
            </a:r>
            <a:r>
              <a:rPr lang="en-US" altLang="zh-TW" dirty="0"/>
              <a:t>(</a:t>
            </a:r>
            <a:r>
              <a:rPr lang="zh-TW" altLang="en-US" dirty="0"/>
              <a:t>可以直接當作 </a:t>
            </a:r>
            <a:r>
              <a:rPr lang="en-US" altLang="zh-TW" dirty="0"/>
              <a:t>ref readonly)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017748-5A1B-4ABD-925C-64A18421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Readonly Ref (in </a:t>
            </a:r>
            <a:r>
              <a:rPr lang="zh-TW" altLang="en-US" sz="4800" dirty="0"/>
              <a:t>參數</a:t>
            </a:r>
            <a:r>
              <a:rPr lang="en-US" sz="4800" dirty="0"/>
              <a:t>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99B25D-8285-4DAC-9E1E-8233A9A18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203" y="1983218"/>
            <a:ext cx="11245559" cy="3742563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Add(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point1,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point2 )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//not OK!!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point1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Point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itchFamily="34" charset="0"/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//not OK!!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point1.X = 0;</a:t>
            </a:r>
          </a:p>
          <a:p>
            <a:pPr marL="0" indent="0">
              <a:buFont typeface="Arial" pitchFamily="34" charset="0"/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//not OK!!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Foo(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point1.X );</a:t>
            </a:r>
          </a:p>
          <a:p>
            <a:pPr marL="0" indent="0">
              <a:buFont typeface="Arial" pitchFamily="34" charset="0"/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//OK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point1.X +point2.X, point1.Y + point2.Y );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51356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CBCB75-F976-4C0B-BAA9-0AA9CAF42B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071062"/>
          </a:xfrm>
        </p:spPr>
        <p:txBody>
          <a:bodyPr/>
          <a:lstStyle/>
          <a:p>
            <a:r>
              <a:rPr lang="zh-TW" altLang="en-US" dirty="0"/>
              <a:t>消滅 </a:t>
            </a:r>
            <a:r>
              <a:rPr lang="en-US" dirty="0"/>
              <a:t>CS1738 - Named argument specifications must appear after all fixed arguments have been specified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017748-5A1B-4ABD-925C-64A18421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Non-Trailing Named Arguments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C315BA-0680-4D4E-B10B-E0C13E4F3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240" y="2485288"/>
            <a:ext cx="11653522" cy="3511731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DoSomething(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isEmployed,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personName,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personAge 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//do something  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Test()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DoSomething( </a:t>
            </a:r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, </a:t>
            </a:r>
            <a:r>
              <a:rPr lang="en-US" altLang="zh-TW" sz="1400" dirty="0">
                <a:solidFill>
                  <a:srgbClr val="A31515"/>
                </a:solidFill>
                <a:latin typeface="Consolas" panose="020B0609020204030204" pitchFamily="49" charset="0"/>
              </a:rPr>
              <a:t>"Ouch Liu"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, 38 );</a:t>
            </a:r>
            <a:r>
              <a:rPr lang="en-US" altLang="zh-TW" sz="1400" dirty="0">
                <a:solidFill>
                  <a:srgbClr val="008000"/>
                </a:solidFill>
                <a:latin typeface="Consolas" panose="020B0609020204030204" pitchFamily="49" charset="0"/>
              </a:rPr>
              <a:t> //</a:t>
            </a:r>
            <a:r>
              <a:rPr lang="zh-TW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合法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DoSomething(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, personAge: 38 , personName: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"Ouch Liu"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合法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DoSomething( personAge:38, personName: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"Ouch Liu"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, isEmployed: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合法</a:t>
            </a:r>
            <a:endParaRPr lang="en-US" altLang="zh-TW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DoSomething( isEmployed:</a:t>
            </a:r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, </a:t>
            </a:r>
            <a:r>
              <a:rPr lang="en-US" altLang="zh-TW" sz="1400" dirty="0">
                <a:solidFill>
                  <a:srgbClr val="A31515"/>
                </a:solidFill>
                <a:latin typeface="Consolas" panose="020B0609020204030204" pitchFamily="49" charset="0"/>
              </a:rPr>
              <a:t>“Ouch Liu”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, 38 );</a:t>
            </a:r>
            <a:r>
              <a:rPr lang="en-US" altLang="zh-TW" sz="1400" dirty="0">
                <a:solidFill>
                  <a:srgbClr val="008000"/>
                </a:solidFill>
                <a:latin typeface="Consolas" panose="020B0609020204030204" pitchFamily="49" charset="0"/>
              </a:rPr>
              <a:t> //</a:t>
            </a:r>
            <a:r>
              <a:rPr lang="zh-TW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之前會出現 </a:t>
            </a:r>
            <a:r>
              <a:rPr lang="en-US" altLang="zh-TW" sz="1400" dirty="0">
                <a:solidFill>
                  <a:srgbClr val="008000"/>
                </a:solidFill>
                <a:latin typeface="Consolas" panose="020B0609020204030204" pitchFamily="49" charset="0"/>
              </a:rPr>
              <a:t>CS1738 </a:t>
            </a:r>
            <a:r>
              <a:rPr lang="zh-TW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錯誤，</a:t>
            </a:r>
            <a:r>
              <a:rPr lang="en-US" altLang="zh-TW" sz="1400" dirty="0">
                <a:solidFill>
                  <a:srgbClr val="008000"/>
                </a:solidFill>
                <a:latin typeface="Consolas" panose="020B0609020204030204" pitchFamily="49" charset="0"/>
              </a:rPr>
              <a:t> 7.2</a:t>
            </a:r>
            <a:r>
              <a:rPr lang="zh-TW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之後變合法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DoSomething(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personName: </a:t>
            </a:r>
            <a:r>
              <a:rPr lang="en-US" altLang="zh-TW" sz="14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Ouch Liu</a:t>
            </a:r>
            <a:r>
              <a:rPr lang="en-US" altLang="zh-TW" sz="1400" dirty="0">
                <a:solidFill>
                  <a:srgbClr val="A31515"/>
                </a:solidFill>
                <a:latin typeface="Consolas" panose="020B0609020204030204" pitchFamily="49" charset="0"/>
              </a:rPr>
              <a:t>”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, 38 );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之前會出現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CS1738 </a:t>
            </a:r>
            <a:r>
              <a:rPr lang="zh-TW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錯誤，</a:t>
            </a:r>
            <a:r>
              <a:rPr lang="en-US" altLang="zh-TW" sz="1400" dirty="0">
                <a:solidFill>
                  <a:srgbClr val="008000"/>
                </a:solidFill>
                <a:latin typeface="Consolas" panose="020B0609020204030204" pitchFamily="49" charset="0"/>
              </a:rPr>
              <a:t>7.2</a:t>
            </a:r>
            <a:r>
              <a:rPr lang="zh-TW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之後變合法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DoSomething( </a:t>
            </a:r>
            <a:r>
              <a:rPr lang="en-US" altLang="zh-TW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Ouch Liu</a:t>
            </a:r>
            <a:r>
              <a:rPr lang="en-US" altLang="zh-TW" sz="14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isEmployed: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38 );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不合法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DoSomething( </a:t>
            </a:r>
            <a:r>
              <a:rPr lang="en-US" altLang="zh-TW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Ouch Liu</a:t>
            </a:r>
            <a:r>
              <a:rPr lang="en-US" altLang="zh-TW" sz="14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38 , isEmployed: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不合法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68699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017748-5A1B-4ABD-925C-64A18421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Leading Separator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0C51CE11-B8C4-46CC-B5C8-67F6297C3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415447"/>
            <a:ext cx="11653523" cy="190205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//Binary Literal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_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binaryNumbers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{ 0b1 , 0b10 , 0b100 , 0b1000 , 0b100000 , 0b1000000 };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//Digit Separators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_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binaryWithSeparaters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{ 0b0000_0001 , 0b0000_0010 , 0b0000_0100 , 0b0000_1000 , 0b0010_0000 , 0b1000_0000 };</a:t>
            </a:r>
            <a:endParaRPr lang="en-US" sz="1800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777830EC-C7C5-46A7-984D-ED95C3E926A9}"/>
              </a:ext>
            </a:extLst>
          </p:cNvPr>
          <p:cNvSpPr txBox="1">
            <a:spLocks/>
          </p:cNvSpPr>
          <p:nvPr/>
        </p:nvSpPr>
        <p:spPr>
          <a:xfrm>
            <a:off x="269240" y="3808020"/>
            <a:ext cx="11653523" cy="215135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//Binary Literal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_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binaryNumbers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{ 0b_1 , 0b_10 , 0b_100 , 0b_1000 , 0b_100000 , 0b_1000000 };</a:t>
            </a:r>
          </a:p>
          <a:p>
            <a:pPr marL="0" indent="0">
              <a:buFont typeface="Arial" pitchFamily="34" charset="0"/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//Digit Separators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_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binaryWithSeparaters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{ 0b_0000_0001 , 0b_0000_0010 , 0b_0000_0100 , 0b_0000_1000 , 0b_0010_0000 , 0b_1000_0000 };</a:t>
            </a:r>
            <a:endParaRPr lang="en-US" sz="1800" dirty="0"/>
          </a:p>
        </p:txBody>
      </p:sp>
      <p:sp>
        <p:nvSpPr>
          <p:cNvPr id="7" name="星形: 十六角 3">
            <a:extLst>
              <a:ext uri="{FF2B5EF4-FFF2-40B4-BE49-F238E27FC236}">
                <a16:creationId xmlns:a16="http://schemas.microsoft.com/office/drawing/2014/main" id="{A0F17180-8245-4EF0-82F2-699708154442}"/>
              </a:ext>
            </a:extLst>
          </p:cNvPr>
          <p:cNvSpPr/>
          <p:nvPr/>
        </p:nvSpPr>
        <p:spPr bwMode="auto">
          <a:xfrm rot="20285849">
            <a:off x="37066" y="1163322"/>
            <a:ext cx="649765" cy="410100"/>
          </a:xfrm>
          <a:prstGeom prst="star16">
            <a:avLst/>
          </a:prstGeom>
          <a:solidFill>
            <a:srgbClr val="002E7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7.0</a:t>
            </a:r>
            <a:endParaRPr lang="zh-TW" altLang="en-US" sz="1200" b="1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星形: 十六角 3">
            <a:extLst>
              <a:ext uri="{FF2B5EF4-FFF2-40B4-BE49-F238E27FC236}">
                <a16:creationId xmlns:a16="http://schemas.microsoft.com/office/drawing/2014/main" id="{7BDF2CCC-1EEF-41AB-A902-C901A9780EE5}"/>
              </a:ext>
            </a:extLst>
          </p:cNvPr>
          <p:cNvSpPr/>
          <p:nvPr/>
        </p:nvSpPr>
        <p:spPr bwMode="auto">
          <a:xfrm rot="20285849">
            <a:off x="37066" y="3528006"/>
            <a:ext cx="649765" cy="410100"/>
          </a:xfrm>
          <a:prstGeom prst="star16">
            <a:avLst/>
          </a:prstGeom>
          <a:solidFill>
            <a:srgbClr val="002E7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7.2</a:t>
            </a:r>
            <a:endParaRPr lang="zh-TW" altLang="en-US" sz="1200" b="1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02689B-27F7-4C00-AE2E-7E6F6473060F}"/>
              </a:ext>
            </a:extLst>
          </p:cNvPr>
          <p:cNvCxnSpPr>
            <a:cxnSpLocks/>
          </p:cNvCxnSpPr>
          <p:nvPr/>
        </p:nvCxnSpPr>
        <p:spPr>
          <a:xfrm flipH="1">
            <a:off x="361950" y="3562763"/>
            <a:ext cx="1139864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Right 8">
            <a:extLst>
              <a:ext uri="{FF2B5EF4-FFF2-40B4-BE49-F238E27FC236}">
                <a16:creationId xmlns:a16="http://schemas.microsoft.com/office/drawing/2014/main" id="{CF9012F8-D92F-465D-BD8B-0538948C89E2}"/>
              </a:ext>
            </a:extLst>
          </p:cNvPr>
          <p:cNvSpPr/>
          <p:nvPr/>
        </p:nvSpPr>
        <p:spPr bwMode="auto">
          <a:xfrm rot="5400000">
            <a:off x="5849112" y="3294665"/>
            <a:ext cx="493776" cy="536196"/>
          </a:xfrm>
          <a:prstGeom prst="rightArrow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93831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017748-5A1B-4ABD-925C-64A18421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Private Protected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4FA3DA-8077-4C65-B354-C209150C6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20225"/>
              </p:ext>
            </p:extLst>
          </p:nvPr>
        </p:nvGraphicFramePr>
        <p:xfrm>
          <a:off x="269240" y="1175108"/>
          <a:ext cx="11655842" cy="49154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48957">
                  <a:extLst>
                    <a:ext uri="{9D8B030D-6E8A-4147-A177-3AD203B41FA5}">
                      <a16:colId xmlns:a16="http://schemas.microsoft.com/office/drawing/2014/main" val="1817992740"/>
                    </a:ext>
                  </a:extLst>
                </a:gridCol>
                <a:gridCol w="1921377">
                  <a:extLst>
                    <a:ext uri="{9D8B030D-6E8A-4147-A177-3AD203B41FA5}">
                      <a16:colId xmlns:a16="http://schemas.microsoft.com/office/drawing/2014/main" val="884343929"/>
                    </a:ext>
                  </a:extLst>
                </a:gridCol>
                <a:gridCol w="1921377">
                  <a:extLst>
                    <a:ext uri="{9D8B030D-6E8A-4147-A177-3AD203B41FA5}">
                      <a16:colId xmlns:a16="http://schemas.microsoft.com/office/drawing/2014/main" val="1252952124"/>
                    </a:ext>
                  </a:extLst>
                </a:gridCol>
                <a:gridCol w="1921377">
                  <a:extLst>
                    <a:ext uri="{9D8B030D-6E8A-4147-A177-3AD203B41FA5}">
                      <a16:colId xmlns:a16="http://schemas.microsoft.com/office/drawing/2014/main" val="4248119357"/>
                    </a:ext>
                  </a:extLst>
                </a:gridCol>
                <a:gridCol w="1921377">
                  <a:extLst>
                    <a:ext uri="{9D8B030D-6E8A-4147-A177-3AD203B41FA5}">
                      <a16:colId xmlns:a16="http://schemas.microsoft.com/office/drawing/2014/main" val="3036272831"/>
                    </a:ext>
                  </a:extLst>
                </a:gridCol>
                <a:gridCol w="1921377">
                  <a:extLst>
                    <a:ext uri="{9D8B030D-6E8A-4147-A177-3AD203B41FA5}">
                      <a16:colId xmlns:a16="http://schemas.microsoft.com/office/drawing/2014/main" val="1648714890"/>
                    </a:ext>
                  </a:extLst>
                </a:gridCol>
              </a:tblGrid>
              <a:tr h="614426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C# </a:t>
                      </a:r>
                      <a:r>
                        <a:rPr lang="zh-TW" altLang="en-US" dirty="0"/>
                        <a:t>修飾詞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同組件中</a:t>
                      </a:r>
                      <a:endParaRPr lang="en-US" dirty="0"/>
                    </a:p>
                  </a:txBody>
                  <a:tcPr anchor="ctr">
                    <a:solidFill>
                      <a:srgbClr val="002E7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其它組件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8574962"/>
                  </a:ext>
                </a:extLst>
              </a:tr>
              <a:tr h="61442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67" rtl="0" eaLnBrk="1" latinLnBrk="0" hangingPunct="1"/>
                      <a:r>
                        <a:rPr lang="zh-TW" altLang="en-US" sz="1765" kern="1200" dirty="0"/>
                        <a:t>同類別</a:t>
                      </a:r>
                      <a:endParaRPr lang="en-US" sz="1765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367" rtl="0" eaLnBrk="1" latinLnBrk="0" hangingPunct="1"/>
                      <a:r>
                        <a:rPr lang="zh-TW" altLang="en-US" sz="1765" kern="1200" dirty="0"/>
                        <a:t>衍生類別</a:t>
                      </a:r>
                      <a:endParaRPr lang="en-US" sz="1765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367" rtl="0" eaLnBrk="1" latinLnBrk="0" hangingPunct="1"/>
                      <a:r>
                        <a:rPr lang="zh-TW" altLang="en-US" sz="1765" kern="1200" dirty="0"/>
                        <a:t>其它程式碼</a:t>
                      </a:r>
                      <a:endParaRPr lang="en-US" sz="1765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367" rtl="0" eaLnBrk="1" latinLnBrk="0" hangingPunct="1"/>
                      <a:r>
                        <a:rPr lang="zh-TW" altLang="en-US" sz="1765" kern="1200" dirty="0"/>
                        <a:t>衍生類別</a:t>
                      </a:r>
                      <a:endParaRPr lang="en-US" sz="1765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367" rtl="0" eaLnBrk="1" latinLnBrk="0" hangingPunct="1"/>
                      <a:r>
                        <a:rPr lang="zh-TW" altLang="en-US" sz="1765" kern="1200" dirty="0"/>
                        <a:t>其它程式碼</a:t>
                      </a:r>
                      <a:endParaRPr lang="en-US" sz="1765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7724531"/>
                  </a:ext>
                </a:extLst>
              </a:tr>
              <a:tr h="614426"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66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dirty="0">
                        <a:solidFill>
                          <a:srgbClr val="006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65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</a:t>
                      </a:r>
                      <a:endParaRPr kumimoji="0" lang="en-US" sz="1765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65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</a:t>
                      </a:r>
                      <a:endParaRPr kumimoji="0" lang="en-US" sz="1765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65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</a:t>
                      </a:r>
                      <a:endParaRPr kumimoji="0" lang="en-US" sz="1765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65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</a:t>
                      </a:r>
                      <a:endParaRPr kumimoji="0" lang="en-US" sz="1765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2437481"/>
                  </a:ext>
                </a:extLst>
              </a:tr>
              <a:tr h="614426"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66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dirty="0">
                        <a:solidFill>
                          <a:srgbClr val="006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65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</a:t>
                      </a:r>
                      <a:endParaRPr kumimoji="0" lang="en-US" sz="1765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65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</a:t>
                      </a:r>
                      <a:endParaRPr kumimoji="0" lang="en-US" sz="1765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78465"/>
                  </a:ext>
                </a:extLst>
              </a:tr>
              <a:tr h="614426">
                <a:tc>
                  <a:txBody>
                    <a:bodyPr/>
                    <a:lstStyle/>
                    <a:p>
                      <a:r>
                        <a:rPr lang="en-US" dirty="0"/>
                        <a:t>internal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66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dirty="0">
                        <a:solidFill>
                          <a:srgbClr val="006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65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</a:t>
                      </a:r>
                      <a:endParaRPr kumimoji="0" lang="en-US" sz="1765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65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</a:t>
                      </a:r>
                      <a:endParaRPr kumimoji="0" lang="en-US" sz="1765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65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</a:t>
                      </a:r>
                      <a:endParaRPr kumimoji="0" lang="en-US" sz="1765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65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</a:t>
                      </a:r>
                      <a:endParaRPr kumimoji="0" lang="en-US" sz="1765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3410956"/>
                  </a:ext>
                </a:extLst>
              </a:tr>
              <a:tr h="614426">
                <a:tc>
                  <a:txBody>
                    <a:bodyPr/>
                    <a:lstStyle/>
                    <a:p>
                      <a:r>
                        <a:rPr lang="en-US" dirty="0"/>
                        <a:t>protected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66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dirty="0">
                        <a:solidFill>
                          <a:srgbClr val="006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65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</a:t>
                      </a:r>
                      <a:endParaRPr kumimoji="0" lang="en-US" sz="1765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66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dirty="0">
                        <a:solidFill>
                          <a:srgbClr val="006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65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</a:t>
                      </a:r>
                      <a:endParaRPr kumimoji="0" lang="en-US" sz="1765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5772560"/>
                  </a:ext>
                </a:extLst>
              </a:tr>
              <a:tr h="614426">
                <a:tc>
                  <a:txBody>
                    <a:bodyPr/>
                    <a:lstStyle/>
                    <a:p>
                      <a:r>
                        <a:rPr lang="en-US" dirty="0"/>
                        <a:t>protected internal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66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dirty="0">
                        <a:solidFill>
                          <a:srgbClr val="006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65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</a:t>
                      </a:r>
                      <a:endParaRPr kumimoji="0" lang="en-US" sz="1765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65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</a:t>
                      </a:r>
                      <a:endParaRPr kumimoji="0" lang="en-US" sz="1765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65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</a:t>
                      </a:r>
                      <a:endParaRPr kumimoji="0" lang="en-US" sz="1765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65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</a:t>
                      </a:r>
                      <a:endParaRPr kumimoji="0" lang="en-US" sz="1765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541380"/>
                  </a:ext>
                </a:extLst>
              </a:tr>
              <a:tr h="614426">
                <a:tc>
                  <a:txBody>
                    <a:bodyPr/>
                    <a:lstStyle/>
                    <a:p>
                      <a:r>
                        <a:rPr lang="en-US" dirty="0"/>
                        <a:t>private protected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66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dirty="0">
                        <a:solidFill>
                          <a:srgbClr val="006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65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</a:t>
                      </a:r>
                      <a:endParaRPr kumimoji="0" lang="en-US" sz="1765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65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</a:t>
                      </a:r>
                      <a:endParaRPr kumimoji="0" lang="en-US" sz="1765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65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</a:t>
                      </a:r>
                      <a:endParaRPr kumimoji="0" lang="en-US" sz="1765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3618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79160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E57B69-3C12-4A55-8C79-D96F82D8D0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864584"/>
          </a:xfrm>
        </p:spPr>
        <p:txBody>
          <a:bodyPr/>
          <a:lstStyle/>
          <a:p>
            <a:r>
              <a:rPr lang="en-US" dirty="0"/>
              <a:t>CSharp-7.2</a:t>
            </a:r>
          </a:p>
          <a:p>
            <a:pPr lvl="1"/>
            <a:r>
              <a:rPr lang="en-US" dirty="0">
                <a:hlinkClick r:id="rId2"/>
              </a:rPr>
              <a:t>https://github.com/dotnet/csharplang/tree/master/proposals/csharp-7.2</a:t>
            </a:r>
            <a:endParaRPr lang="en-US" dirty="0"/>
          </a:p>
          <a:p>
            <a:pPr lvl="1"/>
            <a:endParaRPr lang="en-US" dirty="0"/>
          </a:p>
          <a:p>
            <a:pPr marL="336145" lvl="1" indent="-336145"/>
            <a:r>
              <a:rPr lang="en-US" sz="3200" dirty="0"/>
              <a:t>What's new in C# 7.2</a:t>
            </a:r>
          </a:p>
          <a:p>
            <a:pPr marL="336145" lvl="1" indent="-336145"/>
            <a:r>
              <a:rPr lang="en-US" dirty="0">
                <a:hlinkClick r:id="rId3"/>
              </a:rPr>
              <a:t>https://docs.microsoft.com/en-us/dotnet/csharp/whats-new/csharp-7-2</a:t>
            </a:r>
            <a:endParaRPr lang="en-US" dirty="0"/>
          </a:p>
          <a:p>
            <a:pPr marL="336145" lvl="1" indent="-336145"/>
            <a:endParaRPr lang="en-US" sz="392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AFC746-AB83-4895-A0BC-18001EA8F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參考資料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96805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749A-2A99-4DB1-8566-47BDD437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Study4.TW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03C308E-23DE-4015-8354-8B88FFE45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960" y="1189176"/>
            <a:ext cx="3694416" cy="369441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F4FB6CF-C041-4F72-8012-A2ED7FC60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148" y="1204634"/>
            <a:ext cx="3712079" cy="371207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00CFF5C-47B2-406F-B93B-345AFE8251A6}"/>
              </a:ext>
            </a:extLst>
          </p:cNvPr>
          <p:cNvSpPr txBox="1"/>
          <p:nvPr/>
        </p:nvSpPr>
        <p:spPr>
          <a:xfrm>
            <a:off x="9207111" y="5155258"/>
            <a:ext cx="2093533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FB</a:t>
            </a:r>
            <a:r>
              <a:rPr lang="zh-TW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粉絲專頁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C54E48E-B6B1-4DF6-AAF9-F6252987941C}"/>
              </a:ext>
            </a:extLst>
          </p:cNvPr>
          <p:cNvSpPr txBox="1"/>
          <p:nvPr/>
        </p:nvSpPr>
        <p:spPr>
          <a:xfrm>
            <a:off x="5026510" y="5155258"/>
            <a:ext cx="2551837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Study4.TW</a:t>
            </a:r>
            <a:endParaRPr lang="zh-TW" alt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FB2A589-0497-48C5-9D6B-8CA4D6764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772" y="1196905"/>
            <a:ext cx="3694416" cy="369441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7FCF913-9822-480D-8CB5-9262FB8F4D9A}"/>
              </a:ext>
            </a:extLst>
          </p:cNvPr>
          <p:cNvSpPr txBox="1"/>
          <p:nvPr/>
        </p:nvSpPr>
        <p:spPr>
          <a:xfrm>
            <a:off x="967840" y="5155258"/>
            <a:ext cx="2608177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FB</a:t>
            </a:r>
            <a:r>
              <a:rPr lang="zh-TW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聊天社團</a:t>
            </a:r>
          </a:p>
        </p:txBody>
      </p:sp>
    </p:spTree>
    <p:extLst>
      <p:ext uri="{BB962C8B-B14F-4D97-AF65-F5344CB8AC3E}">
        <p14:creationId xmlns:p14="http://schemas.microsoft.com/office/powerpoint/2010/main" val="327531477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onnect_2016_Template_Light">
  <a:themeElements>
    <a:clrScheme name="Custom 1">
      <a:dk1>
        <a:srgbClr val="505050"/>
      </a:dk1>
      <a:lt1>
        <a:srgbClr val="FFFFFF"/>
      </a:lt1>
      <a:dk2>
        <a:srgbClr val="6E3382"/>
      </a:dk2>
      <a:lt2>
        <a:srgbClr val="FFFFFF"/>
      </a:lt2>
      <a:accent1>
        <a:srgbClr val="6E3382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SharedByUser xmlns="b0e4521d-181b-4aee-b4a8-952b2bc14729">scothu@microsoft.com</LastSharedByUser>
    <SharedWithUsers xmlns="b0e4521d-181b-4aee-b4a8-952b2bc14729">
      <UserInfo>
        <DisplayName>Diego Vega</DisplayName>
        <AccountId>30</AccountId>
        <AccountType/>
      </UserInfo>
      <UserInfo>
        <DisplayName>Daniel Roth</DisplayName>
        <AccountId>31</AccountId>
        <AccountType/>
      </UserInfo>
      <UserInfo>
        <DisplayName>Kasey Uhlenhuth</DisplayName>
        <AccountId>32</AccountId>
        <AccountType/>
      </UserInfo>
      <UserInfo>
        <DisplayName>Andrew Hall (DEVDIV)</DisplayName>
        <AccountId>33</AccountId>
        <AccountType/>
      </UserInfo>
    </SharedWithUsers>
    <LastSharedByTime xmlns="b0e4521d-181b-4aee-b4a8-952b2bc14729">2017-08-02T01:28:32+00:00</LastSharedByTim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6" ma:contentTypeDescription="Create a new document." ma:contentTypeScope="" ma:versionID="1ab1d48702f2dbd936fe586f8043726f">
  <xsd:schema xmlns:xsd="http://www.w3.org/2001/XMLSchema" xmlns:xs="http://www.w3.org/2001/XMLSchema" xmlns:p="http://schemas.microsoft.com/office/2006/metadata/properties" xmlns:ns2="ed971524-76e7-40a8-a01a-f99956bd178c" xmlns:ns3="b0e4521d-181b-4aee-b4a8-952b2bc14729" targetNamespace="http://schemas.microsoft.com/office/2006/metadata/properties" ma:root="true" ma:fieldsID="4fd0fd4a66fbd0bff1385b057556f9df" ns2:_="" ns3:_="">
    <xsd:import namespace="ed971524-76e7-40a8-a01a-f99956bd178c"/>
    <xsd:import namespace="b0e4521d-181b-4aee-b4a8-952b2bc147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1524-76e7-40a8-a01a-f99956bd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4521d-181b-4aee-b4a8-952b2bc14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2051C8-1D54-4CAE-822B-9BF5C05E3E63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b0e4521d-181b-4aee-b4a8-952b2bc14729"/>
    <ds:schemaRef ds:uri="http://purl.org/dc/dcmitype/"/>
    <ds:schemaRef ds:uri="http://schemas.openxmlformats.org/package/2006/metadata/core-properties"/>
    <ds:schemaRef ds:uri="http://www.w3.org/XML/1998/namespace"/>
    <ds:schemaRef ds:uri="http://purl.org/dc/elements/1.1/"/>
    <ds:schemaRef ds:uri="http://purl.org/dc/terms/"/>
    <ds:schemaRef ds:uri="ed971524-76e7-40a8-a01a-f99956bd178c"/>
  </ds:schemaRefs>
</ds:datastoreItem>
</file>

<file path=customXml/itemProps2.xml><?xml version="1.0" encoding="utf-8"?>
<ds:datastoreItem xmlns:ds="http://schemas.openxmlformats.org/officeDocument/2006/customXml" ds:itemID="{8E694AB9-464F-4B73-9FBB-9826DE7A52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971524-76e7-40a8-a01a-f99956bd178c"/>
    <ds:schemaRef ds:uri="b0e4521d-181b-4aee-b4a8-952b2bc147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79B346-B91C-44CF-9CBE-5329E476BF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586</Words>
  <Application>Microsoft Office PowerPoint</Application>
  <PresentationFormat>Widescreen</PresentationFormat>
  <Paragraphs>121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Consolas</vt:lpstr>
      <vt:lpstr>Segoe UI</vt:lpstr>
      <vt:lpstr>Wingdings</vt:lpstr>
      <vt:lpstr>Wingdings 2</vt:lpstr>
      <vt:lpstr>微軟正黑體</vt:lpstr>
      <vt:lpstr>Connect_2016_Template_Light</vt:lpstr>
      <vt:lpstr>五分鐘看完 C# 7.2</vt:lpstr>
      <vt:lpstr>關於我</vt:lpstr>
      <vt:lpstr>怎樣才能用 C# 7.2 進行開發?</vt:lpstr>
      <vt:lpstr>Readonly Ref (in 參數)</vt:lpstr>
      <vt:lpstr>Non-Trailing Named Arguments</vt:lpstr>
      <vt:lpstr>Leading Separator</vt:lpstr>
      <vt:lpstr>Private Protected</vt:lpstr>
      <vt:lpstr>參考資料</vt:lpstr>
      <vt:lpstr>Study4.TW</vt:lpstr>
      <vt:lpstr>特別感謝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Ouch Liu (XN-BS)</cp:lastModifiedBy>
  <cp:revision>20</cp:revision>
  <dcterms:modified xsi:type="dcterms:W3CDTF">2018-01-04T07:57:28Z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0x010100D38D393254D930438EAEFA57144E97A1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bethma@microsoft.com</vt:lpwstr>
  </property>
  <property fmtid="{D5CDD505-2E9C-101B-9397-08002B2CF9AE}" pid="7" name="MSIP_Label_f42aa342-8706-4288-bd11-ebb85995028c_SetDate">
    <vt:lpwstr>2017-07-28T15:05:09.2926995-07:00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