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2" r:id="rId4"/>
    <p:sldId id="263" r:id="rId5"/>
    <p:sldId id="264" r:id="rId6"/>
    <p:sldId id="259" r:id="rId7"/>
    <p:sldId id="265" r:id="rId8"/>
    <p:sldId id="260" r:id="rId9"/>
    <p:sldId id="270" r:id="rId10"/>
    <p:sldId id="267" r:id="rId11"/>
    <p:sldId id="268" r:id="rId12"/>
    <p:sldId id="261" r:id="rId13"/>
    <p:sldId id="266" r:id="rId14"/>
    <p:sldId id="271"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317" r:id="rId41"/>
    <p:sldId id="318" r:id="rId42"/>
    <p:sldId id="296" r:id="rId43"/>
    <p:sldId id="297" r:id="rId44"/>
    <p:sldId id="298" r:id="rId45"/>
    <p:sldId id="299" r:id="rId46"/>
    <p:sldId id="300" r:id="rId47"/>
    <p:sldId id="301" r:id="rId48"/>
    <p:sldId id="302" r:id="rId49"/>
    <p:sldId id="303" r:id="rId50"/>
    <p:sldId id="304" r:id="rId51"/>
    <p:sldId id="320" r:id="rId52"/>
    <p:sldId id="305" r:id="rId53"/>
    <p:sldId id="306" r:id="rId54"/>
    <p:sldId id="307" r:id="rId55"/>
    <p:sldId id="321" r:id="rId56"/>
    <p:sldId id="319" r:id="rId57"/>
    <p:sldId id="308" r:id="rId58"/>
    <p:sldId id="309" r:id="rId59"/>
    <p:sldId id="310" r:id="rId60"/>
    <p:sldId id="311" r:id="rId61"/>
    <p:sldId id="312" r:id="rId62"/>
    <p:sldId id="313" r:id="rId63"/>
    <p:sldId id="314" r:id="rId64"/>
    <p:sldId id="315" r:id="rId65"/>
    <p:sldId id="316"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64D79-25B6-4D7C-8782-6ED76F64F73C}"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261951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64D79-25B6-4D7C-8782-6ED76F64F73C}"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184541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64D79-25B6-4D7C-8782-6ED76F64F73C}"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4194133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64D79-25B6-4D7C-8782-6ED76F64F73C}"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7895-815A-4C1C-AAA9-34426B34EBE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9483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4D79-25B6-4D7C-8782-6ED76F64F73C}"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2142319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64D79-25B6-4D7C-8782-6ED76F64F73C}" type="datetimeFigureOut">
              <a:rPr lang="en-US" smtClean="0"/>
              <a:t>7/15/2023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285145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64D79-25B6-4D7C-8782-6ED76F64F73C}" type="datetimeFigureOut">
              <a:rPr lang="en-US" smtClean="0"/>
              <a:t>7/15/2023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2802656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4D79-25B6-4D7C-8782-6ED76F64F73C}"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4178492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4D79-25B6-4D7C-8782-6ED76F64F73C}"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53775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1664D79-25B6-4D7C-8782-6ED76F64F73C}"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100705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4D79-25B6-4D7C-8782-6ED76F64F73C}"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210222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64D79-25B6-4D7C-8782-6ED76F64F73C}"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84760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64D79-25B6-4D7C-8782-6ED76F64F73C}" type="datetimeFigureOut">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413145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1664D79-25B6-4D7C-8782-6ED76F64F73C}" type="datetimeFigureOut">
              <a:rPr lang="en-US" smtClean="0"/>
              <a:t>7/15/2023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327972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664D79-25B6-4D7C-8782-6ED76F64F73C}" type="datetimeFigureOut">
              <a:rPr lang="en-US" smtClean="0"/>
              <a:t>7/15/2023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92475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1664D79-25B6-4D7C-8782-6ED76F64F73C}" type="datetimeFigureOut">
              <a:rPr lang="en-US" smtClean="0"/>
              <a:t>7/15/2023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378382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64D79-25B6-4D7C-8782-6ED76F64F73C}"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67895-815A-4C1C-AAA9-34426B34EBE1}" type="slidenum">
              <a:rPr lang="en-US" smtClean="0"/>
              <a:t>‹#›</a:t>
            </a:fld>
            <a:endParaRPr lang="en-US"/>
          </a:p>
        </p:txBody>
      </p:sp>
    </p:spTree>
    <p:extLst>
      <p:ext uri="{BB962C8B-B14F-4D97-AF65-F5344CB8AC3E}">
        <p14:creationId xmlns:p14="http://schemas.microsoft.com/office/powerpoint/2010/main" val="288924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664D79-25B6-4D7C-8782-6ED76F64F73C}" type="datetimeFigureOut">
              <a:rPr lang="en-US" smtClean="0"/>
              <a:t>7/15/2023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A67895-815A-4C1C-AAA9-34426B34EBE1}" type="slidenum">
              <a:rPr lang="en-US" smtClean="0"/>
              <a:t>‹#›</a:t>
            </a:fld>
            <a:endParaRPr lang="en-US"/>
          </a:p>
        </p:txBody>
      </p:sp>
    </p:spTree>
    <p:extLst>
      <p:ext uri="{BB962C8B-B14F-4D97-AF65-F5344CB8AC3E}">
        <p14:creationId xmlns:p14="http://schemas.microsoft.com/office/powerpoint/2010/main" val="20187357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87C184-6425-8CC7-18F8-DD52A2F31D10}"/>
              </a:ext>
            </a:extLst>
          </p:cNvPr>
          <p:cNvSpPr txBox="1"/>
          <p:nvPr/>
        </p:nvSpPr>
        <p:spPr>
          <a:xfrm>
            <a:off x="263236" y="1400605"/>
            <a:ext cx="11665528" cy="4708981"/>
          </a:xfrm>
          <a:prstGeom prst="rect">
            <a:avLst/>
          </a:prstGeom>
          <a:noFill/>
        </p:spPr>
        <p:txBody>
          <a:bodyPr wrap="square">
            <a:spAutoFit/>
          </a:bodyPr>
          <a:lstStyle/>
          <a:p>
            <a:pPr algn="ctr"/>
            <a:r>
              <a:rPr lang="en-US" sz="6000" b="1" i="0" u="none" strike="noStrike" baseline="0" dirty="0">
                <a:latin typeface="Calibri" panose="020F0502020204030204" pitchFamily="34" charset="0"/>
              </a:rPr>
              <a:t>Unit– IV </a:t>
            </a:r>
            <a:endParaRPr lang="en-US" sz="6000" b="0" i="0" u="none" strike="noStrike" baseline="0" dirty="0">
              <a:latin typeface="Calibri" panose="020F0502020204030204" pitchFamily="34" charset="0"/>
            </a:endParaRPr>
          </a:p>
          <a:p>
            <a:pPr algn="ctr"/>
            <a:r>
              <a:rPr lang="en-US" sz="6000" b="1" i="0" u="none" strike="noStrike" baseline="0" dirty="0">
                <a:latin typeface="Calibri" panose="020F0502020204030204" pitchFamily="34" charset="0"/>
              </a:rPr>
              <a:t>Supervised Learning </a:t>
            </a:r>
          </a:p>
          <a:p>
            <a:pPr algn="ctr"/>
            <a:r>
              <a:rPr lang="en-US" sz="6000" b="1" i="0" u="none" strike="noStrike" baseline="0" dirty="0">
                <a:latin typeface="Calibri" panose="020F0502020204030204" pitchFamily="34" charset="0"/>
              </a:rPr>
              <a:t>-</a:t>
            </a:r>
          </a:p>
          <a:p>
            <a:pPr algn="ctr"/>
            <a:r>
              <a:rPr lang="en-US" sz="6000" b="1" i="0" u="none" strike="noStrike" baseline="0" dirty="0">
                <a:latin typeface="Calibri" panose="020F0502020204030204" pitchFamily="34" charset="0"/>
              </a:rPr>
              <a:t> Classification and Regression </a:t>
            </a:r>
            <a:r>
              <a:rPr lang="en-US" sz="6000" b="0" i="0" u="none" strike="noStrike" baseline="0" dirty="0">
                <a:latin typeface="Calibri" panose="020F0502020204030204" pitchFamily="34" charset="0"/>
              </a:rPr>
              <a:t>	</a:t>
            </a:r>
          </a:p>
          <a:p>
            <a:pPr algn="ctr"/>
            <a:r>
              <a:rPr lang="en-US" sz="6000" b="0" i="0" u="none" strike="noStrike" baseline="0" dirty="0">
                <a:latin typeface="Calibri" panose="020F0502020204030204" pitchFamily="34" charset="0"/>
              </a:rPr>
              <a:t>	</a:t>
            </a:r>
          </a:p>
        </p:txBody>
      </p:sp>
      <p:sp>
        <p:nvSpPr>
          <p:cNvPr id="2" name="TextBox 1">
            <a:extLst>
              <a:ext uri="{FF2B5EF4-FFF2-40B4-BE49-F238E27FC236}">
                <a16:creationId xmlns:a16="http://schemas.microsoft.com/office/drawing/2014/main" id="{66914506-038B-73FA-6E5A-095130B6537D}"/>
              </a:ext>
            </a:extLst>
          </p:cNvPr>
          <p:cNvSpPr txBox="1"/>
          <p:nvPr/>
        </p:nvSpPr>
        <p:spPr>
          <a:xfrm>
            <a:off x="4378036" y="5591429"/>
            <a:ext cx="468283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Prepared by: </a:t>
            </a:r>
            <a:r>
              <a:rPr lang="en-US" sz="2000" dirty="0" err="1">
                <a:latin typeface="Times New Roman" panose="02020603050405020304" pitchFamily="18" charset="0"/>
                <a:cs typeface="Times New Roman" panose="02020603050405020304" pitchFamily="18" charset="0"/>
              </a:rPr>
              <a:t>Jhankhana</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Koshti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98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30E7C9-80F4-E92D-FFE8-F4A7E2692876}"/>
              </a:ext>
            </a:extLst>
          </p:cNvPr>
          <p:cNvSpPr txBox="1"/>
          <p:nvPr/>
        </p:nvSpPr>
        <p:spPr>
          <a:xfrm>
            <a:off x="429490" y="702302"/>
            <a:ext cx="10903527" cy="5016758"/>
          </a:xfrm>
          <a:prstGeom prst="rect">
            <a:avLst/>
          </a:prstGeom>
          <a:noFill/>
        </p:spPr>
        <p:txBody>
          <a:bodyPr wrap="square">
            <a:spAutoFit/>
          </a:bodyPr>
          <a:lstStyle/>
          <a:p>
            <a:pPr algn="just"/>
            <a:r>
              <a:rPr lang="en-GB" sz="3200" b="1" i="0" dirty="0">
                <a:effectLst/>
                <a:latin typeface="erdana"/>
              </a:rPr>
              <a:t>Advantages of Supervised learning:</a:t>
            </a:r>
          </a:p>
          <a:p>
            <a:pPr algn="just"/>
            <a:endParaRPr lang="en-GB" sz="3200" b="0" i="0" dirty="0">
              <a:effectLst/>
              <a:latin typeface="erdana"/>
            </a:endParaRPr>
          </a:p>
          <a:p>
            <a:pPr algn="just">
              <a:buFont typeface="Arial" panose="020B0604020202020204" pitchFamily="34" charset="0"/>
              <a:buChar char="•"/>
            </a:pPr>
            <a:r>
              <a:rPr lang="en-GB" sz="3200" b="0" i="0" dirty="0">
                <a:effectLst/>
                <a:latin typeface="inter-regular"/>
              </a:rPr>
              <a:t>With the help of supervised learning, the model can predict the output on the basis of prior experiences.</a:t>
            </a:r>
          </a:p>
          <a:p>
            <a:pPr algn="just">
              <a:buFont typeface="Arial" panose="020B0604020202020204" pitchFamily="34" charset="0"/>
              <a:buChar char="•"/>
            </a:pPr>
            <a:endParaRPr lang="en-GB" sz="3200" b="0" i="0" dirty="0">
              <a:effectLst/>
              <a:latin typeface="inter-regular"/>
            </a:endParaRPr>
          </a:p>
          <a:p>
            <a:pPr algn="just">
              <a:buFont typeface="Arial" panose="020B0604020202020204" pitchFamily="34" charset="0"/>
              <a:buChar char="•"/>
            </a:pPr>
            <a:r>
              <a:rPr lang="en-GB" sz="3200" b="0" i="0" dirty="0">
                <a:effectLst/>
                <a:latin typeface="inter-regular"/>
              </a:rPr>
              <a:t>In supervised learning, we can have an exact idea about the classes of objects.</a:t>
            </a:r>
          </a:p>
          <a:p>
            <a:pPr algn="just">
              <a:buFont typeface="Arial" panose="020B0604020202020204" pitchFamily="34" charset="0"/>
              <a:buChar char="•"/>
            </a:pPr>
            <a:endParaRPr lang="en-GB" sz="3200" b="0" i="0" dirty="0">
              <a:effectLst/>
              <a:latin typeface="inter-regular"/>
            </a:endParaRPr>
          </a:p>
          <a:p>
            <a:pPr algn="just">
              <a:buFont typeface="Arial" panose="020B0604020202020204" pitchFamily="34" charset="0"/>
              <a:buChar char="•"/>
            </a:pPr>
            <a:r>
              <a:rPr lang="en-GB" sz="3200" b="0" i="0" dirty="0">
                <a:effectLst/>
                <a:latin typeface="inter-regular"/>
              </a:rPr>
              <a:t>Supervised learning model helps us to solve various real-world problems such as </a:t>
            </a:r>
            <a:r>
              <a:rPr lang="en-GB" sz="3200" b="1" i="0" dirty="0">
                <a:effectLst/>
                <a:latin typeface="inter-bold"/>
              </a:rPr>
              <a:t>fraud detection, spam filtering</a:t>
            </a:r>
            <a:r>
              <a:rPr lang="en-GB" sz="3200" b="0" i="0" dirty="0">
                <a:effectLst/>
                <a:latin typeface="inter-regular"/>
              </a:rPr>
              <a:t>, etc.</a:t>
            </a:r>
          </a:p>
        </p:txBody>
      </p:sp>
    </p:spTree>
    <p:extLst>
      <p:ext uri="{BB962C8B-B14F-4D97-AF65-F5344CB8AC3E}">
        <p14:creationId xmlns:p14="http://schemas.microsoft.com/office/powerpoint/2010/main" val="375204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0BDEEF-6108-A9E0-2693-88A09F24DD0D}"/>
              </a:ext>
            </a:extLst>
          </p:cNvPr>
          <p:cNvSpPr txBox="1"/>
          <p:nvPr/>
        </p:nvSpPr>
        <p:spPr>
          <a:xfrm>
            <a:off x="318654" y="428178"/>
            <a:ext cx="10889673" cy="6001643"/>
          </a:xfrm>
          <a:prstGeom prst="rect">
            <a:avLst/>
          </a:prstGeom>
          <a:noFill/>
        </p:spPr>
        <p:txBody>
          <a:bodyPr wrap="square">
            <a:spAutoFit/>
          </a:bodyPr>
          <a:lstStyle/>
          <a:p>
            <a:pPr algn="just"/>
            <a:r>
              <a:rPr lang="en-GB" sz="3200" b="1" i="0" dirty="0">
                <a:effectLst/>
                <a:latin typeface="erdana"/>
              </a:rPr>
              <a:t>Disadvantages of supervised learning:</a:t>
            </a:r>
          </a:p>
          <a:p>
            <a:pPr algn="just"/>
            <a:endParaRPr lang="en-GB" sz="3200" b="0" i="0" dirty="0">
              <a:effectLst/>
              <a:latin typeface="erdana"/>
            </a:endParaRPr>
          </a:p>
          <a:p>
            <a:pPr algn="just">
              <a:buFont typeface="Arial" panose="020B0604020202020204" pitchFamily="34" charset="0"/>
              <a:buChar char="•"/>
            </a:pPr>
            <a:r>
              <a:rPr lang="en-GB" sz="3200" b="0" i="0" dirty="0">
                <a:effectLst/>
                <a:latin typeface="inter-regular"/>
              </a:rPr>
              <a:t>Supervised learning models are not suitable for handling the complex tasks.</a:t>
            </a:r>
          </a:p>
          <a:p>
            <a:pPr algn="just">
              <a:buFont typeface="Arial" panose="020B0604020202020204" pitchFamily="34" charset="0"/>
              <a:buChar char="•"/>
            </a:pPr>
            <a:endParaRPr lang="en-GB" sz="3200" b="0" i="0" dirty="0">
              <a:effectLst/>
              <a:latin typeface="inter-regular"/>
            </a:endParaRPr>
          </a:p>
          <a:p>
            <a:pPr algn="just">
              <a:buFont typeface="Arial" panose="020B0604020202020204" pitchFamily="34" charset="0"/>
              <a:buChar char="•"/>
            </a:pPr>
            <a:r>
              <a:rPr lang="en-GB" sz="3200" b="0" i="0" dirty="0">
                <a:effectLst/>
                <a:latin typeface="inter-regular"/>
              </a:rPr>
              <a:t>Supervised learning cannot predict the correct output if the test data is different from the training dataset.</a:t>
            </a:r>
          </a:p>
          <a:p>
            <a:pPr algn="just">
              <a:buFont typeface="Arial" panose="020B0604020202020204" pitchFamily="34" charset="0"/>
              <a:buChar char="•"/>
            </a:pPr>
            <a:endParaRPr lang="en-GB" sz="3200" b="0" i="0" dirty="0">
              <a:effectLst/>
              <a:latin typeface="inter-regular"/>
            </a:endParaRPr>
          </a:p>
          <a:p>
            <a:pPr algn="just">
              <a:buFont typeface="Arial" panose="020B0604020202020204" pitchFamily="34" charset="0"/>
              <a:buChar char="•"/>
            </a:pPr>
            <a:r>
              <a:rPr lang="en-GB" sz="3200" b="0" i="0" dirty="0">
                <a:effectLst/>
                <a:latin typeface="inter-regular"/>
              </a:rPr>
              <a:t>Training required lots of computation times.</a:t>
            </a:r>
          </a:p>
          <a:p>
            <a:pPr algn="just">
              <a:buFont typeface="Arial" panose="020B0604020202020204" pitchFamily="34" charset="0"/>
              <a:buChar char="•"/>
            </a:pPr>
            <a:endParaRPr lang="en-GB" sz="3200" b="0" i="0" dirty="0">
              <a:effectLst/>
              <a:latin typeface="inter-regular"/>
            </a:endParaRPr>
          </a:p>
          <a:p>
            <a:pPr algn="just">
              <a:buFont typeface="Arial" panose="020B0604020202020204" pitchFamily="34" charset="0"/>
              <a:buChar char="•"/>
            </a:pPr>
            <a:r>
              <a:rPr lang="en-GB" sz="3200" b="0" i="0" dirty="0">
                <a:effectLst/>
                <a:latin typeface="inter-regular"/>
              </a:rPr>
              <a:t>In supervised learning, we need enough knowledge about the classes of object.</a:t>
            </a:r>
          </a:p>
        </p:txBody>
      </p:sp>
    </p:spTree>
    <p:extLst>
      <p:ext uri="{BB962C8B-B14F-4D97-AF65-F5344CB8AC3E}">
        <p14:creationId xmlns:p14="http://schemas.microsoft.com/office/powerpoint/2010/main" val="1069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6338FB-1EF4-F240-066E-8D5A8569C7E1}"/>
              </a:ext>
            </a:extLst>
          </p:cNvPr>
          <p:cNvSpPr txBox="1"/>
          <p:nvPr/>
        </p:nvSpPr>
        <p:spPr>
          <a:xfrm>
            <a:off x="2479964" y="2419988"/>
            <a:ext cx="7800109" cy="1107996"/>
          </a:xfrm>
          <a:prstGeom prst="rect">
            <a:avLst/>
          </a:prstGeom>
          <a:noFill/>
        </p:spPr>
        <p:txBody>
          <a:bodyPr wrap="square">
            <a:spAutoFit/>
          </a:bodyPr>
          <a:lstStyle/>
          <a:p>
            <a:r>
              <a:rPr lang="en-US" sz="6600" b="0" i="0" u="none" strike="noStrike" baseline="0" dirty="0">
                <a:latin typeface="Calibri" panose="020F0502020204030204" pitchFamily="34" charset="0"/>
              </a:rPr>
              <a:t>4.1.3 Learning steps 	</a:t>
            </a:r>
          </a:p>
        </p:txBody>
      </p:sp>
    </p:spTree>
    <p:extLst>
      <p:ext uri="{BB962C8B-B14F-4D97-AF65-F5344CB8AC3E}">
        <p14:creationId xmlns:p14="http://schemas.microsoft.com/office/powerpoint/2010/main" val="422522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pervised learning process [12] | Download Scientific Diagram">
            <a:extLst>
              <a:ext uri="{FF2B5EF4-FFF2-40B4-BE49-F238E27FC236}">
                <a16:creationId xmlns:a16="http://schemas.microsoft.com/office/drawing/2014/main" id="{29027C45-334A-2A26-F3B2-0E1557A98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527" y="0"/>
            <a:ext cx="807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563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6338FB-1EF4-F240-066E-8D5A8569C7E1}"/>
              </a:ext>
            </a:extLst>
          </p:cNvPr>
          <p:cNvSpPr txBox="1"/>
          <p:nvPr/>
        </p:nvSpPr>
        <p:spPr>
          <a:xfrm>
            <a:off x="969819" y="2195009"/>
            <a:ext cx="10986653" cy="1815882"/>
          </a:xfrm>
          <a:prstGeom prst="rect">
            <a:avLst/>
          </a:prstGeom>
          <a:noFill/>
        </p:spPr>
        <p:txBody>
          <a:bodyPr wrap="square">
            <a:spAutoFit/>
          </a:bodyPr>
          <a:lstStyle/>
          <a:p>
            <a:r>
              <a:rPr lang="en-US" sz="4800" dirty="0">
                <a:latin typeface="Calibri" panose="020F0502020204030204" pitchFamily="34" charset="0"/>
              </a:rPr>
              <a:t>4.2.1 Common Classification Algorithms</a:t>
            </a:r>
          </a:p>
          <a:p>
            <a:pPr marL="457200" indent="-457200">
              <a:buAutoNum type="arabicPeriod"/>
            </a:pPr>
            <a:r>
              <a:rPr lang="en-US" sz="3200" dirty="0">
                <a:latin typeface="Calibri" panose="020F0502020204030204" pitchFamily="34" charset="0"/>
              </a:rPr>
              <a:t>k- Nearest </a:t>
            </a:r>
            <a:r>
              <a:rPr lang="en-US" sz="3200" dirty="0" err="1">
                <a:latin typeface="Calibri" panose="020F0502020204030204" pitchFamily="34" charset="0"/>
              </a:rPr>
              <a:t>Neighbour</a:t>
            </a:r>
            <a:r>
              <a:rPr lang="en-US" sz="3200" dirty="0">
                <a:latin typeface="Calibri" panose="020F0502020204030204" pitchFamily="34" charset="0"/>
              </a:rPr>
              <a:t> (</a:t>
            </a:r>
            <a:r>
              <a:rPr lang="en-US" sz="3200" dirty="0" err="1">
                <a:latin typeface="Calibri" panose="020F0502020204030204" pitchFamily="34" charset="0"/>
              </a:rPr>
              <a:t>kNN</a:t>
            </a:r>
            <a:r>
              <a:rPr lang="en-US" sz="3200" dirty="0">
                <a:latin typeface="Calibri" panose="020F0502020204030204" pitchFamily="34" charset="0"/>
              </a:rPr>
              <a:t>)</a:t>
            </a:r>
          </a:p>
          <a:p>
            <a:pPr marL="457200" indent="-457200">
              <a:buAutoNum type="arabicPeriod"/>
            </a:pPr>
            <a:r>
              <a:rPr lang="en-US" sz="3200" b="0" i="0" u="none" strike="noStrike" baseline="0" dirty="0">
                <a:latin typeface="Calibri" panose="020F0502020204030204" pitchFamily="34" charset="0"/>
              </a:rPr>
              <a:t>Support </a:t>
            </a:r>
            <a:r>
              <a:rPr lang="en-US" sz="3200" b="0" i="0" u="none" strike="noStrike" baseline="0" dirty="0" err="1">
                <a:latin typeface="Calibri" panose="020F0502020204030204" pitchFamily="34" charset="0"/>
              </a:rPr>
              <a:t>Vectot</a:t>
            </a:r>
            <a:r>
              <a:rPr lang="en-US" sz="3200" b="0" i="0" u="none" strike="noStrike" baseline="0" dirty="0">
                <a:latin typeface="Calibri" panose="020F0502020204030204" pitchFamily="34" charset="0"/>
              </a:rPr>
              <a:t> Machine (SVM)</a:t>
            </a:r>
          </a:p>
        </p:txBody>
      </p:sp>
    </p:spTree>
    <p:extLst>
      <p:ext uri="{BB962C8B-B14F-4D97-AF65-F5344CB8AC3E}">
        <p14:creationId xmlns:p14="http://schemas.microsoft.com/office/powerpoint/2010/main" val="1077251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69D40B-0FAB-08CF-3B44-F571E2CE09D6}"/>
              </a:ext>
            </a:extLst>
          </p:cNvPr>
          <p:cNvSpPr txBox="1"/>
          <p:nvPr/>
        </p:nvSpPr>
        <p:spPr>
          <a:xfrm>
            <a:off x="554182" y="591693"/>
            <a:ext cx="10764982" cy="5755422"/>
          </a:xfrm>
          <a:prstGeom prst="rect">
            <a:avLst/>
          </a:prstGeom>
          <a:noFill/>
        </p:spPr>
        <p:txBody>
          <a:bodyPr wrap="square">
            <a:spAutoFit/>
          </a:bodyPr>
          <a:lstStyle/>
          <a:p>
            <a:pPr algn="just"/>
            <a:r>
              <a:rPr lang="en-GB" sz="3200" b="1" dirty="0">
                <a:latin typeface="Times New Roman" panose="02020603050405020304" pitchFamily="18" charset="0"/>
                <a:cs typeface="Times New Roman" panose="02020603050405020304" pitchFamily="18" charset="0"/>
              </a:rPr>
              <a:t>K Nearest Neighbour</a:t>
            </a:r>
            <a:endParaRPr lang="en-GB" sz="3200" b="1"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K-Nearest Neighbour is one of the simplest Machine Learning algorithms based on Supervised Learning technique.</a:t>
            </a:r>
          </a:p>
          <a:p>
            <a:pPr algn="just">
              <a:buFont typeface="Arial" panose="020B0604020202020204" pitchFamily="34" charset="0"/>
              <a:buChar char="•"/>
            </a:pPr>
            <a:endParaRPr lang="en-GB"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a:t>
            </a:r>
          </a:p>
          <a:p>
            <a:pPr algn="just">
              <a:buFont typeface="Arial" panose="020B0604020202020204" pitchFamily="34" charset="0"/>
              <a:buChar char="•"/>
            </a:pPr>
            <a:endParaRPr lang="en-GB"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p>
          <a:p>
            <a:pPr algn="just">
              <a:buFont typeface="Arial" panose="020B0604020202020204" pitchFamily="34" charset="0"/>
              <a:buChar char="•"/>
            </a:pPr>
            <a:endParaRPr lang="en-GB"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K-NN algorithm can be used for Regression as well as for Classification but mostly it is used for the Classification problems.</a:t>
            </a:r>
          </a:p>
        </p:txBody>
      </p:sp>
    </p:spTree>
    <p:extLst>
      <p:ext uri="{BB962C8B-B14F-4D97-AF65-F5344CB8AC3E}">
        <p14:creationId xmlns:p14="http://schemas.microsoft.com/office/powerpoint/2010/main" val="3926733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CF7DDE-07B9-24F4-BB25-917B93097F10}"/>
              </a:ext>
            </a:extLst>
          </p:cNvPr>
          <p:cNvSpPr txBox="1"/>
          <p:nvPr/>
        </p:nvSpPr>
        <p:spPr>
          <a:xfrm>
            <a:off x="429490" y="494897"/>
            <a:ext cx="11208327" cy="5262979"/>
          </a:xfrm>
          <a:prstGeom prst="rect">
            <a:avLst/>
          </a:prstGeom>
          <a:noFill/>
        </p:spPr>
        <p:txBody>
          <a:bodyPr wrap="square">
            <a:spAutoFit/>
          </a:bodyPr>
          <a:lstStyle/>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It is also called a </a:t>
            </a:r>
            <a:r>
              <a:rPr lang="en-GB" sz="2400" b="1" i="0" dirty="0">
                <a:effectLst/>
                <a:latin typeface="Times New Roman" panose="02020603050405020304" pitchFamily="18" charset="0"/>
                <a:cs typeface="Times New Roman" panose="02020603050405020304" pitchFamily="18" charset="0"/>
              </a:rPr>
              <a:t>lazy learner algorithm</a:t>
            </a:r>
            <a:r>
              <a:rPr lang="en-GB" sz="2400" b="0" i="0" dirty="0">
                <a:effectLst/>
                <a:latin typeface="Times New Roman" panose="02020603050405020304" pitchFamily="18" charset="0"/>
                <a:cs typeface="Times New Roman" panose="02020603050405020304" pitchFamily="18" charset="0"/>
              </a:rPr>
              <a:t> because it does not learn from the training set immediately instead it stores the dataset and at the time of classification, it performs an action on the dataset.</a:t>
            </a:r>
          </a:p>
          <a:p>
            <a:pPr algn="just">
              <a:buFont typeface="Arial" panose="020B0604020202020204" pitchFamily="34" charset="0"/>
              <a:buChar char="•"/>
            </a:pPr>
            <a:endParaRPr lang="en-GB"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KNN algorithm at the training phase just stores the dataset and when it gets new data, then it classifies that data into a category that is much similar to the new data.</a:t>
            </a:r>
          </a:p>
          <a:p>
            <a:pPr algn="just"/>
            <a:endParaRPr lang="en-GB"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b="1" i="0" dirty="0">
                <a:effectLst/>
                <a:latin typeface="Times New Roman" panose="02020603050405020304" pitchFamily="18" charset="0"/>
                <a:cs typeface="Times New Roman" panose="02020603050405020304" pitchFamily="18" charset="0"/>
              </a:rPr>
              <a:t>Example:</a:t>
            </a:r>
            <a:r>
              <a:rPr lang="en-GB" sz="2400" b="0" i="0" dirty="0">
                <a:effectLst/>
                <a:latin typeface="Times New Roman" panose="02020603050405020304" pitchFamily="18" charset="0"/>
                <a:cs typeface="Times New Roman" panose="02020603050405020304" pitchFamily="18" charset="0"/>
              </a:rPr>
              <a:t> 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p>
          <a:p>
            <a:br>
              <a:rPr lang="en-GB"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K-Nearest Neighbor(KNN) Algorithm for Machine Learning">
            <a:extLst>
              <a:ext uri="{FF2B5EF4-FFF2-40B4-BE49-F238E27FC236}">
                <a16:creationId xmlns:a16="http://schemas.microsoft.com/office/drawing/2014/main" id="{D331B9E6-B9BC-2D9A-D26C-869FE11C5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320" y="629126"/>
            <a:ext cx="10181360" cy="5599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360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655C2-3675-B1A0-010F-0C44FAB49C5E}"/>
              </a:ext>
            </a:extLst>
          </p:cNvPr>
          <p:cNvSpPr txBox="1"/>
          <p:nvPr/>
        </p:nvSpPr>
        <p:spPr>
          <a:xfrm>
            <a:off x="304800" y="355938"/>
            <a:ext cx="11388436" cy="1938992"/>
          </a:xfrm>
          <a:prstGeom prst="rect">
            <a:avLst/>
          </a:prstGeom>
          <a:noFill/>
        </p:spPr>
        <p:txBody>
          <a:bodyPr wrap="square">
            <a:spAutoFit/>
          </a:bodyPr>
          <a:lstStyle/>
          <a:p>
            <a:pPr algn="just"/>
            <a:r>
              <a:rPr lang="en-GB" sz="2400" b="0" i="0" u="sng" dirty="0">
                <a:effectLst/>
                <a:latin typeface="Times New Roman" panose="02020603050405020304" pitchFamily="18" charset="0"/>
                <a:cs typeface="Times New Roman" panose="02020603050405020304" pitchFamily="18" charset="0"/>
              </a:rPr>
              <a:t>Why do we need a K-NN Algorithm?</a:t>
            </a:r>
            <a:endParaRPr lang="en-GB" sz="2400" b="0" i="0" dirty="0">
              <a:effectLst/>
              <a:latin typeface="Times New Roman" panose="02020603050405020304" pitchFamily="18" charset="0"/>
              <a:cs typeface="Times New Roman" panose="02020603050405020304" pitchFamily="18" charset="0"/>
            </a:endParaRPr>
          </a:p>
          <a:p>
            <a:pPr algn="just"/>
            <a:r>
              <a:rPr lang="en-GB" sz="2400" b="0" i="0" dirty="0">
                <a:effectLst/>
                <a:latin typeface="Times New Roman" panose="02020603050405020304" pitchFamily="18" charset="0"/>
                <a:cs typeface="Times New Roman" panose="02020603050405020304" pitchFamily="18" charset="0"/>
              </a:rPr>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Consider the below diagram:</a:t>
            </a:r>
          </a:p>
        </p:txBody>
      </p:sp>
      <p:pic>
        <p:nvPicPr>
          <p:cNvPr id="7176" name="Picture 8" descr="KNN Algorithm in Machine Learning using Python">
            <a:extLst>
              <a:ext uri="{FF2B5EF4-FFF2-40B4-BE49-F238E27FC236}">
                <a16:creationId xmlns:a16="http://schemas.microsoft.com/office/drawing/2014/main" id="{E78C4111-7CDE-BB1C-9559-C10442D06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123" y="2371130"/>
            <a:ext cx="10671600" cy="540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714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D80AC2-23BF-5775-2DA3-BA714C1626A4}"/>
              </a:ext>
            </a:extLst>
          </p:cNvPr>
          <p:cNvSpPr txBox="1"/>
          <p:nvPr/>
        </p:nvSpPr>
        <p:spPr>
          <a:xfrm>
            <a:off x="387926" y="619449"/>
            <a:ext cx="10543309" cy="5262979"/>
          </a:xfrm>
          <a:prstGeom prst="rect">
            <a:avLst/>
          </a:prstGeom>
          <a:noFill/>
        </p:spPr>
        <p:txBody>
          <a:bodyPr wrap="square">
            <a:spAutoFit/>
          </a:bodyPr>
          <a:lstStyle/>
          <a:p>
            <a:pPr algn="just"/>
            <a:r>
              <a:rPr lang="en-GB" sz="2800" b="0" i="0" u="sng" dirty="0">
                <a:effectLst/>
                <a:latin typeface="Times New Roman" panose="02020603050405020304" pitchFamily="18" charset="0"/>
                <a:cs typeface="Times New Roman" panose="02020603050405020304" pitchFamily="18" charset="0"/>
              </a:rPr>
              <a:t>How does K-NN work?</a:t>
            </a:r>
            <a:endParaRPr lang="en-GB" sz="2800" b="0" i="0" dirty="0">
              <a:effectLst/>
              <a:latin typeface="Times New Roman" panose="02020603050405020304" pitchFamily="18" charset="0"/>
              <a:cs typeface="Times New Roman" panose="02020603050405020304" pitchFamily="18" charset="0"/>
            </a:endParaRPr>
          </a:p>
          <a:p>
            <a:pPr algn="just"/>
            <a:r>
              <a:rPr lang="en-GB" sz="2800" b="0" i="0" dirty="0">
                <a:effectLst/>
                <a:latin typeface="Times New Roman" panose="02020603050405020304" pitchFamily="18" charset="0"/>
                <a:cs typeface="Times New Roman" panose="02020603050405020304" pitchFamily="18" charset="0"/>
              </a:rPr>
              <a:t>The K-NN working can be explained on the basis of the below algorithm:</a:t>
            </a:r>
          </a:p>
          <a:p>
            <a:pPr algn="just">
              <a:buFont typeface="Arial" panose="020B0604020202020204" pitchFamily="34" charset="0"/>
              <a:buChar char="•"/>
            </a:pPr>
            <a:r>
              <a:rPr lang="en-GB" sz="2800" b="1" i="0" dirty="0">
                <a:effectLst/>
                <a:latin typeface="Times New Roman" panose="02020603050405020304" pitchFamily="18" charset="0"/>
                <a:cs typeface="Times New Roman" panose="02020603050405020304" pitchFamily="18" charset="0"/>
              </a:rPr>
              <a:t>Step-1:</a:t>
            </a:r>
            <a:r>
              <a:rPr lang="en-GB" sz="2800" b="0" i="0" dirty="0">
                <a:effectLst/>
                <a:latin typeface="Times New Roman" panose="02020603050405020304" pitchFamily="18" charset="0"/>
                <a:cs typeface="Times New Roman" panose="02020603050405020304" pitchFamily="18" charset="0"/>
              </a:rPr>
              <a:t> Select the number K of the </a:t>
            </a:r>
            <a:r>
              <a:rPr lang="en-GB" sz="2800" b="0" i="0" dirty="0" err="1">
                <a:effectLst/>
                <a:latin typeface="Times New Roman" panose="02020603050405020304" pitchFamily="18" charset="0"/>
                <a:cs typeface="Times New Roman" panose="02020603050405020304" pitchFamily="18" charset="0"/>
              </a:rPr>
              <a:t>neighbors</a:t>
            </a:r>
            <a:endParaRPr lang="en-GB" sz="28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800" b="1" i="0" dirty="0">
                <a:effectLst/>
                <a:latin typeface="Times New Roman" panose="02020603050405020304" pitchFamily="18" charset="0"/>
                <a:cs typeface="Times New Roman" panose="02020603050405020304" pitchFamily="18" charset="0"/>
              </a:rPr>
              <a:t>Step-2:</a:t>
            </a:r>
            <a:r>
              <a:rPr lang="en-GB" sz="2800" b="0" i="0" dirty="0">
                <a:effectLst/>
                <a:latin typeface="Times New Roman" panose="02020603050405020304" pitchFamily="18" charset="0"/>
                <a:cs typeface="Times New Roman" panose="02020603050405020304" pitchFamily="18" charset="0"/>
              </a:rPr>
              <a:t> Calculate the Euclidean distance of </a:t>
            </a:r>
            <a:r>
              <a:rPr lang="en-GB" sz="2800" b="1" i="0" dirty="0">
                <a:effectLst/>
                <a:latin typeface="Times New Roman" panose="02020603050405020304" pitchFamily="18" charset="0"/>
                <a:cs typeface="Times New Roman" panose="02020603050405020304" pitchFamily="18" charset="0"/>
              </a:rPr>
              <a:t>K number of </a:t>
            </a:r>
            <a:r>
              <a:rPr lang="en-GB" sz="2800" b="1" i="0" dirty="0" err="1">
                <a:effectLst/>
                <a:latin typeface="Times New Roman" panose="02020603050405020304" pitchFamily="18" charset="0"/>
                <a:cs typeface="Times New Roman" panose="02020603050405020304" pitchFamily="18" charset="0"/>
              </a:rPr>
              <a:t>neighbors</a:t>
            </a:r>
            <a:endParaRPr lang="en-GB" sz="28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800" b="1" i="0" dirty="0">
                <a:effectLst/>
                <a:latin typeface="Times New Roman" panose="02020603050405020304" pitchFamily="18" charset="0"/>
                <a:cs typeface="Times New Roman" panose="02020603050405020304" pitchFamily="18" charset="0"/>
              </a:rPr>
              <a:t>Step-3:</a:t>
            </a:r>
            <a:r>
              <a:rPr lang="en-GB" sz="2800" b="0" i="0" dirty="0">
                <a:effectLst/>
                <a:latin typeface="Times New Roman" panose="02020603050405020304" pitchFamily="18" charset="0"/>
                <a:cs typeface="Times New Roman" panose="02020603050405020304" pitchFamily="18" charset="0"/>
              </a:rPr>
              <a:t> Take the K nearest </a:t>
            </a:r>
            <a:r>
              <a:rPr lang="en-GB" sz="2800" b="0" i="0" dirty="0" err="1">
                <a:effectLst/>
                <a:latin typeface="Times New Roman" panose="02020603050405020304" pitchFamily="18" charset="0"/>
                <a:cs typeface="Times New Roman" panose="02020603050405020304" pitchFamily="18" charset="0"/>
              </a:rPr>
              <a:t>neighbors</a:t>
            </a:r>
            <a:r>
              <a:rPr lang="en-GB" sz="2800" b="0" i="0" dirty="0">
                <a:effectLst/>
                <a:latin typeface="Times New Roman" panose="02020603050405020304" pitchFamily="18" charset="0"/>
                <a:cs typeface="Times New Roman" panose="02020603050405020304" pitchFamily="18" charset="0"/>
              </a:rPr>
              <a:t> as per the calculated Euclidean distance.</a:t>
            </a:r>
          </a:p>
          <a:p>
            <a:pPr algn="just">
              <a:buFont typeface="Arial" panose="020B0604020202020204" pitchFamily="34" charset="0"/>
              <a:buChar char="•"/>
            </a:pPr>
            <a:r>
              <a:rPr lang="en-GB" sz="2800" b="1" i="0" dirty="0">
                <a:effectLst/>
                <a:latin typeface="Times New Roman" panose="02020603050405020304" pitchFamily="18" charset="0"/>
                <a:cs typeface="Times New Roman" panose="02020603050405020304" pitchFamily="18" charset="0"/>
              </a:rPr>
              <a:t>Step-4:</a:t>
            </a:r>
            <a:r>
              <a:rPr lang="en-GB" sz="2800" b="0" i="0" dirty="0">
                <a:effectLst/>
                <a:latin typeface="Times New Roman" panose="02020603050405020304" pitchFamily="18" charset="0"/>
                <a:cs typeface="Times New Roman" panose="02020603050405020304" pitchFamily="18" charset="0"/>
              </a:rPr>
              <a:t> Among these k </a:t>
            </a:r>
            <a:r>
              <a:rPr lang="en-GB" sz="2800" b="0" i="0" dirty="0" err="1">
                <a:effectLst/>
                <a:latin typeface="Times New Roman" panose="02020603050405020304" pitchFamily="18" charset="0"/>
                <a:cs typeface="Times New Roman" panose="02020603050405020304" pitchFamily="18" charset="0"/>
              </a:rPr>
              <a:t>neighbors</a:t>
            </a:r>
            <a:r>
              <a:rPr lang="en-GB" sz="2800" b="0" i="0" dirty="0">
                <a:effectLst/>
                <a:latin typeface="Times New Roman" panose="02020603050405020304" pitchFamily="18" charset="0"/>
                <a:cs typeface="Times New Roman" panose="02020603050405020304" pitchFamily="18" charset="0"/>
              </a:rPr>
              <a:t>, count the number of the data points in each category.</a:t>
            </a:r>
          </a:p>
          <a:p>
            <a:pPr algn="just">
              <a:buFont typeface="Arial" panose="020B0604020202020204" pitchFamily="34" charset="0"/>
              <a:buChar char="•"/>
            </a:pPr>
            <a:r>
              <a:rPr lang="en-GB" sz="2800" b="1" i="0" dirty="0">
                <a:effectLst/>
                <a:latin typeface="Times New Roman" panose="02020603050405020304" pitchFamily="18" charset="0"/>
                <a:cs typeface="Times New Roman" panose="02020603050405020304" pitchFamily="18" charset="0"/>
              </a:rPr>
              <a:t>Step-5:</a:t>
            </a:r>
            <a:r>
              <a:rPr lang="en-GB" sz="2800" b="0" i="0" dirty="0">
                <a:effectLst/>
                <a:latin typeface="Times New Roman" panose="02020603050405020304" pitchFamily="18" charset="0"/>
                <a:cs typeface="Times New Roman" panose="02020603050405020304" pitchFamily="18" charset="0"/>
              </a:rPr>
              <a:t> Assign the new data points to that category for which the number of the </a:t>
            </a:r>
            <a:r>
              <a:rPr lang="en-GB" sz="2800" b="0" i="0" dirty="0" err="1">
                <a:effectLst/>
                <a:latin typeface="Times New Roman" panose="02020603050405020304" pitchFamily="18" charset="0"/>
                <a:cs typeface="Times New Roman" panose="02020603050405020304" pitchFamily="18" charset="0"/>
              </a:rPr>
              <a:t>neighbor</a:t>
            </a:r>
            <a:r>
              <a:rPr lang="en-GB" sz="2800" b="0" i="0" dirty="0">
                <a:effectLst/>
                <a:latin typeface="Times New Roman" panose="02020603050405020304" pitchFamily="18" charset="0"/>
                <a:cs typeface="Times New Roman" panose="02020603050405020304" pitchFamily="18" charset="0"/>
              </a:rPr>
              <a:t> is maximum.</a:t>
            </a:r>
          </a:p>
          <a:p>
            <a:pPr algn="just">
              <a:buFont typeface="Arial" panose="020B0604020202020204" pitchFamily="34" charset="0"/>
              <a:buChar char="•"/>
            </a:pPr>
            <a:r>
              <a:rPr lang="en-GB" sz="2800" b="1" i="0" dirty="0">
                <a:effectLst/>
                <a:latin typeface="Times New Roman" panose="02020603050405020304" pitchFamily="18" charset="0"/>
                <a:cs typeface="Times New Roman" panose="02020603050405020304" pitchFamily="18" charset="0"/>
              </a:rPr>
              <a:t>Step-6:</a:t>
            </a:r>
            <a:r>
              <a:rPr lang="en-GB" sz="2800" b="0" i="0" dirty="0">
                <a:effectLst/>
                <a:latin typeface="Times New Roman" panose="02020603050405020304" pitchFamily="18" charset="0"/>
                <a:cs typeface="Times New Roman" panose="02020603050405020304" pitchFamily="18" charset="0"/>
              </a:rPr>
              <a:t> Our model is ready.</a:t>
            </a:r>
          </a:p>
        </p:txBody>
      </p:sp>
    </p:spTree>
    <p:extLst>
      <p:ext uri="{BB962C8B-B14F-4D97-AF65-F5344CB8AC3E}">
        <p14:creationId xmlns:p14="http://schemas.microsoft.com/office/powerpoint/2010/main" val="385279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43617D-642B-1286-238C-79149BBF51E7}"/>
              </a:ext>
            </a:extLst>
          </p:cNvPr>
          <p:cNvSpPr txBox="1"/>
          <p:nvPr/>
        </p:nvSpPr>
        <p:spPr>
          <a:xfrm>
            <a:off x="318655" y="2710933"/>
            <a:ext cx="11748654" cy="1754326"/>
          </a:xfrm>
          <a:prstGeom prst="rect">
            <a:avLst/>
          </a:prstGeom>
          <a:noFill/>
        </p:spPr>
        <p:txBody>
          <a:bodyPr wrap="square">
            <a:spAutoFit/>
          </a:bodyPr>
          <a:lstStyle/>
          <a:p>
            <a:pPr algn="ctr"/>
            <a:r>
              <a:rPr lang="en-GB" sz="5400" b="0" i="0" u="none" strike="noStrike" baseline="0" dirty="0">
                <a:latin typeface="Calibri" panose="020F0502020204030204" pitchFamily="34" charset="0"/>
              </a:rPr>
              <a:t>4.1.1 Introduction to supervised learning. 	</a:t>
            </a:r>
          </a:p>
        </p:txBody>
      </p:sp>
    </p:spTree>
    <p:extLst>
      <p:ext uri="{BB962C8B-B14F-4D97-AF65-F5344CB8AC3E}">
        <p14:creationId xmlns:p14="http://schemas.microsoft.com/office/powerpoint/2010/main" val="52955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27F9D-50F2-431B-2FFE-2C89C311677E}"/>
              </a:ext>
            </a:extLst>
          </p:cNvPr>
          <p:cNvSpPr txBox="1"/>
          <p:nvPr/>
        </p:nvSpPr>
        <p:spPr>
          <a:xfrm>
            <a:off x="263237" y="217162"/>
            <a:ext cx="11457708" cy="830997"/>
          </a:xfrm>
          <a:prstGeom prst="rect">
            <a:avLst/>
          </a:prstGeom>
          <a:noFill/>
        </p:spPr>
        <p:txBody>
          <a:bodyPr wrap="square">
            <a:spAutoFit/>
          </a:bodyPr>
          <a:lstStyle/>
          <a:p>
            <a:r>
              <a:rPr lang="en-GB" sz="2400" b="0" i="0" dirty="0">
                <a:effectLst/>
                <a:latin typeface="inter-regular"/>
              </a:rPr>
              <a:t>Suppose we have a new data point and we need to put it in the required category. Consider the below image:</a:t>
            </a:r>
            <a:endParaRPr lang="en-US" sz="2400" dirty="0"/>
          </a:p>
        </p:txBody>
      </p:sp>
      <p:pic>
        <p:nvPicPr>
          <p:cNvPr id="4" name="Picture 2" descr="K-Nearest Neighbor(KNN) Algorithm for Machine Learning - Javatpoint">
            <a:extLst>
              <a:ext uri="{FF2B5EF4-FFF2-40B4-BE49-F238E27FC236}">
                <a16:creationId xmlns:a16="http://schemas.microsoft.com/office/drawing/2014/main" id="{1E424E79-FFFB-EDEA-BC48-9CDC699D9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649" y="1280246"/>
            <a:ext cx="8413606" cy="536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799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C8088B-3C67-201D-2093-58BF030100E0}"/>
              </a:ext>
            </a:extLst>
          </p:cNvPr>
          <p:cNvSpPr txBox="1"/>
          <p:nvPr/>
        </p:nvSpPr>
        <p:spPr>
          <a:xfrm>
            <a:off x="193962" y="245054"/>
            <a:ext cx="11513128" cy="1569660"/>
          </a:xfrm>
          <a:prstGeom prst="rect">
            <a:avLst/>
          </a:prstGeom>
          <a:noFill/>
        </p:spPr>
        <p:txBody>
          <a:bodyPr wrap="square">
            <a:spAutoFit/>
          </a:bodyPr>
          <a:lstStyle/>
          <a:p>
            <a:pPr algn="just">
              <a:buFont typeface="Arial" panose="020B0604020202020204" pitchFamily="34" charset="0"/>
              <a:buChar char="•"/>
            </a:pPr>
            <a:r>
              <a:rPr lang="en-GB" sz="2400" b="0" i="0" dirty="0">
                <a:effectLst/>
                <a:latin typeface="inter-regular"/>
              </a:rPr>
              <a:t>Firstly, we will choose the number of </a:t>
            </a:r>
            <a:r>
              <a:rPr lang="en-GB" sz="2400" b="0" i="0" dirty="0" err="1">
                <a:effectLst/>
                <a:latin typeface="inter-regular"/>
              </a:rPr>
              <a:t>neighbors</a:t>
            </a:r>
            <a:r>
              <a:rPr lang="en-GB" sz="2400" b="0" i="0" dirty="0">
                <a:effectLst/>
                <a:latin typeface="inter-regular"/>
              </a:rPr>
              <a:t>, so we will choose the k=5.</a:t>
            </a:r>
          </a:p>
          <a:p>
            <a:pPr algn="just">
              <a:buFont typeface="Arial" panose="020B0604020202020204" pitchFamily="34" charset="0"/>
              <a:buChar char="•"/>
            </a:pPr>
            <a:r>
              <a:rPr lang="en-GB" sz="2400" b="0" i="0" dirty="0">
                <a:effectLst/>
                <a:latin typeface="inter-regular"/>
              </a:rPr>
              <a:t>Next, we will calculate the </a:t>
            </a:r>
            <a:r>
              <a:rPr lang="en-GB" sz="2400" b="1" i="0" dirty="0">
                <a:effectLst/>
                <a:latin typeface="inter-bold"/>
              </a:rPr>
              <a:t>Euclidean distance</a:t>
            </a:r>
            <a:r>
              <a:rPr lang="en-GB" sz="2400" b="0" i="0" dirty="0">
                <a:effectLst/>
                <a:latin typeface="inter-regular"/>
              </a:rPr>
              <a:t> between the data points. The Euclidean distance is the distance between two points, which we have already studied in geometry. It can be calculated as:</a:t>
            </a:r>
          </a:p>
        </p:txBody>
      </p:sp>
      <p:pic>
        <p:nvPicPr>
          <p:cNvPr id="4" name="Picture 2" descr="K-Nearest Neighbor in 4 Steps(Code with Python &amp; R) | Machine Learning |  Artificial Intelligence Online Course">
            <a:extLst>
              <a:ext uri="{FF2B5EF4-FFF2-40B4-BE49-F238E27FC236}">
                <a16:creationId xmlns:a16="http://schemas.microsoft.com/office/drawing/2014/main" id="{5A430E93-7179-91D2-9E9F-E4C5AFA40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348" y="1814714"/>
            <a:ext cx="8837034" cy="4814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947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8D022B-918E-6A71-1076-8FA83405A125}"/>
              </a:ext>
            </a:extLst>
          </p:cNvPr>
          <p:cNvSpPr txBox="1"/>
          <p:nvPr/>
        </p:nvSpPr>
        <p:spPr>
          <a:xfrm>
            <a:off x="249381" y="425025"/>
            <a:ext cx="11360728" cy="1200329"/>
          </a:xfrm>
          <a:prstGeom prst="rect">
            <a:avLst/>
          </a:prstGeom>
          <a:noFill/>
        </p:spPr>
        <p:txBody>
          <a:bodyPr wrap="square">
            <a:spAutoFit/>
          </a:bodyPr>
          <a:lstStyle/>
          <a:p>
            <a:pPr algn="just">
              <a:buFont typeface="Arial" panose="020B0604020202020204" pitchFamily="34" charset="0"/>
              <a:buChar char="•"/>
            </a:pPr>
            <a:r>
              <a:rPr lang="en-GB" sz="2400" b="0" i="0" dirty="0">
                <a:effectLst/>
                <a:latin typeface="inter-regular"/>
              </a:rPr>
              <a:t>By calculating the Euclidean distance we got the nearest </a:t>
            </a:r>
            <a:r>
              <a:rPr lang="en-GB" sz="2400" b="0" i="0" dirty="0" err="1">
                <a:effectLst/>
                <a:latin typeface="inter-regular"/>
              </a:rPr>
              <a:t>neighbors</a:t>
            </a:r>
            <a:r>
              <a:rPr lang="en-GB" sz="2400" b="0" i="0" dirty="0">
                <a:effectLst/>
                <a:latin typeface="inter-regular"/>
              </a:rPr>
              <a:t>, as three nearest </a:t>
            </a:r>
            <a:r>
              <a:rPr lang="en-GB" sz="2400" b="0" i="0" dirty="0" err="1">
                <a:effectLst/>
                <a:latin typeface="inter-regular"/>
              </a:rPr>
              <a:t>neighbors</a:t>
            </a:r>
            <a:r>
              <a:rPr lang="en-GB" sz="2400" b="0" i="0" dirty="0">
                <a:effectLst/>
                <a:latin typeface="inter-regular"/>
              </a:rPr>
              <a:t> in category A and two nearest </a:t>
            </a:r>
            <a:r>
              <a:rPr lang="en-GB" sz="2400" b="0" i="0" dirty="0" err="1">
                <a:effectLst/>
                <a:latin typeface="inter-regular"/>
              </a:rPr>
              <a:t>neighbors</a:t>
            </a:r>
            <a:r>
              <a:rPr lang="en-GB" sz="2400" b="0" i="0" dirty="0">
                <a:effectLst/>
                <a:latin typeface="inter-regular"/>
              </a:rPr>
              <a:t> in category B. Consider the below image:</a:t>
            </a:r>
          </a:p>
        </p:txBody>
      </p:sp>
      <p:pic>
        <p:nvPicPr>
          <p:cNvPr id="10246" name="Picture 6" descr="K-Nearest Neighbor(KNN) Algorithm for Machine Learning - Javatpoint">
            <a:extLst>
              <a:ext uri="{FF2B5EF4-FFF2-40B4-BE49-F238E27FC236}">
                <a16:creationId xmlns:a16="http://schemas.microsoft.com/office/drawing/2014/main" id="{E82D4B1F-C4D1-9211-4790-6896854AA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64" y="1519534"/>
            <a:ext cx="6666442" cy="53384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92719B-22D4-00F6-2E5D-A36D271D8137}"/>
              </a:ext>
            </a:extLst>
          </p:cNvPr>
          <p:cNvSpPr txBox="1"/>
          <p:nvPr/>
        </p:nvSpPr>
        <p:spPr>
          <a:xfrm>
            <a:off x="7675418" y="3038518"/>
            <a:ext cx="3740728" cy="1569660"/>
          </a:xfrm>
          <a:prstGeom prst="rect">
            <a:avLst/>
          </a:prstGeom>
          <a:noFill/>
        </p:spPr>
        <p:txBody>
          <a:bodyPr wrap="square">
            <a:spAutoFit/>
          </a:bodyPr>
          <a:lstStyle/>
          <a:p>
            <a:pPr algn="just">
              <a:buFont typeface="Arial" panose="020B0604020202020204" pitchFamily="34" charset="0"/>
              <a:buChar char="•"/>
            </a:pPr>
            <a:r>
              <a:rPr lang="en-GB" sz="2400" b="0" i="0" dirty="0">
                <a:effectLst/>
                <a:latin typeface="inter-regular"/>
              </a:rPr>
              <a:t>As we can see the 3 nearest </a:t>
            </a:r>
            <a:r>
              <a:rPr lang="en-GB" sz="2400" b="0" i="0" dirty="0" err="1">
                <a:effectLst/>
                <a:latin typeface="inter-regular"/>
              </a:rPr>
              <a:t>neighbors</a:t>
            </a:r>
            <a:r>
              <a:rPr lang="en-GB" sz="2400" b="0" i="0" dirty="0">
                <a:effectLst/>
                <a:latin typeface="inter-regular"/>
              </a:rPr>
              <a:t> are from category A, hence this new data point must belong to category A.</a:t>
            </a:r>
          </a:p>
        </p:txBody>
      </p:sp>
    </p:spTree>
    <p:extLst>
      <p:ext uri="{BB962C8B-B14F-4D97-AF65-F5344CB8AC3E}">
        <p14:creationId xmlns:p14="http://schemas.microsoft.com/office/powerpoint/2010/main" val="541053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C710B8-365D-874D-8A54-04724AD63D1F}"/>
              </a:ext>
            </a:extLst>
          </p:cNvPr>
          <p:cNvSpPr txBox="1"/>
          <p:nvPr/>
        </p:nvSpPr>
        <p:spPr>
          <a:xfrm>
            <a:off x="401781" y="300242"/>
            <a:ext cx="10709563" cy="5509200"/>
          </a:xfrm>
          <a:prstGeom prst="rect">
            <a:avLst/>
          </a:prstGeom>
          <a:noFill/>
        </p:spPr>
        <p:txBody>
          <a:bodyPr wrap="square">
            <a:spAutoFit/>
          </a:bodyPr>
          <a:lstStyle/>
          <a:p>
            <a:pPr algn="just"/>
            <a:r>
              <a:rPr lang="en-GB" sz="3200" b="0" i="0" dirty="0">
                <a:effectLst/>
                <a:latin typeface="erdana"/>
              </a:rPr>
              <a:t>How to select the value of K in the K-NN Algorithm?</a:t>
            </a:r>
          </a:p>
          <a:p>
            <a:pPr algn="just"/>
            <a:endParaRPr lang="en-GB" sz="3200" u="sng" dirty="0">
              <a:latin typeface="erdana"/>
            </a:endParaRPr>
          </a:p>
          <a:p>
            <a:pPr algn="just">
              <a:buFont typeface="Arial" panose="020B0604020202020204" pitchFamily="34" charset="0"/>
              <a:buChar char="•"/>
            </a:pPr>
            <a:r>
              <a:rPr lang="en-GB" sz="3200" b="0" i="0" dirty="0">
                <a:effectLst/>
                <a:latin typeface="inter-regular"/>
              </a:rPr>
              <a:t>There is no particular way to determine the best value for "K", so we need to try some values to find the best out of them. The most preferred value for K is 5.</a:t>
            </a:r>
          </a:p>
          <a:p>
            <a:pPr algn="just">
              <a:buFont typeface="Arial" panose="020B0604020202020204" pitchFamily="34" charset="0"/>
              <a:buChar char="•"/>
            </a:pPr>
            <a:endParaRPr lang="en-GB" sz="3200" b="0" i="0" dirty="0">
              <a:effectLst/>
              <a:latin typeface="inter-regular"/>
            </a:endParaRPr>
          </a:p>
          <a:p>
            <a:pPr algn="just">
              <a:buFont typeface="Arial" panose="020B0604020202020204" pitchFamily="34" charset="0"/>
              <a:buChar char="•"/>
            </a:pPr>
            <a:r>
              <a:rPr lang="en-GB" sz="3200" b="0" i="0" dirty="0">
                <a:effectLst/>
                <a:latin typeface="inter-regular"/>
              </a:rPr>
              <a:t>A very low value for K such as K=1 or K=2, can be noisy and lead to the effects of outliers in the model.</a:t>
            </a:r>
          </a:p>
          <a:p>
            <a:pPr algn="just">
              <a:buFont typeface="Arial" panose="020B0604020202020204" pitchFamily="34" charset="0"/>
              <a:buChar char="•"/>
            </a:pPr>
            <a:endParaRPr lang="en-GB" sz="3200" b="0" i="0" dirty="0">
              <a:effectLst/>
              <a:latin typeface="inter-regular"/>
            </a:endParaRPr>
          </a:p>
          <a:p>
            <a:pPr algn="just">
              <a:buFont typeface="Arial" panose="020B0604020202020204" pitchFamily="34" charset="0"/>
              <a:buChar char="•"/>
            </a:pPr>
            <a:r>
              <a:rPr lang="en-GB" sz="3200" b="0" i="0" dirty="0">
                <a:effectLst/>
                <a:latin typeface="inter-regular"/>
              </a:rPr>
              <a:t>Large values for K are good, but it may find some difficulties.</a:t>
            </a:r>
          </a:p>
          <a:p>
            <a:pPr algn="just"/>
            <a:endParaRPr lang="en-GB" sz="3200" b="0" i="0" dirty="0">
              <a:effectLst/>
              <a:latin typeface="erdana"/>
            </a:endParaRPr>
          </a:p>
        </p:txBody>
      </p:sp>
    </p:spTree>
    <p:extLst>
      <p:ext uri="{BB962C8B-B14F-4D97-AF65-F5344CB8AC3E}">
        <p14:creationId xmlns:p14="http://schemas.microsoft.com/office/powerpoint/2010/main" val="1336103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61B5B-3483-D5C8-E71A-D135BEAF90B0}"/>
              </a:ext>
            </a:extLst>
          </p:cNvPr>
          <p:cNvSpPr txBox="1"/>
          <p:nvPr/>
        </p:nvSpPr>
        <p:spPr>
          <a:xfrm>
            <a:off x="484910" y="480720"/>
            <a:ext cx="11291454" cy="5016758"/>
          </a:xfrm>
          <a:prstGeom prst="rect">
            <a:avLst/>
          </a:prstGeom>
          <a:noFill/>
        </p:spPr>
        <p:txBody>
          <a:bodyPr wrap="square">
            <a:spAutoFit/>
          </a:bodyPr>
          <a:lstStyle/>
          <a:p>
            <a:pPr algn="just"/>
            <a:r>
              <a:rPr lang="en-GB" sz="3200" b="1" i="0" dirty="0">
                <a:effectLst/>
                <a:latin typeface="erdana"/>
              </a:rPr>
              <a:t>Advantages of KNN Algorithm:</a:t>
            </a:r>
          </a:p>
          <a:p>
            <a:pPr algn="just">
              <a:buFont typeface="Arial" panose="020B0604020202020204" pitchFamily="34" charset="0"/>
              <a:buChar char="•"/>
            </a:pPr>
            <a:r>
              <a:rPr lang="en-GB" sz="3200" b="0" i="0" dirty="0">
                <a:effectLst/>
                <a:latin typeface="inter-regular"/>
              </a:rPr>
              <a:t>It is simple to implement.</a:t>
            </a:r>
          </a:p>
          <a:p>
            <a:pPr algn="just">
              <a:buFont typeface="Arial" panose="020B0604020202020204" pitchFamily="34" charset="0"/>
              <a:buChar char="•"/>
            </a:pPr>
            <a:r>
              <a:rPr lang="en-GB" sz="3200" b="0" i="0" dirty="0">
                <a:effectLst/>
                <a:latin typeface="inter-regular"/>
              </a:rPr>
              <a:t>It is robust to the noisy training data</a:t>
            </a:r>
          </a:p>
          <a:p>
            <a:pPr algn="just">
              <a:buFont typeface="Arial" panose="020B0604020202020204" pitchFamily="34" charset="0"/>
              <a:buChar char="•"/>
            </a:pPr>
            <a:r>
              <a:rPr lang="en-GB" sz="3200" b="0" i="0" dirty="0">
                <a:effectLst/>
                <a:latin typeface="inter-regular"/>
              </a:rPr>
              <a:t>It can be more effective if the training data is large.</a:t>
            </a:r>
          </a:p>
          <a:p>
            <a:pPr algn="just"/>
            <a:endParaRPr lang="en-GB" sz="3200" b="0" i="0" dirty="0">
              <a:effectLst/>
              <a:latin typeface="inter-regular"/>
            </a:endParaRPr>
          </a:p>
          <a:p>
            <a:pPr algn="just"/>
            <a:r>
              <a:rPr lang="en-GB" sz="3200" b="1" i="0" dirty="0">
                <a:effectLst/>
                <a:latin typeface="erdana"/>
              </a:rPr>
              <a:t>Disadvantages of KNN Algorithm:</a:t>
            </a:r>
          </a:p>
          <a:p>
            <a:pPr algn="just">
              <a:buFont typeface="Arial" panose="020B0604020202020204" pitchFamily="34" charset="0"/>
              <a:buChar char="•"/>
            </a:pPr>
            <a:r>
              <a:rPr lang="en-GB" sz="3200" b="0" i="0" dirty="0">
                <a:effectLst/>
                <a:latin typeface="inter-regular"/>
              </a:rPr>
              <a:t>Always needs to determine the value of K which may be complex some time.</a:t>
            </a:r>
          </a:p>
          <a:p>
            <a:pPr algn="just">
              <a:buFont typeface="Arial" panose="020B0604020202020204" pitchFamily="34" charset="0"/>
              <a:buChar char="•"/>
            </a:pPr>
            <a:r>
              <a:rPr lang="en-GB" sz="3200" b="0" i="0" dirty="0">
                <a:effectLst/>
                <a:latin typeface="inter-regular"/>
              </a:rPr>
              <a:t>The computation cost is high because of calculating the distance between the data points for all the training samples.</a:t>
            </a:r>
          </a:p>
        </p:txBody>
      </p:sp>
    </p:spTree>
    <p:extLst>
      <p:ext uri="{BB962C8B-B14F-4D97-AF65-F5344CB8AC3E}">
        <p14:creationId xmlns:p14="http://schemas.microsoft.com/office/powerpoint/2010/main" val="220620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3CE8A3-43DF-21AC-5181-1D228E73E74C}"/>
              </a:ext>
            </a:extLst>
          </p:cNvPr>
          <p:cNvSpPr txBox="1"/>
          <p:nvPr/>
        </p:nvSpPr>
        <p:spPr>
          <a:xfrm>
            <a:off x="720436" y="2521527"/>
            <a:ext cx="11610109"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Support Vector Machine (SVM)</a:t>
            </a:r>
          </a:p>
        </p:txBody>
      </p:sp>
    </p:spTree>
    <p:extLst>
      <p:ext uri="{BB962C8B-B14F-4D97-AF65-F5344CB8AC3E}">
        <p14:creationId xmlns:p14="http://schemas.microsoft.com/office/powerpoint/2010/main" val="157261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D569F-1F02-A313-984F-2347E6CAF239}"/>
              </a:ext>
            </a:extLst>
          </p:cNvPr>
          <p:cNvSpPr txBox="1"/>
          <p:nvPr/>
        </p:nvSpPr>
        <p:spPr>
          <a:xfrm>
            <a:off x="651163" y="605227"/>
            <a:ext cx="10543309" cy="4832092"/>
          </a:xfrm>
          <a:prstGeom prst="rect">
            <a:avLst/>
          </a:prstGeom>
          <a:noFill/>
        </p:spPr>
        <p:txBody>
          <a:bodyPr wrap="square">
            <a:spAutoFit/>
          </a:bodyPr>
          <a:lstStyle/>
          <a:p>
            <a:r>
              <a:rPr lang="en-GB" sz="2800" dirty="0"/>
              <a:t>Support Vector Machine or SVM is one of the most popular Supervised Learning algorithms, which is used for </a:t>
            </a:r>
            <a:r>
              <a:rPr lang="en-GB" sz="2800" b="1" dirty="0">
                <a:solidFill>
                  <a:srgbClr val="FFFF00"/>
                </a:solidFill>
              </a:rPr>
              <a:t>Classification</a:t>
            </a:r>
            <a:r>
              <a:rPr lang="en-GB" sz="2800" dirty="0"/>
              <a:t> as well as </a:t>
            </a:r>
            <a:r>
              <a:rPr lang="en-GB" sz="2800" b="1" dirty="0">
                <a:solidFill>
                  <a:srgbClr val="FFFF00"/>
                </a:solidFill>
              </a:rPr>
              <a:t>Regression</a:t>
            </a:r>
            <a:r>
              <a:rPr lang="en-GB" sz="2800" dirty="0"/>
              <a:t> problems. However, primarily, it is used for Classification problems in Machine Learning.</a:t>
            </a:r>
          </a:p>
          <a:p>
            <a:endParaRPr lang="en-GB" sz="2800" dirty="0"/>
          </a:p>
          <a:p>
            <a:r>
              <a:rPr lang="en-GB" sz="2800" dirty="0"/>
              <a:t>The goal of the SVM algorithm is to create the best line or </a:t>
            </a:r>
            <a:r>
              <a:rPr lang="en-GB" sz="2800" b="1" dirty="0">
                <a:solidFill>
                  <a:srgbClr val="FFFF00"/>
                </a:solidFill>
              </a:rPr>
              <a:t>decision boundary</a:t>
            </a:r>
            <a:r>
              <a:rPr lang="en-GB" sz="2800" dirty="0">
                <a:solidFill>
                  <a:srgbClr val="FFFF00"/>
                </a:solidFill>
              </a:rPr>
              <a:t> </a:t>
            </a:r>
            <a:r>
              <a:rPr lang="en-GB" sz="2800" dirty="0"/>
              <a:t>that can segregate n-dimensional space into classes so that we can easily put the new data point in the correct category in the future. This best decision boundary is called a </a:t>
            </a:r>
            <a:r>
              <a:rPr lang="en-GB" sz="2800" b="1" dirty="0">
                <a:solidFill>
                  <a:srgbClr val="FFFF00"/>
                </a:solidFill>
              </a:rPr>
              <a:t>hyperplane</a:t>
            </a:r>
            <a:r>
              <a:rPr lang="en-GB" sz="2800" dirty="0"/>
              <a:t>.</a:t>
            </a:r>
            <a:endParaRPr lang="en-US" sz="2800" dirty="0"/>
          </a:p>
        </p:txBody>
      </p:sp>
    </p:spTree>
    <p:extLst>
      <p:ext uri="{BB962C8B-B14F-4D97-AF65-F5344CB8AC3E}">
        <p14:creationId xmlns:p14="http://schemas.microsoft.com/office/powerpoint/2010/main" val="1453449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713CC-FD2D-5BD2-1572-DCD1A73A86F0}"/>
              </a:ext>
            </a:extLst>
          </p:cNvPr>
          <p:cNvSpPr txBox="1"/>
          <p:nvPr/>
        </p:nvSpPr>
        <p:spPr>
          <a:xfrm>
            <a:off x="166255" y="0"/>
            <a:ext cx="12025745" cy="2246769"/>
          </a:xfrm>
          <a:prstGeom prst="rect">
            <a:avLst/>
          </a:prstGeom>
          <a:noFill/>
        </p:spPr>
        <p:txBody>
          <a:bodyPr wrap="square">
            <a:spAutoFit/>
          </a:bodyPr>
          <a:lstStyle/>
          <a:p>
            <a:r>
              <a:rPr lang="en-GB" sz="2800" dirty="0"/>
              <a:t>SVM chooses the </a:t>
            </a:r>
            <a:r>
              <a:rPr lang="en-GB" sz="2800" b="1" dirty="0">
                <a:solidFill>
                  <a:srgbClr val="FFFF00"/>
                </a:solidFill>
              </a:rPr>
              <a:t>extreme points/vectors </a:t>
            </a:r>
            <a:r>
              <a:rPr lang="en-GB" sz="2800" dirty="0"/>
              <a:t>that help in creating the hyperplane. These extreme cases are called as </a:t>
            </a:r>
            <a:r>
              <a:rPr lang="en-GB" sz="2800" b="1" dirty="0">
                <a:solidFill>
                  <a:srgbClr val="FFFF00"/>
                </a:solidFill>
              </a:rPr>
              <a:t>support vectors</a:t>
            </a:r>
            <a:r>
              <a:rPr lang="en-GB" sz="2800" dirty="0"/>
              <a:t>, and hence algorithm is termed as </a:t>
            </a:r>
            <a:r>
              <a:rPr lang="en-GB" sz="2800" b="1" dirty="0">
                <a:solidFill>
                  <a:srgbClr val="FFFF00"/>
                </a:solidFill>
              </a:rPr>
              <a:t>Support Vector Machine</a:t>
            </a:r>
            <a:r>
              <a:rPr lang="en-GB" sz="2800" dirty="0"/>
              <a:t>. Consider the below diagram in which there are two different categories that are classified using a decision boundary or hyperplane:</a:t>
            </a:r>
            <a:endParaRPr lang="en-US" sz="2800" dirty="0"/>
          </a:p>
        </p:txBody>
      </p:sp>
      <p:pic>
        <p:nvPicPr>
          <p:cNvPr id="1028" name="Picture 4" descr="Support Vector Machine Tutorial">
            <a:extLst>
              <a:ext uri="{FF2B5EF4-FFF2-40B4-BE49-F238E27FC236}">
                <a16:creationId xmlns:a16="http://schemas.microsoft.com/office/drawing/2014/main" id="{EABB0092-347B-F369-339C-A1045B5AF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056" y="2467841"/>
            <a:ext cx="8372660" cy="439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934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36886E-6DED-E055-4297-D11717471088}"/>
              </a:ext>
            </a:extLst>
          </p:cNvPr>
          <p:cNvPicPr>
            <a:picLocks noChangeAspect="1"/>
          </p:cNvPicPr>
          <p:nvPr/>
        </p:nvPicPr>
        <p:blipFill>
          <a:blip r:embed="rId2"/>
          <a:stretch>
            <a:fillRect/>
          </a:stretch>
        </p:blipFill>
        <p:spPr>
          <a:xfrm>
            <a:off x="432953" y="1340772"/>
            <a:ext cx="9126683" cy="5476010"/>
          </a:xfrm>
          <a:prstGeom prst="rect">
            <a:avLst/>
          </a:prstGeom>
          <a:solidFill>
            <a:schemeClr val="tx1"/>
          </a:solidFill>
        </p:spPr>
      </p:pic>
      <p:sp>
        <p:nvSpPr>
          <p:cNvPr id="4" name="TextBox 3">
            <a:extLst>
              <a:ext uri="{FF2B5EF4-FFF2-40B4-BE49-F238E27FC236}">
                <a16:creationId xmlns:a16="http://schemas.microsoft.com/office/drawing/2014/main" id="{2B53F0DD-3310-EF5D-F65B-EAE1C1F18E35}"/>
              </a:ext>
            </a:extLst>
          </p:cNvPr>
          <p:cNvSpPr txBox="1"/>
          <p:nvPr/>
        </p:nvSpPr>
        <p:spPr>
          <a:xfrm>
            <a:off x="207817" y="199158"/>
            <a:ext cx="10958946" cy="830997"/>
          </a:xfrm>
          <a:prstGeom prst="rect">
            <a:avLst/>
          </a:prstGeom>
          <a:noFill/>
        </p:spPr>
        <p:txBody>
          <a:bodyPr wrap="square">
            <a:spAutoFit/>
          </a:bodyPr>
          <a:lstStyle/>
          <a:p>
            <a:r>
              <a:rPr lang="en-GB" sz="2400" dirty="0"/>
              <a:t>SVM algorithm can be used for Face detection, image classification, text categorization, etc.</a:t>
            </a:r>
            <a:endParaRPr lang="en-US" sz="2400" dirty="0"/>
          </a:p>
        </p:txBody>
      </p:sp>
    </p:spTree>
    <p:extLst>
      <p:ext uri="{BB962C8B-B14F-4D97-AF65-F5344CB8AC3E}">
        <p14:creationId xmlns:p14="http://schemas.microsoft.com/office/powerpoint/2010/main" val="1247461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C768CF-DC93-61E0-9143-2948E41D384E}"/>
              </a:ext>
            </a:extLst>
          </p:cNvPr>
          <p:cNvSpPr txBox="1"/>
          <p:nvPr/>
        </p:nvSpPr>
        <p:spPr>
          <a:xfrm>
            <a:off x="332509" y="314649"/>
            <a:ext cx="11111346" cy="6124754"/>
          </a:xfrm>
          <a:prstGeom prst="rect">
            <a:avLst/>
          </a:prstGeom>
          <a:noFill/>
        </p:spPr>
        <p:txBody>
          <a:bodyPr wrap="square">
            <a:spAutoFit/>
          </a:bodyPr>
          <a:lstStyle/>
          <a:p>
            <a:pPr algn="just"/>
            <a:r>
              <a:rPr lang="en-GB" sz="2800" dirty="0"/>
              <a:t>Types of SVM</a:t>
            </a:r>
          </a:p>
          <a:p>
            <a:pPr algn="just"/>
            <a:r>
              <a:rPr lang="en-GB" sz="2800" dirty="0"/>
              <a:t>SVM can be of two types:</a:t>
            </a:r>
          </a:p>
          <a:p>
            <a:pPr algn="just"/>
            <a:endParaRPr lang="en-GB" sz="2800" dirty="0"/>
          </a:p>
          <a:p>
            <a:pPr algn="just"/>
            <a:r>
              <a:rPr lang="en-GB" sz="2800" b="1" dirty="0">
                <a:solidFill>
                  <a:srgbClr val="FFFF00"/>
                </a:solidFill>
              </a:rPr>
              <a:t>Linear SVM: </a:t>
            </a:r>
          </a:p>
          <a:p>
            <a:pPr algn="just"/>
            <a:r>
              <a:rPr lang="en-GB" sz="2800" dirty="0"/>
              <a:t>Linear SVM is used for linearly separable data, which means if a dataset can be classified into two classes by using a </a:t>
            </a:r>
            <a:r>
              <a:rPr lang="en-GB" sz="2800" b="1" dirty="0">
                <a:solidFill>
                  <a:srgbClr val="FFFF00"/>
                </a:solidFill>
              </a:rPr>
              <a:t>single straight line</a:t>
            </a:r>
            <a:r>
              <a:rPr lang="en-GB" sz="2800" dirty="0"/>
              <a:t>, then such data is termed as </a:t>
            </a:r>
            <a:r>
              <a:rPr lang="en-GB" sz="2800" b="1" dirty="0">
                <a:solidFill>
                  <a:srgbClr val="FFFF00"/>
                </a:solidFill>
              </a:rPr>
              <a:t>linearly separable data</a:t>
            </a:r>
            <a:r>
              <a:rPr lang="en-GB" sz="2800" dirty="0"/>
              <a:t>, and classifier is used called as </a:t>
            </a:r>
            <a:r>
              <a:rPr lang="en-GB" sz="2800" b="1" dirty="0">
                <a:solidFill>
                  <a:srgbClr val="FFFF00"/>
                </a:solidFill>
              </a:rPr>
              <a:t>Linear SVM classifier</a:t>
            </a:r>
            <a:r>
              <a:rPr lang="en-GB" sz="2800" dirty="0"/>
              <a:t>.</a:t>
            </a:r>
          </a:p>
          <a:p>
            <a:pPr algn="just"/>
            <a:endParaRPr lang="en-GB" sz="2800" dirty="0"/>
          </a:p>
          <a:p>
            <a:pPr algn="just"/>
            <a:r>
              <a:rPr lang="en-GB" sz="2800" b="1" dirty="0">
                <a:solidFill>
                  <a:srgbClr val="FFFF00"/>
                </a:solidFill>
              </a:rPr>
              <a:t>Non-linear SVM: </a:t>
            </a:r>
          </a:p>
          <a:p>
            <a:pPr algn="just"/>
            <a:r>
              <a:rPr lang="en-GB" sz="2800" dirty="0"/>
              <a:t>Non-Linear SVM is used for non-linearly separated data, which means if a dataset </a:t>
            </a:r>
            <a:r>
              <a:rPr lang="en-GB" sz="2800" b="1" dirty="0">
                <a:solidFill>
                  <a:srgbClr val="FFFF00"/>
                </a:solidFill>
              </a:rPr>
              <a:t>cannot be classified by using a straight line, </a:t>
            </a:r>
            <a:r>
              <a:rPr lang="en-GB" sz="2800" dirty="0"/>
              <a:t>then such data is termed as </a:t>
            </a:r>
            <a:r>
              <a:rPr lang="en-GB" sz="2800" b="1" dirty="0">
                <a:solidFill>
                  <a:srgbClr val="FFFF00"/>
                </a:solidFill>
              </a:rPr>
              <a:t>non-linear data </a:t>
            </a:r>
            <a:r>
              <a:rPr lang="en-GB" sz="2800" dirty="0"/>
              <a:t>and classifier used is called as </a:t>
            </a:r>
            <a:r>
              <a:rPr lang="en-GB" sz="2800" b="1" dirty="0">
                <a:solidFill>
                  <a:srgbClr val="FFFF00"/>
                </a:solidFill>
              </a:rPr>
              <a:t>Non-linear SVM classifier</a:t>
            </a:r>
            <a:r>
              <a:rPr lang="en-GB" sz="2800" dirty="0"/>
              <a:t>.</a:t>
            </a:r>
            <a:endParaRPr lang="en-US" sz="2800" dirty="0"/>
          </a:p>
        </p:txBody>
      </p:sp>
    </p:spTree>
    <p:extLst>
      <p:ext uri="{BB962C8B-B14F-4D97-AF65-F5344CB8AC3E}">
        <p14:creationId xmlns:p14="http://schemas.microsoft.com/office/powerpoint/2010/main" val="59610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921885-268C-EFFC-7C5C-85F68E752A44}"/>
              </a:ext>
            </a:extLst>
          </p:cNvPr>
          <p:cNvPicPr>
            <a:picLocks noChangeAspect="1"/>
          </p:cNvPicPr>
          <p:nvPr/>
        </p:nvPicPr>
        <p:blipFill>
          <a:blip r:embed="rId2"/>
          <a:stretch>
            <a:fillRect/>
          </a:stretch>
        </p:blipFill>
        <p:spPr>
          <a:xfrm>
            <a:off x="0" y="0"/>
            <a:ext cx="12192000" cy="6968553"/>
          </a:xfrm>
          <a:prstGeom prst="rect">
            <a:avLst/>
          </a:prstGeom>
        </p:spPr>
      </p:pic>
    </p:spTree>
    <p:extLst>
      <p:ext uri="{BB962C8B-B14F-4D97-AF65-F5344CB8AC3E}">
        <p14:creationId xmlns:p14="http://schemas.microsoft.com/office/powerpoint/2010/main" val="2777079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EB99AD-366B-AB54-713E-7ECF5EDA4C64}"/>
              </a:ext>
            </a:extLst>
          </p:cNvPr>
          <p:cNvSpPr txBox="1"/>
          <p:nvPr/>
        </p:nvSpPr>
        <p:spPr>
          <a:xfrm>
            <a:off x="138545" y="0"/>
            <a:ext cx="11914910" cy="6370975"/>
          </a:xfrm>
          <a:prstGeom prst="rect">
            <a:avLst/>
          </a:prstGeom>
          <a:noFill/>
        </p:spPr>
        <p:txBody>
          <a:bodyPr wrap="square">
            <a:spAutoFit/>
          </a:bodyPr>
          <a:lstStyle/>
          <a:p>
            <a:r>
              <a:rPr lang="en-GB" sz="2400" b="1" dirty="0"/>
              <a:t>Hyperplane and Support Vectors in the SVM algorithm:</a:t>
            </a:r>
          </a:p>
          <a:p>
            <a:endParaRPr lang="en-GB" sz="2400" b="1" dirty="0"/>
          </a:p>
          <a:p>
            <a:r>
              <a:rPr lang="en-GB" sz="2400" b="1" dirty="0">
                <a:solidFill>
                  <a:srgbClr val="FFFF00"/>
                </a:solidFill>
              </a:rPr>
              <a:t>Hyperplane</a:t>
            </a:r>
            <a:r>
              <a:rPr lang="en-GB" sz="2400" dirty="0"/>
              <a:t>: There can be multiple lines/decision boundaries to segregate the classes in n-dimensional space, but we need to </a:t>
            </a:r>
            <a:r>
              <a:rPr lang="en-GB" sz="2400" b="1" dirty="0">
                <a:solidFill>
                  <a:srgbClr val="FFFF00"/>
                </a:solidFill>
              </a:rPr>
              <a:t>find out the best decision boundary</a:t>
            </a:r>
            <a:r>
              <a:rPr lang="en-GB" sz="2400" dirty="0"/>
              <a:t> that helps to classify the data points. This best boundary is known as the hyperplane of SVM.</a:t>
            </a:r>
          </a:p>
          <a:p>
            <a:endParaRPr lang="en-GB" sz="2400" dirty="0"/>
          </a:p>
          <a:p>
            <a:r>
              <a:rPr lang="en-GB" sz="2400" dirty="0"/>
              <a:t>The dimensions of the hyperplane depend on the features present in the dataset, which means </a:t>
            </a:r>
            <a:r>
              <a:rPr lang="en-GB" sz="2400" dirty="0">
                <a:solidFill>
                  <a:srgbClr val="FFFF00"/>
                </a:solidFill>
              </a:rPr>
              <a:t>if there are 2 features (as shown in image), then hyperplane will be a straight line</a:t>
            </a:r>
            <a:r>
              <a:rPr lang="en-GB" sz="2400" dirty="0"/>
              <a:t>. And if there are </a:t>
            </a:r>
            <a:r>
              <a:rPr lang="en-GB" sz="2400" dirty="0">
                <a:solidFill>
                  <a:srgbClr val="FFFF00"/>
                </a:solidFill>
              </a:rPr>
              <a:t>3 features, then hyperplane will be a 2-dimension plane.</a:t>
            </a:r>
          </a:p>
          <a:p>
            <a:r>
              <a:rPr lang="en-GB" sz="2400" dirty="0"/>
              <a:t>We always create a hyperplane that has a </a:t>
            </a:r>
            <a:r>
              <a:rPr lang="en-GB" sz="2400" dirty="0">
                <a:solidFill>
                  <a:srgbClr val="FFFF00"/>
                </a:solidFill>
              </a:rPr>
              <a:t>maximum margin</a:t>
            </a:r>
            <a:r>
              <a:rPr lang="en-GB" sz="2400" dirty="0"/>
              <a:t>, which means the maximum distance between the data points.</a:t>
            </a:r>
          </a:p>
          <a:p>
            <a:endParaRPr lang="en-GB" sz="2400" dirty="0"/>
          </a:p>
          <a:p>
            <a:r>
              <a:rPr lang="en-GB" sz="2400" b="1" dirty="0">
                <a:solidFill>
                  <a:srgbClr val="FFFF00"/>
                </a:solidFill>
              </a:rPr>
              <a:t>Support </a:t>
            </a:r>
            <a:r>
              <a:rPr lang="en-GB" sz="2400" b="1" dirty="0" err="1">
                <a:solidFill>
                  <a:srgbClr val="FFFF00"/>
                </a:solidFill>
              </a:rPr>
              <a:t>Vectors</a:t>
            </a:r>
            <a:r>
              <a:rPr lang="en-GB" sz="2400" b="1" dirty="0" err="1"/>
              <a:t>:</a:t>
            </a:r>
            <a:r>
              <a:rPr lang="en-GB" sz="2400" dirty="0" err="1"/>
              <a:t>The</a:t>
            </a:r>
            <a:r>
              <a:rPr lang="en-GB" sz="2400" dirty="0"/>
              <a:t> data points or vectors that are </a:t>
            </a:r>
            <a:r>
              <a:rPr lang="en-GB" sz="2400" dirty="0">
                <a:solidFill>
                  <a:srgbClr val="FFFF00"/>
                </a:solidFill>
              </a:rPr>
              <a:t>closest to the hyperplane</a:t>
            </a:r>
            <a:r>
              <a:rPr lang="en-GB" sz="2400" dirty="0"/>
              <a:t> and which affect the position of the hyperplane are termed as Support Vector. Since these </a:t>
            </a:r>
            <a:r>
              <a:rPr lang="en-GB" sz="2400" dirty="0">
                <a:solidFill>
                  <a:srgbClr val="FFFF00"/>
                </a:solidFill>
              </a:rPr>
              <a:t>vectors support the hyperplane</a:t>
            </a:r>
            <a:r>
              <a:rPr lang="en-GB" sz="2400" dirty="0"/>
              <a:t>, hence called a Support vector.</a:t>
            </a:r>
            <a:endParaRPr lang="en-US" sz="2400" dirty="0"/>
          </a:p>
        </p:txBody>
      </p:sp>
    </p:spTree>
    <p:extLst>
      <p:ext uri="{BB962C8B-B14F-4D97-AF65-F5344CB8AC3E}">
        <p14:creationId xmlns:p14="http://schemas.microsoft.com/office/powerpoint/2010/main" val="3292707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83CD5-D40E-D36D-6B21-DD7969832888}"/>
              </a:ext>
            </a:extLst>
          </p:cNvPr>
          <p:cNvSpPr txBox="1"/>
          <p:nvPr/>
        </p:nvSpPr>
        <p:spPr>
          <a:xfrm>
            <a:off x="1842655" y="2824140"/>
            <a:ext cx="8991600" cy="1015663"/>
          </a:xfrm>
          <a:prstGeom prst="rect">
            <a:avLst/>
          </a:prstGeom>
          <a:noFill/>
        </p:spPr>
        <p:txBody>
          <a:bodyPr wrap="square">
            <a:spAutoFit/>
          </a:bodyPr>
          <a:lstStyle/>
          <a:p>
            <a:r>
              <a:rPr lang="en-US" sz="6000" dirty="0"/>
              <a:t>How does SVM works?</a:t>
            </a:r>
          </a:p>
        </p:txBody>
      </p:sp>
    </p:spTree>
    <p:extLst>
      <p:ext uri="{BB962C8B-B14F-4D97-AF65-F5344CB8AC3E}">
        <p14:creationId xmlns:p14="http://schemas.microsoft.com/office/powerpoint/2010/main" val="2242872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440ECE-6D44-A1AA-FA93-2EEF5C05C73F}"/>
              </a:ext>
            </a:extLst>
          </p:cNvPr>
          <p:cNvSpPr txBox="1"/>
          <p:nvPr/>
        </p:nvSpPr>
        <p:spPr>
          <a:xfrm>
            <a:off x="401782" y="230970"/>
            <a:ext cx="6096000" cy="954107"/>
          </a:xfrm>
          <a:prstGeom prst="rect">
            <a:avLst/>
          </a:prstGeom>
          <a:noFill/>
        </p:spPr>
        <p:txBody>
          <a:bodyPr wrap="square">
            <a:spAutoFit/>
          </a:bodyPr>
          <a:lstStyle/>
          <a:p>
            <a:r>
              <a:rPr lang="en-US" sz="2800" dirty="0"/>
              <a:t>Linear SVM:</a:t>
            </a:r>
          </a:p>
          <a:p>
            <a:endParaRPr lang="en-US" sz="2800" dirty="0"/>
          </a:p>
        </p:txBody>
      </p:sp>
      <p:pic>
        <p:nvPicPr>
          <p:cNvPr id="5" name="Picture 4">
            <a:extLst>
              <a:ext uri="{FF2B5EF4-FFF2-40B4-BE49-F238E27FC236}">
                <a16:creationId xmlns:a16="http://schemas.microsoft.com/office/drawing/2014/main" id="{530CAD43-4F81-3A71-56F6-6212691EFED1}"/>
              </a:ext>
            </a:extLst>
          </p:cNvPr>
          <p:cNvPicPr>
            <a:picLocks noChangeAspect="1"/>
          </p:cNvPicPr>
          <p:nvPr/>
        </p:nvPicPr>
        <p:blipFill>
          <a:blip r:embed="rId2"/>
          <a:stretch>
            <a:fillRect/>
          </a:stretch>
        </p:blipFill>
        <p:spPr>
          <a:xfrm>
            <a:off x="1229158" y="963404"/>
            <a:ext cx="8067480" cy="5663626"/>
          </a:xfrm>
          <a:prstGeom prst="rect">
            <a:avLst/>
          </a:prstGeom>
        </p:spPr>
      </p:pic>
    </p:spTree>
    <p:extLst>
      <p:ext uri="{BB962C8B-B14F-4D97-AF65-F5344CB8AC3E}">
        <p14:creationId xmlns:p14="http://schemas.microsoft.com/office/powerpoint/2010/main" val="184666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44377F-931B-4E44-50C3-D9E49E364210}"/>
              </a:ext>
            </a:extLst>
          </p:cNvPr>
          <p:cNvPicPr>
            <a:picLocks noChangeAspect="1"/>
          </p:cNvPicPr>
          <p:nvPr/>
        </p:nvPicPr>
        <p:blipFill>
          <a:blip r:embed="rId2"/>
          <a:stretch>
            <a:fillRect/>
          </a:stretch>
        </p:blipFill>
        <p:spPr>
          <a:xfrm>
            <a:off x="1090612" y="1462953"/>
            <a:ext cx="7679315" cy="5391122"/>
          </a:xfrm>
          <a:prstGeom prst="rect">
            <a:avLst/>
          </a:prstGeom>
        </p:spPr>
      </p:pic>
      <p:sp>
        <p:nvSpPr>
          <p:cNvPr id="4" name="TextBox 3">
            <a:extLst>
              <a:ext uri="{FF2B5EF4-FFF2-40B4-BE49-F238E27FC236}">
                <a16:creationId xmlns:a16="http://schemas.microsoft.com/office/drawing/2014/main" id="{451B596C-150C-F4AA-848F-CA90163FEF52}"/>
              </a:ext>
            </a:extLst>
          </p:cNvPr>
          <p:cNvSpPr txBox="1"/>
          <p:nvPr/>
        </p:nvSpPr>
        <p:spPr>
          <a:xfrm>
            <a:off x="152401" y="106417"/>
            <a:ext cx="11249890" cy="1200329"/>
          </a:xfrm>
          <a:prstGeom prst="rect">
            <a:avLst/>
          </a:prstGeom>
          <a:noFill/>
        </p:spPr>
        <p:txBody>
          <a:bodyPr wrap="square">
            <a:spAutoFit/>
          </a:bodyPr>
          <a:lstStyle/>
          <a:p>
            <a:r>
              <a:rPr lang="en-GB" sz="2400" dirty="0"/>
              <a:t>As it is 2-d space so by just using a straight line, we can easily separate these two classes. But there can be multiple lines that can separate these classes. Consider the below image:</a:t>
            </a:r>
            <a:endParaRPr lang="en-US" sz="2400" dirty="0"/>
          </a:p>
        </p:txBody>
      </p:sp>
    </p:spTree>
    <p:extLst>
      <p:ext uri="{BB962C8B-B14F-4D97-AF65-F5344CB8AC3E}">
        <p14:creationId xmlns:p14="http://schemas.microsoft.com/office/powerpoint/2010/main" val="1561626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94DC51-14B8-8244-8F42-A3D301C213CD}"/>
              </a:ext>
            </a:extLst>
          </p:cNvPr>
          <p:cNvSpPr txBox="1"/>
          <p:nvPr/>
        </p:nvSpPr>
        <p:spPr>
          <a:xfrm>
            <a:off x="290946" y="259047"/>
            <a:ext cx="11222182" cy="5509200"/>
          </a:xfrm>
          <a:prstGeom prst="rect">
            <a:avLst/>
          </a:prstGeom>
          <a:noFill/>
        </p:spPr>
        <p:txBody>
          <a:bodyPr wrap="square">
            <a:spAutoFit/>
          </a:bodyPr>
          <a:lstStyle/>
          <a:p>
            <a:pPr marL="457200" indent="-457200" algn="just">
              <a:buFont typeface="Arial" panose="020B0604020202020204" pitchFamily="34" charset="0"/>
              <a:buChar char="•"/>
            </a:pPr>
            <a:r>
              <a:rPr lang="en-GB" sz="3200" dirty="0"/>
              <a:t>Hence, the SVM algorithm helps to find the best line or </a:t>
            </a:r>
            <a:r>
              <a:rPr lang="en-GB" sz="3200" dirty="0">
                <a:solidFill>
                  <a:srgbClr val="FFFF00"/>
                </a:solidFill>
              </a:rPr>
              <a:t>decision boundary</a:t>
            </a:r>
            <a:r>
              <a:rPr lang="en-GB" sz="3200" dirty="0"/>
              <a:t>; this best boundary or region is called as a hyperplane. </a:t>
            </a:r>
          </a:p>
          <a:p>
            <a:pPr marL="457200" indent="-457200" algn="just">
              <a:buFont typeface="Arial" panose="020B0604020202020204" pitchFamily="34" charset="0"/>
              <a:buChar char="•"/>
            </a:pPr>
            <a:r>
              <a:rPr lang="en-GB" sz="3200" dirty="0"/>
              <a:t>SVM algorithm finds the </a:t>
            </a:r>
            <a:r>
              <a:rPr lang="en-GB" sz="3200" dirty="0">
                <a:solidFill>
                  <a:srgbClr val="FFFF00"/>
                </a:solidFill>
              </a:rPr>
              <a:t>closest point of the lines from both the classes</a:t>
            </a:r>
            <a:r>
              <a:rPr lang="en-GB" sz="3200" dirty="0"/>
              <a:t>. These points are called support vectors. </a:t>
            </a:r>
          </a:p>
          <a:p>
            <a:pPr marL="457200" indent="-457200" algn="just">
              <a:buFont typeface="Arial" panose="020B0604020202020204" pitchFamily="34" charset="0"/>
              <a:buChar char="•"/>
            </a:pPr>
            <a:r>
              <a:rPr lang="en-GB" sz="3200" dirty="0">
                <a:solidFill>
                  <a:srgbClr val="FFFF00"/>
                </a:solidFill>
              </a:rPr>
              <a:t>The distance between the vectors and the hyperplane is called as margin. </a:t>
            </a:r>
          </a:p>
          <a:p>
            <a:pPr marL="457200" indent="-457200" algn="just">
              <a:buFont typeface="Arial" panose="020B0604020202020204" pitchFamily="34" charset="0"/>
              <a:buChar char="•"/>
            </a:pPr>
            <a:r>
              <a:rPr lang="en-GB" sz="3200" dirty="0"/>
              <a:t>And the goal of SVM is to </a:t>
            </a:r>
            <a:r>
              <a:rPr lang="en-GB" sz="3200" dirty="0">
                <a:solidFill>
                  <a:srgbClr val="FFFF00"/>
                </a:solidFill>
              </a:rPr>
              <a:t>maximize this margin</a:t>
            </a:r>
            <a:r>
              <a:rPr lang="en-GB" sz="3200" dirty="0"/>
              <a:t>. </a:t>
            </a:r>
          </a:p>
          <a:p>
            <a:pPr marL="457200" indent="-457200" algn="just">
              <a:buFont typeface="Arial" panose="020B0604020202020204" pitchFamily="34" charset="0"/>
              <a:buChar char="•"/>
            </a:pPr>
            <a:r>
              <a:rPr lang="en-GB" sz="3200" dirty="0"/>
              <a:t>The hyperplane with maximum margin is called the </a:t>
            </a:r>
            <a:r>
              <a:rPr lang="en-GB" sz="3200" dirty="0">
                <a:solidFill>
                  <a:srgbClr val="FFFF00"/>
                </a:solidFill>
              </a:rPr>
              <a:t>optimal hyperplane</a:t>
            </a:r>
            <a:r>
              <a:rPr lang="en-GB" sz="3200" dirty="0"/>
              <a:t>.</a:t>
            </a:r>
            <a:endParaRPr lang="en-US" sz="3200" dirty="0"/>
          </a:p>
        </p:txBody>
      </p:sp>
    </p:spTree>
    <p:extLst>
      <p:ext uri="{BB962C8B-B14F-4D97-AF65-F5344CB8AC3E}">
        <p14:creationId xmlns:p14="http://schemas.microsoft.com/office/powerpoint/2010/main" val="3758230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B8A95F-BB9F-19DC-AFFF-1E4FA92F7A90}"/>
              </a:ext>
            </a:extLst>
          </p:cNvPr>
          <p:cNvPicPr>
            <a:picLocks noChangeAspect="1"/>
          </p:cNvPicPr>
          <p:nvPr/>
        </p:nvPicPr>
        <p:blipFill>
          <a:blip r:embed="rId2"/>
          <a:stretch>
            <a:fillRect/>
          </a:stretch>
        </p:blipFill>
        <p:spPr>
          <a:xfrm>
            <a:off x="1266390" y="0"/>
            <a:ext cx="8104909" cy="6858000"/>
          </a:xfrm>
          <a:prstGeom prst="rect">
            <a:avLst/>
          </a:prstGeom>
        </p:spPr>
      </p:pic>
    </p:spTree>
    <p:extLst>
      <p:ext uri="{BB962C8B-B14F-4D97-AF65-F5344CB8AC3E}">
        <p14:creationId xmlns:p14="http://schemas.microsoft.com/office/powerpoint/2010/main" val="2595471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492F47-018F-5B1D-343A-C03EFF524F95}"/>
              </a:ext>
            </a:extLst>
          </p:cNvPr>
          <p:cNvSpPr txBox="1"/>
          <p:nvPr/>
        </p:nvSpPr>
        <p:spPr>
          <a:xfrm>
            <a:off x="374071" y="345064"/>
            <a:ext cx="6096000" cy="461665"/>
          </a:xfrm>
          <a:prstGeom prst="rect">
            <a:avLst/>
          </a:prstGeom>
          <a:noFill/>
        </p:spPr>
        <p:txBody>
          <a:bodyPr wrap="square">
            <a:spAutoFit/>
          </a:bodyPr>
          <a:lstStyle/>
          <a:p>
            <a:r>
              <a:rPr lang="en-US" sz="2400" dirty="0"/>
              <a:t>Non-Linear SVM:</a:t>
            </a:r>
          </a:p>
        </p:txBody>
      </p:sp>
      <p:pic>
        <p:nvPicPr>
          <p:cNvPr id="2050" name="Picture 2" descr="Untitled-drawing-4">
            <a:extLst>
              <a:ext uri="{FF2B5EF4-FFF2-40B4-BE49-F238E27FC236}">
                <a16:creationId xmlns:a16="http://schemas.microsoft.com/office/drawing/2014/main" id="{E2548C38-EB76-0C20-A564-97627F50D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075" y="0"/>
            <a:ext cx="7019925" cy="5724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08A731-A74B-9BF4-DEAF-0DF63EDDA9EB}"/>
              </a:ext>
            </a:extLst>
          </p:cNvPr>
          <p:cNvSpPr txBox="1"/>
          <p:nvPr/>
        </p:nvSpPr>
        <p:spPr>
          <a:xfrm>
            <a:off x="207818" y="1060293"/>
            <a:ext cx="4364182" cy="5262979"/>
          </a:xfrm>
          <a:prstGeom prst="rect">
            <a:avLst/>
          </a:prstGeom>
          <a:noFill/>
        </p:spPr>
        <p:txBody>
          <a:bodyPr wrap="square">
            <a:spAutoFit/>
          </a:bodyPr>
          <a:lstStyle/>
          <a:p>
            <a:r>
              <a:rPr lang="en-GB" sz="2800" dirty="0"/>
              <a:t>So to separate these data points, we need to add one more dimension. For linear data, we have used two dimensions x and y, so for non-linear data, we will add a third dimension z. It can be calculated as:</a:t>
            </a:r>
          </a:p>
          <a:p>
            <a:endParaRPr lang="en-GB" sz="2800" dirty="0"/>
          </a:p>
          <a:p>
            <a:r>
              <a:rPr lang="en-GB" sz="2800" dirty="0"/>
              <a:t>z=x2 +y2</a:t>
            </a:r>
            <a:endParaRPr lang="en-US" sz="2800" dirty="0"/>
          </a:p>
        </p:txBody>
      </p:sp>
    </p:spTree>
    <p:extLst>
      <p:ext uri="{BB962C8B-B14F-4D97-AF65-F5344CB8AC3E}">
        <p14:creationId xmlns:p14="http://schemas.microsoft.com/office/powerpoint/2010/main" val="3361062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456D5-5107-FF32-B24E-E2AB810CEB94}"/>
              </a:ext>
            </a:extLst>
          </p:cNvPr>
          <p:cNvSpPr txBox="1"/>
          <p:nvPr/>
        </p:nvSpPr>
        <p:spPr>
          <a:xfrm>
            <a:off x="401781" y="286434"/>
            <a:ext cx="11194473" cy="954107"/>
          </a:xfrm>
          <a:prstGeom prst="rect">
            <a:avLst/>
          </a:prstGeom>
          <a:noFill/>
        </p:spPr>
        <p:txBody>
          <a:bodyPr wrap="square">
            <a:spAutoFit/>
          </a:bodyPr>
          <a:lstStyle/>
          <a:p>
            <a:r>
              <a:rPr lang="en-GB" sz="2800" dirty="0"/>
              <a:t>By adding the third dimension, the sample space will become as below image:</a:t>
            </a:r>
            <a:endParaRPr lang="en-US" sz="2800" dirty="0"/>
          </a:p>
        </p:txBody>
      </p:sp>
      <p:pic>
        <p:nvPicPr>
          <p:cNvPr id="4" name="Picture 3">
            <a:extLst>
              <a:ext uri="{FF2B5EF4-FFF2-40B4-BE49-F238E27FC236}">
                <a16:creationId xmlns:a16="http://schemas.microsoft.com/office/drawing/2014/main" id="{8DE31C91-6346-750C-157D-B869E1FFBDD6}"/>
              </a:ext>
            </a:extLst>
          </p:cNvPr>
          <p:cNvPicPr>
            <a:picLocks noChangeAspect="1"/>
          </p:cNvPicPr>
          <p:nvPr/>
        </p:nvPicPr>
        <p:blipFill>
          <a:blip r:embed="rId2"/>
          <a:stretch>
            <a:fillRect/>
          </a:stretch>
        </p:blipFill>
        <p:spPr>
          <a:xfrm>
            <a:off x="2489054" y="1133475"/>
            <a:ext cx="7019925" cy="5724525"/>
          </a:xfrm>
          <a:prstGeom prst="rect">
            <a:avLst/>
          </a:prstGeom>
        </p:spPr>
      </p:pic>
    </p:spTree>
    <p:extLst>
      <p:ext uri="{BB962C8B-B14F-4D97-AF65-F5344CB8AC3E}">
        <p14:creationId xmlns:p14="http://schemas.microsoft.com/office/powerpoint/2010/main" val="1906000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845A8-65F7-EB8A-5BCD-CA58594A3393}"/>
              </a:ext>
            </a:extLst>
          </p:cNvPr>
          <p:cNvSpPr txBox="1"/>
          <p:nvPr/>
        </p:nvSpPr>
        <p:spPr>
          <a:xfrm>
            <a:off x="290945" y="314143"/>
            <a:ext cx="11374582" cy="830997"/>
          </a:xfrm>
          <a:prstGeom prst="rect">
            <a:avLst/>
          </a:prstGeom>
          <a:noFill/>
        </p:spPr>
        <p:txBody>
          <a:bodyPr wrap="square">
            <a:spAutoFit/>
          </a:bodyPr>
          <a:lstStyle/>
          <a:p>
            <a:r>
              <a:rPr lang="en-GB" sz="2400" dirty="0"/>
              <a:t>So now, SVM will divide the datasets into classes in the following way. Consider the below image:</a:t>
            </a:r>
            <a:endParaRPr lang="en-US" sz="2400" dirty="0"/>
          </a:p>
        </p:txBody>
      </p:sp>
      <p:pic>
        <p:nvPicPr>
          <p:cNvPr id="4" name="Picture 3">
            <a:extLst>
              <a:ext uri="{FF2B5EF4-FFF2-40B4-BE49-F238E27FC236}">
                <a16:creationId xmlns:a16="http://schemas.microsoft.com/office/drawing/2014/main" id="{80D74874-3F4B-A911-0416-C9AF8921B48E}"/>
              </a:ext>
            </a:extLst>
          </p:cNvPr>
          <p:cNvPicPr>
            <a:picLocks noChangeAspect="1"/>
          </p:cNvPicPr>
          <p:nvPr/>
        </p:nvPicPr>
        <p:blipFill>
          <a:blip r:embed="rId2"/>
          <a:stretch>
            <a:fillRect/>
          </a:stretch>
        </p:blipFill>
        <p:spPr>
          <a:xfrm>
            <a:off x="1707139" y="1145140"/>
            <a:ext cx="5885152" cy="5513023"/>
          </a:xfrm>
          <a:prstGeom prst="rect">
            <a:avLst/>
          </a:prstGeom>
          <a:solidFill>
            <a:schemeClr val="tx1"/>
          </a:solidFill>
        </p:spPr>
      </p:pic>
    </p:spTree>
    <p:extLst>
      <p:ext uri="{BB962C8B-B14F-4D97-AF65-F5344CB8AC3E}">
        <p14:creationId xmlns:p14="http://schemas.microsoft.com/office/powerpoint/2010/main" val="3662613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8EF031-1815-A5AC-6B05-EB5B772D221A}"/>
              </a:ext>
            </a:extLst>
          </p:cNvPr>
          <p:cNvSpPr txBox="1"/>
          <p:nvPr/>
        </p:nvSpPr>
        <p:spPr>
          <a:xfrm>
            <a:off x="512617" y="425071"/>
            <a:ext cx="11139055" cy="1200329"/>
          </a:xfrm>
          <a:prstGeom prst="rect">
            <a:avLst/>
          </a:prstGeom>
          <a:noFill/>
        </p:spPr>
        <p:txBody>
          <a:bodyPr wrap="square">
            <a:spAutoFit/>
          </a:bodyPr>
          <a:lstStyle/>
          <a:p>
            <a:r>
              <a:rPr lang="en-GB" sz="2400" dirty="0"/>
              <a:t>Since we are in 3-d Space, hence it is looking like a plane parallel to the x-axis. If we convert it in 2d space with z=1, then it will become as:</a:t>
            </a:r>
          </a:p>
          <a:p>
            <a:endParaRPr lang="en-GB" sz="2400" dirty="0"/>
          </a:p>
        </p:txBody>
      </p:sp>
      <p:pic>
        <p:nvPicPr>
          <p:cNvPr id="4" name="Picture 3">
            <a:extLst>
              <a:ext uri="{FF2B5EF4-FFF2-40B4-BE49-F238E27FC236}">
                <a16:creationId xmlns:a16="http://schemas.microsoft.com/office/drawing/2014/main" id="{0A50698F-9864-9551-A5C9-B996CBCB8270}"/>
              </a:ext>
            </a:extLst>
          </p:cNvPr>
          <p:cNvPicPr>
            <a:picLocks noChangeAspect="1"/>
          </p:cNvPicPr>
          <p:nvPr/>
        </p:nvPicPr>
        <p:blipFill>
          <a:blip r:embed="rId2"/>
          <a:stretch>
            <a:fillRect/>
          </a:stretch>
        </p:blipFill>
        <p:spPr>
          <a:xfrm>
            <a:off x="1967345" y="1260763"/>
            <a:ext cx="5943046" cy="5306291"/>
          </a:xfrm>
          <a:prstGeom prst="rect">
            <a:avLst/>
          </a:prstGeom>
          <a:solidFill>
            <a:schemeClr val="tx1"/>
          </a:solidFill>
        </p:spPr>
      </p:pic>
      <p:sp>
        <p:nvSpPr>
          <p:cNvPr id="6" name="TextBox 5">
            <a:extLst>
              <a:ext uri="{FF2B5EF4-FFF2-40B4-BE49-F238E27FC236}">
                <a16:creationId xmlns:a16="http://schemas.microsoft.com/office/drawing/2014/main" id="{09A7ACC0-D68B-66A0-B291-A358C11A7C9B}"/>
              </a:ext>
            </a:extLst>
          </p:cNvPr>
          <p:cNvSpPr txBox="1"/>
          <p:nvPr/>
        </p:nvSpPr>
        <p:spPr>
          <a:xfrm>
            <a:off x="8389256" y="2463577"/>
            <a:ext cx="3063173" cy="1569660"/>
          </a:xfrm>
          <a:prstGeom prst="rect">
            <a:avLst/>
          </a:prstGeom>
          <a:noFill/>
        </p:spPr>
        <p:txBody>
          <a:bodyPr wrap="square">
            <a:spAutoFit/>
          </a:bodyPr>
          <a:lstStyle/>
          <a:p>
            <a:r>
              <a:rPr lang="en-GB" sz="2400" dirty="0"/>
              <a:t>Hence we get a circumference of radius 1 in case of non-linear data.</a:t>
            </a:r>
            <a:endParaRPr lang="en-US" sz="2400" dirty="0"/>
          </a:p>
        </p:txBody>
      </p:sp>
    </p:spTree>
    <p:extLst>
      <p:ext uri="{BB962C8B-B14F-4D97-AF65-F5344CB8AC3E}">
        <p14:creationId xmlns:p14="http://schemas.microsoft.com/office/powerpoint/2010/main" val="126677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A179D6-73D7-A688-DC6A-7378BC52D4ED}"/>
              </a:ext>
            </a:extLst>
          </p:cNvPr>
          <p:cNvPicPr>
            <a:picLocks noChangeAspect="1"/>
          </p:cNvPicPr>
          <p:nvPr/>
        </p:nvPicPr>
        <p:blipFill>
          <a:blip r:embed="rId2"/>
          <a:stretch>
            <a:fillRect/>
          </a:stretch>
        </p:blipFill>
        <p:spPr>
          <a:xfrm>
            <a:off x="0" y="0"/>
            <a:ext cx="12260000" cy="6858000"/>
          </a:xfrm>
          <a:prstGeom prst="rect">
            <a:avLst/>
          </a:prstGeom>
        </p:spPr>
      </p:pic>
    </p:spTree>
    <p:extLst>
      <p:ext uri="{BB962C8B-B14F-4D97-AF65-F5344CB8AC3E}">
        <p14:creationId xmlns:p14="http://schemas.microsoft.com/office/powerpoint/2010/main" val="1103295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B9957B-2686-A375-EBE8-C7007530A7A7}"/>
              </a:ext>
            </a:extLst>
          </p:cNvPr>
          <p:cNvPicPr>
            <a:picLocks noChangeAspect="1"/>
          </p:cNvPicPr>
          <p:nvPr/>
        </p:nvPicPr>
        <p:blipFill>
          <a:blip r:embed="rId2"/>
          <a:stretch>
            <a:fillRect/>
          </a:stretch>
        </p:blipFill>
        <p:spPr>
          <a:xfrm>
            <a:off x="0" y="0"/>
            <a:ext cx="11707091" cy="6849894"/>
          </a:xfrm>
          <a:prstGeom prst="rect">
            <a:avLst/>
          </a:prstGeom>
        </p:spPr>
      </p:pic>
    </p:spTree>
    <p:extLst>
      <p:ext uri="{BB962C8B-B14F-4D97-AF65-F5344CB8AC3E}">
        <p14:creationId xmlns:p14="http://schemas.microsoft.com/office/powerpoint/2010/main" val="3861718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ernel Trick in SVM. Kernel Trick can solve this issue using… | by  Siddhartha Nimmaturi | Analytics Vidhya | Medium">
            <a:extLst>
              <a:ext uri="{FF2B5EF4-FFF2-40B4-BE49-F238E27FC236}">
                <a16:creationId xmlns:a16="http://schemas.microsoft.com/office/drawing/2014/main" id="{A29CC1A3-59E4-92A0-9A64-B2F121B15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033"/>
            <a:ext cx="12246670" cy="488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352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1FE284-3E8F-CED1-CEDA-523A3EC66443}"/>
              </a:ext>
            </a:extLst>
          </p:cNvPr>
          <p:cNvSpPr txBox="1"/>
          <p:nvPr/>
        </p:nvSpPr>
        <p:spPr>
          <a:xfrm>
            <a:off x="3048000" y="2505670"/>
            <a:ext cx="6096000" cy="923330"/>
          </a:xfrm>
          <a:prstGeom prst="rect">
            <a:avLst/>
          </a:prstGeom>
          <a:noFill/>
        </p:spPr>
        <p:txBody>
          <a:bodyPr wrap="square">
            <a:spAutoFit/>
          </a:bodyPr>
          <a:lstStyle/>
          <a:p>
            <a:r>
              <a:rPr lang="en-US" sz="5400" dirty="0"/>
              <a:t>4.3.1 Regression</a:t>
            </a:r>
          </a:p>
        </p:txBody>
      </p:sp>
    </p:spTree>
    <p:extLst>
      <p:ext uri="{BB962C8B-B14F-4D97-AF65-F5344CB8AC3E}">
        <p14:creationId xmlns:p14="http://schemas.microsoft.com/office/powerpoint/2010/main" val="3717598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8EA51E-B103-DA35-6E02-9F94B4CA5CD4}"/>
              </a:ext>
            </a:extLst>
          </p:cNvPr>
          <p:cNvPicPr>
            <a:picLocks noChangeAspect="1"/>
          </p:cNvPicPr>
          <p:nvPr/>
        </p:nvPicPr>
        <p:blipFill>
          <a:blip r:embed="rId2"/>
          <a:stretch>
            <a:fillRect/>
          </a:stretch>
        </p:blipFill>
        <p:spPr>
          <a:xfrm>
            <a:off x="892791" y="0"/>
            <a:ext cx="10406418" cy="6858000"/>
          </a:xfrm>
          <a:prstGeom prst="rect">
            <a:avLst/>
          </a:prstGeom>
        </p:spPr>
      </p:pic>
    </p:spTree>
    <p:extLst>
      <p:ext uri="{BB962C8B-B14F-4D97-AF65-F5344CB8AC3E}">
        <p14:creationId xmlns:p14="http://schemas.microsoft.com/office/powerpoint/2010/main" val="982890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229403-A416-8156-3A2C-1BD38D7388AA}"/>
              </a:ext>
            </a:extLst>
          </p:cNvPr>
          <p:cNvSpPr txBox="1"/>
          <p:nvPr/>
        </p:nvSpPr>
        <p:spPr>
          <a:xfrm>
            <a:off x="387928" y="217483"/>
            <a:ext cx="10418618" cy="4524315"/>
          </a:xfrm>
          <a:prstGeom prst="rect">
            <a:avLst/>
          </a:prstGeom>
          <a:noFill/>
        </p:spPr>
        <p:txBody>
          <a:bodyPr wrap="square">
            <a:spAutoFit/>
          </a:bodyPr>
          <a:lstStyle/>
          <a:p>
            <a:pPr algn="just"/>
            <a:r>
              <a:rPr lang="en-GB" sz="2400" dirty="0">
                <a:latin typeface="Times New Roman" panose="02020603050405020304" pitchFamily="18" charset="0"/>
                <a:cs typeface="Times New Roman" panose="02020603050405020304" pitchFamily="18" charset="0"/>
              </a:rPr>
              <a:t>Regression analysis is a statistical method to model the relationship between a dependent (target) and independent (predictor) variables with one or more independent variables. More specifically, Regression analysis helps us to understand how the value of the dependent variable is changing corresponding to an independent variable when other independent variables are held fixed. It predicts continuous/real values such as temperature, age, salary, price, etc.</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We can understand the concept of regression analysis using the below example:</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Example: Suppose there is a marketing company A, who does various advertisement every year and get sales on that. The below list shows the advertisement made by the company in the last 5 years and the corresponding sales: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293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gression Analysis in Machine learning">
            <a:extLst>
              <a:ext uri="{FF2B5EF4-FFF2-40B4-BE49-F238E27FC236}">
                <a16:creationId xmlns:a16="http://schemas.microsoft.com/office/drawing/2014/main" id="{954C32E6-35C3-B422-7660-537123F2E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192" y="331210"/>
            <a:ext cx="4462463" cy="60141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126B17-F001-AF5F-4FD4-B80A7BC61C92}"/>
              </a:ext>
            </a:extLst>
          </p:cNvPr>
          <p:cNvSpPr txBox="1"/>
          <p:nvPr/>
        </p:nvSpPr>
        <p:spPr>
          <a:xfrm>
            <a:off x="415635" y="331210"/>
            <a:ext cx="6428509" cy="5262979"/>
          </a:xfrm>
          <a:prstGeom prst="rect">
            <a:avLst/>
          </a:prstGeom>
          <a:noFill/>
        </p:spPr>
        <p:txBody>
          <a:bodyPr wrap="square">
            <a:spAutoFit/>
          </a:bodyPr>
          <a:lstStyle/>
          <a:p>
            <a:pPr algn="just"/>
            <a:r>
              <a:rPr lang="en-GB" sz="2800" dirty="0">
                <a:latin typeface="Times New Roman" panose="02020603050405020304" pitchFamily="18" charset="0"/>
                <a:cs typeface="Times New Roman" panose="02020603050405020304" pitchFamily="18" charset="0"/>
              </a:rPr>
              <a:t>In Regression, we plot a graph between the variables which best fits the given datapoints, using this plot, the machine learning model can make predictions about the data. In simple words, "Regression shows a line or curve that passes through all the datapoints on target-predictor graph in such a way that the vertical distance between the datapoints and the regression line is minimum." The distance between datapoints and line tells whether a model has captured a strong relationship or not.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594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17B1F0-2EBF-12FB-CB26-6560307690AF}"/>
              </a:ext>
            </a:extLst>
          </p:cNvPr>
          <p:cNvSpPr txBox="1"/>
          <p:nvPr/>
        </p:nvSpPr>
        <p:spPr>
          <a:xfrm>
            <a:off x="69272" y="217254"/>
            <a:ext cx="6026728" cy="6001643"/>
          </a:xfrm>
          <a:prstGeom prst="rect">
            <a:avLst/>
          </a:prstGeom>
          <a:noFill/>
        </p:spPr>
        <p:txBody>
          <a:bodyPr wrap="square">
            <a:spAutoFit/>
          </a:bodyPr>
          <a:lstStyle/>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Linear regression shows the linear relationship between the independent variable (X-axis) and the dependent variable (Y-axis), hence called linear regression.</a:t>
            </a:r>
          </a:p>
          <a:p>
            <a:pPr marL="342900" indent="-34290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If there is only one input variable (x), then such linear regression is called simple linear regression. And if there is more than one input variable, then such linear regression is called multiple linear regression.</a:t>
            </a:r>
          </a:p>
          <a:p>
            <a:pPr marL="342900" indent="-34290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relationship between variables in the linear regression model can be explained using the below image. Here we are predicting the salary of an employee on the basis of the year of experience.</a:t>
            </a:r>
            <a:endParaRPr lang="en-US" sz="2400" dirty="0">
              <a:latin typeface="Times New Roman" panose="02020603050405020304" pitchFamily="18" charset="0"/>
              <a:cs typeface="Times New Roman" panose="02020603050405020304" pitchFamily="18" charset="0"/>
            </a:endParaRPr>
          </a:p>
        </p:txBody>
      </p:sp>
      <p:pic>
        <p:nvPicPr>
          <p:cNvPr id="2050" name="Picture 2" descr="Regression Analysis in Machine learning">
            <a:extLst>
              <a:ext uri="{FF2B5EF4-FFF2-40B4-BE49-F238E27FC236}">
                <a16:creationId xmlns:a16="http://schemas.microsoft.com/office/drawing/2014/main" id="{D56CAFA3-2AED-1024-5354-EC88E01EE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7450" y="1302327"/>
            <a:ext cx="5715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143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E97C04-F801-A1EB-ACD5-0451A4275193}"/>
              </a:ext>
            </a:extLst>
          </p:cNvPr>
          <p:cNvSpPr txBox="1"/>
          <p:nvPr/>
        </p:nvSpPr>
        <p:spPr>
          <a:xfrm>
            <a:off x="678872" y="577885"/>
            <a:ext cx="9739745" cy="5262979"/>
          </a:xfrm>
          <a:prstGeom prst="rect">
            <a:avLst/>
          </a:prstGeom>
          <a:noFill/>
        </p:spPr>
        <p:txBody>
          <a:bodyPr wrap="square">
            <a:spAutoFit/>
          </a:bodyPr>
          <a:lstStyle/>
          <a:p>
            <a:pPr algn="just"/>
            <a:r>
              <a:rPr lang="en-GB" sz="2400" dirty="0">
                <a:latin typeface="Times New Roman" panose="02020603050405020304" pitchFamily="18" charset="0"/>
                <a:cs typeface="Times New Roman" panose="02020603050405020304" pitchFamily="18" charset="0"/>
              </a:rPr>
              <a:t>Below is the mathematical equation for Linear regression:</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Y= </a:t>
            </a:r>
            <a:r>
              <a:rPr lang="en-GB" sz="2400" dirty="0" err="1">
                <a:latin typeface="Times New Roman" panose="02020603050405020304" pitchFamily="18" charset="0"/>
                <a:cs typeface="Times New Roman" panose="02020603050405020304" pitchFamily="18" charset="0"/>
              </a:rPr>
              <a:t>aX+b</a:t>
            </a:r>
            <a:r>
              <a:rPr lang="en-GB" sz="2400" dirty="0">
                <a:latin typeface="Times New Roman" panose="02020603050405020304" pitchFamily="18" charset="0"/>
                <a:cs typeface="Times New Roman" panose="02020603050405020304" pitchFamily="18" charset="0"/>
              </a:rPr>
              <a:t>  </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Here, Y = dependent variables (target variables),</a:t>
            </a:r>
          </a:p>
          <a:p>
            <a:pPr algn="just"/>
            <a:r>
              <a:rPr lang="en-GB" sz="2400" dirty="0">
                <a:latin typeface="Times New Roman" panose="02020603050405020304" pitchFamily="18" charset="0"/>
                <a:cs typeface="Times New Roman" panose="02020603050405020304" pitchFamily="18" charset="0"/>
              </a:rPr>
              <a:t>X= Independent variables (predictor variables),</a:t>
            </a:r>
          </a:p>
          <a:p>
            <a:pPr algn="just"/>
            <a:r>
              <a:rPr lang="en-GB" sz="2400" dirty="0">
                <a:latin typeface="Times New Roman" panose="02020603050405020304" pitchFamily="18" charset="0"/>
                <a:cs typeface="Times New Roman" panose="02020603050405020304" pitchFamily="18" charset="0"/>
              </a:rPr>
              <a:t>a and b are the linear coefficients</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Some popular applications of linear regression are:</a:t>
            </a:r>
          </a:p>
          <a:p>
            <a:pPr algn="just"/>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trends and sales estimates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Salary forecasting</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Real estate prediction</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Arriving at ETAs in traffic.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541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07BEF-A8F8-07D0-03BD-7F311A1B1CFF}"/>
              </a:ext>
            </a:extLst>
          </p:cNvPr>
          <p:cNvSpPr txBox="1"/>
          <p:nvPr/>
        </p:nvSpPr>
        <p:spPr>
          <a:xfrm>
            <a:off x="2175163" y="1997839"/>
            <a:ext cx="8853055" cy="2862322"/>
          </a:xfrm>
          <a:prstGeom prst="rect">
            <a:avLst/>
          </a:prstGeom>
          <a:noFill/>
        </p:spPr>
        <p:txBody>
          <a:bodyPr wrap="square">
            <a:spAutoFit/>
          </a:bodyPr>
          <a:lstStyle/>
          <a:p>
            <a:endParaRPr lang="en-US" sz="6000" b="0" i="0" u="none" strike="noStrike" baseline="0" dirty="0">
              <a:latin typeface="Times New Roman" panose="02020603050405020304" pitchFamily="18" charset="0"/>
              <a:cs typeface="Times New Roman" panose="02020603050405020304" pitchFamily="18" charset="0"/>
            </a:endParaRPr>
          </a:p>
          <a:p>
            <a:r>
              <a:rPr lang="en-US" sz="6000" b="0" i="0" u="none" strike="noStrike" baseline="0" dirty="0">
                <a:latin typeface="Times New Roman" panose="02020603050405020304" pitchFamily="18" charset="0"/>
                <a:cs typeface="Times New Roman" panose="02020603050405020304" pitchFamily="18" charset="0"/>
              </a:rPr>
              <a:t>Simple linear regression </a:t>
            </a:r>
          </a:p>
          <a:p>
            <a:r>
              <a:rPr lang="en-US" sz="6000" b="0" i="0" u="none" strike="noStrike" baseline="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328582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B101C-81D6-37B5-7FB5-1B4D3F74ED6D}"/>
              </a:ext>
            </a:extLst>
          </p:cNvPr>
          <p:cNvSpPr txBox="1"/>
          <p:nvPr/>
        </p:nvSpPr>
        <p:spPr>
          <a:xfrm>
            <a:off x="637309" y="806807"/>
            <a:ext cx="10030692" cy="4154984"/>
          </a:xfrm>
          <a:prstGeom prst="rect">
            <a:avLst/>
          </a:prstGeom>
          <a:noFill/>
        </p:spPr>
        <p:txBody>
          <a:bodyPr wrap="square">
            <a:spAutoFit/>
          </a:bodyPr>
          <a:lstStyle/>
          <a:p>
            <a:pPr algn="just"/>
            <a:r>
              <a:rPr lang="en-GB" sz="2400" b="0" i="0" dirty="0">
                <a:effectLst/>
                <a:latin typeface="Times New Roman" panose="02020603050405020304" pitchFamily="18" charset="0"/>
                <a:cs typeface="Times New Roman" panose="02020603050405020304" pitchFamily="18" charset="0"/>
              </a:rPr>
              <a:t>The key point in Simple Linear Regression is that the </a:t>
            </a:r>
            <a:r>
              <a:rPr lang="en-GB" sz="2400" b="1" i="1" dirty="0">
                <a:effectLst/>
                <a:latin typeface="Times New Roman" panose="02020603050405020304" pitchFamily="18" charset="0"/>
                <a:cs typeface="Times New Roman" panose="02020603050405020304" pitchFamily="18" charset="0"/>
              </a:rPr>
              <a:t>dependent variable must be a continuous/real value</a:t>
            </a:r>
            <a:r>
              <a:rPr lang="en-GB" sz="2400" b="0" i="0" dirty="0">
                <a:effectLst/>
                <a:latin typeface="Times New Roman" panose="02020603050405020304" pitchFamily="18" charset="0"/>
                <a:cs typeface="Times New Roman" panose="02020603050405020304" pitchFamily="18" charset="0"/>
              </a:rPr>
              <a:t>. However, the independent variable can be measured on continuous or categorical values.</a:t>
            </a:r>
          </a:p>
          <a:p>
            <a:pPr algn="just"/>
            <a:endParaRPr lang="en-GB" sz="2400" b="0" i="0" dirty="0">
              <a:effectLst/>
              <a:latin typeface="Times New Roman" panose="02020603050405020304" pitchFamily="18" charset="0"/>
              <a:cs typeface="Times New Roman" panose="02020603050405020304" pitchFamily="18" charset="0"/>
            </a:endParaRPr>
          </a:p>
          <a:p>
            <a:pPr algn="just"/>
            <a:r>
              <a:rPr lang="en-GB" sz="2400" b="0" i="0" dirty="0">
                <a:effectLst/>
                <a:latin typeface="Times New Roman" panose="02020603050405020304" pitchFamily="18" charset="0"/>
                <a:cs typeface="Times New Roman" panose="02020603050405020304" pitchFamily="18" charset="0"/>
              </a:rPr>
              <a:t>Simple Linear regression algorithm has mainly two objectives:</a:t>
            </a:r>
          </a:p>
          <a:p>
            <a:pPr algn="just"/>
            <a:endParaRPr lang="en-GB"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b="1" i="0" dirty="0">
                <a:effectLst/>
                <a:latin typeface="Times New Roman" panose="02020603050405020304" pitchFamily="18" charset="0"/>
                <a:cs typeface="Times New Roman" panose="02020603050405020304" pitchFamily="18" charset="0"/>
              </a:rPr>
              <a:t>Model the relationship between the two variables.</a:t>
            </a:r>
            <a:r>
              <a:rPr lang="en-GB" sz="2400" b="0" i="0" dirty="0">
                <a:effectLst/>
                <a:latin typeface="Times New Roman" panose="02020603050405020304" pitchFamily="18" charset="0"/>
                <a:cs typeface="Times New Roman" panose="02020603050405020304" pitchFamily="18" charset="0"/>
              </a:rPr>
              <a:t> Such as the relationship between Income and expenditure, experience and Salary, etc.</a:t>
            </a:r>
          </a:p>
          <a:p>
            <a:pPr algn="just">
              <a:buFont typeface="Arial" panose="020B0604020202020204" pitchFamily="34" charset="0"/>
              <a:buChar char="•"/>
            </a:pPr>
            <a:endParaRPr lang="en-GB"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b="1" i="0" dirty="0">
                <a:effectLst/>
                <a:latin typeface="Times New Roman" panose="02020603050405020304" pitchFamily="18" charset="0"/>
                <a:cs typeface="Times New Roman" panose="02020603050405020304" pitchFamily="18" charset="0"/>
              </a:rPr>
              <a:t>Forecasting new observations.</a:t>
            </a:r>
            <a:r>
              <a:rPr lang="en-GB" sz="2400" b="0" i="0" dirty="0">
                <a:effectLst/>
                <a:latin typeface="Times New Roman" panose="02020603050405020304" pitchFamily="18" charset="0"/>
                <a:cs typeface="Times New Roman" panose="02020603050405020304" pitchFamily="18" charset="0"/>
              </a:rPr>
              <a:t> Such as Weather forecasting according to temperature, Revenue of a company according to the investments in a year, etc.</a:t>
            </a:r>
          </a:p>
        </p:txBody>
      </p:sp>
    </p:spTree>
    <p:extLst>
      <p:ext uri="{BB962C8B-B14F-4D97-AF65-F5344CB8AC3E}">
        <p14:creationId xmlns:p14="http://schemas.microsoft.com/office/powerpoint/2010/main" val="112036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27D23C-65DF-5EE6-5905-91C24D52245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357969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983807-C098-3165-7C97-273B61717497}"/>
              </a:ext>
            </a:extLst>
          </p:cNvPr>
          <p:cNvSpPr txBox="1"/>
          <p:nvPr/>
        </p:nvSpPr>
        <p:spPr>
          <a:xfrm>
            <a:off x="498763" y="536323"/>
            <a:ext cx="10806546" cy="5262979"/>
          </a:xfrm>
          <a:prstGeom prst="rect">
            <a:avLst/>
          </a:prstGeom>
          <a:noFill/>
        </p:spPr>
        <p:txBody>
          <a:bodyPr wrap="square">
            <a:spAutoFit/>
          </a:bodyPr>
          <a:lstStyle/>
          <a:p>
            <a:pPr algn="just"/>
            <a:r>
              <a:rPr lang="en-GB" sz="2800" dirty="0">
                <a:latin typeface="Times New Roman" panose="02020603050405020304" pitchFamily="18" charset="0"/>
                <a:cs typeface="Times New Roman" panose="02020603050405020304" pitchFamily="18" charset="0"/>
              </a:rPr>
              <a:t>Simple Linear Regression Model:</a:t>
            </a:r>
          </a:p>
          <a:p>
            <a:pPr algn="just"/>
            <a:r>
              <a:rPr lang="en-GB" sz="2800" dirty="0">
                <a:latin typeface="Times New Roman" panose="02020603050405020304" pitchFamily="18" charset="0"/>
                <a:cs typeface="Times New Roman" panose="02020603050405020304" pitchFamily="18" charset="0"/>
              </a:rPr>
              <a:t>The Simple Linear Regression model can be represented using the below equation:</a:t>
            </a:r>
          </a:p>
          <a:p>
            <a:pPr algn="just"/>
            <a:endParaRPr lang="en-GB" sz="2800" dirty="0">
              <a:latin typeface="Times New Roman" panose="02020603050405020304" pitchFamily="18" charset="0"/>
              <a:cs typeface="Times New Roman" panose="02020603050405020304" pitchFamily="18" charset="0"/>
            </a:endParaRPr>
          </a:p>
          <a:p>
            <a:pPr algn="just"/>
            <a:r>
              <a:rPr lang="en-GB" sz="2800" dirty="0">
                <a:latin typeface="Times New Roman" panose="02020603050405020304" pitchFamily="18" charset="0"/>
                <a:cs typeface="Times New Roman" panose="02020603050405020304" pitchFamily="18" charset="0"/>
              </a:rPr>
              <a:t>y= a0+a1x+ ε </a:t>
            </a:r>
          </a:p>
          <a:p>
            <a:pPr algn="just"/>
            <a:endParaRPr lang="en-GB" sz="2800" dirty="0">
              <a:latin typeface="Times New Roman" panose="02020603050405020304" pitchFamily="18" charset="0"/>
              <a:cs typeface="Times New Roman" panose="02020603050405020304" pitchFamily="18" charset="0"/>
            </a:endParaRPr>
          </a:p>
          <a:p>
            <a:pPr algn="just"/>
            <a:r>
              <a:rPr lang="en-GB" sz="2800" dirty="0">
                <a:latin typeface="Times New Roman" panose="02020603050405020304" pitchFamily="18" charset="0"/>
                <a:cs typeface="Times New Roman" panose="02020603050405020304" pitchFamily="18" charset="0"/>
              </a:rPr>
              <a:t>Where,</a:t>
            </a:r>
          </a:p>
          <a:p>
            <a:pPr algn="just"/>
            <a:endParaRPr lang="en-GB" sz="2800" dirty="0">
              <a:latin typeface="Times New Roman" panose="02020603050405020304" pitchFamily="18" charset="0"/>
              <a:cs typeface="Times New Roman" panose="02020603050405020304" pitchFamily="18" charset="0"/>
            </a:endParaRPr>
          </a:p>
          <a:p>
            <a:pPr algn="just"/>
            <a:r>
              <a:rPr lang="en-GB" sz="2800" dirty="0">
                <a:latin typeface="Times New Roman" panose="02020603050405020304" pitchFamily="18" charset="0"/>
                <a:cs typeface="Times New Roman" panose="02020603050405020304" pitchFamily="18" charset="0"/>
              </a:rPr>
              <a:t>a0= It is the intercept of the Regression line (can be obtained putting x=0)</a:t>
            </a:r>
          </a:p>
          <a:p>
            <a:pPr algn="just"/>
            <a:r>
              <a:rPr lang="en-GB" sz="2800" dirty="0">
                <a:latin typeface="Times New Roman" panose="02020603050405020304" pitchFamily="18" charset="0"/>
                <a:cs typeface="Times New Roman" panose="02020603050405020304" pitchFamily="18" charset="0"/>
              </a:rPr>
              <a:t>a1= It is the slope of the regression line, which tells whether the line is increasing or decreasing.</a:t>
            </a:r>
          </a:p>
          <a:p>
            <a:pPr algn="just"/>
            <a:r>
              <a:rPr lang="en-GB" sz="2800" dirty="0">
                <a:latin typeface="Times New Roman" panose="02020603050405020304" pitchFamily="18" charset="0"/>
                <a:cs typeface="Times New Roman" panose="02020603050405020304" pitchFamily="18" charset="0"/>
              </a:rPr>
              <a:t>ε = The error term. (For a good model it will be negligible)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1029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B9A616-7C0F-2589-E42B-84B3277C579A}"/>
              </a:ext>
            </a:extLst>
          </p:cNvPr>
          <p:cNvPicPr>
            <a:picLocks noChangeAspect="1"/>
          </p:cNvPicPr>
          <p:nvPr/>
        </p:nvPicPr>
        <p:blipFill rotWithShape="1">
          <a:blip r:embed="rId2">
            <a:extLst>
              <a:ext uri="{28A0092B-C50C-407E-A947-70E740481C1C}">
                <a14:useLocalDpi xmlns:a14="http://schemas.microsoft.com/office/drawing/2010/main" val="0"/>
              </a:ext>
            </a:extLst>
          </a:blip>
          <a:srcRect t="14780" r="4986" b="37233"/>
          <a:stretch/>
        </p:blipFill>
        <p:spPr>
          <a:xfrm>
            <a:off x="1574244" y="0"/>
            <a:ext cx="7646585" cy="6858000"/>
          </a:xfrm>
          <a:prstGeom prst="rect">
            <a:avLst/>
          </a:prstGeom>
        </p:spPr>
      </p:pic>
    </p:spTree>
    <p:extLst>
      <p:ext uri="{BB962C8B-B14F-4D97-AF65-F5344CB8AC3E}">
        <p14:creationId xmlns:p14="http://schemas.microsoft.com/office/powerpoint/2010/main" val="1428710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908B79-4F96-0AAD-3489-04B49286E5F6}"/>
              </a:ext>
            </a:extLst>
          </p:cNvPr>
          <p:cNvSpPr txBox="1"/>
          <p:nvPr/>
        </p:nvSpPr>
        <p:spPr>
          <a:xfrm>
            <a:off x="290945" y="466635"/>
            <a:ext cx="11513127" cy="5262979"/>
          </a:xfrm>
          <a:prstGeom prst="rect">
            <a:avLst/>
          </a:prstGeom>
          <a:noFill/>
        </p:spPr>
        <p:txBody>
          <a:bodyPr wrap="square">
            <a:spAutoFit/>
          </a:bodyPr>
          <a:lstStyle/>
          <a:p>
            <a:pPr algn="just"/>
            <a:r>
              <a:rPr lang="en-GB" sz="2400" dirty="0">
                <a:latin typeface="Times New Roman" panose="02020603050405020304" pitchFamily="18" charset="0"/>
                <a:cs typeface="Times New Roman" panose="02020603050405020304" pitchFamily="18" charset="0"/>
              </a:rPr>
              <a:t>Multiple Linear Regression is one of the important regression algorithms which models the linear relationship between a single dependent continuous variable and more than one independent variable.</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Example:</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Prediction of CO2 emission based on engine size and number of cylinders in a car.</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Some key points about MLR:</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For MLR, the dependent or target variable(Y) must be the continuous/real, but the predictor or independent variable may be of continuous or categorical form.</a:t>
            </a:r>
          </a:p>
          <a:p>
            <a:pPr algn="just"/>
            <a:r>
              <a:rPr lang="en-GB" sz="2400" dirty="0">
                <a:latin typeface="Times New Roman" panose="02020603050405020304" pitchFamily="18" charset="0"/>
                <a:cs typeface="Times New Roman" panose="02020603050405020304" pitchFamily="18" charset="0"/>
              </a:rPr>
              <a:t>Each feature variable must model the linear relationship with the dependent variable.</a:t>
            </a:r>
          </a:p>
          <a:p>
            <a:pPr algn="just"/>
            <a:r>
              <a:rPr lang="en-GB" sz="2400" dirty="0">
                <a:latin typeface="Times New Roman" panose="02020603050405020304" pitchFamily="18" charset="0"/>
                <a:cs typeface="Times New Roman" panose="02020603050405020304" pitchFamily="18" charset="0"/>
              </a:rPr>
              <a:t>MLR tries to fit a regression line through a multidimensional space of data-points.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71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5712D-211C-E1CD-DDB8-43F6F757B3D0}"/>
              </a:ext>
            </a:extLst>
          </p:cNvPr>
          <p:cNvSpPr txBox="1"/>
          <p:nvPr/>
        </p:nvSpPr>
        <p:spPr>
          <a:xfrm>
            <a:off x="152400" y="0"/>
            <a:ext cx="11166764" cy="2308324"/>
          </a:xfrm>
          <a:prstGeom prst="rect">
            <a:avLst/>
          </a:prstGeom>
          <a:noFill/>
        </p:spPr>
        <p:txBody>
          <a:bodyPr wrap="square">
            <a:spAutoFit/>
          </a:bodyPr>
          <a:lstStyle/>
          <a:p>
            <a:r>
              <a:rPr lang="en-GB" sz="2400" dirty="0">
                <a:latin typeface="Times New Roman" panose="02020603050405020304" pitchFamily="18" charset="0"/>
                <a:cs typeface="Times New Roman" panose="02020603050405020304" pitchFamily="18" charset="0"/>
              </a:rPr>
              <a:t>MLR equation:</a:t>
            </a:r>
          </a:p>
          <a:p>
            <a:r>
              <a:rPr lang="en-GB" sz="2400" dirty="0">
                <a:latin typeface="Times New Roman" panose="02020603050405020304" pitchFamily="18" charset="0"/>
                <a:cs typeface="Times New Roman" panose="02020603050405020304" pitchFamily="18" charset="0"/>
              </a:rPr>
              <a:t>In Multiple Linear Regression, the target variable(Y) is a linear combination of multiple predictor variables x1, x2, x3, ...,</a:t>
            </a:r>
            <a:r>
              <a:rPr lang="en-GB" sz="2400" dirty="0" err="1">
                <a:latin typeface="Times New Roman" panose="02020603050405020304" pitchFamily="18" charset="0"/>
                <a:cs typeface="Times New Roman" panose="02020603050405020304" pitchFamily="18" charset="0"/>
              </a:rPr>
              <a:t>xn</a:t>
            </a:r>
            <a:r>
              <a:rPr lang="en-GB" sz="2400" dirty="0">
                <a:latin typeface="Times New Roman" panose="02020603050405020304" pitchFamily="18" charset="0"/>
                <a:cs typeface="Times New Roman" panose="02020603050405020304" pitchFamily="18" charset="0"/>
              </a:rPr>
              <a:t>. Since it is an enhancement of Simple Linear Regression, so the same is applied for the multiple linear regression equation, the equation becomes:</a:t>
            </a:r>
          </a:p>
          <a:p>
            <a:endParaRPr lang="en-GB"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951E63-6B00-64B0-3E86-34647A7986EC}"/>
              </a:ext>
            </a:extLst>
          </p:cNvPr>
          <p:cNvPicPr>
            <a:picLocks noChangeAspect="1"/>
          </p:cNvPicPr>
          <p:nvPr/>
        </p:nvPicPr>
        <p:blipFill>
          <a:blip r:embed="rId2"/>
          <a:stretch>
            <a:fillRect/>
          </a:stretch>
        </p:blipFill>
        <p:spPr>
          <a:xfrm>
            <a:off x="152399" y="2023866"/>
            <a:ext cx="11665185" cy="4612908"/>
          </a:xfrm>
          <a:prstGeom prst="rect">
            <a:avLst/>
          </a:prstGeom>
        </p:spPr>
      </p:pic>
    </p:spTree>
    <p:extLst>
      <p:ext uri="{BB962C8B-B14F-4D97-AF65-F5344CB8AC3E}">
        <p14:creationId xmlns:p14="http://schemas.microsoft.com/office/powerpoint/2010/main" val="40507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2CA6F-BC99-A3AB-9470-63FDDF491F22}"/>
              </a:ext>
            </a:extLst>
          </p:cNvPr>
          <p:cNvSpPr txBox="1"/>
          <p:nvPr/>
        </p:nvSpPr>
        <p:spPr>
          <a:xfrm>
            <a:off x="637308" y="355891"/>
            <a:ext cx="10529455" cy="3046988"/>
          </a:xfrm>
          <a:prstGeom prst="rect">
            <a:avLst/>
          </a:prstGeom>
          <a:noFill/>
        </p:spPr>
        <p:txBody>
          <a:bodyPr wrap="square">
            <a:spAutoFit/>
          </a:bodyPr>
          <a:lstStyle/>
          <a:p>
            <a:r>
              <a:rPr lang="en-GB" sz="2400" b="1" dirty="0">
                <a:latin typeface="Times New Roman" panose="02020603050405020304" pitchFamily="18" charset="0"/>
                <a:cs typeface="Times New Roman" panose="02020603050405020304" pitchFamily="18" charset="0"/>
              </a:rPr>
              <a:t>Assumptions for Multiple Linear Regression:</a:t>
            </a:r>
          </a:p>
          <a:p>
            <a:endParaRPr lang="en-GB"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 linear relationship should exist between the Target and predictor variables.</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regression residuals must be normally distributed.</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MLR assumes little or no multicollinearity (correlation between the independent variable) in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2032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C215D3-4DE4-3518-DF19-17E3F407184A}"/>
              </a:ext>
            </a:extLst>
          </p:cNvPr>
          <p:cNvPicPr>
            <a:picLocks noChangeAspect="1"/>
          </p:cNvPicPr>
          <p:nvPr/>
        </p:nvPicPr>
        <p:blipFill rotWithShape="1">
          <a:blip r:embed="rId2">
            <a:extLst>
              <a:ext uri="{28A0092B-C50C-407E-A947-70E740481C1C}">
                <a14:useLocalDpi xmlns:a14="http://schemas.microsoft.com/office/drawing/2010/main" val="0"/>
              </a:ext>
            </a:extLst>
          </a:blip>
          <a:srcRect l="5349" t="26869" r="6259" b="13131"/>
          <a:stretch/>
        </p:blipFill>
        <p:spPr>
          <a:xfrm>
            <a:off x="-180109" y="0"/>
            <a:ext cx="12359793" cy="6858000"/>
          </a:xfrm>
          <a:prstGeom prst="rect">
            <a:avLst/>
          </a:prstGeom>
        </p:spPr>
      </p:pic>
    </p:spTree>
    <p:extLst>
      <p:ext uri="{BB962C8B-B14F-4D97-AF65-F5344CB8AC3E}">
        <p14:creationId xmlns:p14="http://schemas.microsoft.com/office/powerpoint/2010/main" val="17899462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1E5C26-7354-225F-B374-809DADB92FE3}"/>
              </a:ext>
            </a:extLst>
          </p:cNvPr>
          <p:cNvPicPr>
            <a:picLocks noChangeAspect="1"/>
          </p:cNvPicPr>
          <p:nvPr/>
        </p:nvPicPr>
        <p:blipFill>
          <a:blip r:embed="rId2"/>
          <a:stretch>
            <a:fillRect/>
          </a:stretch>
        </p:blipFill>
        <p:spPr>
          <a:xfrm>
            <a:off x="0" y="-1"/>
            <a:ext cx="12151178" cy="6666271"/>
          </a:xfrm>
          <a:prstGeom prst="rect">
            <a:avLst/>
          </a:prstGeom>
        </p:spPr>
      </p:pic>
    </p:spTree>
    <p:extLst>
      <p:ext uri="{BB962C8B-B14F-4D97-AF65-F5344CB8AC3E}">
        <p14:creationId xmlns:p14="http://schemas.microsoft.com/office/powerpoint/2010/main" val="1735715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EFA95C-A9C0-DAC3-1A3C-0649AC9BA63E}"/>
              </a:ext>
            </a:extLst>
          </p:cNvPr>
          <p:cNvSpPr txBox="1"/>
          <p:nvPr/>
        </p:nvSpPr>
        <p:spPr>
          <a:xfrm>
            <a:off x="3048000" y="2921168"/>
            <a:ext cx="6096000" cy="1015663"/>
          </a:xfrm>
          <a:prstGeom prst="rect">
            <a:avLst/>
          </a:prstGeom>
          <a:noFill/>
        </p:spPr>
        <p:txBody>
          <a:bodyPr wrap="square">
            <a:spAutoFit/>
          </a:bodyPr>
          <a:lstStyle/>
          <a:p>
            <a:r>
              <a:rPr lang="en-US" sz="6000" dirty="0">
                <a:latin typeface="Times New Roman" panose="02020603050405020304" pitchFamily="18" charset="0"/>
                <a:cs typeface="Times New Roman" panose="02020603050405020304" pitchFamily="18" charset="0"/>
              </a:rPr>
              <a:t>Logistic regression</a:t>
            </a:r>
          </a:p>
        </p:txBody>
      </p:sp>
    </p:spTree>
    <p:extLst>
      <p:ext uri="{BB962C8B-B14F-4D97-AF65-F5344CB8AC3E}">
        <p14:creationId xmlns:p14="http://schemas.microsoft.com/office/powerpoint/2010/main" val="3643180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ED5BDF-1C97-9509-FED2-4BC2006908B3}"/>
              </a:ext>
            </a:extLst>
          </p:cNvPr>
          <p:cNvSpPr txBox="1"/>
          <p:nvPr/>
        </p:nvSpPr>
        <p:spPr>
          <a:xfrm>
            <a:off x="678872" y="327952"/>
            <a:ext cx="10709563" cy="5632311"/>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Logistic regression </a:t>
            </a:r>
            <a:r>
              <a:rPr lang="en-GB" sz="2400" dirty="0">
                <a:solidFill>
                  <a:srgbClr val="FFFF00"/>
                </a:solidFill>
                <a:latin typeface="Times New Roman" panose="02020603050405020304" pitchFamily="18" charset="0"/>
                <a:cs typeface="Times New Roman" panose="02020603050405020304" pitchFamily="18" charset="0"/>
              </a:rPr>
              <a:t>predicts the output of a categorical dependent variable. </a:t>
            </a:r>
            <a:r>
              <a:rPr lang="en-GB" sz="2400" dirty="0">
                <a:latin typeface="Times New Roman" panose="02020603050405020304" pitchFamily="18" charset="0"/>
                <a:cs typeface="Times New Roman" panose="02020603050405020304" pitchFamily="18" charset="0"/>
              </a:rPr>
              <a:t>Therefore the outcome must be a </a:t>
            </a:r>
            <a:r>
              <a:rPr lang="en-GB" sz="2400" dirty="0">
                <a:solidFill>
                  <a:srgbClr val="FFFF00"/>
                </a:solidFill>
                <a:latin typeface="Times New Roman" panose="02020603050405020304" pitchFamily="18" charset="0"/>
                <a:cs typeface="Times New Roman" panose="02020603050405020304" pitchFamily="18" charset="0"/>
              </a:rPr>
              <a:t>categorical or discrete value</a:t>
            </a:r>
            <a:r>
              <a:rPr lang="en-GB" sz="2400" dirty="0">
                <a:latin typeface="Times New Roman" panose="02020603050405020304" pitchFamily="18" charset="0"/>
                <a:cs typeface="Times New Roman" panose="02020603050405020304" pitchFamily="18" charset="0"/>
              </a:rPr>
              <a:t>. It can be either Yes or No, 0 or 1, true or False, etc. but instead of giving the exact value as 0 and 1, it </a:t>
            </a:r>
            <a:r>
              <a:rPr lang="en-GB" sz="2400" dirty="0">
                <a:solidFill>
                  <a:srgbClr val="FFFF00"/>
                </a:solidFill>
                <a:latin typeface="Times New Roman" panose="02020603050405020304" pitchFamily="18" charset="0"/>
                <a:cs typeface="Times New Roman" panose="02020603050405020304" pitchFamily="18" charset="0"/>
              </a:rPr>
              <a:t>gives the probabilistic values which lie between 0 and 1.</a:t>
            </a:r>
            <a:r>
              <a:rPr lang="en-US" sz="2400" dirty="0">
                <a:solidFill>
                  <a:srgbClr val="FFFF00"/>
                </a:solidFill>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Logistic Regression is much similar to the Linear Regression except that how they are used. </a:t>
            </a:r>
            <a:r>
              <a:rPr lang="en-GB" sz="2400" dirty="0">
                <a:solidFill>
                  <a:srgbClr val="FFFF00"/>
                </a:solidFill>
                <a:latin typeface="Times New Roman" panose="02020603050405020304" pitchFamily="18" charset="0"/>
                <a:cs typeface="Times New Roman" panose="02020603050405020304" pitchFamily="18" charset="0"/>
              </a:rPr>
              <a:t>Linear Regression </a:t>
            </a:r>
            <a:r>
              <a:rPr lang="en-GB" sz="2400" dirty="0">
                <a:latin typeface="Times New Roman" panose="02020603050405020304" pitchFamily="18" charset="0"/>
                <a:cs typeface="Times New Roman" panose="02020603050405020304" pitchFamily="18" charset="0"/>
              </a:rPr>
              <a:t>is used for solving </a:t>
            </a:r>
            <a:r>
              <a:rPr lang="en-GB" sz="2400" dirty="0">
                <a:solidFill>
                  <a:srgbClr val="FFFF00"/>
                </a:solidFill>
                <a:latin typeface="Times New Roman" panose="02020603050405020304" pitchFamily="18" charset="0"/>
                <a:cs typeface="Times New Roman" panose="02020603050405020304" pitchFamily="18" charset="0"/>
              </a:rPr>
              <a:t>Regression problems</a:t>
            </a:r>
            <a:r>
              <a:rPr lang="en-GB" sz="2400" dirty="0">
                <a:latin typeface="Times New Roman" panose="02020603050405020304" pitchFamily="18" charset="0"/>
                <a:cs typeface="Times New Roman" panose="02020603050405020304" pitchFamily="18" charset="0"/>
              </a:rPr>
              <a:t>, whereas </a:t>
            </a:r>
            <a:r>
              <a:rPr lang="en-GB" sz="2400" dirty="0">
                <a:solidFill>
                  <a:srgbClr val="FFFF00"/>
                </a:solidFill>
                <a:latin typeface="Times New Roman" panose="02020603050405020304" pitchFamily="18" charset="0"/>
                <a:cs typeface="Times New Roman" panose="02020603050405020304" pitchFamily="18" charset="0"/>
              </a:rPr>
              <a:t>Logistic regression </a:t>
            </a:r>
            <a:r>
              <a:rPr lang="en-GB" sz="2400" dirty="0">
                <a:latin typeface="Times New Roman" panose="02020603050405020304" pitchFamily="18" charset="0"/>
                <a:cs typeface="Times New Roman" panose="02020603050405020304" pitchFamily="18" charset="0"/>
              </a:rPr>
              <a:t>is used for solving the </a:t>
            </a:r>
            <a:r>
              <a:rPr lang="en-GB" sz="2400" dirty="0">
                <a:solidFill>
                  <a:srgbClr val="FFFF00"/>
                </a:solidFill>
                <a:latin typeface="Times New Roman" panose="02020603050405020304" pitchFamily="18" charset="0"/>
                <a:cs typeface="Times New Roman" panose="02020603050405020304" pitchFamily="18" charset="0"/>
              </a:rPr>
              <a:t>classification problems.</a:t>
            </a:r>
          </a:p>
          <a:p>
            <a:pPr marL="342900" indent="-34290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 Logistic regression, </a:t>
            </a:r>
            <a:r>
              <a:rPr lang="en-GB" sz="2400" dirty="0">
                <a:solidFill>
                  <a:srgbClr val="FFFF00"/>
                </a:solidFill>
                <a:latin typeface="Times New Roman" panose="02020603050405020304" pitchFamily="18" charset="0"/>
                <a:cs typeface="Times New Roman" panose="02020603050405020304" pitchFamily="18" charset="0"/>
              </a:rPr>
              <a:t>instead of fitting a regression line, we fit an "S" shaped logistic function</a:t>
            </a:r>
            <a:r>
              <a:rPr lang="en-GB" sz="2400" dirty="0">
                <a:latin typeface="Times New Roman" panose="02020603050405020304" pitchFamily="18" charset="0"/>
                <a:cs typeface="Times New Roman" panose="02020603050405020304" pitchFamily="18" charset="0"/>
              </a:rPr>
              <a:t>, which predicts two maximum values (0 or 1).</a:t>
            </a:r>
          </a:p>
          <a:p>
            <a:pPr marL="342900" indent="-34290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curve from the logistic function indicates the likelihood of something such as whether the cells are cancerous or not, a mouse is obese or not based on its weight, etc.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2401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EAA0E0-AA81-10C0-498F-C7C21F43BAD6}"/>
              </a:ext>
            </a:extLst>
          </p:cNvPr>
          <p:cNvSpPr txBox="1"/>
          <p:nvPr/>
        </p:nvSpPr>
        <p:spPr>
          <a:xfrm>
            <a:off x="207818" y="369884"/>
            <a:ext cx="6096000" cy="3785652"/>
          </a:xfrm>
          <a:prstGeom prst="rect">
            <a:avLst/>
          </a:prstGeom>
          <a:noFill/>
        </p:spPr>
        <p:txBody>
          <a:bodyPr wrap="square">
            <a:spAutoFit/>
          </a:bodyPr>
          <a:lstStyle/>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Logistic Regression is a significant machine learning algorithm because it has the ability to provide probabilities and classify new data using continuous and discrete datasets.</a:t>
            </a:r>
          </a:p>
          <a:p>
            <a:pPr marL="342900" indent="-34290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Logistic Regression can be used to classify the observations using different types of data and can easily determine the most effective variables used for the classification. The below image is showing the logistic function:</a:t>
            </a:r>
            <a:endParaRPr lang="en-US" sz="2400" dirty="0">
              <a:latin typeface="Times New Roman" panose="02020603050405020304" pitchFamily="18" charset="0"/>
              <a:cs typeface="Times New Roman" panose="02020603050405020304" pitchFamily="18" charset="0"/>
            </a:endParaRPr>
          </a:p>
        </p:txBody>
      </p:sp>
      <p:pic>
        <p:nvPicPr>
          <p:cNvPr id="4098" name="Picture 2" descr="Logistic Regression in Machine Learning">
            <a:extLst>
              <a:ext uri="{FF2B5EF4-FFF2-40B4-BE49-F238E27FC236}">
                <a16:creationId xmlns:a16="http://schemas.microsoft.com/office/drawing/2014/main" id="{D426774E-A444-002C-0127-DF7330827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567" y="1113559"/>
            <a:ext cx="5856433" cy="3513860"/>
          </a:xfrm>
          <a:prstGeom prst="rect">
            <a:avLst/>
          </a:prstGeom>
          <a:solidFill>
            <a:schemeClr val="tx1"/>
          </a:solidFill>
        </p:spPr>
      </p:pic>
    </p:spTree>
    <p:extLst>
      <p:ext uri="{BB962C8B-B14F-4D97-AF65-F5344CB8AC3E}">
        <p14:creationId xmlns:p14="http://schemas.microsoft.com/office/powerpoint/2010/main" val="242422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ifference Between Supervised Learning and Unsupervised Learning in Hindi">
            <a:extLst>
              <a:ext uri="{FF2B5EF4-FFF2-40B4-BE49-F238E27FC236}">
                <a16:creationId xmlns:a16="http://schemas.microsoft.com/office/drawing/2014/main" id="{C35A1EFA-2659-CFF2-7C9B-B363F88E4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5" y="0"/>
            <a:ext cx="5073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09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80C6CF-F626-91E6-97E7-062A3C6963DC}"/>
              </a:ext>
            </a:extLst>
          </p:cNvPr>
          <p:cNvSpPr txBox="1"/>
          <p:nvPr/>
        </p:nvSpPr>
        <p:spPr>
          <a:xfrm>
            <a:off x="775853" y="467095"/>
            <a:ext cx="10834255" cy="5262979"/>
          </a:xfrm>
          <a:prstGeom prst="rect">
            <a:avLst/>
          </a:prstGeom>
          <a:noFill/>
        </p:spPr>
        <p:txBody>
          <a:bodyPr wrap="square">
            <a:spAutoFit/>
          </a:bodyPr>
          <a:lstStyle/>
          <a:p>
            <a:r>
              <a:rPr lang="en-GB" sz="2400" b="1" dirty="0">
                <a:latin typeface="Times New Roman" panose="02020603050405020304" pitchFamily="18" charset="0"/>
                <a:cs typeface="Times New Roman" panose="02020603050405020304" pitchFamily="18" charset="0"/>
              </a:rPr>
              <a:t>Logistic Function (Sigmoid Function):</a:t>
            </a:r>
          </a:p>
          <a:p>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sigmoid function is a mathematical function used to map the predicted values to probabilities.</a:t>
            </a:r>
          </a:p>
          <a:p>
            <a:pPr marL="342900" indent="-34290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maps any real value into another value within a range of 0 and 1.</a:t>
            </a:r>
          </a:p>
          <a:p>
            <a:pPr marL="342900" indent="-34290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value of the logistic regression must be between 0 and 1, which cannot go beyond this limit, so it forms a curve like the "S" form. The S-form curve is called the Sigmoid function or the logistic function.</a:t>
            </a:r>
          </a:p>
          <a:p>
            <a:pPr marL="342900" indent="-34290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 logistic regression, we use the concept of the threshold value, which defines the probability of either 0 or 1. Such as values above the threshold value tends to 1, and a value below the threshold values tends to 0.</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0809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C25D4-2547-CBFA-B427-313223D86AAD}"/>
              </a:ext>
            </a:extLst>
          </p:cNvPr>
          <p:cNvSpPr txBox="1"/>
          <p:nvPr/>
        </p:nvSpPr>
        <p:spPr>
          <a:xfrm>
            <a:off x="443345" y="438972"/>
            <a:ext cx="10363199" cy="1938992"/>
          </a:xfrm>
          <a:prstGeom prst="rect">
            <a:avLst/>
          </a:prstGeom>
          <a:noFill/>
        </p:spPr>
        <p:txBody>
          <a:bodyPr wrap="square">
            <a:spAutoFit/>
          </a:bodyPr>
          <a:lstStyle/>
          <a:p>
            <a:r>
              <a:rPr lang="en-GB" sz="2400" dirty="0">
                <a:latin typeface="Times New Roman" panose="02020603050405020304" pitchFamily="18" charset="0"/>
                <a:cs typeface="Times New Roman" panose="02020603050405020304" pitchFamily="18" charset="0"/>
              </a:rPr>
              <a:t>Assumptions for Logistic Regression:</a:t>
            </a:r>
          </a:p>
          <a:p>
            <a:r>
              <a:rPr lang="en-GB" sz="2400" dirty="0">
                <a:latin typeface="Times New Roman" panose="02020603050405020304" pitchFamily="18" charset="0"/>
                <a:cs typeface="Times New Roman" panose="02020603050405020304" pitchFamily="18" charset="0"/>
              </a:rPr>
              <a:t>The dependent variable must be categorical in nature.</a:t>
            </a:r>
          </a:p>
          <a:p>
            <a:r>
              <a:rPr lang="en-GB" sz="2400" dirty="0">
                <a:latin typeface="Times New Roman" panose="02020603050405020304" pitchFamily="18" charset="0"/>
                <a:cs typeface="Times New Roman" panose="02020603050405020304" pitchFamily="18" charset="0"/>
              </a:rPr>
              <a:t>The independent variable should not have multi-collinearity.</a:t>
            </a:r>
          </a:p>
          <a:p>
            <a:endParaRPr lang="en-GB"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655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2A899C-4541-6804-24B7-FB2D44DE5134}"/>
              </a:ext>
            </a:extLst>
          </p:cNvPr>
          <p:cNvSpPr txBox="1"/>
          <p:nvPr/>
        </p:nvSpPr>
        <p:spPr>
          <a:xfrm>
            <a:off x="526472" y="480351"/>
            <a:ext cx="10820400" cy="5262979"/>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Logistic Regression Equation:</a:t>
            </a:r>
          </a:p>
          <a:p>
            <a:pPr algn="just"/>
            <a:endParaRPr lang="en-US" sz="2400" dirty="0">
              <a:latin typeface="Times New Roman" panose="02020603050405020304" pitchFamily="18" charset="0"/>
              <a:cs typeface="Times New Roman" panose="02020603050405020304" pitchFamily="18" charset="0"/>
            </a:endParaRPr>
          </a:p>
          <a:p>
            <a:pPr algn="just"/>
            <a:r>
              <a:rPr lang="en-GB" sz="2400" b="0" i="0" dirty="0">
                <a:effectLst/>
                <a:latin typeface="Times New Roman" panose="02020603050405020304" pitchFamily="18" charset="0"/>
                <a:cs typeface="Times New Roman" panose="02020603050405020304" pitchFamily="18" charset="0"/>
              </a:rPr>
              <a:t>The Logistic regression equation can be obtained from the Linear Regression equation. The mathematical steps to get Logistic Regression equations are given below:</a:t>
            </a:r>
          </a:p>
          <a:p>
            <a:pPr algn="just"/>
            <a:endParaRPr lang="en-GB" sz="2400" b="0" i="0" dirty="0">
              <a:effectLst/>
              <a:latin typeface="Times New Roman" panose="02020603050405020304" pitchFamily="18" charset="0"/>
              <a:cs typeface="Times New Roman" panose="02020603050405020304" pitchFamily="18" charset="0"/>
            </a:endParaRPr>
          </a:p>
          <a:p>
            <a:pPr algn="just"/>
            <a:r>
              <a:rPr lang="en-GB" sz="2400" b="0" i="0" dirty="0">
                <a:effectLst/>
                <a:latin typeface="Times New Roman" panose="02020603050405020304" pitchFamily="18" charset="0"/>
                <a:cs typeface="Times New Roman" panose="02020603050405020304" pitchFamily="18" charset="0"/>
              </a:rPr>
              <a:t>We know the equation of the straight line can be written as:</a:t>
            </a:r>
          </a:p>
          <a:p>
            <a:pPr algn="just"/>
            <a:endParaRPr lang="en-GB" sz="2400" dirty="0">
              <a:latin typeface="Times New Roman" panose="02020603050405020304" pitchFamily="18" charset="0"/>
              <a:cs typeface="Times New Roman" panose="02020603050405020304" pitchFamily="18" charset="0"/>
            </a:endParaRPr>
          </a:p>
          <a:p>
            <a:pPr algn="just"/>
            <a:endParaRPr lang="en-GB" sz="2400" b="0" i="0" dirty="0">
              <a:effectLst/>
              <a:latin typeface="Times New Roman" panose="02020603050405020304" pitchFamily="18" charset="0"/>
              <a:cs typeface="Times New Roman" panose="02020603050405020304" pitchFamily="18" charset="0"/>
            </a:endParaRPr>
          </a:p>
          <a:p>
            <a:pPr algn="just"/>
            <a:endParaRPr lang="en-GB" sz="24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In Logistic Regression y can be between 0 and 1 only, so for this let's divide the above equation by (1-y):</a:t>
            </a:r>
          </a:p>
          <a:p>
            <a:pPr marL="342900" indent="-342900" algn="just">
              <a:buFont typeface="Arial" panose="020B0604020202020204" pitchFamily="34" charset="0"/>
              <a:buChar char="•"/>
            </a:pPr>
            <a:endParaRPr lang="en-GB" sz="24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400" b="0" i="0" dirty="0">
              <a:effectLst/>
              <a:latin typeface="Times New Roman" panose="02020603050405020304" pitchFamily="18" charset="0"/>
              <a:cs typeface="Times New Roman" panose="02020603050405020304" pitchFamily="18" charset="0"/>
            </a:endParaRPr>
          </a:p>
        </p:txBody>
      </p:sp>
      <p:pic>
        <p:nvPicPr>
          <p:cNvPr id="5122" name="Picture 2" descr="Logistic Regression in Machine Learning">
            <a:extLst>
              <a:ext uri="{FF2B5EF4-FFF2-40B4-BE49-F238E27FC236}">
                <a16:creationId xmlns:a16="http://schemas.microsoft.com/office/drawing/2014/main" id="{8E415A94-2855-541F-6411-A1F826295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066" y="2786929"/>
            <a:ext cx="7977246" cy="6420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ogistic Regression in Machine Learning">
            <a:extLst>
              <a:ext uri="{FF2B5EF4-FFF2-40B4-BE49-F238E27FC236}">
                <a16:creationId xmlns:a16="http://schemas.microsoft.com/office/drawing/2014/main" id="{76B4C824-8211-2930-A677-77AB4D188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065" y="4766545"/>
            <a:ext cx="7977245" cy="64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198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62B5BD-2320-3CE2-8D7C-20E4327484C7}"/>
              </a:ext>
            </a:extLst>
          </p:cNvPr>
          <p:cNvSpPr txBox="1"/>
          <p:nvPr/>
        </p:nvSpPr>
        <p:spPr>
          <a:xfrm>
            <a:off x="554180" y="459320"/>
            <a:ext cx="9892145" cy="2677656"/>
          </a:xfrm>
          <a:prstGeom prst="rect">
            <a:avLst/>
          </a:prstGeom>
          <a:noFill/>
        </p:spPr>
        <p:txBody>
          <a:bodyPr wrap="square">
            <a:spAutoFit/>
          </a:bodyPr>
          <a:lstStyle/>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But we need range between -[infinity] to +[infinity], then take logarithm of the equation it will become:</a:t>
            </a:r>
          </a:p>
          <a:p>
            <a:pPr marL="342900" indent="-34290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4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4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GB" sz="24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The above equation is the final equation for Logistic Regression.</a:t>
            </a:r>
            <a:endParaRPr lang="en-US" sz="2400" b="0" i="0" dirty="0">
              <a:effectLst/>
              <a:latin typeface="Times New Roman" panose="02020603050405020304" pitchFamily="18" charset="0"/>
              <a:cs typeface="Times New Roman" panose="02020603050405020304" pitchFamily="18" charset="0"/>
            </a:endParaRPr>
          </a:p>
        </p:txBody>
      </p:sp>
      <p:pic>
        <p:nvPicPr>
          <p:cNvPr id="6146" name="Picture 2" descr="Logistic Regression in Machine Learning">
            <a:extLst>
              <a:ext uri="{FF2B5EF4-FFF2-40B4-BE49-F238E27FC236}">
                <a16:creationId xmlns:a16="http://schemas.microsoft.com/office/drawing/2014/main" id="{7E5557A3-9EF2-92E8-D7B6-CB99BE1D0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348" y="1502352"/>
            <a:ext cx="8098416" cy="10884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22D15FD-E4B6-51B8-1053-0E5B139DAD37}"/>
              </a:ext>
            </a:extLst>
          </p:cNvPr>
          <p:cNvPicPr>
            <a:picLocks noChangeAspect="1"/>
          </p:cNvPicPr>
          <p:nvPr/>
        </p:nvPicPr>
        <p:blipFill>
          <a:blip r:embed="rId3"/>
          <a:stretch>
            <a:fillRect/>
          </a:stretch>
        </p:blipFill>
        <p:spPr>
          <a:xfrm>
            <a:off x="1887939" y="4435269"/>
            <a:ext cx="3612313" cy="1840757"/>
          </a:xfrm>
          <a:prstGeom prst="rect">
            <a:avLst/>
          </a:prstGeom>
        </p:spPr>
      </p:pic>
      <p:sp>
        <p:nvSpPr>
          <p:cNvPr id="5" name="TextBox 4">
            <a:extLst>
              <a:ext uri="{FF2B5EF4-FFF2-40B4-BE49-F238E27FC236}">
                <a16:creationId xmlns:a16="http://schemas.microsoft.com/office/drawing/2014/main" id="{5A4120FC-6BC8-FAF6-9182-B9148C4EC9B2}"/>
              </a:ext>
            </a:extLst>
          </p:cNvPr>
          <p:cNvSpPr txBox="1"/>
          <p:nvPr/>
        </p:nvSpPr>
        <p:spPr>
          <a:xfrm>
            <a:off x="5818908" y="4876800"/>
            <a:ext cx="5860474" cy="584775"/>
          </a:xfrm>
          <a:prstGeom prst="rect">
            <a:avLst/>
          </a:prstGeom>
          <a:noFill/>
        </p:spPr>
        <p:txBody>
          <a:bodyPr wrap="square" rtlCol="0">
            <a:spAutoFit/>
          </a:bodyPr>
          <a:lstStyle/>
          <a:p>
            <a:r>
              <a:rPr lang="en-US" sz="3200" b="1" dirty="0"/>
              <a:t>Euler’s number = 2.718</a:t>
            </a:r>
          </a:p>
        </p:txBody>
      </p:sp>
    </p:spTree>
    <p:extLst>
      <p:ext uri="{BB962C8B-B14F-4D97-AF65-F5344CB8AC3E}">
        <p14:creationId xmlns:p14="http://schemas.microsoft.com/office/powerpoint/2010/main" val="1216804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AB78B0-03D0-FB9F-4F38-B49ABDC2649D}"/>
              </a:ext>
            </a:extLst>
          </p:cNvPr>
          <p:cNvSpPr txBox="1"/>
          <p:nvPr/>
        </p:nvSpPr>
        <p:spPr>
          <a:xfrm>
            <a:off x="595745" y="827221"/>
            <a:ext cx="10501745" cy="4524315"/>
          </a:xfrm>
          <a:prstGeom prst="rect">
            <a:avLst/>
          </a:prstGeom>
          <a:noFill/>
        </p:spPr>
        <p:txBody>
          <a:bodyPr wrap="square">
            <a:spAutoFit/>
          </a:bodyPr>
          <a:lstStyle/>
          <a:p>
            <a:pPr algn="just"/>
            <a:r>
              <a:rPr lang="en-GB" sz="2400" b="0" i="0" dirty="0">
                <a:effectLst/>
                <a:latin typeface="Times New Roman" panose="02020603050405020304" pitchFamily="18" charset="0"/>
                <a:cs typeface="Times New Roman" panose="02020603050405020304" pitchFamily="18" charset="0"/>
              </a:rPr>
              <a:t>Type of Logistic Regression:</a:t>
            </a:r>
          </a:p>
          <a:p>
            <a:pPr algn="just"/>
            <a:endParaRPr lang="en-GB" sz="2400" b="0" i="0" dirty="0">
              <a:effectLst/>
              <a:latin typeface="Times New Roman" panose="02020603050405020304" pitchFamily="18" charset="0"/>
              <a:cs typeface="Times New Roman" panose="02020603050405020304" pitchFamily="18" charset="0"/>
            </a:endParaRPr>
          </a:p>
          <a:p>
            <a:pPr algn="just"/>
            <a:r>
              <a:rPr lang="en-GB" sz="2400" b="0" i="0" dirty="0">
                <a:effectLst/>
                <a:latin typeface="Times New Roman" panose="02020603050405020304" pitchFamily="18" charset="0"/>
                <a:cs typeface="Times New Roman" panose="02020603050405020304" pitchFamily="18" charset="0"/>
              </a:rPr>
              <a:t>On the basis of the categories, Logistic Regression can be classified into three types:</a:t>
            </a:r>
          </a:p>
          <a:p>
            <a:pPr algn="just"/>
            <a:endParaRPr lang="en-GB"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b="1" i="0" dirty="0">
                <a:effectLst/>
                <a:latin typeface="Times New Roman" panose="02020603050405020304" pitchFamily="18" charset="0"/>
                <a:cs typeface="Times New Roman" panose="02020603050405020304" pitchFamily="18" charset="0"/>
              </a:rPr>
              <a:t>Binomial:</a:t>
            </a:r>
            <a:r>
              <a:rPr lang="en-GB" sz="2400" b="0" i="0" dirty="0">
                <a:effectLst/>
                <a:latin typeface="Times New Roman" panose="02020603050405020304" pitchFamily="18" charset="0"/>
                <a:cs typeface="Times New Roman" panose="02020603050405020304" pitchFamily="18" charset="0"/>
              </a:rPr>
              <a:t> In binomial Logistic regression, there can be only two possible types of the dependent variables, such as 0 or 1, Pass or Fail, etc.</a:t>
            </a:r>
          </a:p>
          <a:p>
            <a:pPr algn="just">
              <a:buFont typeface="Arial" panose="020B0604020202020204" pitchFamily="34" charset="0"/>
              <a:buChar char="•"/>
            </a:pPr>
            <a:endParaRPr lang="en-GB"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b="1" i="0" dirty="0">
                <a:effectLst/>
                <a:latin typeface="Times New Roman" panose="02020603050405020304" pitchFamily="18" charset="0"/>
                <a:cs typeface="Times New Roman" panose="02020603050405020304" pitchFamily="18" charset="0"/>
              </a:rPr>
              <a:t>Multinomial:</a:t>
            </a:r>
            <a:r>
              <a:rPr lang="en-GB" sz="2400" b="0" i="0" dirty="0">
                <a:effectLst/>
                <a:latin typeface="Times New Roman" panose="02020603050405020304" pitchFamily="18" charset="0"/>
                <a:cs typeface="Times New Roman" panose="02020603050405020304" pitchFamily="18" charset="0"/>
              </a:rPr>
              <a:t> In multinomial Logistic regression, there can be 3 or more possible unordered types of the dependent variable, such as "cat", "dogs", or "sheep“</a:t>
            </a:r>
          </a:p>
          <a:p>
            <a:pPr algn="just">
              <a:buFont typeface="Arial" panose="020B0604020202020204" pitchFamily="34" charset="0"/>
              <a:buChar char="•"/>
            </a:pPr>
            <a:endParaRPr lang="en-GB"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b="1" i="0" dirty="0">
                <a:effectLst/>
                <a:latin typeface="Times New Roman" panose="02020603050405020304" pitchFamily="18" charset="0"/>
                <a:cs typeface="Times New Roman" panose="02020603050405020304" pitchFamily="18" charset="0"/>
              </a:rPr>
              <a:t>Ordinal:</a:t>
            </a:r>
            <a:r>
              <a:rPr lang="en-GB" sz="2400" b="0" i="0" dirty="0">
                <a:effectLst/>
                <a:latin typeface="Times New Roman" panose="02020603050405020304" pitchFamily="18" charset="0"/>
                <a:cs typeface="Times New Roman" panose="02020603050405020304" pitchFamily="18" charset="0"/>
              </a:rPr>
              <a:t> In ordinal Logistic regression, there can be 3 or more possible ordered types of dependent variables, such as "low", "Medium", or "High".</a:t>
            </a:r>
          </a:p>
        </p:txBody>
      </p:sp>
    </p:spTree>
    <p:extLst>
      <p:ext uri="{BB962C8B-B14F-4D97-AF65-F5344CB8AC3E}">
        <p14:creationId xmlns:p14="http://schemas.microsoft.com/office/powerpoint/2010/main" val="37456975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8FEB3C-33D9-0204-CCF1-21E312BBB2DE}"/>
              </a:ext>
            </a:extLst>
          </p:cNvPr>
          <p:cNvSpPr/>
          <p:nvPr/>
        </p:nvSpPr>
        <p:spPr>
          <a:xfrm>
            <a:off x="3525428" y="2967335"/>
            <a:ext cx="5141151" cy="1200329"/>
          </a:xfrm>
          <a:prstGeom prst="rect">
            <a:avLst/>
          </a:prstGeom>
          <a:noFill/>
        </p:spPr>
        <p:txBody>
          <a:bodyPr wrap="none" lIns="91440" tIns="45720" rIns="91440" bIns="45720">
            <a:spAutoFit/>
          </a:bodyPr>
          <a:lstStyle/>
          <a:p>
            <a:pPr algn="ctr"/>
            <a:r>
              <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Thank You</a:t>
            </a:r>
          </a:p>
        </p:txBody>
      </p:sp>
    </p:spTree>
    <p:extLst>
      <p:ext uri="{BB962C8B-B14F-4D97-AF65-F5344CB8AC3E}">
        <p14:creationId xmlns:p14="http://schemas.microsoft.com/office/powerpoint/2010/main" val="327433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E51AE-CF92-0DF0-4ADE-6ED24F83E202}"/>
              </a:ext>
            </a:extLst>
          </p:cNvPr>
          <p:cNvSpPr txBox="1"/>
          <p:nvPr/>
        </p:nvSpPr>
        <p:spPr>
          <a:xfrm>
            <a:off x="1911926" y="2551607"/>
            <a:ext cx="8908473" cy="1015663"/>
          </a:xfrm>
          <a:prstGeom prst="rect">
            <a:avLst/>
          </a:prstGeom>
          <a:noFill/>
        </p:spPr>
        <p:txBody>
          <a:bodyPr wrap="square">
            <a:spAutoFit/>
          </a:bodyPr>
          <a:lstStyle/>
          <a:p>
            <a:r>
              <a:rPr lang="en-US" sz="6000" b="0" i="0" u="none" strike="noStrike" baseline="0" dirty="0">
                <a:latin typeface="Calibri" panose="020F0502020204030204" pitchFamily="34" charset="0"/>
              </a:rPr>
              <a:t>4.1.2 Classification Model 	</a:t>
            </a:r>
          </a:p>
        </p:txBody>
      </p:sp>
    </p:spTree>
    <p:extLst>
      <p:ext uri="{BB962C8B-B14F-4D97-AF65-F5344CB8AC3E}">
        <p14:creationId xmlns:p14="http://schemas.microsoft.com/office/powerpoint/2010/main" val="76160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lassification of Machine Learning">
            <a:extLst>
              <a:ext uri="{FF2B5EF4-FFF2-40B4-BE49-F238E27FC236}">
                <a16:creationId xmlns:a16="http://schemas.microsoft.com/office/drawing/2014/main" id="{FFB85007-3B75-19DD-4089-6F5BADFA3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17" y="100444"/>
            <a:ext cx="9615055" cy="7211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623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upervised, Unsupervised and Semi-supervised Learning">
            <a:extLst>
              <a:ext uri="{FF2B5EF4-FFF2-40B4-BE49-F238E27FC236}">
                <a16:creationId xmlns:a16="http://schemas.microsoft.com/office/drawing/2014/main" id="{73C36F3E-9B1E-ED30-3E9F-B4536E874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415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210</TotalTime>
  <Words>3004</Words>
  <Application>Microsoft Office PowerPoint</Application>
  <PresentationFormat>Widescreen</PresentationFormat>
  <Paragraphs>227</Paragraphs>
  <Slides>65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Algerian</vt:lpstr>
      <vt:lpstr>Arial</vt:lpstr>
      <vt:lpstr>Calibri</vt:lpstr>
      <vt:lpstr>Century Gothic</vt:lpstr>
      <vt:lpstr>erdana</vt:lpstr>
      <vt:lpstr>inter-bold</vt:lpstr>
      <vt:lpstr>inter-regular</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Solanki</dc:creator>
  <cp:lastModifiedBy>Ajay Solanki</cp:lastModifiedBy>
  <cp:revision>43</cp:revision>
  <dcterms:created xsi:type="dcterms:W3CDTF">2023-05-08T16:28:47Z</dcterms:created>
  <dcterms:modified xsi:type="dcterms:W3CDTF">2023-07-15T05:51:55Z</dcterms:modified>
</cp:coreProperties>
</file>