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61" r:id="rId5"/>
    <p:sldId id="262" r:id="rId6"/>
    <p:sldId id="265" r:id="rId7"/>
    <p:sldId id="263" r:id="rId8"/>
    <p:sldId id="264"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D65E4B-8B60-4F1C-8907-0303D2880090}" type="datetimeFigureOut">
              <a:rPr lang="en-IN" smtClean="0"/>
              <a:t>15-03-2025</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FC78035D-E243-4157-874B-4D6F9B881422}"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4913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D65E4B-8B60-4F1C-8907-0303D2880090}" type="datetimeFigureOut">
              <a:rPr lang="en-IN" smtClean="0"/>
              <a:t>15-03-2025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78035D-E243-4157-874B-4D6F9B881422}" type="slidenum">
              <a:rPr lang="en-IN" smtClean="0"/>
              <a:t>‹#›</a:t>
            </a:fld>
            <a:endParaRPr lang="en-IN"/>
          </a:p>
        </p:txBody>
      </p:sp>
    </p:spTree>
    <p:extLst>
      <p:ext uri="{BB962C8B-B14F-4D97-AF65-F5344CB8AC3E}">
        <p14:creationId xmlns:p14="http://schemas.microsoft.com/office/powerpoint/2010/main" val="1014877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D65E4B-8B60-4F1C-8907-0303D2880090}" type="datetimeFigureOut">
              <a:rPr lang="en-IN" smtClean="0"/>
              <a:t>15-03-2025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78035D-E243-4157-874B-4D6F9B881422}"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3075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D65E4B-8B60-4F1C-8907-0303D2880090}" type="datetimeFigureOut">
              <a:rPr lang="en-IN" smtClean="0"/>
              <a:t>15-03-2025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78035D-E243-4157-874B-4D6F9B881422}"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22305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D65E4B-8B60-4F1C-8907-0303D2880090}" type="datetimeFigureOut">
              <a:rPr lang="en-IN" smtClean="0"/>
              <a:t>15-03-2025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78035D-E243-4157-874B-4D6F9B881422}" type="slidenum">
              <a:rPr lang="en-IN" smtClean="0"/>
              <a:t>‹#›</a:t>
            </a:fld>
            <a:endParaRPr lang="en-IN"/>
          </a:p>
        </p:txBody>
      </p:sp>
    </p:spTree>
    <p:extLst>
      <p:ext uri="{BB962C8B-B14F-4D97-AF65-F5344CB8AC3E}">
        <p14:creationId xmlns:p14="http://schemas.microsoft.com/office/powerpoint/2010/main" val="10756103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D65E4B-8B60-4F1C-8907-0303D2880090}" type="datetimeFigureOut">
              <a:rPr lang="en-IN" smtClean="0"/>
              <a:t>15-03-2025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78035D-E243-4157-874B-4D6F9B881422}"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8532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D65E4B-8B60-4F1C-8907-0303D2880090}" type="datetimeFigureOut">
              <a:rPr lang="en-IN" smtClean="0"/>
              <a:t>15-03-2025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78035D-E243-4157-874B-4D6F9B881422}"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2843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65E4B-8B60-4F1C-8907-0303D2880090}" type="datetimeFigureOut">
              <a:rPr lang="en-IN" smtClean="0"/>
              <a:t>15-03-2025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78035D-E243-4157-874B-4D6F9B88142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0456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65E4B-8B60-4F1C-8907-0303D2880090}" type="datetimeFigureOut">
              <a:rPr lang="en-IN" smtClean="0"/>
              <a:t>15-03-2025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78035D-E243-4157-874B-4D6F9B881422}"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7610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65E4B-8B60-4F1C-8907-0303D2880090}" type="datetimeFigureOut">
              <a:rPr lang="en-IN" smtClean="0"/>
              <a:t>15-03-2025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78035D-E243-4157-874B-4D6F9B881422}" type="slidenum">
              <a:rPr lang="en-IN" smtClean="0"/>
              <a:t>‹#›</a:t>
            </a:fld>
            <a:endParaRPr lang="en-IN"/>
          </a:p>
        </p:txBody>
      </p:sp>
    </p:spTree>
    <p:extLst>
      <p:ext uri="{BB962C8B-B14F-4D97-AF65-F5344CB8AC3E}">
        <p14:creationId xmlns:p14="http://schemas.microsoft.com/office/powerpoint/2010/main" val="72317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D65E4B-8B60-4F1C-8907-0303D2880090}" type="datetimeFigureOut">
              <a:rPr lang="en-IN" smtClean="0"/>
              <a:t>15-03-2025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78035D-E243-4157-874B-4D6F9B881422}"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6618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D65E4B-8B60-4F1C-8907-0303D2880090}" type="datetimeFigureOut">
              <a:rPr lang="en-IN" smtClean="0"/>
              <a:t>15-03-2025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78035D-E243-4157-874B-4D6F9B881422}" type="slidenum">
              <a:rPr lang="en-IN" smtClean="0"/>
              <a:t>‹#›</a:t>
            </a:fld>
            <a:endParaRPr lang="en-IN"/>
          </a:p>
        </p:txBody>
      </p:sp>
    </p:spTree>
    <p:extLst>
      <p:ext uri="{BB962C8B-B14F-4D97-AF65-F5344CB8AC3E}">
        <p14:creationId xmlns:p14="http://schemas.microsoft.com/office/powerpoint/2010/main" val="656984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D65E4B-8B60-4F1C-8907-0303D2880090}" type="datetimeFigureOut">
              <a:rPr lang="en-IN" smtClean="0"/>
              <a:t>15-03-2025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78035D-E243-4157-874B-4D6F9B881422}"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7473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D65E4B-8B60-4F1C-8907-0303D2880090}" type="datetimeFigureOut">
              <a:rPr lang="en-IN" smtClean="0"/>
              <a:t>15-03-2025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78035D-E243-4157-874B-4D6F9B88142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8652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D65E4B-8B60-4F1C-8907-0303D2880090}" type="datetimeFigureOut">
              <a:rPr lang="en-IN" smtClean="0"/>
              <a:t>15-03-2025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78035D-E243-4157-874B-4D6F9B881422}" type="slidenum">
              <a:rPr lang="en-IN" smtClean="0"/>
              <a:t>‹#›</a:t>
            </a:fld>
            <a:endParaRPr lang="en-IN"/>
          </a:p>
        </p:txBody>
      </p:sp>
    </p:spTree>
    <p:extLst>
      <p:ext uri="{BB962C8B-B14F-4D97-AF65-F5344CB8AC3E}">
        <p14:creationId xmlns:p14="http://schemas.microsoft.com/office/powerpoint/2010/main" val="172625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D65E4B-8B60-4F1C-8907-0303D2880090}" type="datetimeFigureOut">
              <a:rPr lang="en-IN" smtClean="0"/>
              <a:t>15-03-2025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78035D-E243-4157-874B-4D6F9B881422}"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6374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D65E4B-8B60-4F1C-8907-0303D2880090}" type="datetimeFigureOut">
              <a:rPr lang="en-IN" smtClean="0"/>
              <a:t>15-03-2025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78035D-E243-4157-874B-4D6F9B881422}" type="slidenum">
              <a:rPr lang="en-IN" smtClean="0"/>
              <a:t>‹#›</a:t>
            </a:fld>
            <a:endParaRPr lang="en-IN"/>
          </a:p>
        </p:txBody>
      </p:sp>
    </p:spTree>
    <p:extLst>
      <p:ext uri="{BB962C8B-B14F-4D97-AF65-F5344CB8AC3E}">
        <p14:creationId xmlns:p14="http://schemas.microsoft.com/office/powerpoint/2010/main" val="2549925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D65E4B-8B60-4F1C-8907-0303D2880090}" type="datetimeFigureOut">
              <a:rPr lang="en-IN" smtClean="0"/>
              <a:t>15-03-2025</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C78035D-E243-4157-874B-4D6F9B881422}" type="slidenum">
              <a:rPr lang="en-IN" smtClean="0"/>
              <a:t>‹#›</a:t>
            </a:fld>
            <a:endParaRPr lang="en-IN"/>
          </a:p>
        </p:txBody>
      </p:sp>
    </p:spTree>
    <p:extLst>
      <p:ext uri="{BB962C8B-B14F-4D97-AF65-F5344CB8AC3E}">
        <p14:creationId xmlns:p14="http://schemas.microsoft.com/office/powerpoint/2010/main" val="29682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1A7B8-6A22-DF34-1554-3E18635505FF}"/>
              </a:ext>
            </a:extLst>
          </p:cNvPr>
          <p:cNvSpPr>
            <a:spLocks noGrp="1"/>
          </p:cNvSpPr>
          <p:nvPr>
            <p:ph type="ctrTitle"/>
          </p:nvPr>
        </p:nvSpPr>
        <p:spPr>
          <a:xfrm>
            <a:off x="1524000" y="2592371"/>
            <a:ext cx="9144000" cy="917592"/>
          </a:xfrm>
        </p:spPr>
        <p:txBody>
          <a:bodyPr>
            <a:normAutofit fontScale="90000"/>
          </a:bodyPr>
          <a:lstStyle/>
          <a:p>
            <a:r>
              <a:rPr lang="en-IN" sz="15300" b="1" i="1" dirty="0"/>
              <a:t>Welcome</a:t>
            </a:r>
            <a:r>
              <a:rPr lang="en-IN" b="1" i="1" dirty="0"/>
              <a:t> </a:t>
            </a:r>
          </a:p>
        </p:txBody>
      </p:sp>
    </p:spTree>
    <p:extLst>
      <p:ext uri="{BB962C8B-B14F-4D97-AF65-F5344CB8AC3E}">
        <p14:creationId xmlns:p14="http://schemas.microsoft.com/office/powerpoint/2010/main" val="437814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2695C68-DA48-B9F5-381E-D47F3C2DD55C}"/>
              </a:ext>
            </a:extLst>
          </p:cNvPr>
          <p:cNvPicPr>
            <a:picLocks noGrp="1" noChangeAspect="1"/>
          </p:cNvPicPr>
          <p:nvPr>
            <p:ph idx="1"/>
          </p:nvPr>
        </p:nvPicPr>
        <p:blipFill>
          <a:blip r:embed="rId2"/>
          <a:stretch>
            <a:fillRect/>
          </a:stretch>
        </p:blipFill>
        <p:spPr>
          <a:xfrm>
            <a:off x="5563229" y="1397503"/>
            <a:ext cx="6058425" cy="4762913"/>
          </a:xfrm>
        </p:spPr>
      </p:pic>
      <p:pic>
        <p:nvPicPr>
          <p:cNvPr id="5" name="Picture 4">
            <a:extLst>
              <a:ext uri="{FF2B5EF4-FFF2-40B4-BE49-F238E27FC236}">
                <a16:creationId xmlns:a16="http://schemas.microsoft.com/office/drawing/2014/main" id="{1DB5392E-ED98-CD14-BED5-C66470FC702F}"/>
              </a:ext>
            </a:extLst>
          </p:cNvPr>
          <p:cNvPicPr>
            <a:picLocks noChangeAspect="1"/>
          </p:cNvPicPr>
          <p:nvPr/>
        </p:nvPicPr>
        <p:blipFill>
          <a:blip r:embed="rId3"/>
          <a:stretch>
            <a:fillRect/>
          </a:stretch>
        </p:blipFill>
        <p:spPr>
          <a:xfrm>
            <a:off x="851590" y="697584"/>
            <a:ext cx="5006774" cy="5250729"/>
          </a:xfrm>
          <a:prstGeom prst="rect">
            <a:avLst/>
          </a:prstGeom>
        </p:spPr>
      </p:pic>
      <p:pic>
        <p:nvPicPr>
          <p:cNvPr id="9" name="Picture 8">
            <a:extLst>
              <a:ext uri="{FF2B5EF4-FFF2-40B4-BE49-F238E27FC236}">
                <a16:creationId xmlns:a16="http://schemas.microsoft.com/office/drawing/2014/main" id="{701F9A5F-DE88-B0DC-8460-0A12A9B7D9F4}"/>
              </a:ext>
            </a:extLst>
          </p:cNvPr>
          <p:cNvPicPr>
            <a:picLocks noChangeAspect="1"/>
          </p:cNvPicPr>
          <p:nvPr/>
        </p:nvPicPr>
        <p:blipFill>
          <a:blip r:embed="rId4"/>
          <a:stretch>
            <a:fillRect/>
          </a:stretch>
        </p:blipFill>
        <p:spPr>
          <a:xfrm>
            <a:off x="6333638" y="428931"/>
            <a:ext cx="5006774" cy="968572"/>
          </a:xfrm>
          <a:prstGeom prst="rect">
            <a:avLst/>
          </a:prstGeom>
        </p:spPr>
      </p:pic>
    </p:spTree>
    <p:extLst>
      <p:ext uri="{BB962C8B-B14F-4D97-AF65-F5344CB8AC3E}">
        <p14:creationId xmlns:p14="http://schemas.microsoft.com/office/powerpoint/2010/main" val="273108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5E7E646-452C-0379-D062-2FF198150BA1}"/>
              </a:ext>
            </a:extLst>
          </p:cNvPr>
          <p:cNvPicPr>
            <a:picLocks noGrp="1" noChangeAspect="1"/>
          </p:cNvPicPr>
          <p:nvPr>
            <p:ph idx="1"/>
          </p:nvPr>
        </p:nvPicPr>
        <p:blipFill>
          <a:blip r:embed="rId2"/>
          <a:stretch>
            <a:fillRect/>
          </a:stretch>
        </p:blipFill>
        <p:spPr>
          <a:xfrm>
            <a:off x="804330" y="640183"/>
            <a:ext cx="5879274" cy="5581507"/>
          </a:xfrm>
        </p:spPr>
      </p:pic>
      <p:pic>
        <p:nvPicPr>
          <p:cNvPr id="7" name="Picture 6">
            <a:extLst>
              <a:ext uri="{FF2B5EF4-FFF2-40B4-BE49-F238E27FC236}">
                <a16:creationId xmlns:a16="http://schemas.microsoft.com/office/drawing/2014/main" id="{713E0CE2-6A36-6EF8-3B52-E1144A28CCFD}"/>
              </a:ext>
            </a:extLst>
          </p:cNvPr>
          <p:cNvPicPr>
            <a:picLocks noChangeAspect="1"/>
          </p:cNvPicPr>
          <p:nvPr/>
        </p:nvPicPr>
        <p:blipFill>
          <a:blip r:embed="rId3"/>
          <a:stretch>
            <a:fillRect/>
          </a:stretch>
        </p:blipFill>
        <p:spPr>
          <a:xfrm>
            <a:off x="6683604" y="636309"/>
            <a:ext cx="4660408" cy="5208309"/>
          </a:xfrm>
          <a:prstGeom prst="rect">
            <a:avLst/>
          </a:prstGeom>
        </p:spPr>
      </p:pic>
    </p:spTree>
    <p:extLst>
      <p:ext uri="{BB962C8B-B14F-4D97-AF65-F5344CB8AC3E}">
        <p14:creationId xmlns:p14="http://schemas.microsoft.com/office/powerpoint/2010/main" val="4284530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20A28-23E0-AB06-8D87-0C0DAEC994F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B64CA57-78DC-60E2-9890-6FD07A2D217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EAE5D85-62A0-51EE-9368-A86A6AD21999}"/>
              </a:ext>
            </a:extLst>
          </p:cNvPr>
          <p:cNvPicPr>
            <a:picLocks noChangeAspect="1"/>
          </p:cNvPicPr>
          <p:nvPr/>
        </p:nvPicPr>
        <p:blipFill>
          <a:blip r:embed="rId2"/>
          <a:stretch>
            <a:fillRect/>
          </a:stretch>
        </p:blipFill>
        <p:spPr>
          <a:xfrm>
            <a:off x="907732" y="795397"/>
            <a:ext cx="4767204" cy="5110340"/>
          </a:xfrm>
          <a:prstGeom prst="rect">
            <a:avLst/>
          </a:prstGeom>
        </p:spPr>
      </p:pic>
      <p:pic>
        <p:nvPicPr>
          <p:cNvPr id="7" name="Picture 6">
            <a:extLst>
              <a:ext uri="{FF2B5EF4-FFF2-40B4-BE49-F238E27FC236}">
                <a16:creationId xmlns:a16="http://schemas.microsoft.com/office/drawing/2014/main" id="{AE028414-C9AB-A072-5EDE-DAB93A5FDF96}"/>
              </a:ext>
            </a:extLst>
          </p:cNvPr>
          <p:cNvPicPr>
            <a:picLocks noChangeAspect="1"/>
          </p:cNvPicPr>
          <p:nvPr/>
        </p:nvPicPr>
        <p:blipFill>
          <a:blip r:embed="rId3"/>
          <a:stretch>
            <a:fillRect/>
          </a:stretch>
        </p:blipFill>
        <p:spPr>
          <a:xfrm>
            <a:off x="5674935" y="678730"/>
            <a:ext cx="5440229" cy="5197138"/>
          </a:xfrm>
          <a:prstGeom prst="rect">
            <a:avLst/>
          </a:prstGeom>
        </p:spPr>
      </p:pic>
    </p:spTree>
    <p:extLst>
      <p:ext uri="{BB962C8B-B14F-4D97-AF65-F5344CB8AC3E}">
        <p14:creationId xmlns:p14="http://schemas.microsoft.com/office/powerpoint/2010/main" val="1990506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0F888FD-014A-BB7D-5CF1-593D6E2750BA}"/>
              </a:ext>
            </a:extLst>
          </p:cNvPr>
          <p:cNvPicPr>
            <a:picLocks noGrp="1" noChangeAspect="1"/>
          </p:cNvPicPr>
          <p:nvPr>
            <p:ph idx="1"/>
          </p:nvPr>
        </p:nvPicPr>
        <p:blipFill>
          <a:blip r:embed="rId2"/>
          <a:stretch>
            <a:fillRect/>
          </a:stretch>
        </p:blipFill>
        <p:spPr>
          <a:xfrm>
            <a:off x="1423448" y="710201"/>
            <a:ext cx="9643620" cy="5424537"/>
          </a:xfrm>
        </p:spPr>
      </p:pic>
    </p:spTree>
    <p:extLst>
      <p:ext uri="{BB962C8B-B14F-4D97-AF65-F5344CB8AC3E}">
        <p14:creationId xmlns:p14="http://schemas.microsoft.com/office/powerpoint/2010/main" val="3762124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754BC-A322-4C97-5071-EAD35ED32B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FC3E03F-0912-87BC-0437-B02142D1602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0E0478B-070D-0E04-0EF2-8ED155E1942C}"/>
              </a:ext>
            </a:extLst>
          </p:cNvPr>
          <p:cNvPicPr>
            <a:picLocks noChangeAspect="1"/>
          </p:cNvPicPr>
          <p:nvPr/>
        </p:nvPicPr>
        <p:blipFill>
          <a:blip r:embed="rId2"/>
          <a:stretch>
            <a:fillRect/>
          </a:stretch>
        </p:blipFill>
        <p:spPr>
          <a:xfrm>
            <a:off x="603314" y="281920"/>
            <a:ext cx="11189617" cy="6294160"/>
          </a:xfrm>
          <a:prstGeom prst="rect">
            <a:avLst/>
          </a:prstGeom>
        </p:spPr>
      </p:pic>
    </p:spTree>
    <p:extLst>
      <p:ext uri="{BB962C8B-B14F-4D97-AF65-F5344CB8AC3E}">
        <p14:creationId xmlns:p14="http://schemas.microsoft.com/office/powerpoint/2010/main" val="2789081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9E3565-B8FB-839B-6A1A-C346DE19EBCA}"/>
              </a:ext>
            </a:extLst>
          </p:cNvPr>
          <p:cNvSpPr>
            <a:spLocks noGrp="1"/>
          </p:cNvSpPr>
          <p:nvPr>
            <p:ph idx="1"/>
          </p:nvPr>
        </p:nvSpPr>
        <p:spPr>
          <a:xfrm>
            <a:off x="1295401" y="801907"/>
            <a:ext cx="10092178" cy="5083388"/>
          </a:xfrm>
        </p:spPr>
        <p:txBody>
          <a:bodyPr>
            <a:normAutofit fontScale="92500" lnSpcReduction="10000"/>
          </a:bodyPr>
          <a:lstStyle/>
          <a:p>
            <a:r>
              <a:rPr lang="en-IN" sz="5400" b="1" dirty="0"/>
              <a:t> Alzheimer’s disease classification  </a:t>
            </a:r>
            <a:endParaRPr lang="en-IN" sz="7200" b="1" dirty="0"/>
          </a:p>
          <a:p>
            <a:pPr marL="0" indent="0">
              <a:buNone/>
            </a:pPr>
            <a:r>
              <a:rPr lang="en-IN" b="1" dirty="0">
                <a:latin typeface="Algerian" panose="04020705040A02060702" pitchFamily="82" charset="0"/>
              </a:rPr>
              <a:t>		</a:t>
            </a:r>
          </a:p>
          <a:p>
            <a:pPr marL="0" indent="0">
              <a:buNone/>
            </a:pPr>
            <a:endParaRPr lang="en-IN" b="1" dirty="0">
              <a:latin typeface="Algerian" panose="04020705040A02060702" pitchFamily="82" charset="0"/>
            </a:endParaRPr>
          </a:p>
          <a:p>
            <a:pPr lvl="8"/>
            <a:r>
              <a:rPr lang="en-IN" sz="1800" b="1" dirty="0">
                <a:solidFill>
                  <a:schemeClr val="tx1"/>
                </a:solidFill>
                <a:effectLst>
                  <a:outerShdw blurRad="38100" dist="38100" dir="2700000" algn="tl">
                    <a:srgbClr val="000000">
                      <a:alpha val="43137"/>
                    </a:srgbClr>
                  </a:outerShdw>
                </a:effectLst>
                <a:latin typeface="Imprint MT Shadow" panose="04020605060303030202" pitchFamily="82" charset="0"/>
              </a:rPr>
              <a:t>PRESENTED BY</a:t>
            </a:r>
            <a:endParaRPr lang="en-IN" sz="1800" dirty="0"/>
          </a:p>
          <a:p>
            <a:pPr lvl="8" fontAlgn="b"/>
            <a:r>
              <a:rPr lang="en-IN" sz="2000" dirty="0"/>
              <a:t>Santoshi </a:t>
            </a:r>
            <a:r>
              <a:rPr lang="en-IN" sz="2000" dirty="0" err="1"/>
              <a:t>Dhannure</a:t>
            </a:r>
            <a:endParaRPr lang="en-IN" sz="2000" dirty="0"/>
          </a:p>
          <a:p>
            <a:pPr lvl="8" fontAlgn="b"/>
            <a:r>
              <a:rPr lang="en-IN" sz="2000" dirty="0"/>
              <a:t>Nutan Devachand Hagare</a:t>
            </a:r>
          </a:p>
          <a:p>
            <a:pPr lvl="8" fontAlgn="b"/>
            <a:r>
              <a:rPr lang="en-IN" sz="2000" dirty="0"/>
              <a:t>Kushal S </a:t>
            </a:r>
          </a:p>
          <a:p>
            <a:pPr lvl="8" fontAlgn="b"/>
            <a:r>
              <a:rPr lang="en-IN" sz="2000" dirty="0"/>
              <a:t>Gayatri VJ</a:t>
            </a:r>
          </a:p>
          <a:p>
            <a:pPr lvl="8" fontAlgn="b"/>
            <a:r>
              <a:rPr lang="en-IN" sz="2000" dirty="0" err="1"/>
              <a:t>Chinnapareddygari</a:t>
            </a:r>
            <a:r>
              <a:rPr lang="en-IN" sz="2000" dirty="0"/>
              <a:t> Bhavya Sree</a:t>
            </a:r>
          </a:p>
          <a:p>
            <a:pPr lvl="8" fontAlgn="b"/>
            <a:r>
              <a:rPr lang="en-IN" sz="2000" dirty="0"/>
              <a:t>Jhansi </a:t>
            </a:r>
            <a:r>
              <a:rPr lang="en-IN" sz="2000" dirty="0" err="1"/>
              <a:t>mulakalapally</a:t>
            </a:r>
            <a:endParaRPr lang="en-IN" sz="2000" dirty="0"/>
          </a:p>
          <a:p>
            <a:pPr lvl="8" fontAlgn="b"/>
            <a:r>
              <a:rPr lang="en-IN" sz="2000" dirty="0" err="1"/>
              <a:t>Kannavena</a:t>
            </a:r>
            <a:r>
              <a:rPr lang="en-IN" sz="2000" dirty="0"/>
              <a:t> Rakesh </a:t>
            </a:r>
          </a:p>
          <a:p>
            <a:pPr marL="285750" indent="-285750">
              <a:buFont typeface="Wingdings" panose="05000000000000000000" pitchFamily="2" charset="2"/>
              <a:buChar char="q"/>
            </a:pPr>
            <a:endParaRPr lang="en-IN" dirty="0">
              <a:latin typeface="Arial Black" panose="020B0A04020102020204" pitchFamily="34" charset="0"/>
            </a:endParaRPr>
          </a:p>
          <a:p>
            <a:pPr lvl="8">
              <a:buFont typeface="Wingdings" panose="05000000000000000000" pitchFamily="2" charset="2"/>
              <a:buChar char="v"/>
            </a:pPr>
            <a:endParaRPr lang="en-IN" b="1" dirty="0">
              <a:latin typeface="Algerian" panose="04020705040A02060702" pitchFamily="82" charset="0"/>
            </a:endParaRPr>
          </a:p>
          <a:p>
            <a:endParaRPr lang="en-IN" sz="8000" b="1" dirty="0"/>
          </a:p>
        </p:txBody>
      </p:sp>
    </p:spTree>
    <p:extLst>
      <p:ext uri="{BB962C8B-B14F-4D97-AF65-F5344CB8AC3E}">
        <p14:creationId xmlns:p14="http://schemas.microsoft.com/office/powerpoint/2010/main" val="2661551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CF0CB-4FE4-9466-1991-659F46CDFF91}"/>
              </a:ext>
            </a:extLst>
          </p:cNvPr>
          <p:cNvSpPr>
            <a:spLocks noGrp="1"/>
          </p:cNvSpPr>
          <p:nvPr>
            <p:ph type="title"/>
          </p:nvPr>
        </p:nvSpPr>
        <p:spPr/>
        <p:txBody>
          <a:bodyPr>
            <a:normAutofit/>
          </a:bodyPr>
          <a:lstStyle/>
          <a:p>
            <a:r>
              <a:rPr lang="en-IN" sz="4800" b="1" i="1" dirty="0"/>
              <a:t>INDEX </a:t>
            </a:r>
          </a:p>
        </p:txBody>
      </p:sp>
      <p:sp>
        <p:nvSpPr>
          <p:cNvPr id="3" name="Content Placeholder 2">
            <a:extLst>
              <a:ext uri="{FF2B5EF4-FFF2-40B4-BE49-F238E27FC236}">
                <a16:creationId xmlns:a16="http://schemas.microsoft.com/office/drawing/2014/main" id="{99D54155-2A52-5848-8AA7-D71122C0FB87}"/>
              </a:ext>
            </a:extLst>
          </p:cNvPr>
          <p:cNvSpPr>
            <a:spLocks noGrp="1"/>
          </p:cNvSpPr>
          <p:nvPr>
            <p:ph idx="1"/>
          </p:nvPr>
        </p:nvSpPr>
        <p:spPr/>
        <p:txBody>
          <a:bodyPr/>
          <a:lstStyle/>
          <a:p>
            <a:pPr marL="457200" indent="-457200">
              <a:buFont typeface="+mj-lt"/>
              <a:buAutoNum type="arabicPeriod"/>
            </a:pPr>
            <a:r>
              <a:rPr lang="en-IN" dirty="0"/>
              <a:t>Project Work Flow Chart </a:t>
            </a:r>
          </a:p>
          <a:p>
            <a:pPr marL="457200" indent="-457200">
              <a:buFont typeface="+mj-lt"/>
              <a:buAutoNum type="arabicPeriod"/>
            </a:pPr>
            <a:r>
              <a:rPr lang="en-IN" dirty="0"/>
              <a:t>Introduction</a:t>
            </a:r>
          </a:p>
          <a:p>
            <a:pPr marL="457200" indent="-457200">
              <a:buFont typeface="+mj-lt"/>
              <a:buAutoNum type="arabicPeriod"/>
            </a:pPr>
            <a:r>
              <a:rPr lang="en-IN" dirty="0"/>
              <a:t>Abstract</a:t>
            </a:r>
          </a:p>
          <a:p>
            <a:pPr marL="457200" indent="-457200">
              <a:buFont typeface="+mj-lt"/>
              <a:buAutoNum type="arabicPeriod"/>
            </a:pPr>
            <a:r>
              <a:rPr lang="en-IN" dirty="0"/>
              <a:t>Problem Statement </a:t>
            </a:r>
          </a:p>
          <a:p>
            <a:pPr marL="457200" indent="-457200">
              <a:buFont typeface="+mj-lt"/>
              <a:buAutoNum type="arabicPeriod"/>
            </a:pPr>
            <a:r>
              <a:rPr lang="en-IN" dirty="0"/>
              <a:t> Code and Outputs </a:t>
            </a:r>
          </a:p>
          <a:p>
            <a:pPr marL="0" indent="0">
              <a:buNone/>
            </a:pPr>
            <a:endParaRPr lang="en-IN" dirty="0"/>
          </a:p>
        </p:txBody>
      </p:sp>
    </p:spTree>
    <p:extLst>
      <p:ext uri="{BB962C8B-B14F-4D97-AF65-F5344CB8AC3E}">
        <p14:creationId xmlns:p14="http://schemas.microsoft.com/office/powerpoint/2010/main" val="240836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8D03A38-01FF-9FB8-EC99-49D5868CC11B}"/>
              </a:ext>
            </a:extLst>
          </p:cNvPr>
          <p:cNvPicPr>
            <a:picLocks noGrp="1" noChangeAspect="1"/>
          </p:cNvPicPr>
          <p:nvPr>
            <p:ph idx="1"/>
          </p:nvPr>
        </p:nvPicPr>
        <p:blipFill>
          <a:blip r:embed="rId2"/>
          <a:stretch>
            <a:fillRect/>
          </a:stretch>
        </p:blipFill>
        <p:spPr>
          <a:xfrm>
            <a:off x="4694548" y="686855"/>
            <a:ext cx="3450209" cy="5484289"/>
          </a:xfrm>
        </p:spPr>
      </p:pic>
    </p:spTree>
    <p:extLst>
      <p:ext uri="{BB962C8B-B14F-4D97-AF65-F5344CB8AC3E}">
        <p14:creationId xmlns:p14="http://schemas.microsoft.com/office/powerpoint/2010/main" val="1436409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4659A-E165-9782-490F-D2F1FC738E23}"/>
              </a:ext>
            </a:extLst>
          </p:cNvPr>
          <p:cNvSpPr>
            <a:spLocks noGrp="1"/>
          </p:cNvSpPr>
          <p:nvPr>
            <p:ph type="title"/>
          </p:nvPr>
        </p:nvSpPr>
        <p:spPr/>
        <p:txBody>
          <a:bodyPr>
            <a:normAutofit/>
          </a:bodyPr>
          <a:lstStyle/>
          <a:p>
            <a:r>
              <a:rPr lang="en-IN" dirty="0"/>
              <a:t>Introduction</a:t>
            </a:r>
          </a:p>
        </p:txBody>
      </p:sp>
      <p:sp>
        <p:nvSpPr>
          <p:cNvPr id="3" name="Content Placeholder 2">
            <a:extLst>
              <a:ext uri="{FF2B5EF4-FFF2-40B4-BE49-F238E27FC236}">
                <a16:creationId xmlns:a16="http://schemas.microsoft.com/office/drawing/2014/main" id="{BF4A9661-826B-77A7-667E-8C54C6C26AC4}"/>
              </a:ext>
            </a:extLst>
          </p:cNvPr>
          <p:cNvSpPr>
            <a:spLocks noGrp="1"/>
          </p:cNvSpPr>
          <p:nvPr>
            <p:ph idx="1"/>
          </p:nvPr>
        </p:nvSpPr>
        <p:spPr/>
        <p:txBody>
          <a:bodyPr/>
          <a:lstStyle/>
          <a:p>
            <a:r>
              <a:rPr lang="en-IN" dirty="0"/>
              <a:t>A project focused on AI models that can accurately identify and potentially predict the disease using data like brain scans and other relevant information, potentially aiding in early diagnosis and treatment. </a:t>
            </a:r>
          </a:p>
        </p:txBody>
      </p:sp>
    </p:spTree>
    <p:extLst>
      <p:ext uri="{BB962C8B-B14F-4D97-AF65-F5344CB8AC3E}">
        <p14:creationId xmlns:p14="http://schemas.microsoft.com/office/powerpoint/2010/main" val="3812852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C92309-33D1-6EAB-D92A-3C22F76E26F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16608-6361-98EE-7CCC-29E074384ECD}"/>
              </a:ext>
            </a:extLst>
          </p:cNvPr>
          <p:cNvSpPr>
            <a:spLocks noGrp="1"/>
          </p:cNvSpPr>
          <p:nvPr>
            <p:ph idx="1"/>
          </p:nvPr>
        </p:nvSpPr>
        <p:spPr>
          <a:xfrm>
            <a:off x="801278" y="603315"/>
            <a:ext cx="10095319" cy="5693789"/>
          </a:xfrm>
        </p:spPr>
        <p:txBody>
          <a:bodyPr>
            <a:normAutofit/>
          </a:bodyPr>
          <a:lstStyle/>
          <a:p>
            <a:pPr marL="0" indent="0">
              <a:buNone/>
            </a:pPr>
            <a:r>
              <a:rPr lang="en-IN" sz="6000" b="1" i="0" dirty="0">
                <a:solidFill>
                  <a:srgbClr val="1F2328"/>
                </a:solidFill>
                <a:effectLst/>
                <a:latin typeface="-apple-system"/>
              </a:rPr>
              <a:t>Abstract:</a:t>
            </a:r>
            <a:endParaRPr lang="en-IN" sz="7200" b="1" dirty="0"/>
          </a:p>
          <a:p>
            <a:endParaRPr lang="en-US" sz="1800" dirty="0"/>
          </a:p>
          <a:p>
            <a:endParaRPr lang="en-US" sz="1800" dirty="0"/>
          </a:p>
          <a:p>
            <a:endParaRPr lang="en-US" sz="1800" dirty="0"/>
          </a:p>
          <a:p>
            <a:r>
              <a:rPr lang="en-US" sz="1600" b="0" i="0" dirty="0">
                <a:solidFill>
                  <a:srgbClr val="1F2328"/>
                </a:solidFill>
                <a:effectLst/>
                <a:latin typeface="-apple-system"/>
              </a:rPr>
              <a:t>The Alzheimer’s classifier is a ML model developed using the Vgg16 architecture. </a:t>
            </a:r>
          </a:p>
          <a:p>
            <a:r>
              <a:rPr lang="en-US" sz="1600" b="0" i="0" dirty="0">
                <a:solidFill>
                  <a:srgbClr val="1F2328"/>
                </a:solidFill>
                <a:effectLst/>
                <a:latin typeface="-apple-system"/>
              </a:rPr>
              <a:t>This classifier is specifically designed to assess and categorize brain imaging data to identify patterns associated with Alzheimer’s disease.</a:t>
            </a:r>
          </a:p>
          <a:p>
            <a:r>
              <a:rPr lang="en-US" sz="1600" dirty="0">
                <a:solidFill>
                  <a:srgbClr val="1F2328"/>
                </a:solidFill>
                <a:latin typeface="-apple-system"/>
              </a:rPr>
              <a:t>The data is hand collected from various websites with each and every labels verified</a:t>
            </a:r>
          </a:p>
          <a:p>
            <a:r>
              <a:rPr lang="en-US" sz="1600" dirty="0">
                <a:solidFill>
                  <a:srgbClr val="1F2328"/>
                </a:solidFill>
                <a:latin typeface="-apple-system"/>
              </a:rPr>
              <a:t>Determining the cost of healthcare and social care for patients is a crucial issue for many parties; therefore, both public and private payments play a decisive role in patient care. The article deals with the analysis of the possibilities of the simulation of costs related to Alzheimer’s disease</a:t>
            </a:r>
            <a:r>
              <a:rPr lang="en-US" sz="1200" b="0" i="0" dirty="0">
                <a:solidFill>
                  <a:srgbClr val="222222"/>
                </a:solidFill>
                <a:effectLst/>
                <a:latin typeface="Arial" panose="020B0604020202020204" pitchFamily="34" charset="0"/>
              </a:rPr>
              <a:t>.</a:t>
            </a:r>
            <a:endParaRPr lang="en-US" sz="1600" b="0" i="0" dirty="0">
              <a:solidFill>
                <a:srgbClr val="1F2328"/>
              </a:solidFill>
              <a:effectLst/>
              <a:latin typeface="-apple-system"/>
            </a:endParaRPr>
          </a:p>
          <a:p>
            <a:endParaRPr lang="en-IN" sz="2000" dirty="0"/>
          </a:p>
          <a:p>
            <a:pPr marL="0" indent="0">
              <a:buNone/>
            </a:pPr>
            <a:endParaRPr lang="en-IN" sz="2000" dirty="0"/>
          </a:p>
          <a:p>
            <a:pPr marL="285750" indent="-285750">
              <a:buFont typeface="Wingdings" panose="05000000000000000000" pitchFamily="2" charset="2"/>
              <a:buChar char="q"/>
            </a:pPr>
            <a:endParaRPr lang="en-IN" dirty="0">
              <a:latin typeface="Arial Black" panose="020B0A04020102020204" pitchFamily="34" charset="0"/>
            </a:endParaRPr>
          </a:p>
          <a:p>
            <a:pPr lvl="8">
              <a:buFont typeface="Wingdings" panose="05000000000000000000" pitchFamily="2" charset="2"/>
              <a:buChar char="v"/>
            </a:pPr>
            <a:endParaRPr lang="en-IN" b="1" dirty="0">
              <a:latin typeface="Algerian" panose="04020705040A02060702" pitchFamily="82" charset="0"/>
            </a:endParaRPr>
          </a:p>
          <a:p>
            <a:endParaRPr lang="en-IN" sz="8000" b="1" dirty="0"/>
          </a:p>
        </p:txBody>
      </p:sp>
    </p:spTree>
    <p:extLst>
      <p:ext uri="{BB962C8B-B14F-4D97-AF65-F5344CB8AC3E}">
        <p14:creationId xmlns:p14="http://schemas.microsoft.com/office/powerpoint/2010/main" val="3413361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684F-6476-9CAB-6F36-0A257A1DF463}"/>
              </a:ext>
            </a:extLst>
          </p:cNvPr>
          <p:cNvSpPr>
            <a:spLocks noGrp="1"/>
          </p:cNvSpPr>
          <p:nvPr>
            <p:ph type="title"/>
          </p:nvPr>
        </p:nvSpPr>
        <p:spPr/>
        <p:txBody>
          <a:bodyPr>
            <a:normAutofit/>
          </a:bodyPr>
          <a:lstStyle/>
          <a:p>
            <a:r>
              <a:rPr lang="en-IN" b="1" i="0" dirty="0">
                <a:solidFill>
                  <a:srgbClr val="1F2328"/>
                </a:solidFill>
                <a:effectLst/>
                <a:latin typeface="-apple-system"/>
              </a:rPr>
              <a:t>Problem Statement : 	</a:t>
            </a:r>
            <a:endParaRPr lang="en-IN" dirty="0"/>
          </a:p>
        </p:txBody>
      </p:sp>
      <p:sp>
        <p:nvSpPr>
          <p:cNvPr id="3" name="Content Placeholder 2">
            <a:extLst>
              <a:ext uri="{FF2B5EF4-FFF2-40B4-BE49-F238E27FC236}">
                <a16:creationId xmlns:a16="http://schemas.microsoft.com/office/drawing/2014/main" id="{2DB31D1A-07C4-2B42-849C-4B12551A98CA}"/>
              </a:ext>
            </a:extLst>
          </p:cNvPr>
          <p:cNvSpPr>
            <a:spLocks noGrp="1"/>
          </p:cNvSpPr>
          <p:nvPr>
            <p:ph idx="1"/>
          </p:nvPr>
        </p:nvSpPr>
        <p:spPr/>
        <p:txBody>
          <a:bodyPr/>
          <a:lstStyle/>
          <a:p>
            <a:r>
              <a:rPr lang="en-IN" dirty="0"/>
              <a:t>TO develop an accurate and efficient method for identifying and classifying individuals at risk of or with Alzheimer’s disease, using various data sources like brain imaging and cognitive tests, to aid in early diagnosis and potentially improve patient outcomes. </a:t>
            </a:r>
          </a:p>
        </p:txBody>
      </p:sp>
    </p:spTree>
    <p:extLst>
      <p:ext uri="{BB962C8B-B14F-4D97-AF65-F5344CB8AC3E}">
        <p14:creationId xmlns:p14="http://schemas.microsoft.com/office/powerpoint/2010/main" val="650170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4612E-87A3-5889-18E8-1E389BAE9063}"/>
              </a:ext>
            </a:extLst>
          </p:cNvPr>
          <p:cNvSpPr>
            <a:spLocks noGrp="1"/>
          </p:cNvSpPr>
          <p:nvPr>
            <p:ph type="title"/>
          </p:nvPr>
        </p:nvSpPr>
        <p:spPr>
          <a:xfrm>
            <a:off x="1295401" y="501366"/>
            <a:ext cx="9601196" cy="884374"/>
          </a:xfrm>
        </p:spPr>
        <p:txBody>
          <a:bodyPr>
            <a:normAutofit fontScale="90000"/>
          </a:bodyPr>
          <a:lstStyle/>
          <a:p>
            <a:r>
              <a:rPr lang="en-IN" dirty="0"/>
              <a:t>Code </a:t>
            </a:r>
            <a:br>
              <a:rPr lang="en-IN" dirty="0"/>
            </a:br>
            <a:r>
              <a:rPr lang="en-IN" sz="2000" dirty="0"/>
              <a:t>EDA </a:t>
            </a:r>
            <a:endParaRPr lang="en-IN" dirty="0"/>
          </a:p>
        </p:txBody>
      </p:sp>
      <p:pic>
        <p:nvPicPr>
          <p:cNvPr id="5" name="Content Placeholder 4">
            <a:extLst>
              <a:ext uri="{FF2B5EF4-FFF2-40B4-BE49-F238E27FC236}">
                <a16:creationId xmlns:a16="http://schemas.microsoft.com/office/drawing/2014/main" id="{5203D480-2C23-D420-D393-60386BC63F06}"/>
              </a:ext>
            </a:extLst>
          </p:cNvPr>
          <p:cNvPicPr>
            <a:picLocks noGrp="1" noChangeAspect="1"/>
          </p:cNvPicPr>
          <p:nvPr>
            <p:ph idx="1"/>
          </p:nvPr>
        </p:nvPicPr>
        <p:blipFill>
          <a:blip r:embed="rId2"/>
          <a:stretch>
            <a:fillRect/>
          </a:stretch>
        </p:blipFill>
        <p:spPr>
          <a:xfrm>
            <a:off x="791790" y="1524786"/>
            <a:ext cx="10608417" cy="4640344"/>
          </a:xfrm>
        </p:spPr>
      </p:pic>
    </p:spTree>
    <p:extLst>
      <p:ext uri="{BB962C8B-B14F-4D97-AF65-F5344CB8AC3E}">
        <p14:creationId xmlns:p14="http://schemas.microsoft.com/office/powerpoint/2010/main" val="3563868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6B1A65C-C64F-A1A1-6817-CE4B84ED8189}"/>
              </a:ext>
            </a:extLst>
          </p:cNvPr>
          <p:cNvPicPr>
            <a:picLocks noGrp="1" noChangeAspect="1"/>
          </p:cNvPicPr>
          <p:nvPr>
            <p:ph idx="1"/>
          </p:nvPr>
        </p:nvPicPr>
        <p:blipFill>
          <a:blip r:embed="rId2"/>
          <a:stretch>
            <a:fillRect/>
          </a:stretch>
        </p:blipFill>
        <p:spPr>
          <a:xfrm>
            <a:off x="5858894" y="759698"/>
            <a:ext cx="5618266" cy="5335587"/>
          </a:xfrm>
        </p:spPr>
      </p:pic>
      <p:pic>
        <p:nvPicPr>
          <p:cNvPr id="5" name="Picture 4">
            <a:extLst>
              <a:ext uri="{FF2B5EF4-FFF2-40B4-BE49-F238E27FC236}">
                <a16:creationId xmlns:a16="http://schemas.microsoft.com/office/drawing/2014/main" id="{597355EE-923C-BA04-8171-F180DD909096}"/>
              </a:ext>
            </a:extLst>
          </p:cNvPr>
          <p:cNvPicPr>
            <a:picLocks noChangeAspect="1"/>
          </p:cNvPicPr>
          <p:nvPr/>
        </p:nvPicPr>
        <p:blipFill>
          <a:blip r:embed="rId3"/>
          <a:stretch>
            <a:fillRect/>
          </a:stretch>
        </p:blipFill>
        <p:spPr>
          <a:xfrm>
            <a:off x="914400" y="762715"/>
            <a:ext cx="4861981" cy="5243014"/>
          </a:xfrm>
          <a:prstGeom prst="rect">
            <a:avLst/>
          </a:prstGeom>
        </p:spPr>
      </p:pic>
    </p:spTree>
    <p:extLst>
      <p:ext uri="{BB962C8B-B14F-4D97-AF65-F5344CB8AC3E}">
        <p14:creationId xmlns:p14="http://schemas.microsoft.com/office/powerpoint/2010/main" val="187330196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318</TotalTime>
  <Words>222</Words>
  <Application>Microsoft Office PowerPoint</Application>
  <PresentationFormat>Widescreen</PresentationFormat>
  <Paragraphs>35</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Algerian</vt:lpstr>
      <vt:lpstr>-apple-system</vt:lpstr>
      <vt:lpstr>Arial</vt:lpstr>
      <vt:lpstr>Arial Black</vt:lpstr>
      <vt:lpstr>Garamond</vt:lpstr>
      <vt:lpstr>Imprint MT Shadow</vt:lpstr>
      <vt:lpstr>Wingdings</vt:lpstr>
      <vt:lpstr>Organic</vt:lpstr>
      <vt:lpstr>Welcome </vt:lpstr>
      <vt:lpstr>PowerPoint Presentation</vt:lpstr>
      <vt:lpstr>INDEX </vt:lpstr>
      <vt:lpstr>PowerPoint Presentation</vt:lpstr>
      <vt:lpstr>Introduction</vt:lpstr>
      <vt:lpstr>PowerPoint Presentation</vt:lpstr>
      <vt:lpstr>Problem Statement :  </vt:lpstr>
      <vt:lpstr>Code  EDA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Nutan Hagare</dc:creator>
  <cp:lastModifiedBy>Nutan Hagare</cp:lastModifiedBy>
  <cp:revision>1</cp:revision>
  <dcterms:created xsi:type="dcterms:W3CDTF">2025-03-15T11:31:16Z</dcterms:created>
  <dcterms:modified xsi:type="dcterms:W3CDTF">2025-03-15T16:49:59Z</dcterms:modified>
</cp:coreProperties>
</file>