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76" r:id="rId5"/>
    <p:sldId id="277" r:id="rId6"/>
    <p:sldId id="264" r:id="rId7"/>
    <p:sldId id="278" r:id="rId8"/>
    <p:sldId id="267" r:id="rId9"/>
    <p:sldId id="270" r:id="rId10"/>
    <p:sldId id="273" r:id="rId11"/>
    <p:sldId id="274" r:id="rId12"/>
    <p:sldId id="275" r:id="rId13"/>
    <p:sldId id="265" r:id="rId14"/>
    <p:sldId id="269" r:id="rId15"/>
    <p:sldId id="272" r:id="rId16"/>
    <p:sldId id="271" r:id="rId17"/>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3" autoAdjust="0"/>
  </p:normalViewPr>
  <p:slideViewPr>
    <p:cSldViewPr>
      <p:cViewPr>
        <p:scale>
          <a:sx n="75" d="100"/>
          <a:sy n="75" d="100"/>
        </p:scale>
        <p:origin x="1666"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D132A76-E44A-404D-9654-B459AD5BA79D}" type="datetimeFigureOut">
              <a:rPr lang="en-IN" smtClean="0"/>
              <a:t>24-03-2025</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5FAEE99C-3FE6-44F0-B61C-87D0D6169B18}" type="slidenum">
              <a:rPr lang="en-IN" smtClean="0"/>
              <a:t>‹#›</a:t>
            </a:fld>
            <a:endParaRPr lang="en-IN"/>
          </a:p>
        </p:txBody>
      </p:sp>
    </p:spTree>
    <p:extLst>
      <p:ext uri="{BB962C8B-B14F-4D97-AF65-F5344CB8AC3E}">
        <p14:creationId xmlns:p14="http://schemas.microsoft.com/office/powerpoint/2010/main" val="3354543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AEE99C-3FE6-44F0-B61C-87D0D6169B18}" type="slidenum">
              <a:rPr lang="en-IN" smtClean="0"/>
              <a:t>1</a:t>
            </a:fld>
            <a:endParaRPr lang="en-IN"/>
          </a:p>
        </p:txBody>
      </p:sp>
    </p:spTree>
    <p:extLst>
      <p:ext uri="{BB962C8B-B14F-4D97-AF65-F5344CB8AC3E}">
        <p14:creationId xmlns:p14="http://schemas.microsoft.com/office/powerpoint/2010/main" val="3181788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25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5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4000" cy="6857998"/>
          </a:xfrm>
          <a:prstGeom prst="rect">
            <a:avLst/>
          </a:prstGeom>
        </p:spPr>
      </p:pic>
      <p:sp>
        <p:nvSpPr>
          <p:cNvPr id="2" name="Holder 2"/>
          <p:cNvSpPr>
            <a:spLocks noGrp="1"/>
          </p:cNvSpPr>
          <p:nvPr>
            <p:ph type="title"/>
          </p:nvPr>
        </p:nvSpPr>
        <p:spPr>
          <a:xfrm>
            <a:off x="3329178" y="461899"/>
            <a:ext cx="2487929" cy="696594"/>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a:xfrm>
            <a:off x="535940" y="1613357"/>
            <a:ext cx="7647940" cy="3760470"/>
          </a:xfrm>
          <a:prstGeom prst="rect">
            <a:avLst/>
          </a:prstGeom>
        </p:spPr>
        <p:txBody>
          <a:bodyPr wrap="square" lIns="0" tIns="0" rIns="0" bIns="0">
            <a:spAutoFit/>
          </a:bodyPr>
          <a:lstStyle>
            <a:lvl1pPr>
              <a:defRPr sz="25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3/24/2025</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hallowshaw/Lung-Cancer-Prediction-using-CNN-and-Transfer-Learnin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7700" y="1552284"/>
            <a:ext cx="8001000" cy="444352"/>
          </a:xfrm>
          <a:prstGeom prst="rect">
            <a:avLst/>
          </a:prstGeom>
        </p:spPr>
        <p:txBody>
          <a:bodyPr vert="horz" wrap="square" lIns="0" tIns="13335" rIns="0" bIns="0" rtlCol="0">
            <a:spAutoFit/>
          </a:bodyPr>
          <a:lstStyle/>
          <a:p>
            <a:pPr marL="269875" marR="5080" indent="-257810" algn="ctr">
              <a:lnSpc>
                <a:spcPct val="100000"/>
              </a:lnSpc>
              <a:spcBef>
                <a:spcPts val="105"/>
              </a:spcBef>
            </a:pPr>
            <a:r>
              <a:rPr lang="en-US" sz="2800" b="1" dirty="0">
                <a:solidFill>
                  <a:srgbClr val="000000"/>
                </a:solidFill>
                <a:effectLst/>
                <a:latin typeface="TimesNewRomanPS-BoldMT"/>
              </a:rPr>
              <a:t> </a:t>
            </a:r>
            <a:r>
              <a:rPr lang="en-US" sz="2800" b="1" u="sng" dirty="0">
                <a:latin typeface="Times New Roman" panose="02020603050405020304" pitchFamily="18" charset="0"/>
                <a:cs typeface="Times New Roman" panose="02020603050405020304" pitchFamily="18" charset="0"/>
              </a:rPr>
              <a:t>Indian Sign Language  To Text/Speech Translation</a:t>
            </a:r>
            <a:endParaRPr sz="2800" b="1" u="sng" spc="-10" dirty="0">
              <a:uFill>
                <a:solidFill>
                  <a:srgbClr val="000000"/>
                </a:solidFill>
              </a:uFill>
              <a:latin typeface="+mn-lt"/>
              <a:hlinkClick r:id="rId3"/>
            </a:endParaRPr>
          </a:p>
        </p:txBody>
      </p:sp>
      <p:sp>
        <p:nvSpPr>
          <p:cNvPr id="18" name="object 18"/>
          <p:cNvSpPr txBox="1"/>
          <p:nvPr/>
        </p:nvSpPr>
        <p:spPr>
          <a:xfrm>
            <a:off x="838200" y="2514600"/>
            <a:ext cx="7620000" cy="3778983"/>
          </a:xfrm>
          <a:prstGeom prst="rect">
            <a:avLst/>
          </a:prstGeom>
        </p:spPr>
        <p:txBody>
          <a:bodyPr vert="horz" wrap="square" lIns="0" tIns="12700" rIns="0" bIns="0" rtlCol="0">
            <a:spAutoFit/>
          </a:bodyPr>
          <a:lstStyle/>
          <a:p>
            <a:pPr marL="2293620">
              <a:lnSpc>
                <a:spcPct val="100000"/>
              </a:lnSpc>
              <a:spcBef>
                <a:spcPts val="100"/>
              </a:spcBef>
            </a:pPr>
            <a:r>
              <a:rPr sz="2700" b="1" dirty="0">
                <a:latin typeface="Calibri"/>
                <a:cs typeface="Calibri"/>
              </a:rPr>
              <a:t>Project</a:t>
            </a:r>
            <a:r>
              <a:rPr sz="2700" b="1" spc="-55" dirty="0">
                <a:latin typeface="Calibri"/>
                <a:cs typeface="Calibri"/>
              </a:rPr>
              <a:t> </a:t>
            </a:r>
            <a:r>
              <a:rPr lang="en-US" sz="2700" b="1" dirty="0">
                <a:latin typeface="Calibri"/>
                <a:cs typeface="Calibri"/>
              </a:rPr>
              <a:t>batch</a:t>
            </a:r>
            <a:r>
              <a:rPr lang="en-US" sz="2700" b="1" spc="-60" dirty="0">
                <a:latin typeface="Calibri"/>
                <a:cs typeface="Calibri"/>
              </a:rPr>
              <a:t> </a:t>
            </a:r>
            <a:r>
              <a:rPr lang="en-US" sz="2700" b="1" dirty="0">
                <a:latin typeface="Calibri"/>
                <a:cs typeface="Calibri"/>
              </a:rPr>
              <a:t>No:</a:t>
            </a:r>
            <a:r>
              <a:rPr lang="en-US" sz="2700" b="1" spc="-50" dirty="0">
                <a:latin typeface="Calibri"/>
                <a:cs typeface="Calibri"/>
              </a:rPr>
              <a:t> </a:t>
            </a:r>
            <a:r>
              <a:rPr lang="en-US" sz="2700" b="1" spc="-20" dirty="0">
                <a:latin typeface="Calibri"/>
                <a:cs typeface="Calibri"/>
              </a:rPr>
              <a:t>A-</a:t>
            </a:r>
            <a:r>
              <a:rPr lang="en-US" sz="2700" b="1" spc="-50" dirty="0">
                <a:latin typeface="Calibri"/>
                <a:cs typeface="Calibri"/>
              </a:rPr>
              <a:t>12</a:t>
            </a:r>
            <a:endParaRPr lang="en-US" sz="2700" b="1" dirty="0">
              <a:latin typeface="Calibri"/>
              <a:cs typeface="Calibri"/>
            </a:endParaRPr>
          </a:p>
          <a:p>
            <a:pPr marL="12700">
              <a:lnSpc>
                <a:spcPct val="100000"/>
              </a:lnSpc>
              <a:spcBef>
                <a:spcPts val="2775"/>
              </a:spcBef>
              <a:tabLst>
                <a:tab pos="4441190" algn="l"/>
              </a:tabLst>
            </a:pPr>
            <a:r>
              <a:rPr lang="en-US" sz="2000" b="1" dirty="0">
                <a:latin typeface="Calibri"/>
                <a:cs typeface="Calibri"/>
              </a:rPr>
              <a:t>PROJECT</a:t>
            </a:r>
            <a:r>
              <a:rPr lang="en-US" sz="2000" b="1" spc="-95" dirty="0">
                <a:latin typeface="Calibri"/>
                <a:cs typeface="Calibri"/>
              </a:rPr>
              <a:t> </a:t>
            </a:r>
            <a:r>
              <a:rPr lang="en-US" sz="2000" b="1" spc="-25" dirty="0">
                <a:latin typeface="Calibri"/>
                <a:cs typeface="Calibri"/>
              </a:rPr>
              <a:t>BY:                                                                P</a:t>
            </a:r>
            <a:r>
              <a:rPr lang="en-US" sz="2000" b="1" dirty="0">
                <a:latin typeface="Calibri"/>
                <a:cs typeface="Calibri"/>
              </a:rPr>
              <a:t>ROJECT</a:t>
            </a:r>
            <a:r>
              <a:rPr lang="en-US" sz="2000" b="1" spc="-100" dirty="0">
                <a:latin typeface="Calibri"/>
                <a:cs typeface="Calibri"/>
              </a:rPr>
              <a:t> </a:t>
            </a:r>
            <a:r>
              <a:rPr lang="en-US" sz="2000" b="1" spc="-10" dirty="0">
                <a:latin typeface="Calibri"/>
                <a:cs typeface="Calibri"/>
              </a:rPr>
              <a:t>GUIDE:</a:t>
            </a:r>
            <a:endParaRPr lang="en-US" sz="2000" dirty="0">
              <a:latin typeface="Calibri"/>
              <a:cs typeface="Calibri"/>
            </a:endParaRPr>
          </a:p>
          <a:p>
            <a:pPr marL="12700" marR="5080">
              <a:lnSpc>
                <a:spcPts val="4800"/>
              </a:lnSpc>
              <a:spcBef>
                <a:spcPts val="560"/>
              </a:spcBef>
              <a:tabLst>
                <a:tab pos="4810760" algn="l"/>
              </a:tabLst>
            </a:pPr>
            <a:r>
              <a:rPr lang="en-IN" sz="2000" dirty="0"/>
              <a:t>TL: </a:t>
            </a:r>
            <a:r>
              <a:rPr lang="en-IN" sz="2000" dirty="0" err="1"/>
              <a:t>S.Jhansi</a:t>
            </a:r>
            <a:r>
              <a:rPr lang="en-IN" sz="2000" dirty="0"/>
              <a:t> Rani(21BQ1A6155) </a:t>
            </a:r>
            <a:r>
              <a:rPr sz="2000" dirty="0">
                <a:latin typeface="Calibri"/>
                <a:cs typeface="Calibri"/>
              </a:rPr>
              <a:t>	</a:t>
            </a:r>
            <a:r>
              <a:rPr sz="2000" spc="-30" dirty="0" err="1">
                <a:latin typeface="Calibri"/>
                <a:cs typeface="Calibri"/>
              </a:rPr>
              <a:t>Mr</a:t>
            </a:r>
            <a:r>
              <a:rPr lang="en-US" sz="2000" spc="-30" dirty="0" err="1">
                <a:latin typeface="Calibri"/>
                <a:cs typeface="Calibri"/>
              </a:rPr>
              <a:t>s</a:t>
            </a:r>
            <a:r>
              <a:rPr lang="en-US" sz="2000" spc="-30" dirty="0">
                <a:latin typeface="Calibri"/>
                <a:cs typeface="Calibri"/>
              </a:rPr>
              <a:t> </a:t>
            </a:r>
            <a:r>
              <a:rPr sz="2000" spc="-30" dirty="0">
                <a:latin typeface="Calibri"/>
                <a:cs typeface="Calibri"/>
              </a:rPr>
              <a:t>.</a:t>
            </a:r>
            <a:r>
              <a:rPr lang="en-US" sz="2000" spc="-30" dirty="0">
                <a:latin typeface="Calibri"/>
                <a:cs typeface="Calibri"/>
              </a:rPr>
              <a:t> </a:t>
            </a:r>
            <a:r>
              <a:rPr lang="en-IN" sz="2000" dirty="0"/>
              <a:t>M Lavanya</a:t>
            </a:r>
            <a:endParaRPr lang="en-US" sz="2000" spc="-30" dirty="0">
              <a:latin typeface="Calibri"/>
              <a:cs typeface="Calibri"/>
            </a:endParaRPr>
          </a:p>
          <a:p>
            <a:pPr marL="12700" marR="5080">
              <a:lnSpc>
                <a:spcPts val="4800"/>
              </a:lnSpc>
              <a:spcBef>
                <a:spcPts val="560"/>
              </a:spcBef>
              <a:tabLst>
                <a:tab pos="4810760" algn="l"/>
              </a:tabLst>
            </a:pPr>
            <a:r>
              <a:rPr lang="en-IN" sz="2000" dirty="0"/>
              <a:t>TM1: </a:t>
            </a:r>
            <a:r>
              <a:rPr lang="en-IN" sz="2000" dirty="0" err="1"/>
              <a:t>D.Yogitha</a:t>
            </a:r>
            <a:r>
              <a:rPr lang="en-IN" sz="2000" dirty="0"/>
              <a:t>( 21BQ1A6116)</a:t>
            </a:r>
          </a:p>
          <a:p>
            <a:pPr marL="12700" marR="5080">
              <a:lnSpc>
                <a:spcPts val="4800"/>
              </a:lnSpc>
              <a:spcBef>
                <a:spcPts val="560"/>
              </a:spcBef>
              <a:tabLst>
                <a:tab pos="4810760" algn="l"/>
              </a:tabLst>
            </a:pPr>
            <a:r>
              <a:rPr lang="en-IN" sz="2000" dirty="0"/>
              <a:t>TM2: </a:t>
            </a:r>
            <a:r>
              <a:rPr lang="en-IN" sz="2000" dirty="0" err="1"/>
              <a:t>A.NIkhil</a:t>
            </a:r>
            <a:r>
              <a:rPr lang="en-IN" sz="2000" dirty="0"/>
              <a:t> ( 21BQ1A6105) </a:t>
            </a:r>
          </a:p>
          <a:p>
            <a:pPr marL="12700" marR="5080">
              <a:lnSpc>
                <a:spcPts val="4800"/>
              </a:lnSpc>
              <a:spcBef>
                <a:spcPts val="560"/>
              </a:spcBef>
              <a:tabLst>
                <a:tab pos="4810760" algn="l"/>
              </a:tabLst>
            </a:pPr>
            <a:r>
              <a:rPr lang="it-IT" sz="2000" spc="-10" dirty="0">
                <a:latin typeface="Calibri"/>
                <a:cs typeface="Calibri"/>
              </a:rPr>
              <a:t> </a:t>
            </a:r>
            <a:r>
              <a:rPr lang="en-IN" sz="2000" dirty="0"/>
              <a:t>TM3: </a:t>
            </a:r>
            <a:r>
              <a:rPr lang="en-IN" sz="2000" dirty="0" err="1"/>
              <a:t>B.Devesh</a:t>
            </a:r>
            <a:r>
              <a:rPr lang="en-IN" sz="2000" dirty="0"/>
              <a:t>(21BQ1A6110) </a:t>
            </a:r>
            <a:endParaRPr lang="it-IT" sz="2000" dirty="0">
              <a:latin typeface="Calibri"/>
              <a:cs typeface="Calibri"/>
            </a:endParaRPr>
          </a:p>
        </p:txBody>
      </p:sp>
      <p:sp>
        <p:nvSpPr>
          <p:cNvPr id="7" name="Rectangle 6">
            <a:extLst>
              <a:ext uri="{FF2B5EF4-FFF2-40B4-BE49-F238E27FC236}">
                <a16:creationId xmlns:a16="http://schemas.microsoft.com/office/drawing/2014/main" id="{7651F719-F3B1-A726-4A89-A888427A526D}"/>
              </a:ext>
            </a:extLst>
          </p:cNvPr>
          <p:cNvSpPr/>
          <p:nvPr/>
        </p:nvSpPr>
        <p:spPr>
          <a:xfrm>
            <a:off x="0" y="0"/>
            <a:ext cx="9144000" cy="103432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22225">
                <a:solidFill>
                  <a:schemeClr val="accent2"/>
                </a:solidFill>
                <a:prstDash val="solid"/>
              </a:ln>
              <a:solidFill>
                <a:schemeClr val="accent2">
                  <a:lumMod val="60000"/>
                  <a:lumOff val="4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B5FB93A-1735-1ACF-3703-F0B37A3952A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0" y="14990"/>
            <a:ext cx="5801193" cy="1019331"/>
          </a:xfrm>
          <a:prstGeom prst="rect">
            <a:avLst/>
          </a:prstGeom>
          <a:noFill/>
          <a:ln>
            <a:noFill/>
          </a:ln>
        </p:spPr>
      </p:pic>
      <p:sp>
        <p:nvSpPr>
          <p:cNvPr id="8" name="TextBox 7">
            <a:extLst>
              <a:ext uri="{FF2B5EF4-FFF2-40B4-BE49-F238E27FC236}">
                <a16:creationId xmlns:a16="http://schemas.microsoft.com/office/drawing/2014/main" id="{F5F9C4AC-5936-4A7B-471D-13D6BBA36269}"/>
              </a:ext>
            </a:extLst>
          </p:cNvPr>
          <p:cNvSpPr txBox="1"/>
          <p:nvPr/>
        </p:nvSpPr>
        <p:spPr>
          <a:xfrm>
            <a:off x="5944738" y="-3858"/>
            <a:ext cx="3048000" cy="923330"/>
          </a:xfrm>
          <a:prstGeom prst="rect">
            <a:avLst/>
          </a:prstGeom>
          <a:noFill/>
        </p:spPr>
        <p:txBody>
          <a:bodyPr wrap="square" rtlCol="0">
            <a:spAutoFit/>
          </a:bodyPr>
          <a:lstStyle/>
          <a:p>
            <a:pPr algn="l"/>
            <a:r>
              <a:rPr lang="en-US" dirty="0">
                <a:solidFill>
                  <a:schemeClr val="bg1"/>
                </a:solidFill>
                <a:latin typeface="Times New Roman" panose="02020603050405020304" pitchFamily="18" charset="0"/>
                <a:cs typeface="Times New Roman" panose="02020603050405020304" pitchFamily="18" charset="0"/>
              </a:rPr>
              <a:t>DEPARTMENT OF AIML (AIM) – IV-II Sem Project Review</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4360025-655C-3DDA-63A1-C865324812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219200"/>
            <a:ext cx="7162800" cy="5143500"/>
          </a:xfrm>
          <a:prstGeom prst="rect">
            <a:avLst/>
          </a:prstGeom>
        </p:spPr>
      </p:pic>
    </p:spTree>
    <p:extLst>
      <p:ext uri="{BB962C8B-B14F-4D97-AF65-F5344CB8AC3E}">
        <p14:creationId xmlns:p14="http://schemas.microsoft.com/office/powerpoint/2010/main" val="1156909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BB05A42-8E85-B2B2-A473-3368704214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94187"/>
            <a:ext cx="6248400" cy="3161841"/>
          </a:xfrm>
          <a:prstGeom prst="rect">
            <a:avLst/>
          </a:prstGeom>
        </p:spPr>
      </p:pic>
      <p:pic>
        <p:nvPicPr>
          <p:cNvPr id="7" name="Picture 6">
            <a:extLst>
              <a:ext uri="{FF2B5EF4-FFF2-40B4-BE49-F238E27FC236}">
                <a16:creationId xmlns:a16="http://schemas.microsoft.com/office/drawing/2014/main" id="{F73078B7-2767-648D-FC07-E545D8ABC4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7077" y="3501973"/>
            <a:ext cx="6172200" cy="2940969"/>
          </a:xfrm>
          <a:prstGeom prst="rect">
            <a:avLst/>
          </a:prstGeom>
        </p:spPr>
      </p:pic>
    </p:spTree>
    <p:extLst>
      <p:ext uri="{BB962C8B-B14F-4D97-AF65-F5344CB8AC3E}">
        <p14:creationId xmlns:p14="http://schemas.microsoft.com/office/powerpoint/2010/main" val="1059233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2422F6-E909-4830-AE60-71108B1575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219200"/>
            <a:ext cx="7010400" cy="3943350"/>
          </a:xfrm>
          <a:prstGeom prst="rect">
            <a:avLst/>
          </a:prstGeom>
        </p:spPr>
      </p:pic>
    </p:spTree>
    <p:extLst>
      <p:ext uri="{BB962C8B-B14F-4D97-AF65-F5344CB8AC3E}">
        <p14:creationId xmlns:p14="http://schemas.microsoft.com/office/powerpoint/2010/main" val="3376627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2600" y="531197"/>
            <a:ext cx="6172200" cy="1367682"/>
          </a:xfrm>
          <a:prstGeom prst="rect">
            <a:avLst/>
          </a:prstGeom>
        </p:spPr>
        <p:txBody>
          <a:bodyPr vert="horz" wrap="square" lIns="0" tIns="13335" rIns="0" bIns="0" rtlCol="0">
            <a:spAutoFit/>
          </a:bodyPr>
          <a:lstStyle/>
          <a:p>
            <a:pPr marL="165100">
              <a:spcBef>
                <a:spcPts val="105"/>
              </a:spcBef>
            </a:pPr>
            <a:r>
              <a:rPr lang="en-US" sz="4400" b="1" u="sng" dirty="0">
                <a:latin typeface="Times New Roman" panose="02020603050405020304" pitchFamily="18" charset="0"/>
                <a:cs typeface="Times New Roman" panose="02020603050405020304" pitchFamily="18" charset="0"/>
              </a:rPr>
              <a:t>Software Requirements</a:t>
            </a:r>
            <a:br>
              <a:rPr lang="en-US" sz="4400" b="1" u="sng" dirty="0">
                <a:latin typeface="Times New Roman" panose="02020603050405020304" pitchFamily="18" charset="0"/>
                <a:cs typeface="Times New Roman" panose="02020603050405020304" pitchFamily="18" charset="0"/>
              </a:rPr>
            </a:br>
            <a:endParaRPr spc="-10" dirty="0"/>
          </a:p>
        </p:txBody>
      </p:sp>
      <p:sp>
        <p:nvSpPr>
          <p:cNvPr id="3" name="object 3"/>
          <p:cNvSpPr txBox="1"/>
          <p:nvPr/>
        </p:nvSpPr>
        <p:spPr>
          <a:xfrm>
            <a:off x="609600" y="1447800"/>
            <a:ext cx="7924800" cy="5090496"/>
          </a:xfrm>
          <a:prstGeom prst="rect">
            <a:avLst/>
          </a:prstGeom>
        </p:spPr>
        <p:txBody>
          <a:bodyPr vert="horz" wrap="square" lIns="0" tIns="12065" rIns="0" bIns="0" rtlCol="0">
            <a:spAutoFit/>
          </a:bodyPr>
          <a:lstStyle/>
          <a:p>
            <a:pPr>
              <a:buFont typeface="Arial" panose="020B0604020202020204" pitchFamily="34" charset="0"/>
              <a:buChar char="•"/>
            </a:pPr>
            <a:r>
              <a:rPr lang="en-IN" sz="2200" b="1" i="1" dirty="0">
                <a:latin typeface="+mj-lt"/>
              </a:rPr>
              <a:t>Programming Language:</a:t>
            </a:r>
            <a:r>
              <a:rPr lang="en-IN" sz="2200" i="1" dirty="0">
                <a:latin typeface="+mj-lt"/>
              </a:rPr>
              <a:t> Python (for AI model development and system integration).</a:t>
            </a:r>
          </a:p>
          <a:p>
            <a:pPr>
              <a:buFont typeface="Arial" panose="020B0604020202020204" pitchFamily="34" charset="0"/>
              <a:buChar char="•"/>
            </a:pPr>
            <a:r>
              <a:rPr lang="en-IN" sz="2200" b="1" i="1" dirty="0">
                <a:latin typeface="+mj-lt"/>
              </a:rPr>
              <a:t>Libraries &amp; Frameworks:</a:t>
            </a:r>
            <a:r>
              <a:rPr lang="en-IN" sz="2200" i="1" dirty="0">
                <a:latin typeface="+mj-lt"/>
              </a:rPr>
              <a:t> TensorFlow, OpenCV, </a:t>
            </a:r>
            <a:r>
              <a:rPr lang="en-IN" sz="2200" i="1" dirty="0" err="1">
                <a:latin typeface="+mj-lt"/>
              </a:rPr>
              <a:t>MediaPipe</a:t>
            </a:r>
            <a:r>
              <a:rPr lang="en-IN" sz="2200" i="1" dirty="0">
                <a:latin typeface="+mj-lt"/>
              </a:rPr>
              <a:t>, NLTK for machine learning and image processing.</a:t>
            </a:r>
          </a:p>
          <a:p>
            <a:pPr>
              <a:buFont typeface="Arial" panose="020B0604020202020204" pitchFamily="34" charset="0"/>
              <a:buChar char="•"/>
            </a:pPr>
            <a:r>
              <a:rPr lang="en-IN" sz="2200" b="1" i="1" dirty="0">
                <a:latin typeface="+mj-lt"/>
              </a:rPr>
              <a:t>Platform:</a:t>
            </a:r>
            <a:r>
              <a:rPr lang="en-IN" sz="2200" i="1" dirty="0">
                <a:latin typeface="+mj-lt"/>
              </a:rPr>
              <a:t> Windows/Linux operating systems for broader compatibility.</a:t>
            </a:r>
          </a:p>
          <a:p>
            <a:pPr>
              <a:buFont typeface="Arial" panose="020B0604020202020204" pitchFamily="34" charset="0"/>
              <a:buChar char="•"/>
            </a:pPr>
            <a:r>
              <a:rPr lang="en-IN" sz="2200" b="1" i="1" dirty="0">
                <a:latin typeface="+mj-lt"/>
              </a:rPr>
              <a:t>Development Tools:</a:t>
            </a:r>
            <a:r>
              <a:rPr lang="en-IN" sz="2200" i="1" dirty="0">
                <a:latin typeface="+mj-lt"/>
              </a:rPr>
              <a:t> </a:t>
            </a:r>
            <a:r>
              <a:rPr lang="en-IN" sz="2200" i="1" dirty="0" err="1">
                <a:latin typeface="+mj-lt"/>
              </a:rPr>
              <a:t>Jupyter</a:t>
            </a:r>
            <a:r>
              <a:rPr lang="en-IN" sz="2200" i="1" dirty="0">
                <a:latin typeface="+mj-lt"/>
              </a:rPr>
              <a:t> Notebook, PyCharm, </a:t>
            </a:r>
            <a:r>
              <a:rPr lang="en-IN" sz="2200" i="1" dirty="0" err="1">
                <a:latin typeface="+mj-lt"/>
              </a:rPr>
              <a:t>Tkinter</a:t>
            </a:r>
            <a:r>
              <a:rPr lang="en-IN" sz="2200" i="1" dirty="0">
                <a:latin typeface="+mj-lt"/>
              </a:rPr>
              <a:t> for GUI design and debugging.</a:t>
            </a:r>
          </a:p>
          <a:p>
            <a:pPr>
              <a:buFont typeface="Arial" panose="020B0604020202020204" pitchFamily="34" charset="0"/>
              <a:buChar char="•"/>
            </a:pPr>
            <a:r>
              <a:rPr lang="en-IN" sz="2200" b="1" i="1" dirty="0">
                <a:latin typeface="+mj-lt"/>
              </a:rPr>
              <a:t>Database Management:</a:t>
            </a:r>
            <a:r>
              <a:rPr lang="en-IN" sz="2200" i="1" dirty="0">
                <a:latin typeface="+mj-lt"/>
              </a:rPr>
              <a:t> SQLite/MySQL for storing sign language datasets and user data.</a:t>
            </a:r>
          </a:p>
          <a:p>
            <a:pPr>
              <a:buFont typeface="Arial" panose="020B0604020202020204" pitchFamily="34" charset="0"/>
              <a:buChar char="•"/>
            </a:pPr>
            <a:r>
              <a:rPr lang="en-IN" sz="2200" b="1" i="1" dirty="0">
                <a:latin typeface="+mj-lt"/>
              </a:rPr>
              <a:t>API Integration:</a:t>
            </a:r>
            <a:r>
              <a:rPr lang="en-IN" sz="2200" i="1" dirty="0">
                <a:latin typeface="+mj-lt"/>
              </a:rPr>
              <a:t> Google Text-to-Speech (TTS) API for speech synthesis.</a:t>
            </a:r>
          </a:p>
          <a:p>
            <a:pPr>
              <a:buFont typeface="Arial" panose="020B0604020202020204" pitchFamily="34" charset="0"/>
              <a:buChar char="•"/>
            </a:pPr>
            <a:r>
              <a:rPr lang="en-IN" sz="2200" b="1" i="1" dirty="0">
                <a:latin typeface="+mj-lt"/>
              </a:rPr>
              <a:t>Cloud Support:</a:t>
            </a:r>
            <a:r>
              <a:rPr lang="en-IN" sz="2200" i="1" dirty="0">
                <a:latin typeface="+mj-lt"/>
              </a:rPr>
              <a:t> Integration with cloud-based storage for dataset expansion and remote access.</a:t>
            </a:r>
          </a:p>
          <a:p>
            <a:pPr>
              <a:buFont typeface="Arial" panose="020B0604020202020204" pitchFamily="34" charset="0"/>
              <a:buChar char="•"/>
            </a:pPr>
            <a:endParaRPr lang="en-IN" sz="2200" i="1" dirty="0">
              <a:latin typeface="+mj-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32B57-B838-33F6-47E7-5EA9DA4C04D8}"/>
              </a:ext>
            </a:extLst>
          </p:cNvPr>
          <p:cNvSpPr>
            <a:spLocks noGrp="1"/>
          </p:cNvSpPr>
          <p:nvPr>
            <p:ph type="title"/>
          </p:nvPr>
        </p:nvSpPr>
        <p:spPr>
          <a:xfrm>
            <a:off x="3200400" y="457200"/>
            <a:ext cx="3962400" cy="685800"/>
          </a:xfrm>
        </p:spPr>
        <p:txBody>
          <a:bodyPr/>
          <a:lstStyle/>
          <a:p>
            <a:pPr algn="ctr"/>
            <a:r>
              <a:rPr lang="en-US" sz="2800" b="1" u="sng" dirty="0">
                <a:latin typeface="Times New Roman" panose="02020603050405020304" pitchFamily="18" charset="0"/>
                <a:cs typeface="Times New Roman" panose="02020603050405020304" pitchFamily="18" charset="0"/>
              </a:rPr>
              <a:t>Hardware Requirements</a:t>
            </a:r>
            <a:br>
              <a:rPr lang="en-US" sz="2800" b="1" u="sng" dirty="0">
                <a:latin typeface="Times New Roman" panose="02020603050405020304" pitchFamily="18" charset="0"/>
                <a:cs typeface="Times New Roman" panose="02020603050405020304" pitchFamily="18" charset="0"/>
              </a:rPr>
            </a:br>
            <a:endParaRPr lang="en-IN" sz="2800" dirty="0"/>
          </a:p>
        </p:txBody>
      </p:sp>
      <p:sp>
        <p:nvSpPr>
          <p:cNvPr id="3" name="Text Placeholder 2">
            <a:extLst>
              <a:ext uri="{FF2B5EF4-FFF2-40B4-BE49-F238E27FC236}">
                <a16:creationId xmlns:a16="http://schemas.microsoft.com/office/drawing/2014/main" id="{479D7352-956A-F190-B139-26276925A55E}"/>
              </a:ext>
            </a:extLst>
          </p:cNvPr>
          <p:cNvSpPr>
            <a:spLocks noGrp="1"/>
          </p:cNvSpPr>
          <p:nvPr>
            <p:ph type="body" idx="1"/>
          </p:nvPr>
        </p:nvSpPr>
        <p:spPr>
          <a:xfrm>
            <a:off x="647700" y="1143000"/>
            <a:ext cx="7886700" cy="5533694"/>
          </a:xfrm>
        </p:spPr>
        <p:txBody>
          <a:bodyPr/>
          <a:lstStyle/>
          <a:p>
            <a:pPr>
              <a:buFont typeface="Arial" panose="020B0604020202020204" pitchFamily="34" charset="0"/>
              <a:buChar char="•"/>
            </a:pPr>
            <a:r>
              <a:rPr lang="en-IN" sz="2200" b="1" i="1" dirty="0"/>
              <a:t>Processor:</a:t>
            </a:r>
            <a:r>
              <a:rPr lang="en-IN" sz="2200" i="1" dirty="0"/>
              <a:t> Intel i5 or higher for efficient AI model execution.</a:t>
            </a:r>
          </a:p>
          <a:p>
            <a:endParaRPr lang="en-IN" sz="2200" i="1" dirty="0"/>
          </a:p>
          <a:p>
            <a:pPr>
              <a:buFont typeface="Arial" panose="020B0604020202020204" pitchFamily="34" charset="0"/>
              <a:buChar char="•"/>
            </a:pPr>
            <a:r>
              <a:rPr lang="en-US" sz="2200" b="1" i="1" dirty="0"/>
              <a:t>RAM:</a:t>
            </a:r>
            <a:r>
              <a:rPr lang="en-US" sz="2200" i="1" dirty="0"/>
              <a:t> Minimum 8GB to handle deep learning computations.</a:t>
            </a:r>
          </a:p>
          <a:p>
            <a:endParaRPr lang="en-IN" sz="2200" i="1" dirty="0"/>
          </a:p>
          <a:p>
            <a:pPr>
              <a:buFont typeface="Arial" panose="020B0604020202020204" pitchFamily="34" charset="0"/>
              <a:buChar char="•"/>
            </a:pPr>
            <a:r>
              <a:rPr lang="en-IN" sz="2200" b="1" i="1" dirty="0"/>
              <a:t>GPU:</a:t>
            </a:r>
            <a:r>
              <a:rPr lang="en-IN" sz="2200" i="1" dirty="0"/>
              <a:t> NVIDIA GTX 1050 or higher (recommended for faster neural network training and inference).</a:t>
            </a:r>
          </a:p>
          <a:p>
            <a:pPr>
              <a:buFont typeface="Arial" panose="020B0604020202020204" pitchFamily="34" charset="0"/>
              <a:buChar char="•"/>
            </a:pPr>
            <a:endParaRPr lang="en-IN" sz="2200" i="1" dirty="0"/>
          </a:p>
          <a:p>
            <a:pPr>
              <a:buFont typeface="Arial" panose="020B0604020202020204" pitchFamily="34" charset="0"/>
              <a:buChar char="•"/>
            </a:pPr>
            <a:r>
              <a:rPr lang="en-IN" sz="2200" b="1" i="1" dirty="0"/>
              <a:t>Camera:</a:t>
            </a:r>
            <a:r>
              <a:rPr lang="en-IN" sz="2200" i="1" dirty="0"/>
              <a:t> HD Webcam for real-time gesture recognition and image capturing</a:t>
            </a:r>
          </a:p>
          <a:p>
            <a:endParaRPr lang="en-IN" sz="2200" i="1" dirty="0"/>
          </a:p>
          <a:p>
            <a:pPr>
              <a:buFont typeface="Arial" panose="020B0604020202020204" pitchFamily="34" charset="0"/>
              <a:buChar char="•"/>
            </a:pPr>
            <a:r>
              <a:rPr lang="en-US" sz="2200" b="1" i="1" dirty="0"/>
              <a:t>Microphone &amp; Speaker:</a:t>
            </a:r>
            <a:r>
              <a:rPr lang="en-US" sz="2200" i="1" dirty="0"/>
              <a:t> Required for text-to-speech conversion and user interaction.</a:t>
            </a:r>
          </a:p>
          <a:p>
            <a:endParaRPr lang="en-US" sz="2200" i="1" dirty="0"/>
          </a:p>
          <a:p>
            <a:pPr>
              <a:buFont typeface="Arial" panose="020B0604020202020204" pitchFamily="34" charset="0"/>
              <a:buChar char="•"/>
            </a:pPr>
            <a:r>
              <a:rPr lang="en-US" sz="2200" b="1" i="1" dirty="0"/>
              <a:t>External Storage:</a:t>
            </a:r>
            <a:r>
              <a:rPr lang="en-US" sz="2200" i="1" dirty="0"/>
              <a:t> Minimum 256GB SSD for storing datasets and model weights.</a:t>
            </a:r>
          </a:p>
          <a:p>
            <a:pPr marL="342900" indent="-342900" algn="just">
              <a:lnSpc>
                <a:spcPct val="150000"/>
              </a:lnSpc>
              <a:buFont typeface="+mj-lt"/>
              <a:buAutoNum type="arabicPeriod"/>
            </a:pPr>
            <a:endParaRPr lang="en-IN" sz="2200" i="1" dirty="0"/>
          </a:p>
        </p:txBody>
      </p:sp>
    </p:spTree>
    <p:extLst>
      <p:ext uri="{BB962C8B-B14F-4D97-AF65-F5344CB8AC3E}">
        <p14:creationId xmlns:p14="http://schemas.microsoft.com/office/powerpoint/2010/main" val="3074303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CED322-C624-31D3-8026-088242AC3F61}"/>
              </a:ext>
            </a:extLst>
          </p:cNvPr>
          <p:cNvSpPr txBox="1"/>
          <p:nvPr/>
        </p:nvSpPr>
        <p:spPr>
          <a:xfrm>
            <a:off x="3200400" y="299863"/>
            <a:ext cx="2590800" cy="584775"/>
          </a:xfrm>
          <a:prstGeom prst="rect">
            <a:avLst/>
          </a:prstGeom>
          <a:noFill/>
        </p:spPr>
        <p:txBody>
          <a:bodyPr wrap="square">
            <a:spAutoFit/>
          </a:bodyPr>
          <a:lstStyle/>
          <a:p>
            <a:r>
              <a:rPr lang="en-US" sz="3200" b="1" u="sng" dirty="0"/>
              <a:t>Conclusion</a:t>
            </a:r>
          </a:p>
        </p:txBody>
      </p:sp>
      <p:sp>
        <p:nvSpPr>
          <p:cNvPr id="4" name="TextBox 3">
            <a:extLst>
              <a:ext uri="{FF2B5EF4-FFF2-40B4-BE49-F238E27FC236}">
                <a16:creationId xmlns:a16="http://schemas.microsoft.com/office/drawing/2014/main" id="{3D0990C1-3677-D096-D148-BF038C913F2C}"/>
              </a:ext>
            </a:extLst>
          </p:cNvPr>
          <p:cNvSpPr txBox="1"/>
          <p:nvPr/>
        </p:nvSpPr>
        <p:spPr>
          <a:xfrm>
            <a:off x="341870" y="1066800"/>
            <a:ext cx="8649730" cy="5748625"/>
          </a:xfrm>
          <a:prstGeom prst="rect">
            <a:avLst/>
          </a:prstGeom>
          <a:noFill/>
        </p:spPr>
        <p:txBody>
          <a:bodyPr wrap="square">
            <a:spAutoFit/>
          </a:bodyPr>
          <a:lstStyle/>
          <a:p>
            <a:pPr>
              <a:buFont typeface="Arial" panose="020B0604020202020204" pitchFamily="34" charset="0"/>
              <a:buChar char="•"/>
            </a:pPr>
            <a:r>
              <a:rPr lang="en-US" sz="1900" dirty="0">
                <a:latin typeface="+mn-lt"/>
              </a:rPr>
              <a:t>The Indian Sign Language (ISL) to text/speech translation system has been developed as an innovative solution to facilitate seamless communication between the deaf and hard-of-hearing community and the hearing world. The system leverages deep learning techniques, specifically Convolutional Neural Networks (CNN) and Long Short-Term Memory (LSTM) models, to accurately recognize and interpret ISL gestures. By employing advanced AI-driven recognition algorithms, it ensures high precision in real-time translations, enabling effective communication through text and multilingual speech outputs.</a:t>
            </a:r>
          </a:p>
          <a:p>
            <a:r>
              <a:rPr lang="en-US" sz="1900" i="1" dirty="0">
                <a:latin typeface="+mn-lt"/>
              </a:rPr>
              <a:t>               One of the key highlights of this system is its ability to provide instant sign language recognition with real-time responsiveness, making it highly practical for daily interactions. Additionally, the system is designed with a scalable and inclusive approach, supporting multiple Indian languages to enhance accessibility across diverse linguistic groups. Beyond its immediate capabilities, future developments aim to expand its usability by integrating it into mobile applications, improving gesture recognition accuracy, and broadening its scope to accommodate other sign languages. This AI-powered ISL translation system stands as a significant step towards fostering inclusivity, breaking communication barriers, and empowering individuals with hearing impairments to engage more freely in society.</a:t>
            </a:r>
          </a:p>
          <a:p>
            <a:pPr>
              <a:lnSpc>
                <a:spcPct val="150000"/>
              </a:lnSpc>
            </a:pPr>
            <a:endParaRPr lang="en-US" sz="1900" b="1" i="1" dirty="0">
              <a:latin typeface="+mn-lt"/>
            </a:endParaRPr>
          </a:p>
        </p:txBody>
      </p:sp>
      <p:pic>
        <p:nvPicPr>
          <p:cNvPr id="5" name="Picture 2">
            <a:extLst>
              <a:ext uri="{FF2B5EF4-FFF2-40B4-BE49-F238E27FC236}">
                <a16:creationId xmlns:a16="http://schemas.microsoft.com/office/drawing/2014/main" id="{9123A2CB-D375-3AA8-E5AB-AEE93535BD4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805" y="1"/>
            <a:ext cx="1161536" cy="796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2879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F39C7-6D20-1CCE-5276-72C8A69A9361}"/>
              </a:ext>
            </a:extLst>
          </p:cNvPr>
          <p:cNvSpPr>
            <a:spLocks noGrp="1"/>
          </p:cNvSpPr>
          <p:nvPr>
            <p:ph type="title"/>
          </p:nvPr>
        </p:nvSpPr>
        <p:spPr>
          <a:xfrm>
            <a:off x="266700" y="2743200"/>
            <a:ext cx="8610600" cy="1538883"/>
          </a:xfrm>
        </p:spPr>
        <p:txBody>
          <a:bodyPr/>
          <a:lstStyle/>
          <a:p>
            <a:r>
              <a:rPr lang="en-IN" sz="10000" dirty="0">
                <a:latin typeface="Georgia" panose="02040502050405020303" pitchFamily="18" charset="0"/>
                <a:ea typeface="Verdana" panose="020B0604030504040204" pitchFamily="34" charset="0"/>
                <a:cs typeface="Segoe UI" panose="020B0502040204020203" pitchFamily="34" charset="0"/>
              </a:rPr>
              <a:t>THANK YOU</a:t>
            </a:r>
          </a:p>
        </p:txBody>
      </p:sp>
    </p:spTree>
    <p:extLst>
      <p:ext uri="{BB962C8B-B14F-4D97-AF65-F5344CB8AC3E}">
        <p14:creationId xmlns:p14="http://schemas.microsoft.com/office/powerpoint/2010/main" val="1926355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CONTENTS</a:t>
            </a:r>
          </a:p>
        </p:txBody>
      </p:sp>
      <p:sp>
        <p:nvSpPr>
          <p:cNvPr id="3" name="object 3"/>
          <p:cNvSpPr txBox="1"/>
          <p:nvPr/>
        </p:nvSpPr>
        <p:spPr>
          <a:xfrm>
            <a:off x="990600" y="1676400"/>
            <a:ext cx="5638800" cy="4165884"/>
          </a:xfrm>
          <a:prstGeom prst="rect">
            <a:avLst/>
          </a:prstGeom>
        </p:spPr>
        <p:txBody>
          <a:bodyPr vert="horz" wrap="square" lIns="0" tIns="109855" rIns="0" bIns="0" rtlCol="0">
            <a:spAutoFit/>
          </a:bodyPr>
          <a:lstStyle/>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Abstract</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 Existing System</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 Proposed System</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 Algorithm</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 Software Requirements</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 Hardware Requirements</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 Conclusion</a:t>
            </a:r>
          </a:p>
          <a:p>
            <a:pPr marL="355600" indent="-342900">
              <a:lnSpc>
                <a:spcPct val="100000"/>
              </a:lnSpc>
              <a:spcBef>
                <a:spcPts val="865"/>
              </a:spcBef>
              <a:buFont typeface="Arial MT"/>
              <a:buChar char="•"/>
              <a:tabLst>
                <a:tab pos="355600" algn="l"/>
              </a:tabLst>
            </a:pPr>
            <a:endParaRPr lang="en-IN" sz="3200" spc="-10" dirty="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24200" y="228600"/>
            <a:ext cx="2487929" cy="696594"/>
          </a:xfrm>
          <a:prstGeom prst="rect">
            <a:avLst/>
          </a:prstGeom>
        </p:spPr>
        <p:txBody>
          <a:bodyPr vert="horz" wrap="square" lIns="0" tIns="13335" rIns="0" bIns="0" rtlCol="0">
            <a:spAutoFit/>
          </a:bodyPr>
          <a:lstStyle/>
          <a:p>
            <a:pPr marL="297180">
              <a:lnSpc>
                <a:spcPct val="100000"/>
              </a:lnSpc>
              <a:spcBef>
                <a:spcPts val="105"/>
              </a:spcBef>
            </a:pPr>
            <a:r>
              <a:rPr spc="-20" dirty="0"/>
              <a:t>Abstract</a:t>
            </a:r>
          </a:p>
        </p:txBody>
      </p:sp>
      <p:sp>
        <p:nvSpPr>
          <p:cNvPr id="5" name="TextBox 4">
            <a:extLst>
              <a:ext uri="{FF2B5EF4-FFF2-40B4-BE49-F238E27FC236}">
                <a16:creationId xmlns:a16="http://schemas.microsoft.com/office/drawing/2014/main" id="{6269B2D7-ABFE-5753-FDFE-8308BE1FFB06}"/>
              </a:ext>
            </a:extLst>
          </p:cNvPr>
          <p:cNvSpPr txBox="1"/>
          <p:nvPr/>
        </p:nvSpPr>
        <p:spPr>
          <a:xfrm>
            <a:off x="2286000" y="3244334"/>
            <a:ext cx="4572000" cy="369332"/>
          </a:xfrm>
          <a:prstGeom prst="rect">
            <a:avLst/>
          </a:prstGeom>
          <a:noFill/>
        </p:spPr>
        <p:txBody>
          <a:bodyPr wrap="square">
            <a:spAutoFit/>
          </a:bodyPr>
          <a:lstStyle/>
          <a:p>
            <a:endParaRPr lang="en-IN" dirty="0"/>
          </a:p>
        </p:txBody>
      </p:sp>
      <p:sp>
        <p:nvSpPr>
          <p:cNvPr id="7" name="TextBox 6">
            <a:extLst>
              <a:ext uri="{FF2B5EF4-FFF2-40B4-BE49-F238E27FC236}">
                <a16:creationId xmlns:a16="http://schemas.microsoft.com/office/drawing/2014/main" id="{0E0A8BBD-72B3-D31D-8CE1-214559251CE0}"/>
              </a:ext>
            </a:extLst>
          </p:cNvPr>
          <p:cNvSpPr txBox="1"/>
          <p:nvPr/>
        </p:nvSpPr>
        <p:spPr>
          <a:xfrm>
            <a:off x="190500" y="934981"/>
            <a:ext cx="8763000" cy="5755422"/>
          </a:xfrm>
          <a:prstGeom prst="rect">
            <a:avLst/>
          </a:prstGeom>
          <a:noFill/>
        </p:spPr>
        <p:txBody>
          <a:bodyPr wrap="square">
            <a:spAutoFit/>
          </a:bodyPr>
          <a:lstStyle/>
          <a:p>
            <a:pPr>
              <a:buFont typeface="Arial" panose="020B0604020202020204" pitchFamily="34" charset="0"/>
              <a:buChar char="•"/>
            </a:pPr>
            <a:r>
              <a:rPr lang="en-US" sz="1600" dirty="0"/>
              <a:t>The Indian Sign Language to Text/Speech Translation system is designed to bridge the communication gap between the deaf and hard-of-hearing community and the hearing population.</a:t>
            </a:r>
          </a:p>
          <a:p>
            <a:pPr>
              <a:buFont typeface="Arial" panose="020B0604020202020204" pitchFamily="34" charset="0"/>
              <a:buChar char="•"/>
            </a:pPr>
            <a:r>
              <a:rPr lang="en-US" sz="1600" dirty="0"/>
              <a:t>This system utilizes state-of-the-art technologies, including Artificial Intelligence (AI), Computer Vision, and Natural Language Processing (NLP), to convert sign language gestures into real-time text and speech outputs.</a:t>
            </a:r>
          </a:p>
          <a:p>
            <a:pPr>
              <a:buFont typeface="Arial" panose="020B0604020202020204" pitchFamily="34" charset="0"/>
              <a:buChar char="•"/>
            </a:pPr>
            <a:r>
              <a:rPr lang="en-US" sz="1600" dirty="0"/>
              <a:t>Traditional communication methods rely on interpreters, but this system provides an automated, scalable, and cost-effective solution for real-time ISL translation.</a:t>
            </a:r>
          </a:p>
          <a:p>
            <a:pPr>
              <a:buFont typeface="Arial" panose="020B0604020202020204" pitchFamily="34" charset="0"/>
              <a:buChar char="•"/>
            </a:pPr>
            <a:r>
              <a:rPr lang="en-US" sz="1600" dirty="0"/>
              <a:t>The system incorporates deep learning models, such as Convolutional Neural Networks (CNN) and Long Short-Term Memory (LSTM), to recognize complex ISL gestures with high accuracy.</a:t>
            </a:r>
          </a:p>
          <a:p>
            <a:pPr>
              <a:buFont typeface="Arial" panose="020B0604020202020204" pitchFamily="34" charset="0"/>
              <a:buChar char="•"/>
            </a:pPr>
            <a:r>
              <a:rPr lang="en-US" sz="1600" dirty="0"/>
              <a:t>Computer Vision techniques, including OpenCV and </a:t>
            </a:r>
            <a:r>
              <a:rPr lang="en-US" sz="1600" dirty="0" err="1"/>
              <a:t>MediaPipe</a:t>
            </a:r>
            <a:r>
              <a:rPr lang="en-US" sz="1600" dirty="0"/>
              <a:t>, enhance real-time gesture recognition and ensure seamless user interaction.</a:t>
            </a:r>
          </a:p>
          <a:p>
            <a:pPr>
              <a:buFont typeface="Arial" panose="020B0604020202020204" pitchFamily="34" charset="0"/>
              <a:buChar char="•"/>
            </a:pPr>
            <a:r>
              <a:rPr lang="en-US" sz="1600" dirty="0"/>
              <a:t>The inclusion of a multilingual speech output feature enables the system to generate spoken language in various Indian languages, making it widely accessible across diverse linguistic communities.</a:t>
            </a:r>
          </a:p>
          <a:p>
            <a:pPr>
              <a:buFont typeface="Arial" panose="020B0604020202020204" pitchFamily="34" charset="0"/>
              <a:buChar char="•"/>
            </a:pPr>
            <a:r>
              <a:rPr lang="en-US" sz="1600" dirty="0"/>
              <a:t>The graphical user interface (GUI) is designed to be user-friendly, ensuring ease of use for individuals unfamiliar with technology.</a:t>
            </a:r>
          </a:p>
          <a:p>
            <a:pPr>
              <a:buFont typeface="Arial" panose="020B0604020202020204" pitchFamily="34" charset="0"/>
              <a:buChar char="•"/>
            </a:pPr>
            <a:r>
              <a:rPr lang="en-US" sz="1600" dirty="0"/>
              <a:t>This project holds significant potential for application in education, employment, and social interaction for individuals with hearing impairments, ultimately fostering a more inclusive society.</a:t>
            </a:r>
          </a:p>
          <a:p>
            <a:pPr>
              <a:buFont typeface="Arial" panose="020B0604020202020204" pitchFamily="34" charset="0"/>
              <a:buChar char="•"/>
            </a:pPr>
            <a:r>
              <a:rPr lang="en-US" sz="1600" dirty="0"/>
              <a:t>Future enhancements include expanding the dataset to cover additional gestures, improving recognition speed and accuracy, and developing a mobile application for broader accessibility.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AF526-BBA4-462A-D42D-5409DED7E895}"/>
              </a:ext>
            </a:extLst>
          </p:cNvPr>
          <p:cNvSpPr>
            <a:spLocks noGrp="1"/>
          </p:cNvSpPr>
          <p:nvPr>
            <p:ph type="title"/>
          </p:nvPr>
        </p:nvSpPr>
        <p:spPr>
          <a:xfrm>
            <a:off x="2286000" y="461899"/>
            <a:ext cx="4724400" cy="833501"/>
          </a:xfrm>
        </p:spPr>
        <p:txBody>
          <a:bodyPr/>
          <a:lstStyle/>
          <a:p>
            <a:r>
              <a:rPr lang="en-US" sz="4400" b="1" u="sng" dirty="0">
                <a:latin typeface="Times New Roman" panose="02020603050405020304" pitchFamily="18" charset="0"/>
                <a:cs typeface="Times New Roman" panose="02020603050405020304" pitchFamily="18" charset="0"/>
              </a:rPr>
              <a:t>Existing System</a:t>
            </a:r>
            <a:br>
              <a:rPr lang="en-US" sz="4400" b="1" u="sng" dirty="0">
                <a:latin typeface="Times New Roman" panose="02020603050405020304" pitchFamily="18"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B0870B42-66F0-9138-F6C4-3A2A84E9B57A}"/>
              </a:ext>
            </a:extLst>
          </p:cNvPr>
          <p:cNvSpPr>
            <a:spLocks noGrp="1"/>
          </p:cNvSpPr>
          <p:nvPr>
            <p:ph type="body" idx="1"/>
          </p:nvPr>
        </p:nvSpPr>
        <p:spPr>
          <a:xfrm>
            <a:off x="535940" y="1613357"/>
            <a:ext cx="7647940" cy="4782744"/>
          </a:xfrm>
        </p:spPr>
        <p:txBody>
          <a:bodyPr/>
          <a:lstStyle/>
          <a:p>
            <a:r>
              <a:rPr lang="en-US" dirty="0"/>
              <a:t> </a:t>
            </a:r>
            <a:endParaRPr lang="en-IN" dirty="0"/>
          </a:p>
        </p:txBody>
      </p:sp>
      <p:sp>
        <p:nvSpPr>
          <p:cNvPr id="11" name="TextBox 10">
            <a:extLst>
              <a:ext uri="{FF2B5EF4-FFF2-40B4-BE49-F238E27FC236}">
                <a16:creationId xmlns:a16="http://schemas.microsoft.com/office/drawing/2014/main" id="{F0ECF5B4-FA13-9F26-6904-CF9EF26E401D}"/>
              </a:ext>
            </a:extLst>
          </p:cNvPr>
          <p:cNvSpPr txBox="1"/>
          <p:nvPr/>
        </p:nvSpPr>
        <p:spPr>
          <a:xfrm>
            <a:off x="457200" y="1307800"/>
            <a:ext cx="8458200" cy="5078313"/>
          </a:xfrm>
          <a:prstGeom prst="rect">
            <a:avLst/>
          </a:prstGeom>
          <a:noFill/>
        </p:spPr>
        <p:txBody>
          <a:bodyPr wrap="square">
            <a:spAutoFit/>
          </a:bodyPr>
          <a:lstStyle/>
          <a:p>
            <a:pPr>
              <a:buFont typeface="Arial" panose="020B0604020202020204" pitchFamily="34" charset="0"/>
              <a:buChar char="•"/>
            </a:pPr>
            <a:r>
              <a:rPr lang="en-US" dirty="0"/>
              <a:t>Most sign language recognition systems primarily focus on American Sign Language (ASL), leaving a gap in research and support for Indian Sign Language (ISL).</a:t>
            </a:r>
          </a:p>
          <a:p>
            <a:pPr>
              <a:buFont typeface="Arial" panose="020B0604020202020204" pitchFamily="34" charset="0"/>
              <a:buChar char="•"/>
            </a:pPr>
            <a:r>
              <a:rPr lang="en-US" dirty="0"/>
              <a:t>Limited publicly available datasets for ISL restrict the training and improvement of deep learning models, leading to lower accuracy and incomplete gesture recognition.</a:t>
            </a:r>
          </a:p>
          <a:p>
            <a:pPr>
              <a:buFont typeface="Arial" panose="020B0604020202020204" pitchFamily="34" charset="0"/>
              <a:buChar char="•"/>
            </a:pPr>
            <a:r>
              <a:rPr lang="en-US" dirty="0"/>
              <a:t>Many existing solutions struggle with real-time gesture recognition due to computational limitations, resulting in delays and making them impractical for real-world usage.</a:t>
            </a:r>
          </a:p>
          <a:p>
            <a:pPr>
              <a:buFont typeface="Arial" panose="020B0604020202020204" pitchFamily="34" charset="0"/>
              <a:buChar char="•"/>
            </a:pPr>
            <a:r>
              <a:rPr lang="en-US" dirty="0"/>
              <a:t>Traditional ISL-to-text conversion methods are not optimized for recognizing dynamic and complex gestures involving both hands and facial expressions.</a:t>
            </a:r>
          </a:p>
          <a:p>
            <a:pPr>
              <a:buFont typeface="Arial" panose="020B0604020202020204" pitchFamily="34" charset="0"/>
              <a:buChar char="•"/>
            </a:pPr>
            <a:r>
              <a:rPr lang="en-US" dirty="0"/>
              <a:t>There is a lack of integration with multiple Indian languages for speech output, making the technology less useful for diverse linguistic communities</a:t>
            </a:r>
          </a:p>
          <a:p>
            <a:pPr>
              <a:buFont typeface="Arial" panose="020B0604020202020204" pitchFamily="34" charset="0"/>
              <a:buChar char="•"/>
            </a:pPr>
            <a:r>
              <a:rPr lang="en-US" dirty="0"/>
              <a:t>Current systems often require expensive hardware setups, making accessibility a challenge, particularly in rural areas.</a:t>
            </a:r>
          </a:p>
          <a:p>
            <a:pPr>
              <a:buFont typeface="Arial" panose="020B0604020202020204" pitchFamily="34" charset="0"/>
              <a:buChar char="•"/>
            </a:pPr>
            <a:r>
              <a:rPr lang="en-US" dirty="0"/>
              <a:t>Existing approaches rely on fixed datasets and rule-based techniques, limiting their ability to generalize to new gestures and user variations.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4158076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A41C9-8098-F23F-26C8-B49E5C0F72FC}"/>
              </a:ext>
            </a:extLst>
          </p:cNvPr>
          <p:cNvSpPr>
            <a:spLocks noGrp="1"/>
          </p:cNvSpPr>
          <p:nvPr>
            <p:ph type="title"/>
          </p:nvPr>
        </p:nvSpPr>
        <p:spPr>
          <a:xfrm>
            <a:off x="1981200" y="461899"/>
            <a:ext cx="5105400" cy="909701"/>
          </a:xfrm>
        </p:spPr>
        <p:txBody>
          <a:bodyPr/>
          <a:lstStyle/>
          <a:p>
            <a:r>
              <a:rPr lang="en-US" sz="4400" b="1" u="sng" dirty="0">
                <a:latin typeface="Times New Roman" panose="02020603050405020304" pitchFamily="18" charset="0"/>
                <a:cs typeface="Times New Roman" panose="02020603050405020304" pitchFamily="18" charset="0"/>
              </a:rPr>
              <a:t>Proposed System</a:t>
            </a:r>
            <a:br>
              <a:rPr lang="en-US" sz="4400" b="1" u="sng" dirty="0">
                <a:latin typeface="Times New Roman" panose="02020603050405020304" pitchFamily="18"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42FF765C-706B-20B0-AA06-016643594AC1}"/>
              </a:ext>
            </a:extLst>
          </p:cNvPr>
          <p:cNvSpPr>
            <a:spLocks noGrp="1"/>
          </p:cNvSpPr>
          <p:nvPr>
            <p:ph type="body" idx="1"/>
          </p:nvPr>
        </p:nvSpPr>
        <p:spPr>
          <a:xfrm>
            <a:off x="228600" y="1613357"/>
            <a:ext cx="8686800" cy="5463034"/>
          </a:xfrm>
        </p:spPr>
        <p:txBody>
          <a:bodyPr/>
          <a:lstStyle/>
          <a:p>
            <a:pPr>
              <a:buFont typeface="Arial" panose="020B0604020202020204" pitchFamily="34" charset="0"/>
              <a:buChar char="•"/>
            </a:pPr>
            <a:r>
              <a:rPr lang="en-US" sz="2200" i="1" dirty="0"/>
              <a:t>Develop an AI-based system for ISL gesture recognition using deep learning.</a:t>
            </a:r>
          </a:p>
          <a:p>
            <a:endParaRPr lang="en-US" sz="2200" dirty="0"/>
          </a:p>
          <a:p>
            <a:pPr>
              <a:buFont typeface="Arial" panose="020B0604020202020204" pitchFamily="34" charset="0"/>
              <a:buChar char="•"/>
            </a:pPr>
            <a:r>
              <a:rPr lang="en-US" sz="2200" i="1" dirty="0"/>
              <a:t>Convert ISL gestures into real-time text and speech for effective communication.</a:t>
            </a:r>
          </a:p>
          <a:p>
            <a:endParaRPr lang="en-US" sz="2200" dirty="0"/>
          </a:p>
          <a:p>
            <a:pPr>
              <a:buFont typeface="Arial" panose="020B0604020202020204" pitchFamily="34" charset="0"/>
              <a:buChar char="•"/>
            </a:pPr>
            <a:r>
              <a:rPr lang="en-US" sz="2200" i="1" dirty="0"/>
              <a:t>Utilize deep learning models such as Convolutional Neural Networks (CNN) and Long Short-Term Memory (LSTM) for better accuracy.</a:t>
            </a:r>
          </a:p>
          <a:p>
            <a:endParaRPr lang="en-US" sz="2200" dirty="0"/>
          </a:p>
          <a:p>
            <a:pPr>
              <a:buFont typeface="Arial" panose="020B0604020202020204" pitchFamily="34" charset="0"/>
              <a:buChar char="•"/>
            </a:pPr>
            <a:r>
              <a:rPr lang="en-US" sz="2200" i="1" dirty="0"/>
              <a:t>Provide multilingual speech output in various Indian languages for wider accessibility.</a:t>
            </a:r>
          </a:p>
          <a:p>
            <a:endParaRPr lang="en-US" sz="2200" i="1" dirty="0"/>
          </a:p>
          <a:p>
            <a:pPr>
              <a:buFont typeface="Arial" panose="020B0604020202020204" pitchFamily="34" charset="0"/>
              <a:buChar char="•"/>
            </a:pPr>
            <a:r>
              <a:rPr lang="en-US" sz="2200" i="1" dirty="0"/>
              <a:t>Implement a user-friendly interface for ease of </a:t>
            </a:r>
            <a:r>
              <a:rPr lang="en-US" sz="2200" i="1" dirty="0" err="1"/>
              <a:t>use,Optimize</a:t>
            </a:r>
            <a:r>
              <a:rPr lang="en-US" sz="2200" i="1" dirty="0"/>
              <a:t> processing speed for real-time translation and Expand the dataset to cover a broad range of ISL gestures.</a:t>
            </a:r>
          </a:p>
          <a:p>
            <a:endParaRPr lang="en-US" sz="2200" dirty="0"/>
          </a:p>
          <a:p>
            <a:endParaRPr lang="en-IN" dirty="0"/>
          </a:p>
        </p:txBody>
      </p:sp>
    </p:spTree>
    <p:extLst>
      <p:ext uri="{BB962C8B-B14F-4D97-AF65-F5344CB8AC3E}">
        <p14:creationId xmlns:p14="http://schemas.microsoft.com/office/powerpoint/2010/main" val="2037680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0801" y="381000"/>
            <a:ext cx="3581400" cy="1367682"/>
          </a:xfrm>
          <a:prstGeom prst="rect">
            <a:avLst/>
          </a:prstGeom>
        </p:spPr>
        <p:txBody>
          <a:bodyPr vert="horz" wrap="square" lIns="0" tIns="13335" rIns="0" bIns="0" rtlCol="0">
            <a:spAutoFit/>
          </a:bodyPr>
          <a:lstStyle/>
          <a:p>
            <a:pPr marL="12700">
              <a:spcBef>
                <a:spcPts val="105"/>
              </a:spcBef>
            </a:pPr>
            <a:r>
              <a:rPr lang="en-US" sz="4400" b="1" u="sng" dirty="0">
                <a:latin typeface="Times New Roman" panose="02020603050405020304" pitchFamily="18" charset="0"/>
                <a:cs typeface="Times New Roman" panose="02020603050405020304" pitchFamily="18" charset="0"/>
              </a:rPr>
              <a:t>Algorithm</a:t>
            </a:r>
            <a:br>
              <a:rPr lang="en-US" sz="4400" b="1" u="sng" dirty="0">
                <a:latin typeface="Times New Roman" panose="02020603050405020304" pitchFamily="18" charset="0"/>
                <a:cs typeface="Times New Roman" panose="02020603050405020304" pitchFamily="18" charset="0"/>
              </a:rPr>
            </a:br>
            <a:endParaRPr spc="-10" dirty="0"/>
          </a:p>
        </p:txBody>
      </p:sp>
      <p:sp>
        <p:nvSpPr>
          <p:cNvPr id="3" name="object 3"/>
          <p:cNvSpPr txBox="1"/>
          <p:nvPr/>
        </p:nvSpPr>
        <p:spPr>
          <a:xfrm>
            <a:off x="381000" y="1219200"/>
            <a:ext cx="8229600" cy="5011885"/>
          </a:xfrm>
          <a:prstGeom prst="rect">
            <a:avLst/>
          </a:prstGeom>
        </p:spPr>
        <p:txBody>
          <a:bodyPr vert="horz" wrap="square" lIns="0" tIns="59055" rIns="0" bIns="0" rtlCol="0">
            <a:spAutoFit/>
          </a:bodyPr>
          <a:lstStyle/>
          <a:p>
            <a:endParaRPr lang="en-US" sz="16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200" i="1" dirty="0">
                <a:latin typeface="+mn-lt"/>
                <a:cs typeface="Times New Roman" panose="02020603050405020304" pitchFamily="18" charset="0"/>
              </a:rPr>
              <a:t> </a:t>
            </a:r>
            <a:r>
              <a:rPr lang="en-US" sz="2200" i="1" dirty="0">
                <a:latin typeface="+mn-lt"/>
              </a:rPr>
              <a:t>Step 1: Capture ISL gestures using a webcam in real-time.</a:t>
            </a:r>
          </a:p>
          <a:p>
            <a:pPr marL="285750" indent="-285750">
              <a:buFont typeface="Wingdings" panose="05000000000000000000" pitchFamily="2" charset="2"/>
              <a:buChar char="q"/>
            </a:pPr>
            <a:r>
              <a:rPr lang="en-US" sz="2200" i="1" dirty="0">
                <a:latin typeface="+mn-lt"/>
              </a:rPr>
              <a:t>Step 2: Pre-process images using OpenCV and </a:t>
            </a:r>
            <a:r>
              <a:rPr lang="en-US" sz="2200" i="1" dirty="0" err="1">
                <a:latin typeface="+mn-lt"/>
              </a:rPr>
              <a:t>MediaPipe</a:t>
            </a:r>
            <a:r>
              <a:rPr lang="en-US" sz="2200" i="1" dirty="0">
                <a:latin typeface="+mn-lt"/>
              </a:rPr>
              <a:t> to enhance gesture clarity.</a:t>
            </a:r>
          </a:p>
          <a:p>
            <a:pPr marL="285750" indent="-285750">
              <a:buFont typeface="Wingdings" panose="05000000000000000000" pitchFamily="2" charset="2"/>
              <a:buChar char="q"/>
            </a:pPr>
            <a:r>
              <a:rPr lang="en-US" sz="2200" i="1" dirty="0">
                <a:latin typeface="+mn-lt"/>
              </a:rPr>
              <a:t>Step 3: Apply CNN for feature extraction to identify hand movements and facial expressions.</a:t>
            </a:r>
          </a:p>
          <a:p>
            <a:pPr marL="285750" indent="-285750">
              <a:buFont typeface="Wingdings" panose="05000000000000000000" pitchFamily="2" charset="2"/>
              <a:buChar char="q"/>
            </a:pPr>
            <a:r>
              <a:rPr lang="en-US" sz="2200" i="1" dirty="0">
                <a:latin typeface="+mn-lt"/>
              </a:rPr>
              <a:t>Step 4: Use LSTM for sequence prediction to analyze continuous gestures.</a:t>
            </a:r>
          </a:p>
          <a:p>
            <a:pPr marL="285750" indent="-285750">
              <a:buFont typeface="Wingdings" panose="05000000000000000000" pitchFamily="2" charset="2"/>
              <a:buChar char="q"/>
            </a:pPr>
            <a:r>
              <a:rPr lang="en-US" sz="2200" i="1" dirty="0">
                <a:latin typeface="+mn-lt"/>
              </a:rPr>
              <a:t>Step 5: Convert recognized gestures into text by mapping features with a pre-trained dataset.</a:t>
            </a:r>
          </a:p>
          <a:p>
            <a:pPr marL="285750" indent="-285750">
              <a:buFont typeface="Wingdings" panose="05000000000000000000" pitchFamily="2" charset="2"/>
              <a:buChar char="q"/>
            </a:pPr>
            <a:r>
              <a:rPr lang="en-US" sz="2200" i="1" dirty="0">
                <a:latin typeface="+mn-lt"/>
              </a:rPr>
              <a:t>Step 6: Generate speech output in selected Indian languages using Natural Language Processing (NLP).</a:t>
            </a:r>
          </a:p>
          <a:p>
            <a:pPr marL="285750" indent="-285750">
              <a:buFont typeface="Wingdings" panose="05000000000000000000" pitchFamily="2" charset="2"/>
              <a:buChar char="q"/>
            </a:pPr>
            <a:r>
              <a:rPr lang="en-US" sz="2200" i="1" dirty="0">
                <a:latin typeface="+mn-lt"/>
              </a:rPr>
              <a:t>Step 7: Provide an interactive GUI for user-friendly communication</a:t>
            </a:r>
            <a:r>
              <a:rPr lang="en-US" sz="2200" i="1" dirty="0"/>
              <a:t>.</a:t>
            </a:r>
          </a:p>
          <a:p>
            <a:pPr marL="285750" indent="-285750">
              <a:buFont typeface="Wingdings" panose="05000000000000000000" pitchFamily="2" charset="2"/>
              <a:buChar char="q"/>
            </a:pPr>
            <a:endParaRPr lang="en-US" sz="1600" dirty="0">
              <a:latin typeface="Times New Roman" panose="02020603050405020304" pitchFamily="18" charset="0"/>
              <a:cs typeface="Times New Roman" panose="02020603050405020304" pitchFamily="18" charset="0"/>
            </a:endParaRPr>
          </a:p>
          <a:p>
            <a:pPr marL="355600" marR="603250" indent="-343535">
              <a:lnSpc>
                <a:spcPts val="2920"/>
              </a:lnSpc>
              <a:spcBef>
                <a:spcPts val="465"/>
              </a:spcBef>
              <a:buFont typeface="Arial MT"/>
              <a:buChar char="•"/>
              <a:tabLst>
                <a:tab pos="355600" algn="l"/>
              </a:tabLst>
            </a:pPr>
            <a:endParaRPr sz="1600" dirty="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176886-5B3F-099E-D9C1-1F0CDDAAEA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596694"/>
            <a:ext cx="6188467" cy="5750536"/>
          </a:xfrm>
          <a:prstGeom prst="rect">
            <a:avLst/>
          </a:prstGeom>
        </p:spPr>
      </p:pic>
    </p:spTree>
    <p:extLst>
      <p:ext uri="{BB962C8B-B14F-4D97-AF65-F5344CB8AC3E}">
        <p14:creationId xmlns:p14="http://schemas.microsoft.com/office/powerpoint/2010/main" val="2102786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1600" y="152400"/>
            <a:ext cx="6174105" cy="689291"/>
          </a:xfrm>
          <a:prstGeom prst="rect">
            <a:avLst/>
          </a:prstGeom>
        </p:spPr>
        <p:txBody>
          <a:bodyPr vert="horz" wrap="square" lIns="0" tIns="12065" rIns="0" bIns="0" rtlCol="0">
            <a:spAutoFit/>
          </a:bodyPr>
          <a:lstStyle/>
          <a:p>
            <a:pPr marL="12700" algn="ctr">
              <a:lnSpc>
                <a:spcPct val="100000"/>
              </a:lnSpc>
              <a:spcBef>
                <a:spcPts val="95"/>
              </a:spcBef>
            </a:pPr>
            <a:r>
              <a:rPr lang="en-IN" dirty="0"/>
              <a:t>VISUALIZATION</a:t>
            </a:r>
            <a:endParaRPr dirty="0"/>
          </a:p>
        </p:txBody>
      </p:sp>
      <p:pic>
        <p:nvPicPr>
          <p:cNvPr id="4" name="Picture 3">
            <a:extLst>
              <a:ext uri="{FF2B5EF4-FFF2-40B4-BE49-F238E27FC236}">
                <a16:creationId xmlns:a16="http://schemas.microsoft.com/office/drawing/2014/main" id="{45A315D6-5D5F-6760-B000-406CD208E3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1432" y="841691"/>
            <a:ext cx="5867400" cy="2587309"/>
          </a:xfrm>
          <a:prstGeom prst="rect">
            <a:avLst/>
          </a:prstGeom>
        </p:spPr>
      </p:pic>
      <p:pic>
        <p:nvPicPr>
          <p:cNvPr id="7" name="Picture 6">
            <a:extLst>
              <a:ext uri="{FF2B5EF4-FFF2-40B4-BE49-F238E27FC236}">
                <a16:creationId xmlns:a16="http://schemas.microsoft.com/office/drawing/2014/main" id="{E4C3BAE5-779D-947A-3B85-CA3D6A805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3674192"/>
            <a:ext cx="5867400" cy="30289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4E1194-9F52-8023-C07D-5C0F0C2C70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15861"/>
            <a:ext cx="5486400" cy="2655939"/>
          </a:xfrm>
          <a:prstGeom prst="rect">
            <a:avLst/>
          </a:prstGeom>
        </p:spPr>
      </p:pic>
      <p:pic>
        <p:nvPicPr>
          <p:cNvPr id="5" name="Picture 4">
            <a:extLst>
              <a:ext uri="{FF2B5EF4-FFF2-40B4-BE49-F238E27FC236}">
                <a16:creationId xmlns:a16="http://schemas.microsoft.com/office/drawing/2014/main" id="{E9A083C9-D6F9-A054-4613-D9008E4DD1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748" y="3200400"/>
            <a:ext cx="5554134" cy="3124200"/>
          </a:xfrm>
          <a:prstGeom prst="rect">
            <a:avLst/>
          </a:prstGeom>
        </p:spPr>
      </p:pic>
    </p:spTree>
    <p:extLst>
      <p:ext uri="{BB962C8B-B14F-4D97-AF65-F5344CB8AC3E}">
        <p14:creationId xmlns:p14="http://schemas.microsoft.com/office/powerpoint/2010/main" val="1919789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971</TotalTime>
  <Words>1084</Words>
  <Application>Microsoft Office PowerPoint</Application>
  <PresentationFormat>On-screen Show (4:3)</PresentationFormat>
  <Paragraphs>80</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 MT</vt:lpstr>
      <vt:lpstr>Calibri</vt:lpstr>
      <vt:lpstr>Georgia</vt:lpstr>
      <vt:lpstr>Times New Roman</vt:lpstr>
      <vt:lpstr>TimesNewRomanPS-BoldMT</vt:lpstr>
      <vt:lpstr>Wingdings</vt:lpstr>
      <vt:lpstr>Office Theme</vt:lpstr>
      <vt:lpstr> Indian Sign Language  To Text/Speech Translation</vt:lpstr>
      <vt:lpstr>CONTENTS</vt:lpstr>
      <vt:lpstr>Abstract</vt:lpstr>
      <vt:lpstr>Existing System </vt:lpstr>
      <vt:lpstr>Proposed System </vt:lpstr>
      <vt:lpstr>Algorithm </vt:lpstr>
      <vt:lpstr>PowerPoint Presentation</vt:lpstr>
      <vt:lpstr>VISUALIZATION</vt:lpstr>
      <vt:lpstr>PowerPoint Presentation</vt:lpstr>
      <vt:lpstr>PowerPoint Presentation</vt:lpstr>
      <vt:lpstr>PowerPoint Presentation</vt:lpstr>
      <vt:lpstr>PowerPoint Presentation</vt:lpstr>
      <vt:lpstr>Software Requirements </vt:lpstr>
      <vt:lpstr>Hardware Requirements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yogithadasari4@outlook.com</cp:lastModifiedBy>
  <cp:revision>17</cp:revision>
  <dcterms:created xsi:type="dcterms:W3CDTF">2025-01-02T16:20:55Z</dcterms:created>
  <dcterms:modified xsi:type="dcterms:W3CDTF">2025-03-24T11:48:19Z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2024-12-29T00:00:00Z</vt:filetime>
  </property>
  <property fmtid="{D5CDD505-2E9C-101B-9397-08002B2CF9AE}" pid="3" name="Creator">
    <vt:lpwstr>Microsoft® PowerPoint® 2019</vt:lpwstr>
  </property>
  <property fmtid="{D5CDD505-2E9C-101B-9397-08002B2CF9AE}" pid="4" name="LastSaved">
    <vt:filetime>2025-01-02T00:00:00Z</vt:filetime>
  </property>
  <property fmtid="{D5CDD505-2E9C-101B-9397-08002B2CF9AE}" pid="5" name="Producer">
    <vt:lpwstr>Microsoft® PowerPoint® 2019</vt:lpwstr>
  </property>
</Properties>
</file>