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5268" autoAdjust="0"/>
  </p:normalViewPr>
  <p:slideViewPr>
    <p:cSldViewPr snapToGrid="0">
      <p:cViewPr varScale="1">
        <p:scale>
          <a:sx n="119" d="100"/>
          <a:sy n="119" d="100"/>
        </p:scale>
        <p:origin x="102" y="2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A8BC8-1E47-451F-BB17-DBA545B18845}" type="datetimeFigureOut">
              <a:rPr lang="en-IN" smtClean="0"/>
              <a:t>30-03-2025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DD2FF-B5CB-4E41-8DA0-18E2391B5602}" type="slidenum">
              <a:rPr lang="en-IN" smtClean="0"/>
              <a:t>‹#›</a:t>
            </a:fld>
            <a:endParaRPr lang="en-IN"/>
          </a:p>
        </p:txBody>
      </p:sp>
    </p:spTree>
    <p:extLst>
      <p:ext uri="{BB962C8B-B14F-4D97-AF65-F5344CB8AC3E}">
        <p14:creationId xmlns:p14="http://schemas.microsoft.com/office/powerpoint/2010/main" val="799806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52729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1515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90294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21704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3365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23877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10-04-2022</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09186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10-04-2022</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0777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10-04-2022</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29642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76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01908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10-04-2022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0C117-A8B7-44AD-9C02-F3C433722954}" type="slidenum">
              <a:rPr lang="en-IN" smtClean="0"/>
              <a:t>‹#›</a:t>
            </a:fld>
            <a:endParaRPr lang="en-IN"/>
          </a:p>
        </p:txBody>
      </p:sp>
    </p:spTree>
    <p:extLst>
      <p:ext uri="{BB962C8B-B14F-4D97-AF65-F5344CB8AC3E}">
        <p14:creationId xmlns:p14="http://schemas.microsoft.com/office/powerpoint/2010/main" val="32974199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google.com/document/d/1NdTLJ6YKIENdegPpboQg6oKoNdSursq0/edit?usp=sharing&amp;ouid=109700981304907089612&amp;rtpof=true&amp;sd=tru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document/d/1qLdQICMnZu1NlhwYS4uClENzqbB3mCm_/edit?usp=sharing&amp;ouid=109700981304907089612&amp;rtpof=true&amp;sd=true" TargetMode="External"/><Relationship Id="rId2" Type="http://schemas.openxmlformats.org/officeDocument/2006/relationships/hyperlink" Target="https://docs.google.com/document/d/1GZt9DQ52Xlaa9yz8Svl_LHo2KctTVqf5/edit?usp=sharing&amp;ouid=109700981304907089612&amp;rtpof=true&amp;sd=true" TargetMode="External"/><Relationship Id="rId1" Type="http://schemas.openxmlformats.org/officeDocument/2006/relationships/slideLayout" Target="../slideLayouts/slideLayout2.xml"/><Relationship Id="rId4" Type="http://schemas.openxmlformats.org/officeDocument/2006/relationships/hyperlink" Target="https://www.figma.com/proto/40tRqh1I9ALUh0jkvSd36g/Secure-Link---Admin?node-id=0-1&amp;t=nGyJ6IC4i995sbsK-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360150" y="136525"/>
            <a:ext cx="720725" cy="720725"/>
          </a:xfrm>
        </p:spPr>
      </p:pic>
      <p:sp>
        <p:nvSpPr>
          <p:cNvPr id="22" name="TextBox 21">
            <a:extLst>
              <a:ext uri="{FF2B5EF4-FFF2-40B4-BE49-F238E27FC236}">
                <a16:creationId xmlns:a16="http://schemas.microsoft.com/office/drawing/2014/main" id="{B3B39D78-962A-40BD-A140-45AC22225A7F}"/>
              </a:ext>
            </a:extLst>
          </p:cNvPr>
          <p:cNvSpPr txBox="1"/>
          <p:nvPr/>
        </p:nvSpPr>
        <p:spPr>
          <a:xfrm>
            <a:off x="2419304" y="300339"/>
            <a:ext cx="6681573"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MCA Major Project Mid Term Evaluation</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94E9B825-9D5B-42B0-91D4-4CD2F94B3E9F}"/>
              </a:ext>
            </a:extLst>
          </p:cNvPr>
          <p:cNvSpPr txBox="1"/>
          <p:nvPr/>
        </p:nvSpPr>
        <p:spPr>
          <a:xfrm>
            <a:off x="3533006" y="1057748"/>
            <a:ext cx="4132352" cy="830997"/>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SECURE LINK</a:t>
            </a:r>
            <a:endParaRPr lang="en-IN" sz="48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F0DF445-1012-42A1-8AF0-1E35E1ADD624}"/>
              </a:ext>
            </a:extLst>
          </p:cNvPr>
          <p:cNvSpPr txBox="1"/>
          <p:nvPr/>
        </p:nvSpPr>
        <p:spPr>
          <a:xfrm>
            <a:off x="4193188" y="4466402"/>
            <a:ext cx="2811987" cy="1569660"/>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By</a:t>
            </a:r>
          </a:p>
          <a:p>
            <a:pPr algn="ctr"/>
            <a:r>
              <a:rPr lang="en-US" sz="2400" b="1" dirty="0">
                <a:latin typeface="Times New Roman" panose="02020603050405020304" pitchFamily="18" charset="0"/>
                <a:cs typeface="Times New Roman" panose="02020603050405020304" pitchFamily="18" charset="0"/>
              </a:rPr>
              <a:t>JHANVI KHANNA</a:t>
            </a:r>
          </a:p>
          <a:p>
            <a:pPr algn="ctr"/>
            <a:r>
              <a:rPr lang="en-US" sz="2400" b="1" dirty="0">
                <a:latin typeface="Times New Roman" panose="02020603050405020304" pitchFamily="18" charset="0"/>
                <a:cs typeface="Times New Roman" panose="02020603050405020304" pitchFamily="18" charset="0"/>
              </a:rPr>
              <a:t>23FS20MCA00070</a:t>
            </a:r>
          </a:p>
          <a:p>
            <a:pPr algn="ctr"/>
            <a:r>
              <a:rPr lang="en-US" sz="2400" dirty="0">
                <a:latin typeface="Times New Roman" panose="02020603050405020304" pitchFamily="18" charset="0"/>
                <a:cs typeface="Times New Roman" panose="02020603050405020304" pitchFamily="18" charset="0"/>
              </a:rPr>
              <a:t>2023-25</a:t>
            </a:r>
            <a:endParaRPr lang="en-IN" sz="24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99D1AB1-7FAA-41CD-B3E8-21A94B6D0BD4}"/>
              </a:ext>
            </a:extLst>
          </p:cNvPr>
          <p:cNvSpPr txBox="1"/>
          <p:nvPr/>
        </p:nvSpPr>
        <p:spPr>
          <a:xfrm>
            <a:off x="2668121" y="1888745"/>
            <a:ext cx="6183937" cy="2436757"/>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Under the guidance of</a:t>
            </a:r>
          </a:p>
          <a:p>
            <a:pPr algn="ctr"/>
            <a:endParaRPr lang="en-US" sz="2400" dirty="0">
              <a:latin typeface="Times New Roman" panose="02020603050405020304" pitchFamily="18" charset="0"/>
              <a:cs typeface="Times New Roman" panose="02020603050405020304" pitchFamily="18" charset="0"/>
            </a:endParaRPr>
          </a:p>
          <a:p>
            <a:pPr algn="ctr"/>
            <a:r>
              <a:rPr lang="en-US" sz="2400" b="1" dirty="0">
                <a:effectLst/>
                <a:latin typeface="Times New Roman" panose="02020603050405020304" pitchFamily="18" charset="0"/>
                <a:ea typeface="Times New Roman" panose="02020603050405020304" pitchFamily="18" charset="0"/>
              </a:rPr>
              <a:t>Dr. Amit </a:t>
            </a:r>
            <a:r>
              <a:rPr lang="en-US" sz="2400" b="1" dirty="0" err="1">
                <a:effectLst/>
                <a:latin typeface="Times New Roman" panose="02020603050405020304" pitchFamily="18" charset="0"/>
                <a:ea typeface="Times New Roman" panose="02020603050405020304" pitchFamily="18" charset="0"/>
              </a:rPr>
              <a:t>Hirawat</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Department of Computer Applications</a:t>
            </a:r>
          </a:p>
          <a:p>
            <a:pPr marL="0" marR="0" algn="ctr">
              <a:lnSpc>
                <a:spcPct val="107000"/>
              </a:lnSpc>
              <a:spcAft>
                <a:spcPts val="800"/>
              </a:spcAft>
            </a:pPr>
            <a:r>
              <a:rPr lang="en-US" sz="2400" dirty="0">
                <a:latin typeface="Times New Roman" panose="02020603050405020304" pitchFamily="18" charset="0"/>
                <a:cs typeface="Times New Roman" panose="02020603050405020304" pitchFamily="18" charset="0"/>
              </a:rPr>
              <a:t>Faculty of Science, Technology and Architecture</a:t>
            </a:r>
          </a:p>
          <a:p>
            <a:pPr algn="ctr"/>
            <a:r>
              <a:rPr lang="en-US" sz="2400" dirty="0">
                <a:latin typeface="Times New Roman" panose="02020603050405020304" pitchFamily="18" charset="0"/>
                <a:cs typeface="Times New Roman" panose="02020603050405020304" pitchFamily="18" charset="0"/>
              </a:rPr>
              <a:t>Manipal University Jaipur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68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8B3F98-7A22-99E4-E59D-CE6924A0DACF}"/>
              </a:ext>
            </a:extLst>
          </p:cNvPr>
          <p:cNvSpPr>
            <a:spLocks noGrp="1"/>
          </p:cNvSpPr>
          <p:nvPr>
            <p:ph type="dt" sz="half" idx="10"/>
          </p:nvPr>
        </p:nvSpPr>
        <p:spPr/>
        <p:txBody>
          <a:bodyPr/>
          <a:lstStyle/>
          <a:p>
            <a:r>
              <a:rPr lang="en-IN"/>
              <a:t>10-04-2022</a:t>
            </a:r>
          </a:p>
        </p:txBody>
      </p:sp>
      <p:sp>
        <p:nvSpPr>
          <p:cNvPr id="3" name="Footer Placeholder 2">
            <a:extLst>
              <a:ext uri="{FF2B5EF4-FFF2-40B4-BE49-F238E27FC236}">
                <a16:creationId xmlns:a16="http://schemas.microsoft.com/office/drawing/2014/main" id="{929329B4-83BA-5030-78AF-75F3576220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22B881-3F9C-8E94-7D5D-F4DE0DC252D7}"/>
              </a:ext>
            </a:extLst>
          </p:cNvPr>
          <p:cNvSpPr>
            <a:spLocks noGrp="1"/>
          </p:cNvSpPr>
          <p:nvPr>
            <p:ph type="sldNum" sz="quarter" idx="12"/>
          </p:nvPr>
        </p:nvSpPr>
        <p:spPr/>
        <p:txBody>
          <a:bodyPr/>
          <a:lstStyle/>
          <a:p>
            <a:fld id="{4A50C117-A8B7-44AD-9C02-F3C433722954}" type="slidenum">
              <a:rPr lang="en-IN" smtClean="0"/>
              <a:t>10</a:t>
            </a:fld>
            <a:endParaRPr lang="en-IN"/>
          </a:p>
        </p:txBody>
      </p:sp>
      <p:pic>
        <p:nvPicPr>
          <p:cNvPr id="8" name="Picture 7">
            <a:extLst>
              <a:ext uri="{FF2B5EF4-FFF2-40B4-BE49-F238E27FC236}">
                <a16:creationId xmlns:a16="http://schemas.microsoft.com/office/drawing/2014/main" id="{6F51315F-0D4A-B204-3596-E730DF52D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317" y="0"/>
            <a:ext cx="2133365" cy="6858000"/>
          </a:xfrm>
          <a:prstGeom prst="rect">
            <a:avLst/>
          </a:prstGeom>
        </p:spPr>
      </p:pic>
      <p:sp>
        <p:nvSpPr>
          <p:cNvPr id="9" name="TextBox 8">
            <a:extLst>
              <a:ext uri="{FF2B5EF4-FFF2-40B4-BE49-F238E27FC236}">
                <a16:creationId xmlns:a16="http://schemas.microsoft.com/office/drawing/2014/main" id="{8C03F54E-874B-51C9-B9C8-D49465A116DE}"/>
              </a:ext>
            </a:extLst>
          </p:cNvPr>
          <p:cNvSpPr txBox="1"/>
          <p:nvPr/>
        </p:nvSpPr>
        <p:spPr>
          <a:xfrm>
            <a:off x="341916" y="136525"/>
            <a:ext cx="1867884" cy="369332"/>
          </a:xfrm>
          <a:prstGeom prst="rect">
            <a:avLst/>
          </a:prstGeom>
          <a:noFill/>
        </p:spPr>
        <p:txBody>
          <a:bodyPr wrap="none" rtlCol="0">
            <a:spAutoFit/>
          </a:bodyPr>
          <a:lstStyle/>
          <a:p>
            <a:r>
              <a:rPr lang="en-US" dirty="0"/>
              <a:t>Use Case Diagram</a:t>
            </a:r>
          </a:p>
        </p:txBody>
      </p:sp>
    </p:spTree>
    <p:extLst>
      <p:ext uri="{BB962C8B-B14F-4D97-AF65-F5344CB8AC3E}">
        <p14:creationId xmlns:p14="http://schemas.microsoft.com/office/powerpoint/2010/main" val="3071631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0E33A-F7BD-C629-50E6-4D660987A656}"/>
              </a:ext>
            </a:extLst>
          </p:cNvPr>
          <p:cNvSpPr>
            <a:spLocks noGrp="1"/>
          </p:cNvSpPr>
          <p:nvPr>
            <p:ph type="dt" sz="half" idx="10"/>
          </p:nvPr>
        </p:nvSpPr>
        <p:spPr/>
        <p:txBody>
          <a:bodyPr/>
          <a:lstStyle/>
          <a:p>
            <a:r>
              <a:rPr lang="en-IN"/>
              <a:t>10-04-2022</a:t>
            </a:r>
          </a:p>
        </p:txBody>
      </p:sp>
      <p:sp>
        <p:nvSpPr>
          <p:cNvPr id="3" name="Footer Placeholder 2">
            <a:extLst>
              <a:ext uri="{FF2B5EF4-FFF2-40B4-BE49-F238E27FC236}">
                <a16:creationId xmlns:a16="http://schemas.microsoft.com/office/drawing/2014/main" id="{B22AF80A-3507-6566-84A2-707A78D8C6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79942D-CEEF-3F9E-033C-4AF122ADD1AF}"/>
              </a:ext>
            </a:extLst>
          </p:cNvPr>
          <p:cNvSpPr>
            <a:spLocks noGrp="1"/>
          </p:cNvSpPr>
          <p:nvPr>
            <p:ph type="sldNum" sz="quarter" idx="12"/>
          </p:nvPr>
        </p:nvSpPr>
        <p:spPr/>
        <p:txBody>
          <a:bodyPr/>
          <a:lstStyle/>
          <a:p>
            <a:fld id="{4A50C117-A8B7-44AD-9C02-F3C433722954}" type="slidenum">
              <a:rPr lang="en-IN" smtClean="0"/>
              <a:t>11</a:t>
            </a:fld>
            <a:endParaRPr lang="en-IN"/>
          </a:p>
        </p:txBody>
      </p:sp>
      <p:sp>
        <p:nvSpPr>
          <p:cNvPr id="5" name="TextBox 4">
            <a:extLst>
              <a:ext uri="{FF2B5EF4-FFF2-40B4-BE49-F238E27FC236}">
                <a16:creationId xmlns:a16="http://schemas.microsoft.com/office/drawing/2014/main" id="{A146C8BE-A5C5-4418-F774-6093CF45918B}"/>
              </a:ext>
            </a:extLst>
          </p:cNvPr>
          <p:cNvSpPr txBox="1"/>
          <p:nvPr/>
        </p:nvSpPr>
        <p:spPr>
          <a:xfrm>
            <a:off x="898358" y="577516"/>
            <a:ext cx="1781321" cy="369332"/>
          </a:xfrm>
          <a:prstGeom prst="rect">
            <a:avLst/>
          </a:prstGeom>
          <a:noFill/>
        </p:spPr>
        <p:txBody>
          <a:bodyPr wrap="none" rtlCol="0">
            <a:spAutoFit/>
          </a:bodyPr>
          <a:lstStyle/>
          <a:p>
            <a:r>
              <a:rPr lang="en-US" dirty="0"/>
              <a:t>Admin Flowchart</a:t>
            </a:r>
          </a:p>
        </p:txBody>
      </p:sp>
      <p:pic>
        <p:nvPicPr>
          <p:cNvPr id="7" name="Picture 6">
            <a:extLst>
              <a:ext uri="{FF2B5EF4-FFF2-40B4-BE49-F238E27FC236}">
                <a16:creationId xmlns:a16="http://schemas.microsoft.com/office/drawing/2014/main" id="{0B67C05A-79B2-E876-C361-66B546C1AF58}"/>
              </a:ext>
            </a:extLst>
          </p:cNvPr>
          <p:cNvPicPr>
            <a:picLocks noChangeAspect="1"/>
          </p:cNvPicPr>
          <p:nvPr/>
        </p:nvPicPr>
        <p:blipFill>
          <a:blip r:embed="rId2">
            <a:extLst>
              <a:ext uri="{28A0092B-C50C-407E-A947-70E740481C1C}">
                <a14:useLocalDpi xmlns:a14="http://schemas.microsoft.com/office/drawing/2010/main" val="0"/>
              </a:ext>
            </a:extLst>
          </a:blip>
          <a:srcRect l="15197" t="11228" r="41118" b="18012"/>
          <a:stretch/>
        </p:blipFill>
        <p:spPr>
          <a:xfrm>
            <a:off x="3088105" y="946848"/>
            <a:ext cx="5325979" cy="4852737"/>
          </a:xfrm>
          <a:prstGeom prst="rect">
            <a:avLst/>
          </a:prstGeom>
        </p:spPr>
      </p:pic>
    </p:spTree>
    <p:extLst>
      <p:ext uri="{BB962C8B-B14F-4D97-AF65-F5344CB8AC3E}">
        <p14:creationId xmlns:p14="http://schemas.microsoft.com/office/powerpoint/2010/main" val="20563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230EF8-E876-6462-F206-4F2FA13C3AC2}"/>
              </a:ext>
            </a:extLst>
          </p:cNvPr>
          <p:cNvSpPr>
            <a:spLocks noGrp="1"/>
          </p:cNvSpPr>
          <p:nvPr>
            <p:ph type="dt" sz="half" idx="10"/>
          </p:nvPr>
        </p:nvSpPr>
        <p:spPr/>
        <p:txBody>
          <a:bodyPr/>
          <a:lstStyle/>
          <a:p>
            <a:r>
              <a:rPr lang="en-IN"/>
              <a:t>10-04-2022</a:t>
            </a:r>
          </a:p>
        </p:txBody>
      </p:sp>
      <p:sp>
        <p:nvSpPr>
          <p:cNvPr id="3" name="Footer Placeholder 2">
            <a:extLst>
              <a:ext uri="{FF2B5EF4-FFF2-40B4-BE49-F238E27FC236}">
                <a16:creationId xmlns:a16="http://schemas.microsoft.com/office/drawing/2014/main" id="{02820023-2010-4DDA-E0E5-687FED1732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5A3B93-8C5A-BD81-072C-2BC1A567243F}"/>
              </a:ext>
            </a:extLst>
          </p:cNvPr>
          <p:cNvSpPr>
            <a:spLocks noGrp="1"/>
          </p:cNvSpPr>
          <p:nvPr>
            <p:ph type="sldNum" sz="quarter" idx="12"/>
          </p:nvPr>
        </p:nvSpPr>
        <p:spPr/>
        <p:txBody>
          <a:bodyPr/>
          <a:lstStyle/>
          <a:p>
            <a:fld id="{4A50C117-A8B7-44AD-9C02-F3C433722954}" type="slidenum">
              <a:rPr lang="en-IN" smtClean="0"/>
              <a:t>12</a:t>
            </a:fld>
            <a:endParaRPr lang="en-IN"/>
          </a:p>
        </p:txBody>
      </p:sp>
      <p:sp>
        <p:nvSpPr>
          <p:cNvPr id="5" name="TextBox 4">
            <a:extLst>
              <a:ext uri="{FF2B5EF4-FFF2-40B4-BE49-F238E27FC236}">
                <a16:creationId xmlns:a16="http://schemas.microsoft.com/office/drawing/2014/main" id="{86F96B58-ED77-56FF-D403-C2C3B5339303}"/>
              </a:ext>
            </a:extLst>
          </p:cNvPr>
          <p:cNvSpPr txBox="1"/>
          <p:nvPr/>
        </p:nvSpPr>
        <p:spPr>
          <a:xfrm>
            <a:off x="200527" y="136525"/>
            <a:ext cx="1544077" cy="369332"/>
          </a:xfrm>
          <a:prstGeom prst="rect">
            <a:avLst/>
          </a:prstGeom>
          <a:noFill/>
        </p:spPr>
        <p:txBody>
          <a:bodyPr wrap="none" rtlCol="0">
            <a:spAutoFit/>
          </a:bodyPr>
          <a:lstStyle/>
          <a:p>
            <a:r>
              <a:rPr lang="en-US" dirty="0"/>
              <a:t>App Flowchart</a:t>
            </a:r>
          </a:p>
        </p:txBody>
      </p:sp>
      <p:pic>
        <p:nvPicPr>
          <p:cNvPr id="7" name="Picture 6">
            <a:extLst>
              <a:ext uri="{FF2B5EF4-FFF2-40B4-BE49-F238E27FC236}">
                <a16:creationId xmlns:a16="http://schemas.microsoft.com/office/drawing/2014/main" id="{C1E7027A-6C27-9674-590A-818E9B32BD80}"/>
              </a:ext>
            </a:extLst>
          </p:cNvPr>
          <p:cNvPicPr>
            <a:picLocks noChangeAspect="1"/>
          </p:cNvPicPr>
          <p:nvPr/>
        </p:nvPicPr>
        <p:blipFill>
          <a:blip r:embed="rId2">
            <a:extLst>
              <a:ext uri="{28A0092B-C50C-407E-A947-70E740481C1C}">
                <a14:useLocalDpi xmlns:a14="http://schemas.microsoft.com/office/drawing/2010/main" val="0"/>
              </a:ext>
            </a:extLst>
          </a:blip>
          <a:srcRect l="16513" t="20234" r="23289" b="29006"/>
          <a:stretch/>
        </p:blipFill>
        <p:spPr>
          <a:xfrm>
            <a:off x="1491915" y="986590"/>
            <a:ext cx="8810499" cy="4178969"/>
          </a:xfrm>
          <a:prstGeom prst="rect">
            <a:avLst/>
          </a:prstGeom>
        </p:spPr>
      </p:pic>
    </p:spTree>
    <p:extLst>
      <p:ext uri="{BB962C8B-B14F-4D97-AF65-F5344CB8AC3E}">
        <p14:creationId xmlns:p14="http://schemas.microsoft.com/office/powerpoint/2010/main" val="3854169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7EA5D3-3AE4-E782-7539-58C820B8FC96}"/>
              </a:ext>
            </a:extLst>
          </p:cNvPr>
          <p:cNvSpPr>
            <a:spLocks noGrp="1"/>
          </p:cNvSpPr>
          <p:nvPr>
            <p:ph type="dt" sz="half" idx="10"/>
          </p:nvPr>
        </p:nvSpPr>
        <p:spPr/>
        <p:txBody>
          <a:bodyPr/>
          <a:lstStyle/>
          <a:p>
            <a:r>
              <a:rPr lang="en-IN"/>
              <a:t>10-04-2022</a:t>
            </a:r>
          </a:p>
        </p:txBody>
      </p:sp>
      <p:sp>
        <p:nvSpPr>
          <p:cNvPr id="3" name="Footer Placeholder 2">
            <a:extLst>
              <a:ext uri="{FF2B5EF4-FFF2-40B4-BE49-F238E27FC236}">
                <a16:creationId xmlns:a16="http://schemas.microsoft.com/office/drawing/2014/main" id="{8A6BAB90-381E-E558-BA7E-330352A583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ADF899-9DC7-A8DC-D430-379CF4CA3A75}"/>
              </a:ext>
            </a:extLst>
          </p:cNvPr>
          <p:cNvSpPr>
            <a:spLocks noGrp="1"/>
          </p:cNvSpPr>
          <p:nvPr>
            <p:ph type="sldNum" sz="quarter" idx="12"/>
          </p:nvPr>
        </p:nvSpPr>
        <p:spPr/>
        <p:txBody>
          <a:bodyPr/>
          <a:lstStyle/>
          <a:p>
            <a:fld id="{4A50C117-A8B7-44AD-9C02-F3C433722954}" type="slidenum">
              <a:rPr lang="en-IN" smtClean="0"/>
              <a:t>13</a:t>
            </a:fld>
            <a:endParaRPr lang="en-IN"/>
          </a:p>
        </p:txBody>
      </p:sp>
      <p:sp>
        <p:nvSpPr>
          <p:cNvPr id="5" name="TextBox 4">
            <a:extLst>
              <a:ext uri="{FF2B5EF4-FFF2-40B4-BE49-F238E27FC236}">
                <a16:creationId xmlns:a16="http://schemas.microsoft.com/office/drawing/2014/main" id="{7C859E05-9D7F-FE66-6F5A-1D5FC18215B5}"/>
              </a:ext>
            </a:extLst>
          </p:cNvPr>
          <p:cNvSpPr txBox="1"/>
          <p:nvPr/>
        </p:nvSpPr>
        <p:spPr>
          <a:xfrm>
            <a:off x="208027" y="136525"/>
            <a:ext cx="1260345" cy="369332"/>
          </a:xfrm>
          <a:prstGeom prst="rect">
            <a:avLst/>
          </a:prstGeom>
          <a:noFill/>
        </p:spPr>
        <p:txBody>
          <a:bodyPr wrap="none" rtlCol="0">
            <a:spAutoFit/>
          </a:bodyPr>
          <a:lstStyle/>
          <a:p>
            <a:r>
              <a:rPr lang="en-US" dirty="0"/>
              <a:t>ER Diagram</a:t>
            </a:r>
          </a:p>
        </p:txBody>
      </p:sp>
      <p:pic>
        <p:nvPicPr>
          <p:cNvPr id="7" name="Picture 6">
            <a:extLst>
              <a:ext uri="{FF2B5EF4-FFF2-40B4-BE49-F238E27FC236}">
                <a16:creationId xmlns:a16="http://schemas.microsoft.com/office/drawing/2014/main" id="{D078CC29-519C-9752-2FB8-DC8DEB866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44" y="762000"/>
            <a:ext cx="11752782" cy="5541076"/>
          </a:xfrm>
          <a:prstGeom prst="rect">
            <a:avLst/>
          </a:prstGeom>
        </p:spPr>
      </p:pic>
    </p:spTree>
    <p:extLst>
      <p:ext uri="{BB962C8B-B14F-4D97-AF65-F5344CB8AC3E}">
        <p14:creationId xmlns:p14="http://schemas.microsoft.com/office/powerpoint/2010/main" val="1836598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0F94-C31D-6887-CF4D-09AC73299525}"/>
              </a:ext>
            </a:extLst>
          </p:cNvPr>
          <p:cNvSpPr>
            <a:spLocks noGrp="1"/>
          </p:cNvSpPr>
          <p:nvPr>
            <p:ph type="title"/>
          </p:nvPr>
        </p:nvSpPr>
        <p:spPr>
          <a:xfrm>
            <a:off x="838200" y="365126"/>
            <a:ext cx="10515600" cy="931830"/>
          </a:xfrm>
        </p:spPr>
        <p:txBody>
          <a:bodyPr>
            <a:normAutofit/>
          </a:bodyPr>
          <a:lstStyle/>
          <a:p>
            <a:r>
              <a:rPr lang="en-US" sz="3600" dirty="0">
                <a:solidFill>
                  <a:schemeClr val="accent2"/>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75C14E4-D9FB-6166-3542-1987F56AA03E}"/>
              </a:ext>
            </a:extLst>
          </p:cNvPr>
          <p:cNvSpPr>
            <a:spLocks noGrp="1"/>
          </p:cNvSpPr>
          <p:nvPr>
            <p:ph idx="1"/>
          </p:nvPr>
        </p:nvSpPr>
        <p:spPr>
          <a:xfrm>
            <a:off x="838200" y="1296956"/>
            <a:ext cx="10515600" cy="4351338"/>
          </a:xfrm>
        </p:spPr>
        <p:txBody>
          <a:bodyPr/>
          <a:lstStyle/>
          <a:p>
            <a:pPr>
              <a:buNone/>
            </a:pPr>
            <a:r>
              <a:rPr lang="en-US" dirty="0">
                <a:cs typeface="Times New Roman" panose="02020603050405020304" pitchFamily="18" charset="0"/>
              </a:rPr>
              <a:t>Secure Link successfully streamlines B2B transactions by providing a seamless marketplace for wholesalers, retailers, and distributors. With its comprehensive features—including an intuitive e-commerce system, secure authentication, efficient order management, and flexible payment options—Secure Link enhances business operations and fosters a more connected supply chain. The platform’s user-friendly design, automated pricing, and promotional features ensure a smooth purchasing experience while driving growth for businesses. As Secure Link continues to evolve, it remains committed to optimizing B2B interactions, expanding its offerings, and adapting to market demands to support its users effectively.</a:t>
            </a:r>
            <a:endParaRPr lang="en-US" dirty="0"/>
          </a:p>
        </p:txBody>
      </p:sp>
      <p:sp>
        <p:nvSpPr>
          <p:cNvPr id="6" name="Slide Number Placeholder 5">
            <a:extLst>
              <a:ext uri="{FF2B5EF4-FFF2-40B4-BE49-F238E27FC236}">
                <a16:creationId xmlns:a16="http://schemas.microsoft.com/office/drawing/2014/main" id="{75698B35-9F7A-FA27-BA16-BEFBF8C1537B}"/>
              </a:ext>
            </a:extLst>
          </p:cNvPr>
          <p:cNvSpPr>
            <a:spLocks noGrp="1"/>
          </p:cNvSpPr>
          <p:nvPr>
            <p:ph type="sldNum" sz="quarter" idx="12"/>
          </p:nvPr>
        </p:nvSpPr>
        <p:spPr/>
        <p:txBody>
          <a:bodyPr/>
          <a:lstStyle/>
          <a:p>
            <a:fld id="{4A50C117-A8B7-44AD-9C02-F3C433722954}" type="slidenum">
              <a:rPr lang="en-IN" smtClean="0"/>
              <a:t>14</a:t>
            </a:fld>
            <a:endParaRPr lang="en-IN"/>
          </a:p>
        </p:txBody>
      </p:sp>
    </p:spTree>
    <p:extLst>
      <p:ext uri="{BB962C8B-B14F-4D97-AF65-F5344CB8AC3E}">
        <p14:creationId xmlns:p14="http://schemas.microsoft.com/office/powerpoint/2010/main" val="1995503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06A9-911C-03DC-C315-F8A3853AAC56}"/>
              </a:ext>
            </a:extLst>
          </p:cNvPr>
          <p:cNvSpPr>
            <a:spLocks noGrp="1"/>
          </p:cNvSpPr>
          <p:nvPr>
            <p:ph type="title"/>
          </p:nvPr>
        </p:nvSpPr>
        <p:spPr>
          <a:xfrm>
            <a:off x="838200" y="271105"/>
            <a:ext cx="10515600" cy="819863"/>
          </a:xfrm>
        </p:spPr>
        <p:txBody>
          <a:bodyPr>
            <a:normAutofit/>
          </a:bodyPr>
          <a:lstStyle/>
          <a:p>
            <a:r>
              <a:rPr lang="en-US" sz="3600" dirty="0">
                <a:solidFill>
                  <a:schemeClr val="accent2"/>
                </a:solidFill>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26FBFD2E-5D6B-CF29-6C86-13DD6BB722D4}"/>
              </a:ext>
            </a:extLst>
          </p:cNvPr>
          <p:cNvSpPr>
            <a:spLocks noGrp="1"/>
          </p:cNvSpPr>
          <p:nvPr>
            <p:ph idx="1"/>
          </p:nvPr>
        </p:nvSpPr>
        <p:spPr>
          <a:xfrm>
            <a:off x="838200" y="1253331"/>
            <a:ext cx="10515600" cy="4942196"/>
          </a:xfrm>
        </p:spPr>
        <p:txBody>
          <a:bodyPr>
            <a:normAutofit/>
          </a:bodyPr>
          <a:lstStyle/>
          <a:p>
            <a:r>
              <a:rPr lang="en-US" sz="2600" dirty="0">
                <a:cs typeface="Times New Roman" panose="02020603050405020304" pitchFamily="18" charset="0"/>
              </a:rPr>
              <a:t>AI-driven recommendations for personalized user experience.</a:t>
            </a:r>
          </a:p>
          <a:p>
            <a:r>
              <a:rPr lang="en-US" sz="2600" dirty="0">
                <a:cs typeface="Times New Roman" panose="02020603050405020304" pitchFamily="18" charset="0"/>
              </a:rPr>
              <a:t>Integration with ERP &amp; CRM systems for seamless business operations.</a:t>
            </a:r>
          </a:p>
          <a:p>
            <a:r>
              <a:rPr lang="en-US" sz="2600" dirty="0">
                <a:cs typeface="Times New Roman" panose="02020603050405020304" pitchFamily="18" charset="0"/>
              </a:rPr>
              <a:t>Blockchain-based secure transactions for transparency and trust.</a:t>
            </a:r>
          </a:p>
          <a:p>
            <a:r>
              <a:rPr lang="en-US" sz="2600" dirty="0">
                <a:cs typeface="Times New Roman" panose="02020603050405020304" pitchFamily="18" charset="0"/>
              </a:rPr>
              <a:t>Expanded payment options, including BNPL and credit-based purchasing.</a:t>
            </a:r>
          </a:p>
          <a:p>
            <a:r>
              <a:rPr lang="en-US" sz="2600" dirty="0">
                <a:cs typeface="Times New Roman" panose="02020603050405020304" pitchFamily="18" charset="0"/>
              </a:rPr>
              <a:t>Real-time logistics tracking and AI-driven demand forecasting.</a:t>
            </a:r>
          </a:p>
          <a:p>
            <a:r>
              <a:rPr lang="en-US" sz="2600" dirty="0">
                <a:cs typeface="Times New Roman" panose="02020603050405020304" pitchFamily="18" charset="0"/>
              </a:rPr>
              <a:t>Multilingual &amp; multi-currency support for global reach.AR-based product visualization for better purchasing decisions.</a:t>
            </a:r>
          </a:p>
          <a:p>
            <a:r>
              <a:rPr lang="en-US" sz="2600" dirty="0">
                <a:cs typeface="Times New Roman" panose="02020603050405020304" pitchFamily="18" charset="0"/>
              </a:rPr>
              <a:t>Advanced data analytics for business intelligence and insights.</a:t>
            </a:r>
          </a:p>
          <a:p>
            <a:r>
              <a:rPr lang="en-US" sz="2600" dirty="0">
                <a:cs typeface="Times New Roman" panose="02020603050405020304" pitchFamily="18" charset="0"/>
              </a:rPr>
              <a:t>Sustainable practices with eco-friendly packaging and logistics.</a:t>
            </a:r>
          </a:p>
          <a:p>
            <a:r>
              <a:rPr lang="en-US" sz="2600" dirty="0">
                <a:cs typeface="Times New Roman" panose="02020603050405020304" pitchFamily="18" charset="0"/>
              </a:rPr>
              <a:t>API integrations to enhance marketplace capabilities and scalability.</a:t>
            </a:r>
            <a:endParaRPr lang="en-US" dirty="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B7D20E2-72D7-8E69-1340-023999E5330A}"/>
              </a:ext>
            </a:extLst>
          </p:cNvPr>
          <p:cNvSpPr>
            <a:spLocks noGrp="1"/>
          </p:cNvSpPr>
          <p:nvPr>
            <p:ph type="sldNum" sz="quarter" idx="12"/>
          </p:nvPr>
        </p:nvSpPr>
        <p:spPr/>
        <p:txBody>
          <a:bodyPr/>
          <a:lstStyle/>
          <a:p>
            <a:fld id="{4A50C117-A8B7-44AD-9C02-F3C433722954}" type="slidenum">
              <a:rPr lang="en-IN" smtClean="0"/>
              <a:t>15</a:t>
            </a:fld>
            <a:endParaRPr lang="en-IN"/>
          </a:p>
        </p:txBody>
      </p:sp>
    </p:spTree>
    <p:extLst>
      <p:ext uri="{BB962C8B-B14F-4D97-AF65-F5344CB8AC3E}">
        <p14:creationId xmlns:p14="http://schemas.microsoft.com/office/powerpoint/2010/main" val="286709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7" name="Footer Placeholder 6">
            <a:extLst>
              <a:ext uri="{FF2B5EF4-FFF2-40B4-BE49-F238E27FC236}">
                <a16:creationId xmlns:a16="http://schemas.microsoft.com/office/drawing/2014/main" id="{31D7CA49-F267-4258-9A04-FF03AA60DA59}"/>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D5ABD82-3DB9-4BA9-9051-717D1910BD0D}"/>
              </a:ext>
            </a:extLst>
          </p:cNvPr>
          <p:cNvSpPr txBox="1"/>
          <p:nvPr/>
        </p:nvSpPr>
        <p:spPr>
          <a:xfrm>
            <a:off x="4874477" y="370752"/>
            <a:ext cx="1672253" cy="646331"/>
          </a:xfrm>
          <a:prstGeom prst="rect">
            <a:avLst/>
          </a:prstGeom>
          <a:noFill/>
        </p:spPr>
        <p:txBody>
          <a:bodyPr wrap="none" rtlCol="0">
            <a:spAutoFit/>
          </a:bodyPr>
          <a:lstStyle/>
          <a:p>
            <a:r>
              <a:rPr lang="en-US" sz="3600" b="1" dirty="0">
                <a:solidFill>
                  <a:schemeClr val="accent2"/>
                </a:solidFill>
                <a:latin typeface="Times New Roman" panose="02020603050405020304" pitchFamily="18" charset="0"/>
                <a:cs typeface="Times New Roman" panose="02020603050405020304" pitchFamily="18" charset="0"/>
              </a:rPr>
              <a:t>Outline</a:t>
            </a:r>
            <a:endParaRPr lang="en-IN" sz="3600" b="1" dirty="0">
              <a:solidFill>
                <a:schemeClr val="accent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65044EB-8CB4-41F9-9EA3-AAB77C711AB6}"/>
              </a:ext>
            </a:extLst>
          </p:cNvPr>
          <p:cNvSpPr txBox="1"/>
          <p:nvPr/>
        </p:nvSpPr>
        <p:spPr>
          <a:xfrm>
            <a:off x="838200" y="1608529"/>
            <a:ext cx="10515600" cy="3385542"/>
          </a:xfrm>
          <a:prstGeom prst="rect">
            <a:avLst/>
          </a:prstGeom>
          <a:noFill/>
        </p:spPr>
        <p:txBody>
          <a:bodyPr wrap="square" rtlCol="0">
            <a:spAutoFit/>
          </a:bodyPr>
          <a:lstStyle/>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Introduction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Motivation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Process Model</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Software Requirement Specification (SRS) </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Data Flow Diagram (DFD)</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Output</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Conclusion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21524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EC17-1618-E180-FB70-7C807947C222}"/>
              </a:ext>
            </a:extLst>
          </p:cNvPr>
          <p:cNvSpPr>
            <a:spLocks noGrp="1"/>
          </p:cNvSpPr>
          <p:nvPr>
            <p:ph type="title"/>
          </p:nvPr>
        </p:nvSpPr>
        <p:spPr>
          <a:xfrm>
            <a:off x="838200" y="136525"/>
            <a:ext cx="4760167" cy="992479"/>
          </a:xfrm>
        </p:spPr>
        <p:txBody>
          <a:bodyPr>
            <a:normAutofit/>
          </a:bodyPr>
          <a:lstStyle/>
          <a:p>
            <a:r>
              <a:rPr lang="en-US" sz="3600" dirty="0">
                <a:solidFill>
                  <a:schemeClr val="accent2"/>
                </a:solidFill>
                <a:latin typeface="Times New Roman" panose="02020603050405020304" pitchFamily="18" charset="0"/>
                <a:cs typeface="Times New Roman" panose="02020603050405020304" pitchFamily="18" charset="0"/>
              </a:rPr>
              <a:t>INTRODUCTION</a:t>
            </a:r>
          </a:p>
        </p:txBody>
      </p:sp>
      <p:sp>
        <p:nvSpPr>
          <p:cNvPr id="5" name="Slide Number Placeholder 4">
            <a:extLst>
              <a:ext uri="{FF2B5EF4-FFF2-40B4-BE49-F238E27FC236}">
                <a16:creationId xmlns:a16="http://schemas.microsoft.com/office/drawing/2014/main" id="{FB81B578-675F-10C9-047C-892AC44951C0}"/>
              </a:ext>
            </a:extLst>
          </p:cNvPr>
          <p:cNvSpPr>
            <a:spLocks noGrp="1"/>
          </p:cNvSpPr>
          <p:nvPr>
            <p:ph type="sldNum" sz="quarter" idx="12"/>
          </p:nvPr>
        </p:nvSpPr>
        <p:spPr/>
        <p:txBody>
          <a:bodyPr/>
          <a:lstStyle/>
          <a:p>
            <a:fld id="{4A50C117-A8B7-44AD-9C02-F3C433722954}" type="slidenum">
              <a:rPr lang="en-IN" smtClean="0"/>
              <a:t>3</a:t>
            </a:fld>
            <a:endParaRPr lang="en-IN"/>
          </a:p>
        </p:txBody>
      </p:sp>
      <p:sp>
        <p:nvSpPr>
          <p:cNvPr id="6" name="TextBox 5">
            <a:extLst>
              <a:ext uri="{FF2B5EF4-FFF2-40B4-BE49-F238E27FC236}">
                <a16:creationId xmlns:a16="http://schemas.microsoft.com/office/drawing/2014/main" id="{57B7DCFE-832D-E117-3E80-CCB1FA7D02D3}"/>
              </a:ext>
            </a:extLst>
          </p:cNvPr>
          <p:cNvSpPr txBox="1"/>
          <p:nvPr/>
        </p:nvSpPr>
        <p:spPr>
          <a:xfrm>
            <a:off x="838200" y="1129004"/>
            <a:ext cx="10937033" cy="4093428"/>
          </a:xfrm>
          <a:prstGeom prst="rect">
            <a:avLst/>
          </a:prstGeom>
          <a:noFill/>
        </p:spPr>
        <p:txBody>
          <a:bodyPr wrap="square" rtlCol="0">
            <a:spAutoFit/>
          </a:bodyPr>
          <a:lstStyle/>
          <a:p>
            <a:pPr>
              <a:buNone/>
            </a:pPr>
            <a:r>
              <a:rPr lang="en-US" sz="2000" dirty="0"/>
              <a:t>Secure Link is a B2B marketplace app designed to streamline bulk purchasing for wholesalers, retailers, and distributors specializing in cables and connectors. The platform offers a seamless e-commerce experience with a well-organized product catalog, allowing businesses to navigate through categories and subcategories effortlessly.</a:t>
            </a:r>
          </a:p>
          <a:p>
            <a:pPr>
              <a:buNone/>
            </a:pPr>
            <a:r>
              <a:rPr lang="en-US" sz="2000" dirty="0"/>
              <a:t>With advanced order management features such as cart, watchlist, repeat orders, and returns, users can efficiently handle their procurement process.</a:t>
            </a:r>
          </a:p>
          <a:p>
            <a:pPr>
              <a:buNone/>
            </a:pPr>
            <a:r>
              <a:rPr lang="en-US" sz="2000" dirty="0"/>
              <a:t>Secure Link also provides flexible payment options, including the ability to place orders without upfront payment, along with automated pricing, cashback offers, and discount vouchers to enhance cost efficiency. Integrated logistics support ensures smooth transportation, while real-time notifications keep users updated on their orders. </a:t>
            </a:r>
          </a:p>
          <a:p>
            <a:pPr>
              <a:buNone/>
            </a:pPr>
            <a:r>
              <a:rPr lang="en-US" sz="2000" dirty="0"/>
              <a:t>Additionally, the app features multi-login and OTP-based authentication for secure access, along with a dedicated help center and profile management to enhance user experience. By leveraging Secure Link, businesses can optimize their supply chain operations and improve their purchasing efficiency.</a:t>
            </a:r>
          </a:p>
        </p:txBody>
      </p:sp>
    </p:spTree>
    <p:extLst>
      <p:ext uri="{BB962C8B-B14F-4D97-AF65-F5344CB8AC3E}">
        <p14:creationId xmlns:p14="http://schemas.microsoft.com/office/powerpoint/2010/main" val="166087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93A5-7A10-8789-6773-8F50B39D3859}"/>
              </a:ext>
            </a:extLst>
          </p:cNvPr>
          <p:cNvSpPr>
            <a:spLocks noGrp="1"/>
          </p:cNvSpPr>
          <p:nvPr>
            <p:ph type="title"/>
          </p:nvPr>
        </p:nvSpPr>
        <p:spPr>
          <a:xfrm>
            <a:off x="838200" y="365126"/>
            <a:ext cx="10515600" cy="754548"/>
          </a:xfrm>
        </p:spPr>
        <p:txBody>
          <a:bodyPr>
            <a:normAutofit fontScale="90000"/>
          </a:bodyPr>
          <a:lstStyle/>
          <a:p>
            <a:br>
              <a:rPr lang="en-US" sz="4000" dirty="0">
                <a:solidFill>
                  <a:schemeClr val="accent2"/>
                </a:solidFill>
                <a:latin typeface="Times New Roman" panose="02020603050405020304" pitchFamily="18" charset="0"/>
                <a:cs typeface="Times New Roman" panose="02020603050405020304" pitchFamily="18" charset="0"/>
              </a:rPr>
            </a:br>
            <a:r>
              <a:rPr lang="en-US" dirty="0">
                <a:solidFill>
                  <a:schemeClr val="accent2"/>
                </a:solidFill>
                <a:latin typeface="Times New Roman" panose="02020603050405020304" pitchFamily="18" charset="0"/>
                <a:cs typeface="Times New Roman" panose="02020603050405020304" pitchFamily="18" charset="0"/>
              </a:rPr>
              <a:t>Motivation</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07FC2C7-A5D2-B5A1-33C9-947F6D40B779}"/>
              </a:ext>
            </a:extLst>
          </p:cNvPr>
          <p:cNvSpPr>
            <a:spLocks noGrp="1"/>
          </p:cNvSpPr>
          <p:nvPr>
            <p:ph idx="1"/>
          </p:nvPr>
        </p:nvSpPr>
        <p:spPr>
          <a:xfrm>
            <a:off x="838200" y="1253330"/>
            <a:ext cx="10515600" cy="4755583"/>
          </a:xfrm>
        </p:spPr>
        <p:txBody>
          <a:bodyPr>
            <a:normAutofit/>
          </a:bodyPr>
          <a:lstStyle/>
          <a:p>
            <a:pPr algn="just">
              <a:buNone/>
            </a:pPr>
            <a:r>
              <a:rPr lang="en-US" sz="2000" dirty="0"/>
              <a:t>The idea behind developing Secure Link stems from several challenges and inefficiencies in the traditional B2B wholesale industry, especially for cables and connectors.</a:t>
            </a:r>
          </a:p>
          <a:p>
            <a:pPr algn="just">
              <a:buNone/>
            </a:pPr>
            <a:r>
              <a:rPr lang="en-US" sz="2000" b="1" dirty="0"/>
              <a:t>Fragmented Supply Chain </a:t>
            </a:r>
            <a:r>
              <a:rPr lang="en-US" sz="2000" dirty="0"/>
              <a:t>– Many wholesalers, retailers, and distributors face difficulties in sourcing products efficiently due to a lack of a centralized platform.</a:t>
            </a:r>
          </a:p>
          <a:p>
            <a:pPr algn="just">
              <a:buNone/>
            </a:pPr>
            <a:r>
              <a:rPr lang="en-US" sz="2000" b="1" dirty="0"/>
              <a:t>Time-Consuming Ordering Process </a:t>
            </a:r>
            <a:r>
              <a:rPr lang="en-US" sz="2000" dirty="0"/>
              <a:t>– Traditional procurement methods involve manual negotiations, phone calls, and emails, making bulk ordering slow and inefficient.</a:t>
            </a:r>
          </a:p>
          <a:p>
            <a:pPr algn="just">
              <a:buNone/>
            </a:pPr>
            <a:r>
              <a:rPr lang="en-US" sz="2000" b="1" dirty="0"/>
              <a:t>Lack of Price Transparency </a:t>
            </a:r>
            <a:r>
              <a:rPr lang="en-US" sz="2000" dirty="0"/>
              <a:t>– Businesses often struggle with inconsistent pricing, hidden costs, and limited access to bulk discounts.</a:t>
            </a:r>
          </a:p>
          <a:p>
            <a:pPr algn="just">
              <a:buNone/>
            </a:pPr>
            <a:r>
              <a:rPr lang="en-US" sz="2000" b="1" dirty="0"/>
              <a:t>Limited Payment Flexibility </a:t>
            </a:r>
            <a:r>
              <a:rPr lang="en-US" sz="2000" dirty="0"/>
              <a:t>– Many B2B transactions require upfront payments, restricting purchasing power and business growth.</a:t>
            </a:r>
          </a:p>
          <a:p>
            <a:pPr algn="just">
              <a:buNone/>
            </a:pPr>
            <a:r>
              <a:rPr lang="en-US" sz="2000" b="1" dirty="0"/>
              <a:t>Logistics and Order Tracking Issues </a:t>
            </a:r>
            <a:r>
              <a:rPr lang="en-US" sz="2000" dirty="0"/>
              <a:t>– Many businesses do not have visibility into the shipment status, leading to delays and uncertainty.</a:t>
            </a:r>
          </a:p>
          <a:p>
            <a:pPr algn="just">
              <a:buNone/>
            </a:pPr>
            <a:r>
              <a:rPr lang="en-US" sz="2000" b="1" dirty="0"/>
              <a:t>Digital Transformation in B2B </a:t>
            </a:r>
            <a:r>
              <a:rPr lang="en-US" sz="2000" dirty="0"/>
              <a:t>– With the rise of e-commerce, businesses demand seamless, automated, and scalable solutions for procurement.</a:t>
            </a:r>
          </a:p>
        </p:txBody>
      </p:sp>
      <p:sp>
        <p:nvSpPr>
          <p:cNvPr id="4" name="Date Placeholder 3">
            <a:extLst>
              <a:ext uri="{FF2B5EF4-FFF2-40B4-BE49-F238E27FC236}">
                <a16:creationId xmlns:a16="http://schemas.microsoft.com/office/drawing/2014/main" id="{524A41C0-492F-193B-6E7B-C66C4480D076}"/>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1669EDBE-F5F3-9625-A29D-9F47D032D6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A8F598-DA33-5047-C7E0-AECA79A6BD75}"/>
              </a:ext>
            </a:extLst>
          </p:cNvPr>
          <p:cNvSpPr>
            <a:spLocks noGrp="1"/>
          </p:cNvSpPr>
          <p:nvPr>
            <p:ph type="sldNum" sz="quarter" idx="12"/>
          </p:nvPr>
        </p:nvSpPr>
        <p:spPr/>
        <p:txBody>
          <a:bodyPr/>
          <a:lstStyle/>
          <a:p>
            <a:fld id="{4A50C117-A8B7-44AD-9C02-F3C433722954}" type="slidenum">
              <a:rPr lang="en-IN" smtClean="0"/>
              <a:t>4</a:t>
            </a:fld>
            <a:endParaRPr lang="en-IN"/>
          </a:p>
        </p:txBody>
      </p:sp>
    </p:spTree>
    <p:extLst>
      <p:ext uri="{BB962C8B-B14F-4D97-AF65-F5344CB8AC3E}">
        <p14:creationId xmlns:p14="http://schemas.microsoft.com/office/powerpoint/2010/main" val="4125625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5DFAD-CBBB-72BF-4BC4-8131B6907E26}"/>
              </a:ext>
            </a:extLst>
          </p:cNvPr>
          <p:cNvSpPr>
            <a:spLocks noGrp="1"/>
          </p:cNvSpPr>
          <p:nvPr>
            <p:ph type="title"/>
          </p:nvPr>
        </p:nvSpPr>
        <p:spPr>
          <a:xfrm>
            <a:off x="838200" y="365126"/>
            <a:ext cx="10515600" cy="689233"/>
          </a:xfrm>
        </p:spPr>
        <p:txBody>
          <a:bodyPr>
            <a:normAutofit fontScale="90000"/>
          </a:bodyPr>
          <a:lstStyle/>
          <a:p>
            <a:br>
              <a:rPr lang="en-US" sz="4000" dirty="0">
                <a:solidFill>
                  <a:schemeClr val="accent2"/>
                </a:solidFill>
                <a:latin typeface="Times New Roman" panose="02020603050405020304" pitchFamily="18" charset="0"/>
                <a:cs typeface="Times New Roman" panose="02020603050405020304" pitchFamily="18" charset="0"/>
              </a:rPr>
            </a:br>
            <a:r>
              <a:rPr lang="en-US" sz="4000" dirty="0">
                <a:solidFill>
                  <a:schemeClr val="accent2"/>
                </a:solidFill>
                <a:latin typeface="Times New Roman" panose="02020603050405020304" pitchFamily="18" charset="0"/>
                <a:cs typeface="Times New Roman" panose="02020603050405020304" pitchFamily="18" charset="0"/>
              </a:rPr>
              <a:t>Process Model</a:t>
            </a:r>
            <a:br>
              <a:rPr lang="en-US" sz="16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BDECA0-6EEF-6AAB-289D-5048EADC8AD8}"/>
              </a:ext>
            </a:extLst>
          </p:cNvPr>
          <p:cNvSpPr>
            <a:spLocks noGrp="1"/>
          </p:cNvSpPr>
          <p:nvPr>
            <p:ph idx="1"/>
          </p:nvPr>
        </p:nvSpPr>
        <p:spPr>
          <a:xfrm>
            <a:off x="838200" y="1253331"/>
            <a:ext cx="10515600" cy="4802236"/>
          </a:xfrm>
        </p:spPr>
        <p:txBody>
          <a:bodyPr>
            <a:normAutofit lnSpcReduction="10000"/>
          </a:bodyPr>
          <a:lstStyle/>
          <a:p>
            <a:pPr>
              <a:buNone/>
            </a:pPr>
            <a:r>
              <a:rPr lang="en-US" sz="2200" b="1" dirty="0">
                <a:latin typeface="Times New Roman" panose="02020603050405020304" pitchFamily="18" charset="0"/>
                <a:cs typeface="Times New Roman" panose="02020603050405020304" pitchFamily="18" charset="0"/>
              </a:rPr>
              <a:t>Software Requirement:</a:t>
            </a:r>
          </a:p>
          <a:p>
            <a:pPr>
              <a:buNone/>
            </a:pPr>
            <a:r>
              <a:rPr lang="en-US" sz="2200" dirty="0">
                <a:latin typeface="Times New Roman" panose="02020603050405020304" pitchFamily="18" charset="0"/>
                <a:cs typeface="Times New Roman" panose="02020603050405020304" pitchFamily="18" charset="0"/>
              </a:rPr>
              <a:t>Operating System: Windows/Linux/mac OS</a:t>
            </a:r>
          </a:p>
          <a:p>
            <a:pPr>
              <a:buNone/>
            </a:pPr>
            <a:r>
              <a:rPr lang="en-US" sz="2200" dirty="0">
                <a:latin typeface="Times New Roman" panose="02020603050405020304" pitchFamily="18" charset="0"/>
                <a:cs typeface="Times New Roman" panose="02020603050405020304" pitchFamily="18" charset="0"/>
              </a:rPr>
              <a:t>Backend: Java, Spring Boot</a:t>
            </a:r>
          </a:p>
          <a:p>
            <a:pPr>
              <a:buNone/>
            </a:pPr>
            <a:r>
              <a:rPr lang="en-US" sz="2200" dirty="0">
                <a:latin typeface="Times New Roman" panose="02020603050405020304" pitchFamily="18" charset="0"/>
                <a:cs typeface="Times New Roman" panose="02020603050405020304" pitchFamily="18" charset="0"/>
              </a:rPr>
              <a:t>Frontend: React JS / Flutter </a:t>
            </a:r>
          </a:p>
          <a:p>
            <a:pPr>
              <a:buNone/>
            </a:pPr>
            <a:r>
              <a:rPr lang="en-US" sz="2200" dirty="0">
                <a:latin typeface="Times New Roman" panose="02020603050405020304" pitchFamily="18" charset="0"/>
                <a:cs typeface="Times New Roman" panose="02020603050405020304" pitchFamily="18" charset="0"/>
              </a:rPr>
              <a:t>Database: MySQL</a:t>
            </a:r>
          </a:p>
          <a:p>
            <a:pPr>
              <a:buNone/>
            </a:pPr>
            <a:r>
              <a:rPr lang="en-US" sz="2200" dirty="0">
                <a:latin typeface="Times New Roman" panose="02020603050405020304" pitchFamily="18" charset="0"/>
                <a:cs typeface="Times New Roman" panose="02020603050405020304" pitchFamily="18" charset="0"/>
              </a:rPr>
              <a:t>Server: AWS Cloud </a:t>
            </a:r>
          </a:p>
          <a:p>
            <a:pPr>
              <a:buNone/>
            </a:pPr>
            <a:r>
              <a:rPr lang="en-US" sz="2200" dirty="0">
                <a:latin typeface="Times New Roman" panose="02020603050405020304" pitchFamily="18" charset="0"/>
                <a:cs typeface="Times New Roman" panose="02020603050405020304" pitchFamily="18" charset="0"/>
              </a:rPr>
              <a:t>Version Control: Git </a:t>
            </a:r>
          </a:p>
          <a:p>
            <a:pPr>
              <a:buNone/>
            </a:pPr>
            <a:r>
              <a:rPr lang="en-US" sz="2200" dirty="0">
                <a:latin typeface="Times New Roman" panose="02020603050405020304" pitchFamily="18" charset="0"/>
                <a:cs typeface="Times New Roman" panose="02020603050405020304" pitchFamily="18" charset="0"/>
              </a:rPr>
              <a:t>Testing Tools: Selenium, JMeter 2. </a:t>
            </a:r>
          </a:p>
          <a:p>
            <a:pPr>
              <a:buNone/>
            </a:pPr>
            <a:r>
              <a:rPr lang="en-US" sz="2200" b="1" dirty="0">
                <a:latin typeface="Times New Roman" panose="02020603050405020304" pitchFamily="18" charset="0"/>
                <a:cs typeface="Times New Roman" panose="02020603050405020304" pitchFamily="18" charset="0"/>
              </a:rPr>
              <a:t>Hardware Requirements: </a:t>
            </a:r>
          </a:p>
          <a:p>
            <a:pPr>
              <a:buNone/>
            </a:pPr>
            <a:r>
              <a:rPr lang="en-US" sz="2200" dirty="0">
                <a:latin typeface="Times New Roman" panose="02020603050405020304" pitchFamily="18" charset="0"/>
                <a:cs typeface="Times New Roman" panose="02020603050405020304" pitchFamily="18" charset="0"/>
              </a:rPr>
              <a:t>Server: 4 Core CPU, 16 GB RAM</a:t>
            </a:r>
          </a:p>
          <a:p>
            <a:pPr>
              <a:buNone/>
            </a:pPr>
            <a:r>
              <a:rPr lang="en-US" sz="2200" dirty="0">
                <a:latin typeface="Times New Roman" panose="02020603050405020304" pitchFamily="18" charset="0"/>
                <a:cs typeface="Times New Roman" panose="02020603050405020304" pitchFamily="18" charset="0"/>
              </a:rPr>
              <a:t>Development Machines: Minimum 8 GB RAM, Intel i5/i7 processor</a:t>
            </a:r>
          </a:p>
          <a:p>
            <a:pPr>
              <a:buNone/>
            </a:pPr>
            <a:r>
              <a:rPr lang="en-US" sz="2200" dirty="0">
                <a:latin typeface="Times New Roman" panose="02020603050405020304" pitchFamily="18" charset="0"/>
                <a:cs typeface="Times New Roman" panose="02020603050405020304" pitchFamily="18" charset="0"/>
              </a:rPr>
              <a:t>Mobile Devices: Android (9+), iOS (13+)</a:t>
            </a:r>
          </a:p>
        </p:txBody>
      </p:sp>
      <p:sp>
        <p:nvSpPr>
          <p:cNvPr id="4" name="Date Placeholder 3">
            <a:extLst>
              <a:ext uri="{FF2B5EF4-FFF2-40B4-BE49-F238E27FC236}">
                <a16:creationId xmlns:a16="http://schemas.microsoft.com/office/drawing/2014/main" id="{651142AC-A1D8-1D5F-E81B-ED449E780B42}"/>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3835E4F5-F16F-1A80-582F-E28342720D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2BA1C4-A3F8-81BD-5425-7E70C4AD956C}"/>
              </a:ext>
            </a:extLst>
          </p:cNvPr>
          <p:cNvSpPr>
            <a:spLocks noGrp="1"/>
          </p:cNvSpPr>
          <p:nvPr>
            <p:ph type="sldNum" sz="quarter" idx="12"/>
          </p:nvPr>
        </p:nvSpPr>
        <p:spPr/>
        <p:txBody>
          <a:bodyPr/>
          <a:lstStyle/>
          <a:p>
            <a:fld id="{4A50C117-A8B7-44AD-9C02-F3C433722954}" type="slidenum">
              <a:rPr lang="en-IN" smtClean="0"/>
              <a:t>5</a:t>
            </a:fld>
            <a:endParaRPr lang="en-IN"/>
          </a:p>
        </p:txBody>
      </p:sp>
    </p:spTree>
    <p:extLst>
      <p:ext uri="{BB962C8B-B14F-4D97-AF65-F5344CB8AC3E}">
        <p14:creationId xmlns:p14="http://schemas.microsoft.com/office/powerpoint/2010/main" val="2515522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9F4B6-0447-C622-CAC6-830F2F8C28AA}"/>
              </a:ext>
            </a:extLst>
          </p:cNvPr>
          <p:cNvSpPr>
            <a:spLocks noGrp="1"/>
          </p:cNvSpPr>
          <p:nvPr>
            <p:ph type="title"/>
          </p:nvPr>
        </p:nvSpPr>
        <p:spPr>
          <a:xfrm>
            <a:off x="838200" y="257109"/>
            <a:ext cx="10515600" cy="847855"/>
          </a:xfrm>
        </p:spPr>
        <p:txBody>
          <a:bodyPr>
            <a:normAutofit fontScale="90000"/>
          </a:bodyPr>
          <a:lstStyle/>
          <a:p>
            <a:br>
              <a:rPr lang="en-US" sz="3600" dirty="0">
                <a:solidFill>
                  <a:schemeClr val="accent2"/>
                </a:solidFill>
                <a:latin typeface="Times New Roman" panose="02020603050405020304" pitchFamily="18" charset="0"/>
                <a:cs typeface="Times New Roman" panose="02020603050405020304" pitchFamily="18" charset="0"/>
              </a:rPr>
            </a:br>
            <a:r>
              <a:rPr lang="en-US" sz="3600" dirty="0">
                <a:solidFill>
                  <a:schemeClr val="accent2"/>
                </a:solidFill>
                <a:latin typeface="Times New Roman" panose="02020603050405020304" pitchFamily="18" charset="0"/>
                <a:cs typeface="Times New Roman" panose="02020603050405020304" pitchFamily="18" charset="0"/>
              </a:rPr>
              <a:t>Software </a:t>
            </a:r>
            <a:r>
              <a:rPr lang="en-US" sz="4000" dirty="0">
                <a:solidFill>
                  <a:schemeClr val="accent2"/>
                </a:solidFill>
                <a:latin typeface="Times New Roman" panose="02020603050405020304" pitchFamily="18" charset="0"/>
                <a:cs typeface="Times New Roman" panose="02020603050405020304" pitchFamily="18" charset="0"/>
              </a:rPr>
              <a:t>Requirement</a:t>
            </a:r>
            <a:r>
              <a:rPr lang="en-US" sz="3600" dirty="0">
                <a:solidFill>
                  <a:schemeClr val="accent2"/>
                </a:solidFill>
                <a:latin typeface="Times New Roman" panose="02020603050405020304" pitchFamily="18" charset="0"/>
                <a:cs typeface="Times New Roman" panose="02020603050405020304" pitchFamily="18" charset="0"/>
              </a:rPr>
              <a:t> Specification (SRS) </a:t>
            </a:r>
            <a:br>
              <a:rPr lang="en-US" sz="1400" dirty="0">
                <a:latin typeface="Times New Roman" panose="02020603050405020304" pitchFamily="18" charset="0"/>
                <a:cs typeface="Times New Roman" panose="02020603050405020304" pitchFamily="18" charset="0"/>
              </a:rPr>
            </a:br>
            <a:endParaRPr lang="en-US" sz="3600"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89A8D9-6A64-FC82-A6D0-33B13613F72D}"/>
              </a:ext>
            </a:extLst>
          </p:cNvPr>
          <p:cNvSpPr>
            <a:spLocks noGrp="1"/>
          </p:cNvSpPr>
          <p:nvPr>
            <p:ph idx="1"/>
          </p:nvPr>
        </p:nvSpPr>
        <p:spPr>
          <a:xfrm>
            <a:off x="838200" y="1253331"/>
            <a:ext cx="10515600" cy="4895542"/>
          </a:xfrm>
        </p:spPr>
        <p:txBody>
          <a:bodyPr/>
          <a:lstStyle/>
          <a:p>
            <a:pPr marL="0" indent="0">
              <a:buNone/>
            </a:pPr>
            <a:r>
              <a:rPr lang="en-US" dirty="0">
                <a:hlinkClick r:id="rId2"/>
              </a:rPr>
              <a:t>https://docs.google.com/document/d/1NdTLJ6YKIENdegPpboQg6oKoNdSursq0/edit?usp=sharing&amp;ouid=109700981304907089612&amp;rtpof=true&amp;sd=true</a:t>
            </a:r>
            <a:endParaRPr lang="en-US" dirty="0"/>
          </a:p>
        </p:txBody>
      </p:sp>
      <p:sp>
        <p:nvSpPr>
          <p:cNvPr id="4" name="Date Placeholder 3">
            <a:extLst>
              <a:ext uri="{FF2B5EF4-FFF2-40B4-BE49-F238E27FC236}">
                <a16:creationId xmlns:a16="http://schemas.microsoft.com/office/drawing/2014/main" id="{AFEC8106-B6F6-5A51-DE19-1BC887ACD049}"/>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46CB0A2F-EFF9-EB54-FB81-E764374F65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45DB81-FED1-EBF5-7DEE-9CF4D5A24ED5}"/>
              </a:ext>
            </a:extLst>
          </p:cNvPr>
          <p:cNvSpPr>
            <a:spLocks noGrp="1"/>
          </p:cNvSpPr>
          <p:nvPr>
            <p:ph type="sldNum" sz="quarter" idx="12"/>
          </p:nvPr>
        </p:nvSpPr>
        <p:spPr/>
        <p:txBody>
          <a:bodyPr/>
          <a:lstStyle/>
          <a:p>
            <a:fld id="{4A50C117-A8B7-44AD-9C02-F3C433722954}" type="slidenum">
              <a:rPr lang="en-IN" smtClean="0"/>
              <a:t>6</a:t>
            </a:fld>
            <a:endParaRPr lang="en-IN"/>
          </a:p>
        </p:txBody>
      </p:sp>
    </p:spTree>
    <p:extLst>
      <p:ext uri="{BB962C8B-B14F-4D97-AF65-F5344CB8AC3E}">
        <p14:creationId xmlns:p14="http://schemas.microsoft.com/office/powerpoint/2010/main" val="1597485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18E5-64D9-1BDC-81DD-78098A937CA6}"/>
              </a:ext>
            </a:extLst>
          </p:cNvPr>
          <p:cNvSpPr>
            <a:spLocks noGrp="1"/>
          </p:cNvSpPr>
          <p:nvPr>
            <p:ph type="title"/>
          </p:nvPr>
        </p:nvSpPr>
        <p:spPr>
          <a:xfrm>
            <a:off x="838200" y="365126"/>
            <a:ext cx="10515600" cy="651912"/>
          </a:xfrm>
        </p:spPr>
        <p:txBody>
          <a:bodyPr>
            <a:normAutofit fontScale="90000"/>
          </a:bodyPr>
          <a:lstStyle/>
          <a:p>
            <a:br>
              <a:rPr lang="en-US" sz="3600" dirty="0">
                <a:solidFill>
                  <a:schemeClr val="accent2"/>
                </a:solidFill>
                <a:latin typeface="Times New Roman" panose="02020603050405020304" pitchFamily="18" charset="0"/>
                <a:cs typeface="Times New Roman" panose="02020603050405020304" pitchFamily="18" charset="0"/>
              </a:rPr>
            </a:br>
            <a:r>
              <a:rPr lang="en-US" sz="3600" dirty="0">
                <a:solidFill>
                  <a:schemeClr val="accent2"/>
                </a:solidFill>
                <a:latin typeface="Times New Roman" panose="02020603050405020304" pitchFamily="18" charset="0"/>
                <a:cs typeface="Times New Roman" panose="02020603050405020304" pitchFamily="18" charset="0"/>
              </a:rPr>
              <a:t>Data </a:t>
            </a:r>
            <a:r>
              <a:rPr lang="en-US" sz="4000" dirty="0">
                <a:solidFill>
                  <a:schemeClr val="accent2"/>
                </a:solidFill>
                <a:latin typeface="Times New Roman" panose="02020603050405020304" pitchFamily="18" charset="0"/>
                <a:cs typeface="Times New Roman" panose="02020603050405020304" pitchFamily="18" charset="0"/>
              </a:rPr>
              <a:t>Flow</a:t>
            </a:r>
            <a:r>
              <a:rPr lang="en-US" sz="3600" dirty="0">
                <a:solidFill>
                  <a:schemeClr val="accent2"/>
                </a:solidFill>
                <a:latin typeface="Times New Roman" panose="02020603050405020304" pitchFamily="18" charset="0"/>
                <a:cs typeface="Times New Roman" panose="02020603050405020304" pitchFamily="18" charset="0"/>
              </a:rPr>
              <a:t> Diagram (DFD)</a:t>
            </a:r>
            <a:br>
              <a:rPr lang="en-US" sz="1400" dirty="0">
                <a:latin typeface="Times New Roman" panose="02020603050405020304" pitchFamily="18" charset="0"/>
                <a:cs typeface="Times New Roman" panose="02020603050405020304" pitchFamily="18" charset="0"/>
              </a:rPr>
            </a:br>
            <a:endParaRPr lang="en-US" sz="3600"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946BE3-13F8-2792-9E9F-D4C86FA40672}"/>
              </a:ext>
            </a:extLst>
          </p:cNvPr>
          <p:cNvSpPr>
            <a:spLocks noGrp="1"/>
          </p:cNvSpPr>
          <p:nvPr>
            <p:ph idx="1"/>
          </p:nvPr>
        </p:nvSpPr>
        <p:spPr>
          <a:xfrm>
            <a:off x="838200" y="1173713"/>
            <a:ext cx="2570747" cy="448575"/>
          </a:xfrm>
        </p:spPr>
        <p:txBody>
          <a:bodyPr>
            <a:normAutofit lnSpcReduction="10000"/>
          </a:bodyPr>
          <a:lstStyle/>
          <a:p>
            <a:pPr marL="0" indent="0">
              <a:buNone/>
            </a:pPr>
            <a:r>
              <a:rPr lang="en-US" u="sng" dirty="0">
                <a:latin typeface="Times New Roman" panose="02020603050405020304" pitchFamily="18" charset="0"/>
                <a:cs typeface="Times New Roman" panose="02020603050405020304" pitchFamily="18" charset="0"/>
              </a:rPr>
              <a:t>Zero Level DFD</a:t>
            </a:r>
          </a:p>
        </p:txBody>
      </p:sp>
      <p:pic>
        <p:nvPicPr>
          <p:cNvPr id="5" name="Picture 4">
            <a:extLst>
              <a:ext uri="{FF2B5EF4-FFF2-40B4-BE49-F238E27FC236}">
                <a16:creationId xmlns:a16="http://schemas.microsoft.com/office/drawing/2014/main" id="{28C104B8-2291-67A7-3ABF-7640A8917B1B}"/>
              </a:ext>
            </a:extLst>
          </p:cNvPr>
          <p:cNvPicPr>
            <a:picLocks noChangeAspect="1"/>
          </p:cNvPicPr>
          <p:nvPr/>
        </p:nvPicPr>
        <p:blipFill>
          <a:blip r:embed="rId2"/>
          <a:stretch>
            <a:fillRect/>
          </a:stretch>
        </p:blipFill>
        <p:spPr>
          <a:xfrm>
            <a:off x="418674" y="2717426"/>
            <a:ext cx="10636194" cy="1974890"/>
          </a:xfrm>
          <a:prstGeom prst="rect">
            <a:avLst/>
          </a:prstGeom>
        </p:spPr>
      </p:pic>
    </p:spTree>
    <p:extLst>
      <p:ext uri="{BB962C8B-B14F-4D97-AF65-F5344CB8AC3E}">
        <p14:creationId xmlns:p14="http://schemas.microsoft.com/office/powerpoint/2010/main" val="4203216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59AC98B-4E1B-8DB1-3408-18A44441123D}"/>
              </a:ext>
            </a:extLst>
          </p:cNvPr>
          <p:cNvSpPr txBox="1"/>
          <p:nvPr/>
        </p:nvSpPr>
        <p:spPr>
          <a:xfrm>
            <a:off x="427653" y="531845"/>
            <a:ext cx="7221894" cy="523220"/>
          </a:xfrm>
          <a:prstGeom prst="rect">
            <a:avLst/>
          </a:prstGeom>
          <a:noFill/>
        </p:spPr>
        <p:txBody>
          <a:bodyPr wrap="square" rtlCol="0">
            <a:spAutoFit/>
          </a:bodyPr>
          <a:lstStyle/>
          <a:p>
            <a:r>
              <a:rPr lang="en-US" sz="2800" u="sng" dirty="0">
                <a:latin typeface="Times New Roman" panose="02020603050405020304" pitchFamily="18" charset="0"/>
                <a:cs typeface="Times New Roman" panose="02020603050405020304" pitchFamily="18" charset="0"/>
              </a:rPr>
              <a:t>First Level DFD</a:t>
            </a:r>
          </a:p>
        </p:txBody>
      </p:sp>
      <p:pic>
        <p:nvPicPr>
          <p:cNvPr id="3" name="Picture 2">
            <a:extLst>
              <a:ext uri="{FF2B5EF4-FFF2-40B4-BE49-F238E27FC236}">
                <a16:creationId xmlns:a16="http://schemas.microsoft.com/office/drawing/2014/main" id="{3EE6E91B-5583-566C-C982-FCB556AF76E4}"/>
              </a:ext>
            </a:extLst>
          </p:cNvPr>
          <p:cNvPicPr>
            <a:picLocks noChangeAspect="1"/>
          </p:cNvPicPr>
          <p:nvPr/>
        </p:nvPicPr>
        <p:blipFill>
          <a:blip r:embed="rId2"/>
          <a:stretch>
            <a:fillRect/>
          </a:stretch>
        </p:blipFill>
        <p:spPr>
          <a:xfrm>
            <a:off x="2121315" y="1121811"/>
            <a:ext cx="7211431" cy="5496692"/>
          </a:xfrm>
          <a:prstGeom prst="rect">
            <a:avLst/>
          </a:prstGeom>
        </p:spPr>
      </p:pic>
    </p:spTree>
    <p:extLst>
      <p:ext uri="{BB962C8B-B14F-4D97-AF65-F5344CB8AC3E}">
        <p14:creationId xmlns:p14="http://schemas.microsoft.com/office/powerpoint/2010/main" val="3600237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1630-25A4-3732-4D4A-7A46A6980916}"/>
              </a:ext>
            </a:extLst>
          </p:cNvPr>
          <p:cNvSpPr>
            <a:spLocks noGrp="1"/>
          </p:cNvSpPr>
          <p:nvPr>
            <p:ph type="title"/>
          </p:nvPr>
        </p:nvSpPr>
        <p:spPr/>
        <p:txBody>
          <a:bodyPr>
            <a:normAutofit/>
          </a:bodyPr>
          <a:lstStyle/>
          <a:p>
            <a:r>
              <a:rPr lang="en-US" sz="3600" dirty="0">
                <a:solidFill>
                  <a:schemeClr val="accent2"/>
                </a:solidFill>
                <a:latin typeface="Times New Roman" panose="02020603050405020304" pitchFamily="18" charset="0"/>
                <a:cs typeface="Times New Roman" panose="02020603050405020304" pitchFamily="18" charset="0"/>
              </a:rPr>
              <a:t>OUTPUT</a:t>
            </a:r>
          </a:p>
        </p:txBody>
      </p:sp>
      <p:sp>
        <p:nvSpPr>
          <p:cNvPr id="6" name="Slide Number Placeholder 5">
            <a:extLst>
              <a:ext uri="{FF2B5EF4-FFF2-40B4-BE49-F238E27FC236}">
                <a16:creationId xmlns:a16="http://schemas.microsoft.com/office/drawing/2014/main" id="{6FC619A7-BB5E-E166-6E05-6641D0AD4D3A}"/>
              </a:ext>
            </a:extLst>
          </p:cNvPr>
          <p:cNvSpPr>
            <a:spLocks noGrp="1"/>
          </p:cNvSpPr>
          <p:nvPr>
            <p:ph type="sldNum" sz="quarter" idx="12"/>
          </p:nvPr>
        </p:nvSpPr>
        <p:spPr/>
        <p:txBody>
          <a:bodyPr/>
          <a:lstStyle/>
          <a:p>
            <a:fld id="{4A50C117-A8B7-44AD-9C02-F3C433722954}" type="slidenum">
              <a:rPr lang="en-IN" smtClean="0"/>
              <a:t>9</a:t>
            </a:fld>
            <a:endParaRPr lang="en-IN"/>
          </a:p>
        </p:txBody>
      </p:sp>
      <p:sp>
        <p:nvSpPr>
          <p:cNvPr id="4" name="TextBox 3">
            <a:extLst>
              <a:ext uri="{FF2B5EF4-FFF2-40B4-BE49-F238E27FC236}">
                <a16:creationId xmlns:a16="http://schemas.microsoft.com/office/drawing/2014/main" id="{2EB69134-CD4E-58DE-76F1-C92AEE0C4ED0}"/>
              </a:ext>
            </a:extLst>
          </p:cNvPr>
          <p:cNvSpPr txBox="1"/>
          <p:nvPr/>
        </p:nvSpPr>
        <p:spPr>
          <a:xfrm>
            <a:off x="629653" y="1419272"/>
            <a:ext cx="10724147" cy="3416320"/>
          </a:xfrm>
          <a:prstGeom prst="rect">
            <a:avLst/>
          </a:prstGeom>
          <a:noFill/>
        </p:spPr>
        <p:txBody>
          <a:bodyPr wrap="square">
            <a:spAutoFit/>
          </a:bodyPr>
          <a:lstStyle/>
          <a:p>
            <a:r>
              <a:rPr lang="en-US" dirty="0"/>
              <a:t>PVD Document:</a:t>
            </a:r>
          </a:p>
          <a:p>
            <a:r>
              <a:rPr lang="en-US" dirty="0">
                <a:hlinkClick r:id="rId2"/>
              </a:rPr>
              <a:t>https://docs.google.com/document/d/1GZt9DQ52Xlaa9yz8Svl_LHo2KctTVqf5/edit?usp=sharing&amp;ouid=109700981304907089612&amp;rtpof=true&amp;sd=true</a:t>
            </a:r>
            <a:endParaRPr lang="en-US" dirty="0"/>
          </a:p>
          <a:p>
            <a:endParaRPr lang="en-US" dirty="0"/>
          </a:p>
          <a:p>
            <a:r>
              <a:rPr lang="en-US" dirty="0"/>
              <a:t>BRD Document:</a:t>
            </a:r>
          </a:p>
          <a:p>
            <a:r>
              <a:rPr lang="en-US" dirty="0">
                <a:hlinkClick r:id="rId3"/>
              </a:rPr>
              <a:t>https://docs.google.com/document/d/1qLdQICMnZu1NlhwYS4uClENzqbB3mCm_/edit?usp=sharing&amp;ouid=109700981304907089612&amp;rtpof=true&amp;sd=true</a:t>
            </a:r>
            <a:endParaRPr lang="en-US" dirty="0"/>
          </a:p>
          <a:p>
            <a:endParaRPr lang="en-US" dirty="0"/>
          </a:p>
          <a:p>
            <a:r>
              <a:rPr lang="en-US" dirty="0"/>
              <a:t>Figma Link:</a:t>
            </a:r>
          </a:p>
          <a:p>
            <a:r>
              <a:rPr lang="en-US" dirty="0">
                <a:hlinkClick r:id="rId4"/>
              </a:rPr>
              <a:t>https://www.figma.com/proto/40tRqh1I9ALUh0jkvSd36g/Secure-Link---Admin?node-id=0-1&amp;t=nGyJ6IC4i995sbsK-1</a:t>
            </a:r>
            <a:endParaRPr lang="en-US" dirty="0"/>
          </a:p>
          <a:p>
            <a:endParaRPr lang="en-US" dirty="0"/>
          </a:p>
        </p:txBody>
      </p:sp>
    </p:spTree>
    <p:extLst>
      <p:ext uri="{BB962C8B-B14F-4D97-AF65-F5344CB8AC3E}">
        <p14:creationId xmlns:p14="http://schemas.microsoft.com/office/powerpoint/2010/main" val="32632786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1775</TotalTime>
  <Words>846</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PowerPoint Presentation</vt:lpstr>
      <vt:lpstr>INTRODUCTION</vt:lpstr>
      <vt:lpstr> Motivation </vt:lpstr>
      <vt:lpstr> Process Model </vt:lpstr>
      <vt:lpstr> Software Requirement Specification (SRS)  </vt:lpstr>
      <vt:lpstr> Data Flow Diagram (DFD) </vt:lpstr>
      <vt:lpstr>PowerPoint Presentation</vt:lpstr>
      <vt:lpstr>OUTPUT</vt:lpstr>
      <vt:lpstr>PowerPoint Presentation</vt:lpstr>
      <vt:lpstr>PowerPoint Presentation</vt:lpstr>
      <vt:lpstr>PowerPoint Presentation</vt:lpstr>
      <vt:lpstr>PowerPoint Presentation</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Hirawat [MU - Jaipur]</dc:creator>
  <cp:lastModifiedBy>Jhanvi Khanna</cp:lastModifiedBy>
  <cp:revision>40</cp:revision>
  <dcterms:created xsi:type="dcterms:W3CDTF">2022-04-04T16:03:24Z</dcterms:created>
  <dcterms:modified xsi:type="dcterms:W3CDTF">2025-03-30T05:16:14Z</dcterms:modified>
</cp:coreProperties>
</file>