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1" r:id="rId1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693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hanvi2505/PYTHON/tree/main/Assignment-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806440" y="3356658"/>
            <a:ext cx="8010144" cy="12948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320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.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5694744" y="3034144"/>
            <a:ext cx="8121840" cy="10806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7200" dirty="0">
                <a:solidFill>
                  <a:srgbClr val="2C3E50"/>
                </a:solidFill>
                <a:latin typeface="Haettenschweiler" panose="020B0706040902060204" pitchFamily="34" charset="0"/>
                <a:ea typeface="思源黑体-思源黑体-Bold" pitchFamily="34" charset="-122"/>
                <a:cs typeface="思源黑体-思源黑体-Bold" pitchFamily="34" charset="-120"/>
              </a:rPr>
              <a:t>Advanced Libraries In PYTHON</a:t>
            </a:r>
          </a:p>
          <a:p>
            <a:pPr marL="0" indent="0" algn="l">
              <a:lnSpc>
                <a:spcPts val="8970"/>
              </a:lnSpc>
              <a:buNone/>
            </a:pPr>
            <a:endParaRPr lang="en-US" sz="6410" dirty="0">
              <a:latin typeface="Haettenschweiler" panose="020B0706040902060204" pitchFamily="34" charset="0"/>
            </a:endParaRPr>
          </a:p>
        </p:txBody>
      </p:sp>
      <p:pic>
        <p:nvPicPr>
          <p:cNvPr id="10" name="Picture 4" descr="PySimpleGUI: The Simple Way to Create a GUI With Python – Real Python">
            <a:extLst>
              <a:ext uri="{FF2B5EF4-FFF2-40B4-BE49-F238E27FC236}">
                <a16:creationId xmlns:a16="http://schemas.microsoft.com/office/drawing/2014/main" id="{2EEA3A7D-EF90-702A-2B0C-771658A0B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51"/>
          <a:stretch/>
        </p:blipFill>
        <p:spPr bwMode="auto">
          <a:xfrm>
            <a:off x="0" y="-1"/>
            <a:ext cx="5694744" cy="841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BC1B49-E484-A553-2202-CE541F2D273F}"/>
              </a:ext>
            </a:extLst>
          </p:cNvPr>
          <p:cNvSpPr txBox="1"/>
          <p:nvPr/>
        </p:nvSpPr>
        <p:spPr>
          <a:xfrm>
            <a:off x="5806440" y="5752618"/>
            <a:ext cx="7631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NAME:-Janvi Panchal </a:t>
            </a:r>
          </a:p>
          <a:p>
            <a:r>
              <a:rPr lang="en-US" sz="2800" dirty="0"/>
              <a:t>CLASS:-4_IT_B</a:t>
            </a:r>
            <a:br>
              <a:rPr lang="en-US" sz="2800" dirty="0"/>
            </a:br>
            <a:r>
              <a:rPr lang="en-US" sz="2800" dirty="0"/>
              <a:t>ENROLLMENT NO:-2302031000137 (063)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781544" y="59436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5669280" y="4178808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8257032" y="3227832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3"/>
          <p:cNvSpPr/>
          <p:nvPr/>
        </p:nvSpPr>
        <p:spPr>
          <a:xfrm>
            <a:off x="9710928" y="2395728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Aggregation Functions</a:t>
            </a:r>
            <a:endParaRPr lang="en-US" sz="2340" dirty="0"/>
          </a:p>
        </p:txBody>
      </p:sp>
      <p:sp>
        <p:nvSpPr>
          <p:cNvPr id="10" name="Text 4"/>
          <p:cNvSpPr/>
          <p:nvPr/>
        </p:nvSpPr>
        <p:spPr>
          <a:xfrm>
            <a:off x="9710928" y="5797296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Performs operations on entire arrays rather than element-by-element, thereby optimizing runtime performance.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710928" y="5111496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Efficiency</a:t>
            </a:r>
            <a:endParaRPr lang="en-US" sz="2340" dirty="0"/>
          </a:p>
        </p:txBody>
      </p:sp>
      <p:sp>
        <p:nvSpPr>
          <p:cNvPr id="12" name="Text 6"/>
          <p:cNvSpPr/>
          <p:nvPr/>
        </p:nvSpPr>
        <p:spPr>
          <a:xfrm>
            <a:off x="832104" y="1033272"/>
            <a:ext cx="12984480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Arithmetic &amp; Operations</a:t>
            </a:r>
            <a:endParaRPr lang="en-US" sz="4690" dirty="0"/>
          </a:p>
        </p:txBody>
      </p:sp>
      <p:sp>
        <p:nvSpPr>
          <p:cNvPr id="13" name="Text 7"/>
          <p:cNvSpPr/>
          <p:nvPr/>
        </p:nvSpPr>
        <p:spPr>
          <a:xfrm>
            <a:off x="9710928" y="3081528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Functions like np.sum() and np.mean() enable efficient calculations of aggregates across arrays.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950976" y="4645152"/>
            <a:ext cx="3511296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Operations such as addition and multiplication are performed directly on arrays, simplifying code.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950976" y="3547872"/>
            <a:ext cx="3511296" cy="841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Element-wise Calculations</a:t>
            </a:r>
            <a:endParaRPr lang="en-US" sz="23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15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5408" y="3401568"/>
            <a:ext cx="1005840" cy="115214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960120" y="3761772"/>
            <a:ext cx="3831336" cy="3004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Broadcasting allows different shaped arrays to interact seamlessly in operations, making array manipulation simpler.</a:t>
            </a: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832104" y="1344168"/>
            <a:ext cx="12984480" cy="1664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20"/>
              </a:lnSpc>
              <a:buNone/>
            </a:pPr>
            <a:r>
              <a:rPr lang="en-US" sz="4800" b="1" dirty="0">
                <a:solidFill>
                  <a:srgbClr val="2C3E50"/>
                </a:solidFill>
                <a:latin typeface="Tw Cen MT Condensed Extra Bold" panose="020B0803020202020204" pitchFamily="34" charset="0"/>
                <a:ea typeface="思源黑体-思源黑体-Bold" pitchFamily="34" charset="-122"/>
                <a:cs typeface="思源黑体-思源黑体-Bold" pitchFamily="34" charset="-120"/>
              </a:rPr>
              <a:t>Understanding Broadcasting in Array Operations</a:t>
            </a:r>
            <a:endParaRPr lang="en-US" sz="4800" b="1" dirty="0">
              <a:latin typeface="Tw Cen MT Condensed Extra Bold" panose="020B0803020202020204" pitchFamily="34" charset="0"/>
            </a:endParaRPr>
          </a:p>
        </p:txBody>
      </p:sp>
      <p:sp>
        <p:nvSpPr>
          <p:cNvPr id="8" name="Text 2"/>
          <p:cNvSpPr/>
          <p:nvPr/>
        </p:nvSpPr>
        <p:spPr>
          <a:xfrm>
            <a:off x="960120" y="3217762"/>
            <a:ext cx="3831336" cy="46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70"/>
              </a:lnSpc>
              <a:buNone/>
            </a:pPr>
            <a:r>
              <a:rPr lang="en-US" sz="360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Combining Shapes</a:t>
            </a:r>
            <a:endParaRPr lang="en-US" sz="3600" dirty="0"/>
          </a:p>
        </p:txBody>
      </p:sp>
      <p:sp>
        <p:nvSpPr>
          <p:cNvPr id="9" name="Text 3"/>
          <p:cNvSpPr/>
          <p:nvPr/>
        </p:nvSpPr>
        <p:spPr>
          <a:xfrm>
            <a:off x="9848088" y="3761772"/>
            <a:ext cx="3831336" cy="17825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Adding a scalar to an array (a + b) automatically adjusts the dimensions for coherent arithmetic operations.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9848088" y="3217762"/>
            <a:ext cx="3831336" cy="544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70"/>
              </a:lnSpc>
              <a:buNone/>
            </a:pPr>
            <a:r>
              <a:rPr lang="en-US" sz="360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Example</a:t>
            </a:r>
            <a:endParaRPr lang="en-US" sz="3600" dirty="0"/>
          </a:p>
        </p:txBody>
      </p:sp>
      <p:sp>
        <p:nvSpPr>
          <p:cNvPr id="11" name="Text 5"/>
          <p:cNvSpPr/>
          <p:nvPr/>
        </p:nvSpPr>
        <p:spPr>
          <a:xfrm>
            <a:off x="5404104" y="3761772"/>
            <a:ext cx="3831336" cy="1450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Smaller arrays are 'stretched' to the shape of larger arrays, enabling straightforward computational tasks.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5404104" y="3217762"/>
            <a:ext cx="3831336" cy="46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70"/>
              </a:lnSpc>
              <a:buNone/>
            </a:pPr>
            <a:r>
              <a:rPr lang="en-US" sz="360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Automatic Expansion</a:t>
            </a:r>
            <a:endParaRPr lang="en-US" sz="3600" dirty="0"/>
          </a:p>
        </p:txBody>
      </p:sp>
      <p:sp>
        <p:nvSpPr>
          <p:cNvPr id="13" name="AutoShape 2">
            <a:extLst>
              <a:ext uri="{FF2B5EF4-FFF2-40B4-BE49-F238E27FC236}">
                <a16:creationId xmlns:a16="http://schemas.microsoft.com/office/drawing/2014/main" id="{8FAA55EA-E220-D871-0963-929F30470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76909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4224528"/>
            <a:ext cx="7790688" cy="77906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4224528"/>
            <a:ext cx="7790688" cy="77906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0" y="4224528"/>
            <a:ext cx="7790688" cy="779068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232904" y="497433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9765792" y="643737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4709160" y="643737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3"/>
          <p:cNvSpPr/>
          <p:nvPr/>
        </p:nvSpPr>
        <p:spPr>
          <a:xfrm>
            <a:off x="832104" y="649224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20"/>
              </a:lnSpc>
              <a:buNone/>
            </a:pPr>
            <a:r>
              <a:rPr lang="en-US" sz="466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Universal Functions (ufuncs)</a:t>
            </a:r>
            <a:endParaRPr lang="en-US" sz="4660" dirty="0"/>
          </a:p>
        </p:txBody>
      </p:sp>
      <p:sp>
        <p:nvSpPr>
          <p:cNvPr id="10" name="Text 4"/>
          <p:cNvSpPr/>
          <p:nvPr/>
        </p:nvSpPr>
        <p:spPr>
          <a:xfrm>
            <a:off x="950976" y="3502152"/>
            <a:ext cx="3858768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provides fast, vectorized operations for mathematical functions like np.exp() and np.sqrt().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838944" y="3858768"/>
            <a:ext cx="385876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Ufuncs cover numerous mathematical functions, enabling extensive numerical analysis.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950976" y="2825496"/>
            <a:ext cx="385876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7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Predefined Operations</a:t>
            </a:r>
            <a:endParaRPr lang="en-US" sz="2340" dirty="0"/>
          </a:p>
        </p:txBody>
      </p:sp>
      <p:sp>
        <p:nvSpPr>
          <p:cNvPr id="13" name="Text 7"/>
          <p:cNvSpPr/>
          <p:nvPr/>
        </p:nvSpPr>
        <p:spPr>
          <a:xfrm>
            <a:off x="5394960" y="2011680"/>
            <a:ext cx="385876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Element-wise Efficiency</a:t>
            </a:r>
            <a:endParaRPr lang="en-US" sz="2320" dirty="0"/>
          </a:p>
        </p:txBody>
      </p:sp>
      <p:sp>
        <p:nvSpPr>
          <p:cNvPr id="14" name="Text 8"/>
          <p:cNvSpPr/>
          <p:nvPr/>
        </p:nvSpPr>
        <p:spPr>
          <a:xfrm>
            <a:off x="5394960" y="2688336"/>
            <a:ext cx="385876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These operations rapidly process each element of the array, yielding significant performance gains.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9838944" y="3182112"/>
            <a:ext cx="385876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7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Wide Range</a:t>
            </a:r>
            <a:endParaRPr lang="en-US" sz="23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64" y="5971032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264" y="2185416"/>
            <a:ext cx="1188720" cy="118872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568" y="4078224"/>
            <a:ext cx="1188720" cy="118872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30184" y="6345936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0" name="Text 1"/>
          <p:cNvSpPr/>
          <p:nvPr/>
        </p:nvSpPr>
        <p:spPr>
          <a:xfrm>
            <a:off x="8330184" y="256032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2"/>
          <p:cNvSpPr/>
          <p:nvPr/>
        </p:nvSpPr>
        <p:spPr>
          <a:xfrm>
            <a:off x="5047488" y="4453128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2" name="Text 3"/>
          <p:cNvSpPr/>
          <p:nvPr/>
        </p:nvSpPr>
        <p:spPr>
          <a:xfrm>
            <a:off x="950976" y="4617720"/>
            <a:ext cx="351129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supports linear algebra operations with functions like np.dot() for matrix multiplication.</a:t>
            </a:r>
            <a:endParaRPr lang="en-US" sz="1850" dirty="0"/>
          </a:p>
        </p:txBody>
      </p:sp>
      <p:sp>
        <p:nvSpPr>
          <p:cNvPr id="13" name="Text 4"/>
          <p:cNvSpPr/>
          <p:nvPr/>
        </p:nvSpPr>
        <p:spPr>
          <a:xfrm>
            <a:off x="9710928" y="5294376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Application</a:t>
            </a:r>
            <a:endParaRPr lang="en-US" sz="2340" dirty="0"/>
          </a:p>
        </p:txBody>
      </p:sp>
      <p:sp>
        <p:nvSpPr>
          <p:cNvPr id="14" name="Text 5"/>
          <p:cNvSpPr/>
          <p:nvPr/>
        </p:nvSpPr>
        <p:spPr>
          <a:xfrm>
            <a:off x="832104" y="1207008"/>
            <a:ext cx="12984480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Linear Algebra with NumPy</a:t>
            </a:r>
            <a:endParaRPr lang="en-US" sz="4690" dirty="0"/>
          </a:p>
        </p:txBody>
      </p:sp>
      <p:sp>
        <p:nvSpPr>
          <p:cNvPr id="15" name="Text 6"/>
          <p:cNvSpPr/>
          <p:nvPr/>
        </p:nvSpPr>
        <p:spPr>
          <a:xfrm>
            <a:off x="9710928" y="5971032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Effective for scientific computing, enabling complex computations in machine learning and other fields.</a:t>
            </a:r>
            <a:endParaRPr lang="en-US" sz="1850" dirty="0"/>
          </a:p>
        </p:txBody>
      </p:sp>
      <p:sp>
        <p:nvSpPr>
          <p:cNvPr id="16" name="Text 7"/>
          <p:cNvSpPr/>
          <p:nvPr/>
        </p:nvSpPr>
        <p:spPr>
          <a:xfrm>
            <a:off x="9710928" y="3255264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Additional capabilities include matrix inversion (np.linalg.inv()) and calculating determinants (np.linalg.det()).</a:t>
            </a:r>
            <a:endParaRPr lang="en-US" sz="1850" dirty="0"/>
          </a:p>
        </p:txBody>
      </p:sp>
      <p:sp>
        <p:nvSpPr>
          <p:cNvPr id="17" name="Text 8"/>
          <p:cNvSpPr/>
          <p:nvPr/>
        </p:nvSpPr>
        <p:spPr>
          <a:xfrm>
            <a:off x="950976" y="3931920"/>
            <a:ext cx="351129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Powerful Functions</a:t>
            </a:r>
            <a:endParaRPr lang="en-US" sz="2340" dirty="0"/>
          </a:p>
        </p:txBody>
      </p:sp>
      <p:sp>
        <p:nvSpPr>
          <p:cNvPr id="18" name="Text 9"/>
          <p:cNvSpPr/>
          <p:nvPr/>
        </p:nvSpPr>
        <p:spPr>
          <a:xfrm>
            <a:off x="9710928" y="2569464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Matrix Operations</a:t>
            </a:r>
            <a:endParaRPr lang="en-US" sz="23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393424" y="3364992"/>
            <a:ext cx="216712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Utility</a:t>
            </a:r>
            <a:endParaRPr lang="en-US" sz="2340" dirty="0"/>
          </a:p>
        </p:txBody>
      </p:sp>
      <p:sp>
        <p:nvSpPr>
          <p:cNvPr id="5" name="Text 1"/>
          <p:cNvSpPr/>
          <p:nvPr/>
        </p:nvSpPr>
        <p:spPr>
          <a:xfrm>
            <a:off x="5806440" y="1289304"/>
            <a:ext cx="8010144" cy="1673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Random Numbers in NumPy</a:t>
            </a:r>
            <a:endParaRPr lang="en-US" sz="4690" dirty="0"/>
          </a:p>
        </p:txBody>
      </p:sp>
      <p:sp>
        <p:nvSpPr>
          <p:cNvPr id="6" name="Text 2"/>
          <p:cNvSpPr/>
          <p:nvPr/>
        </p:nvSpPr>
        <p:spPr>
          <a:xfrm>
            <a:off x="8723376" y="4334256"/>
            <a:ext cx="2167128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Functions like np.random.rand() produce random floats, while np.random.randint() yields random integers.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053328" y="3364992"/>
            <a:ext cx="2167128" cy="841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Random Generators</a:t>
            </a:r>
            <a:endParaRPr lang="en-US" sz="2340" dirty="0"/>
          </a:p>
        </p:txBody>
      </p:sp>
      <p:sp>
        <p:nvSpPr>
          <p:cNvPr id="8" name="Text 4"/>
          <p:cNvSpPr/>
          <p:nvPr/>
        </p:nvSpPr>
        <p:spPr>
          <a:xfrm>
            <a:off x="6053328" y="4334256"/>
            <a:ext cx="2167128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includes powerful functions for generating random numbers, useful in simulations and data analysis.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8723376" y="3364992"/>
            <a:ext cx="2167128" cy="841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Variety of Types</a:t>
            </a:r>
            <a:endParaRPr lang="en-US" sz="2340" dirty="0"/>
          </a:p>
        </p:txBody>
      </p:sp>
      <p:sp>
        <p:nvSpPr>
          <p:cNvPr id="10" name="Text 6"/>
          <p:cNvSpPr/>
          <p:nvPr/>
        </p:nvSpPr>
        <p:spPr>
          <a:xfrm>
            <a:off x="11393424" y="3922776"/>
            <a:ext cx="2167128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Essential for various applications including simulations for machine learning and probabilistic models.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2703A-E038-0B90-C24F-7795CCFC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597" y="0"/>
            <a:ext cx="5566005" cy="823874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4809744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4" y="4809744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616" y="4809744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996696" y="4892040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5321808" y="4892040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9646920" y="4892040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609344" y="4837176"/>
            <a:ext cx="353872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AI/ML Usage</a:t>
            </a:r>
            <a:endParaRPr lang="en-US" sz="2340" dirty="0"/>
          </a:p>
        </p:txBody>
      </p:sp>
      <p:sp>
        <p:nvSpPr>
          <p:cNvPr id="11" name="Text 4"/>
          <p:cNvSpPr/>
          <p:nvPr/>
        </p:nvSpPr>
        <p:spPr>
          <a:xfrm>
            <a:off x="832104" y="3456432"/>
            <a:ext cx="12984480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Real World Applications</a:t>
            </a:r>
            <a:endParaRPr lang="en-US" sz="4690" dirty="0"/>
          </a:p>
        </p:txBody>
      </p:sp>
      <p:sp>
        <p:nvSpPr>
          <p:cNvPr id="12" name="Text 5"/>
          <p:cNvSpPr/>
          <p:nvPr/>
        </p:nvSpPr>
        <p:spPr>
          <a:xfrm>
            <a:off x="5934456" y="4837176"/>
            <a:ext cx="353872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Finance Sector</a:t>
            </a:r>
            <a:endParaRPr lang="en-US" sz="2340" dirty="0"/>
          </a:p>
        </p:txBody>
      </p:sp>
      <p:sp>
        <p:nvSpPr>
          <p:cNvPr id="13" name="Text 6"/>
          <p:cNvSpPr/>
          <p:nvPr/>
        </p:nvSpPr>
        <p:spPr>
          <a:xfrm>
            <a:off x="5934456" y="5394960"/>
            <a:ext cx="353872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Utilized for data modeling and projections in financial analytics and risk assessment.</a:t>
            </a:r>
            <a:endParaRPr lang="en-US" sz="1850" dirty="0"/>
          </a:p>
        </p:txBody>
      </p:sp>
      <p:sp>
        <p:nvSpPr>
          <p:cNvPr id="14" name="Text 7"/>
          <p:cNvSpPr/>
          <p:nvPr/>
        </p:nvSpPr>
        <p:spPr>
          <a:xfrm>
            <a:off x="10268712" y="5394960"/>
            <a:ext cx="3538728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Assists in simulations and manipulation of biological data, such as DNA sequence analysis.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10268712" y="4837176"/>
            <a:ext cx="353872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Bioinformatics</a:t>
            </a:r>
            <a:endParaRPr lang="en-US" sz="2340" dirty="0"/>
          </a:p>
        </p:txBody>
      </p:sp>
      <p:sp>
        <p:nvSpPr>
          <p:cNvPr id="16" name="Text 9"/>
          <p:cNvSpPr/>
          <p:nvPr/>
        </p:nvSpPr>
        <p:spPr>
          <a:xfrm>
            <a:off x="1609344" y="5394960"/>
            <a:ext cx="3538728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Libraries like TensorFlow and PyTorch leverage NumPy for efficient array processing crucial </a:t>
            </a:r>
            <a:r>
              <a:rPr lang="en-US" sz="1850" dirty="0">
                <a:solidFill>
                  <a:srgbClr val="392121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 </a:t>
            </a: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AI/ML tasks.</a:t>
            </a:r>
            <a:endParaRPr lang="en-US" sz="1850" dirty="0"/>
          </a:p>
        </p:txBody>
      </p:sp>
      <p:pic>
        <p:nvPicPr>
          <p:cNvPr id="5122" name="Picture 2" descr="End-to-End Serverless Real-Time IoT with Python">
            <a:extLst>
              <a:ext uri="{FF2B5EF4-FFF2-40B4-BE49-F238E27FC236}">
                <a16:creationId xmlns:a16="http://schemas.microsoft.com/office/drawing/2014/main" id="{541EA18E-D1B3-E215-5CAA-16A74B614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" y="102987"/>
            <a:ext cx="14630400" cy="301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818120" y="5458968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7818120" y="3429000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6062472" y="4443984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3"/>
          <p:cNvSpPr/>
          <p:nvPr/>
        </p:nvSpPr>
        <p:spPr>
          <a:xfrm>
            <a:off x="9710928" y="3072384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While Pandas offers data manipulation tools, NumPy supports a broader array of operations and mathematical functions.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950976" y="3931920"/>
            <a:ext cx="351129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7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Speed Comparison</a:t>
            </a:r>
            <a:endParaRPr lang="en-US" sz="2340" dirty="0"/>
          </a:p>
        </p:txBody>
      </p:sp>
      <p:sp>
        <p:nvSpPr>
          <p:cNvPr id="11" name="Text 5"/>
          <p:cNvSpPr/>
          <p:nvPr/>
        </p:nvSpPr>
        <p:spPr>
          <a:xfrm>
            <a:off x="950976" y="4608576"/>
            <a:ext cx="351129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outperforms Python lists in speed, making it suitable for high-performance applications.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9710928" y="5111496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7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Memory Efficiency</a:t>
            </a:r>
            <a:endParaRPr lang="en-US" sz="2340" dirty="0"/>
          </a:p>
        </p:txBody>
      </p:sp>
      <p:sp>
        <p:nvSpPr>
          <p:cNvPr id="13" name="Text 7"/>
          <p:cNvSpPr/>
          <p:nvPr/>
        </p:nvSpPr>
        <p:spPr>
          <a:xfrm>
            <a:off x="9710928" y="2395728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7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Functional Scope</a:t>
            </a:r>
            <a:endParaRPr lang="en-US" sz="2340" dirty="0"/>
          </a:p>
        </p:txBody>
      </p:sp>
      <p:sp>
        <p:nvSpPr>
          <p:cNvPr id="14" name="Text 8"/>
          <p:cNvSpPr/>
          <p:nvPr/>
        </p:nvSpPr>
        <p:spPr>
          <a:xfrm>
            <a:off x="9710928" y="5788152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arrays are designed to be more memory-efficient compared to standard Python lists, optimizing resource usage.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832104" y="1033272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20"/>
              </a:lnSpc>
              <a:buNone/>
            </a:pPr>
            <a:r>
              <a:rPr lang="en-US" sz="466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NumPy vs Other Libraries</a:t>
            </a:r>
            <a:endParaRPr lang="en-US" sz="466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64860F-2126-AB0B-0684-589C2599E068}"/>
              </a:ext>
            </a:extLst>
          </p:cNvPr>
          <p:cNvSpPr txBox="1"/>
          <p:nvPr/>
        </p:nvSpPr>
        <p:spPr>
          <a:xfrm>
            <a:off x="800100" y="685800"/>
            <a:ext cx="10172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800" dirty="0">
                <a:latin typeface="Arial Rounded MT Bold" panose="020F0704030504030204" pitchFamily="34" charset="0"/>
              </a:rPr>
              <a:t>Mini Project: 2048 GAME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948C3-29F3-3A9E-1406-50E587891EC5}"/>
              </a:ext>
            </a:extLst>
          </p:cNvPr>
          <p:cNvSpPr txBox="1"/>
          <p:nvPr/>
        </p:nvSpPr>
        <p:spPr>
          <a:xfrm>
            <a:off x="1066800" y="1711035"/>
            <a:ext cx="3834245" cy="524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C9953-C796-D070-363F-EBCCBA03586A}"/>
              </a:ext>
            </a:extLst>
          </p:cNvPr>
          <p:cNvSpPr txBox="1"/>
          <p:nvPr/>
        </p:nvSpPr>
        <p:spPr>
          <a:xfrm>
            <a:off x="990600" y="1711035"/>
            <a:ext cx="3834245" cy="5247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8B987-BF4E-EF7E-F32C-BE42A3538FEC}"/>
              </a:ext>
            </a:extLst>
          </p:cNvPr>
          <p:cNvSpPr txBox="1"/>
          <p:nvPr/>
        </p:nvSpPr>
        <p:spPr>
          <a:xfrm>
            <a:off x="1143000" y="1863435"/>
            <a:ext cx="3834245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/>
              <a:t>Game UI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Built using Tkinter (Python GUI library)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Shows a 4x4 grid on a canvas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Each tile has a color and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Score label displays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Restart button to start a new game</a:t>
            </a:r>
          </a:p>
          <a:p>
            <a:endParaRPr lang="en-IN" dirty="0">
              <a:latin typeface="Arial-Regular"/>
            </a:endParaRPr>
          </a:p>
          <a:p>
            <a:endParaRPr lang="en-IN" dirty="0"/>
          </a:p>
          <a:p>
            <a:pPr>
              <a:buNone/>
            </a:pPr>
            <a:r>
              <a:rPr lang="en-US" sz="3200" b="1" dirty="0"/>
              <a:t>Game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Tiles move using </a:t>
            </a:r>
            <a:r>
              <a:rPr lang="en-US" b="1" dirty="0">
                <a:latin typeface="Arial-Regular"/>
              </a:rPr>
              <a:t>arrow keys (Up, Down, Left, Right)</a:t>
            </a:r>
            <a:endParaRPr lang="en-US" dirty="0">
              <a:latin typeface="Arial-Regular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-Regular"/>
              </a:rPr>
              <a:t>Same-number tiles merge</a:t>
            </a:r>
            <a:r>
              <a:rPr lang="en-US" dirty="0">
                <a:latin typeface="Arial-Regular"/>
              </a:rPr>
              <a:t> (e.g., 2+2=4)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-Regular"/>
              </a:rPr>
              <a:t>Score increases</a:t>
            </a:r>
            <a:r>
              <a:rPr lang="en-US" dirty="0">
                <a:latin typeface="Arial-Regular"/>
              </a:rPr>
              <a:t> when tiles merge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-Regular"/>
              </a:rPr>
              <a:t>Objective: </a:t>
            </a:r>
            <a:r>
              <a:rPr lang="en-US" b="1" dirty="0">
                <a:latin typeface="Arial-Regular"/>
              </a:rPr>
              <a:t>Reach the 2048 tile</a:t>
            </a:r>
            <a:endParaRPr lang="en-US" dirty="0">
              <a:latin typeface="Arial-Regular"/>
            </a:endParaRPr>
          </a:p>
          <a:p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FB0A9-654E-170C-369C-200CEE7D6B3B}"/>
              </a:ext>
            </a:extLst>
          </p:cNvPr>
          <p:cNvSpPr txBox="1"/>
          <p:nvPr/>
        </p:nvSpPr>
        <p:spPr>
          <a:xfrm>
            <a:off x="5382491" y="1863435"/>
            <a:ext cx="35848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/>
              <a:t>After Each Move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new tile (2 or 4) </a:t>
            </a:r>
            <a:r>
              <a:rPr lang="en-US" b="1" dirty="0"/>
              <a:t>appears at random empty spot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board </a:t>
            </a:r>
            <a:r>
              <a:rPr lang="en-US" b="1" dirty="0"/>
              <a:t>updates</a:t>
            </a:r>
            <a:r>
              <a:rPr lang="en-US" dirty="0"/>
              <a:t> with new tile positions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Game checks: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Win</a:t>
            </a:r>
            <a:r>
              <a:rPr lang="en-US" dirty="0"/>
              <a:t>: 2048 tile appears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Game Over</a:t>
            </a:r>
            <a:r>
              <a:rPr lang="en-US" dirty="0"/>
              <a:t>: No more valid moves</a:t>
            </a:r>
          </a:p>
          <a:p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05C4168-3876-6994-BF7F-398D39C2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355" y="1135678"/>
            <a:ext cx="5539748" cy="622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2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2104" y="3941064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29263-9D98-2E70-F0D7-E1B64354F111}"/>
              </a:ext>
            </a:extLst>
          </p:cNvPr>
          <p:cNvSpPr txBox="1"/>
          <p:nvPr/>
        </p:nvSpPr>
        <p:spPr>
          <a:xfrm>
            <a:off x="1628078" y="1929161"/>
            <a:ext cx="1134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LINK:-</a:t>
            </a:r>
            <a:r>
              <a:rPr lang="en-US" dirty="0">
                <a:hlinkClick r:id="rId4" tooltip="https://github.com/Jhanvi2505/PYTHON/tree/main/Assignment-3"/>
              </a:rPr>
              <a:t>https://github.com/Jhanvi2505/PYTHON/tree/main/Assignment-3</a:t>
            </a:r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27126-A773-AB5C-3C92-473914DBEB58}"/>
              </a:ext>
            </a:extLst>
          </p:cNvPr>
          <p:cNvSpPr txBox="1"/>
          <p:nvPr/>
        </p:nvSpPr>
        <p:spPr>
          <a:xfrm flipH="1">
            <a:off x="1712448" y="2687444"/>
            <a:ext cx="117136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9600" dirty="0">
              <a:latin typeface="Arial Rounded MT Bold" panose="020F0704030504030204" pitchFamily="34" charset="0"/>
            </a:endParaRPr>
          </a:p>
          <a:p>
            <a:pPr algn="ctr"/>
            <a:r>
              <a:rPr lang="en-US" sz="9600" dirty="0">
                <a:latin typeface="Arial Rounded MT Bold" panose="020F0704030504030204" pitchFamily="34" charset="0"/>
              </a:rPr>
              <a:t>THANK YOU</a:t>
            </a:r>
            <a:endParaRPr lang="en-IN" sz="96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68F21-9AE2-DD1D-3F2A-0EAEF1921B07}"/>
              </a:ext>
            </a:extLst>
          </p:cNvPr>
          <p:cNvSpPr txBox="1"/>
          <p:nvPr/>
        </p:nvSpPr>
        <p:spPr>
          <a:xfrm>
            <a:off x="893618" y="1091045"/>
            <a:ext cx="1214697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Haettenschweiler" panose="020B0706040902060204" pitchFamily="34" charset="0"/>
              </a:rPr>
              <a:t>Introduction to Python Libraries </a:t>
            </a:r>
          </a:p>
          <a:p>
            <a:endParaRPr lang="en-US" dirty="0"/>
          </a:p>
          <a:p>
            <a:r>
              <a:rPr lang="en-US" dirty="0"/>
              <a:t>•</a:t>
            </a:r>
            <a:r>
              <a:rPr lang="en-US" sz="3600" dirty="0"/>
              <a:t> </a:t>
            </a:r>
            <a:r>
              <a:rPr lang="en-US" sz="2000" dirty="0"/>
              <a:t>Python has a wide range of libraries that extend its functionality. </a:t>
            </a:r>
          </a:p>
          <a:p>
            <a:r>
              <a:rPr lang="en-US" sz="2000" dirty="0"/>
              <a:t>• Libraries help with tasks like data manipulation, visualization, machine learning, web development, automation, and more.</a:t>
            </a:r>
          </a:p>
          <a:p>
            <a:r>
              <a:rPr lang="en-US" sz="2000" dirty="0"/>
              <a:t> • Built-in vs. third-party libraries. </a:t>
            </a:r>
          </a:p>
          <a:p>
            <a:r>
              <a:rPr lang="en-US" sz="2000" dirty="0"/>
              <a:t>Examples: </a:t>
            </a:r>
          </a:p>
          <a:p>
            <a:r>
              <a:rPr lang="en-US" sz="2000" dirty="0"/>
              <a:t>• Built-in: math, datetime </a:t>
            </a:r>
          </a:p>
          <a:p>
            <a:r>
              <a:rPr lang="en-US" sz="2000" dirty="0"/>
              <a:t>• Third-party: numpy, pandas, matplotlib, scikit-learn, etc</a:t>
            </a:r>
          </a:p>
          <a:p>
            <a:endParaRPr lang="en-US" sz="3600" b="1" dirty="0">
              <a:latin typeface="Algerian" panose="04020705040A02060702" pitchFamily="82" charset="0"/>
            </a:endParaRPr>
          </a:p>
          <a:p>
            <a:r>
              <a:rPr lang="en-US" sz="3600" b="1" dirty="0">
                <a:latin typeface="Algerian" panose="04020705040A02060702" pitchFamily="82" charset="0"/>
              </a:rPr>
              <a:t>Why Use Advanced Libraries? </a:t>
            </a:r>
          </a:p>
          <a:p>
            <a:r>
              <a:rPr lang="en-US" sz="2000" dirty="0"/>
              <a:t>• Save development time and effort. </a:t>
            </a:r>
          </a:p>
          <a:p>
            <a:r>
              <a:rPr lang="en-US" sz="2000" dirty="0"/>
              <a:t>• Offer powerful pre-built functions. </a:t>
            </a:r>
          </a:p>
          <a:p>
            <a:r>
              <a:rPr lang="en-US" sz="2000" dirty="0"/>
              <a:t>• Efficient performance for handling large-scale tasks (data, ML, etc.) </a:t>
            </a:r>
          </a:p>
          <a:p>
            <a:r>
              <a:rPr lang="en-US" sz="2000" dirty="0"/>
              <a:t>• Community support and active development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09391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64A45-F127-6839-9564-1D5F990CE989}"/>
              </a:ext>
            </a:extLst>
          </p:cNvPr>
          <p:cNvSpPr txBox="1"/>
          <p:nvPr/>
        </p:nvSpPr>
        <p:spPr>
          <a:xfrm>
            <a:off x="810490" y="2026227"/>
            <a:ext cx="3740727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NumPy – Numerical Python </a:t>
            </a:r>
          </a:p>
          <a:p>
            <a:r>
              <a:rPr lang="en-IN" dirty="0"/>
              <a:t>• Core library for numerical and scientific computing in Python.</a:t>
            </a:r>
          </a:p>
          <a:p>
            <a:r>
              <a:rPr lang="en-IN" dirty="0"/>
              <a:t> • Supports large, multi-dimensional arrays and matrices. </a:t>
            </a:r>
          </a:p>
          <a:p>
            <a:r>
              <a:rPr lang="en-IN" dirty="0"/>
              <a:t>• Provides high-performance mathematical functions like linear algebra, Fourier transforms, etc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09F9A-B9CA-94F8-98D8-22C1481A1363}"/>
              </a:ext>
            </a:extLst>
          </p:cNvPr>
          <p:cNvSpPr txBox="1"/>
          <p:nvPr/>
        </p:nvSpPr>
        <p:spPr>
          <a:xfrm>
            <a:off x="810491" y="1070264"/>
            <a:ext cx="10692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2C3E50"/>
                </a:solidFill>
                <a:latin typeface="Haettenschweiler" panose="020B0706040902060204" pitchFamily="34" charset="0"/>
                <a:ea typeface="思源黑体-思源黑体-Bold" pitchFamily="34" charset="-122"/>
                <a:cs typeface="思源黑体-思源黑体-Bold" pitchFamily="34" charset="-120"/>
              </a:rPr>
              <a:t>Advanced Libraries are..</a:t>
            </a:r>
            <a:endParaRPr lang="en-IN" sz="4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B1A345-2FDC-E1B8-E911-09A36D922127}"/>
              </a:ext>
            </a:extLst>
          </p:cNvPr>
          <p:cNvSpPr txBox="1"/>
          <p:nvPr/>
        </p:nvSpPr>
        <p:spPr>
          <a:xfrm>
            <a:off x="9899072" y="2026227"/>
            <a:ext cx="3740727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IN" sz="2400" b="1" dirty="0"/>
              <a:t>matplotlib – Visualization</a:t>
            </a:r>
          </a:p>
          <a:p>
            <a:r>
              <a:rPr lang="en-IN" dirty="0"/>
              <a:t> • Comprehensive library for creating static, animated, and interactive plots. • Useful in presenting data insights visually. </a:t>
            </a:r>
          </a:p>
          <a:p>
            <a:r>
              <a:rPr lang="en-IN" dirty="0"/>
              <a:t>• Common plots: Line, Bar, Histogram, Scatter, Pie, etc. 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040B4-8AAB-27FE-654A-96AC7825160D}"/>
              </a:ext>
            </a:extLst>
          </p:cNvPr>
          <p:cNvSpPr txBox="1"/>
          <p:nvPr/>
        </p:nvSpPr>
        <p:spPr>
          <a:xfrm>
            <a:off x="810491" y="5195454"/>
            <a:ext cx="3740727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Pillow – Image Processing </a:t>
            </a:r>
          </a:p>
          <a:p>
            <a:r>
              <a:rPr lang="en-US" dirty="0"/>
              <a:t>• Fork of Python Imaging Library (PIL) for image processing. </a:t>
            </a:r>
          </a:p>
          <a:p>
            <a:r>
              <a:rPr lang="en-US" dirty="0"/>
              <a:t>• Supports image file manipulation including filtering, cropping, resizing, and format conversion. </a:t>
            </a:r>
          </a:p>
          <a:p>
            <a:r>
              <a:rPr lang="en-US" dirty="0"/>
              <a:t>• Can generate image-based visual effects or overlays. 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F3E9FE-73F3-9CF3-2F85-232A17DA774B}"/>
              </a:ext>
            </a:extLst>
          </p:cNvPr>
          <p:cNvSpPr txBox="1"/>
          <p:nvPr/>
        </p:nvSpPr>
        <p:spPr>
          <a:xfrm>
            <a:off x="5309755" y="2026227"/>
            <a:ext cx="3740727" cy="267765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pandas – Data Handling </a:t>
            </a:r>
          </a:p>
          <a:p>
            <a:r>
              <a:rPr lang="en-US" dirty="0"/>
              <a:t>• Offers powerful and easy-to-use data structures like Series and Data Frame. </a:t>
            </a:r>
          </a:p>
          <a:p>
            <a:r>
              <a:rPr lang="en-US" dirty="0"/>
              <a:t>• Helps in cleaning, transforming, and analyzing structured data. </a:t>
            </a:r>
          </a:p>
          <a:p>
            <a:r>
              <a:rPr lang="en-US" dirty="0"/>
              <a:t>• Can read/write data from different file formats like CSV, Excel, JSON, SQL, etc.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B5F8E-416B-6F2A-775F-FCFA88C09A2F}"/>
              </a:ext>
            </a:extLst>
          </p:cNvPr>
          <p:cNvSpPr txBox="1"/>
          <p:nvPr/>
        </p:nvSpPr>
        <p:spPr>
          <a:xfrm>
            <a:off x="5309754" y="5195454"/>
            <a:ext cx="3740727" cy="276998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TensorFlow – ML Framework </a:t>
            </a:r>
          </a:p>
          <a:p>
            <a:r>
              <a:rPr lang="en-US" dirty="0"/>
              <a:t>• Open-source library developed by Google for deep learning applications. </a:t>
            </a:r>
          </a:p>
          <a:p>
            <a:r>
              <a:rPr lang="en-US" dirty="0"/>
              <a:t>• Enables training and deployment of machine learning models on various platforms.  </a:t>
            </a:r>
          </a:p>
          <a:p>
            <a:r>
              <a:rPr lang="en-US" dirty="0"/>
              <a:t>• Supports CPU, GPU, and TPU execution for scalability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735642-A9ED-616D-69EB-1E2F0E0BF8BA}"/>
              </a:ext>
            </a:extLst>
          </p:cNvPr>
          <p:cNvSpPr txBox="1"/>
          <p:nvPr/>
        </p:nvSpPr>
        <p:spPr>
          <a:xfrm>
            <a:off x="9899072" y="5195454"/>
            <a:ext cx="3740727" cy="240065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Keras</a:t>
            </a:r>
            <a:r>
              <a:rPr lang="en-US" sz="2400" b="1" dirty="0"/>
              <a:t> – High-Level ML API </a:t>
            </a:r>
          </a:p>
          <a:p>
            <a:r>
              <a:rPr lang="en-US" dirty="0"/>
              <a:t>• Runs on top of TensorFlow for easy neural network development. </a:t>
            </a:r>
          </a:p>
          <a:p>
            <a:r>
              <a:rPr lang="en-US" dirty="0"/>
              <a:t>• Offers a user-friendly interface with modularity and extensibility. </a:t>
            </a:r>
          </a:p>
          <a:p>
            <a:r>
              <a:rPr lang="en-US" dirty="0"/>
              <a:t>• Includes tools for building convolutional networks, LSTMs, and autoencoders.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20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419088" y="2944368"/>
            <a:ext cx="2167128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Array Handling</a:t>
            </a:r>
            <a:endParaRPr lang="en-US" sz="2320" dirty="0"/>
          </a:p>
        </p:txBody>
      </p:sp>
      <p:sp>
        <p:nvSpPr>
          <p:cNvPr id="5" name="Text 1"/>
          <p:cNvSpPr/>
          <p:nvPr/>
        </p:nvSpPr>
        <p:spPr>
          <a:xfrm>
            <a:off x="1078992" y="2944368"/>
            <a:ext cx="216712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Definition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832104" y="1719072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b="1" dirty="0">
                <a:solidFill>
                  <a:srgbClr val="2C3E5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  <a:cs typeface="思源黑体-思源黑体-Bold" pitchFamily="34" charset="-120"/>
              </a:rPr>
              <a:t>What is NumPy?</a:t>
            </a:r>
            <a:endParaRPr lang="en-US" sz="4640" b="1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Text 3"/>
          <p:cNvSpPr/>
          <p:nvPr/>
        </p:nvSpPr>
        <p:spPr>
          <a:xfrm>
            <a:off x="6419088" y="3502152"/>
            <a:ext cx="2167128" cy="2889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provides efficient array structures, enabling complex calculations and operations with ease.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3749040" y="3502152"/>
            <a:ext cx="2167128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It supports Data Science, Machine Learning, and Simulation, making it indispensable for data practitioners.</a:t>
            </a:r>
            <a:endParaRPr lang="en-US" sz="1850" dirty="0"/>
          </a:p>
        </p:txBody>
      </p:sp>
      <p:sp>
        <p:nvSpPr>
          <p:cNvPr id="9" name="Text 5"/>
          <p:cNvSpPr/>
          <p:nvPr/>
        </p:nvSpPr>
        <p:spPr>
          <a:xfrm>
            <a:off x="3749040" y="2944368"/>
            <a:ext cx="2167128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Core Usage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1078992" y="3502152"/>
            <a:ext cx="2167128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NumPy, or Numerical Python, is a fundamental library for numerical computing in Python, widely used in scientific fields.</a:t>
            </a:r>
            <a:endParaRPr lang="en-US" sz="1850" dirty="0"/>
          </a:p>
        </p:txBody>
      </p:sp>
      <p:pic>
        <p:nvPicPr>
          <p:cNvPr id="2052" name="Picture 4" descr="NumPy Logo | SVG | Real Company | Alphabet, Letter N Logo">
            <a:extLst>
              <a:ext uri="{FF2B5EF4-FFF2-40B4-BE49-F238E27FC236}">
                <a16:creationId xmlns:a16="http://schemas.microsoft.com/office/drawing/2014/main" id="{3F271845-131D-C8B5-A6F3-58B34EEF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248" y="9144"/>
            <a:ext cx="580644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2093976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5120640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093976"/>
            <a:ext cx="475488" cy="4754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5001768" y="21762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996696" y="5212080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996696" y="2176272"/>
            <a:ext cx="173736" cy="301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1609344" y="5705856"/>
            <a:ext cx="3209544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Many libraries like Pandas, TensorFlow, and SciPy rely on NumPy, underscoring its importance in the Python ecosystem.</a:t>
            </a: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1609344" y="2121408"/>
            <a:ext cx="320954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Speed Issues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5614416" y="2679192"/>
            <a:ext cx="3209544" cy="218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offers fast and memory-efficient n-dimensional arrays that enhance performance dramatically.</a:t>
            </a:r>
            <a:endParaRPr lang="en-US" sz="1850" dirty="0"/>
          </a:p>
        </p:txBody>
      </p:sp>
      <p:sp>
        <p:nvSpPr>
          <p:cNvPr id="13" name="Text 6"/>
          <p:cNvSpPr/>
          <p:nvPr/>
        </p:nvSpPr>
        <p:spPr>
          <a:xfrm>
            <a:off x="1609344" y="5157216"/>
            <a:ext cx="320954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Library Foundation</a:t>
            </a: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1609344" y="2679192"/>
            <a:ext cx="320954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Native Python lists can be slow and inefficient when dealing with large datasets or complex computations.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832104" y="749808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Why Do We Need NumPy?</a:t>
            </a:r>
            <a:endParaRPr lang="en-US" sz="4640" dirty="0"/>
          </a:p>
        </p:txBody>
      </p:sp>
      <p:sp>
        <p:nvSpPr>
          <p:cNvPr id="16" name="Text 9"/>
          <p:cNvSpPr/>
          <p:nvPr/>
        </p:nvSpPr>
        <p:spPr>
          <a:xfrm>
            <a:off x="5614416" y="2121408"/>
            <a:ext cx="3209544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Performance Solution</a:t>
            </a:r>
            <a:endParaRPr lang="en-US" sz="2320" dirty="0"/>
          </a:p>
        </p:txBody>
      </p:sp>
      <p:pic>
        <p:nvPicPr>
          <p:cNvPr id="3074" name="Picture 2" descr="6+ Thousand Python Language Royalty-Free Images, Stock Photos &amp; Pictures |  Shutterstock">
            <a:extLst>
              <a:ext uri="{FF2B5EF4-FFF2-40B4-BE49-F238E27FC236}">
                <a16:creationId xmlns:a16="http://schemas.microsoft.com/office/drawing/2014/main" id="{EEBFA01A-5C21-9C29-1BE8-97D41A643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77" t="128" r="4718" b="10388"/>
          <a:stretch/>
        </p:blipFill>
        <p:spPr bwMode="auto">
          <a:xfrm>
            <a:off x="8823960" y="0"/>
            <a:ext cx="5833872" cy="823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818120" y="5458968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6062472" y="4453128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7818120" y="3438144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3"/>
          <p:cNvSpPr/>
          <p:nvPr/>
        </p:nvSpPr>
        <p:spPr>
          <a:xfrm>
            <a:off x="950976" y="4617720"/>
            <a:ext cx="351129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Built in C, NumPy ensures high-speed computation thanks to its core architecture.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950976" y="3931920"/>
            <a:ext cx="351129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High Performance</a:t>
            </a:r>
            <a:endParaRPr lang="en-US" sz="2340" dirty="0"/>
          </a:p>
        </p:txBody>
      </p:sp>
      <p:sp>
        <p:nvSpPr>
          <p:cNvPr id="11" name="Text 5"/>
          <p:cNvSpPr/>
          <p:nvPr/>
        </p:nvSpPr>
        <p:spPr>
          <a:xfrm>
            <a:off x="832104" y="1207008"/>
            <a:ext cx="12984480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NumPy Architecture</a:t>
            </a:r>
            <a:endParaRPr lang="en-US" sz="4690" dirty="0"/>
          </a:p>
        </p:txBody>
      </p:sp>
      <p:sp>
        <p:nvSpPr>
          <p:cNvPr id="12" name="Text 6"/>
          <p:cNvSpPr/>
          <p:nvPr/>
        </p:nvSpPr>
        <p:spPr>
          <a:xfrm>
            <a:off x="9710928" y="4937760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Vectorization</a:t>
            </a:r>
            <a:endParaRPr lang="en-US" sz="2340" dirty="0"/>
          </a:p>
        </p:txBody>
      </p:sp>
      <p:sp>
        <p:nvSpPr>
          <p:cNvPr id="13" name="Text 7"/>
          <p:cNvSpPr/>
          <p:nvPr/>
        </p:nvSpPr>
        <p:spPr>
          <a:xfrm>
            <a:off x="9710928" y="2569464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r>
              <a:rPr lang="en-US" sz="23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Homogeneous Data</a:t>
            </a:r>
            <a:endParaRPr lang="en-US" sz="2340" dirty="0"/>
          </a:p>
        </p:txBody>
      </p:sp>
      <p:sp>
        <p:nvSpPr>
          <p:cNvPr id="14" name="Text 8"/>
          <p:cNvSpPr/>
          <p:nvPr/>
        </p:nvSpPr>
        <p:spPr>
          <a:xfrm>
            <a:off x="9710928" y="3255264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All elements in a NumPy array must be of the same data type, facilitating efficient memory usage.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9710928" y="5623560"/>
            <a:ext cx="3986784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Supports element-wise operations without explicit loops, reducing computational overhead and improving speed.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584" y="2587752"/>
            <a:ext cx="2487168" cy="4160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128" y="2587752"/>
            <a:ext cx="2487168" cy="416052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7928" y="2587752"/>
            <a:ext cx="2487168" cy="416052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1576304" y="2734056"/>
            <a:ext cx="1956816" cy="1243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4A4A4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Multi-dimensional Support</a:t>
            </a: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6080760" y="3703320"/>
            <a:ext cx="1956816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Simple commands like np.array([1, 2, 3]) create one-dimensional arrays.</a:t>
            </a: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8833104" y="3703320"/>
            <a:ext cx="1956816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Functions include np.zeros((2, 2)) for zero-filled arrays or np.linspace(0, 1, 5) for evenly spaced numbers.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5806440" y="1481328"/>
            <a:ext cx="8010144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Creating Arrays</a:t>
            </a:r>
            <a:endParaRPr lang="en-US" sz="4640" dirty="0"/>
          </a:p>
        </p:txBody>
      </p:sp>
      <p:sp>
        <p:nvSpPr>
          <p:cNvPr id="11" name="Text 4"/>
          <p:cNvSpPr/>
          <p:nvPr/>
        </p:nvSpPr>
        <p:spPr>
          <a:xfrm>
            <a:off x="8833104" y="2734056"/>
            <a:ext cx="195681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4A4A4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Zeros and Spacing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6080760" y="2734056"/>
            <a:ext cx="1956816" cy="832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4A4A4A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Basic Array Creation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11576304" y="4114800"/>
            <a:ext cx="1956816" cy="2478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supports 1D, 2D, and nD arrays for complex data structures, facilitating diverse applications.</a:t>
            </a:r>
            <a:endParaRPr lang="en-US" sz="1850" dirty="0"/>
          </a:p>
        </p:txBody>
      </p:sp>
      <p:pic>
        <p:nvPicPr>
          <p:cNvPr id="4100" name="Picture 4" descr="Python Numpy array/matrix ...">
            <a:extLst>
              <a:ext uri="{FF2B5EF4-FFF2-40B4-BE49-F238E27FC236}">
                <a16:creationId xmlns:a16="http://schemas.microsoft.com/office/drawing/2014/main" id="{4369E343-2A3B-88C6-5588-10427E6E2E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6"/>
          <a:stretch/>
        </p:blipFill>
        <p:spPr bwMode="auto">
          <a:xfrm>
            <a:off x="-1" y="18757"/>
            <a:ext cx="5559553" cy="821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95728"/>
            <a:ext cx="4544568" cy="45445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028432" y="5824728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5641848" y="4443984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8028432" y="3072384"/>
            <a:ext cx="173736" cy="448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20" dirty="0"/>
          </a:p>
        </p:txBody>
      </p:sp>
      <p:sp>
        <p:nvSpPr>
          <p:cNvPr id="9" name="Text 3"/>
          <p:cNvSpPr/>
          <p:nvPr/>
        </p:nvSpPr>
        <p:spPr>
          <a:xfrm>
            <a:off x="9710928" y="5157216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Dimension Count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832104" y="1307592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Array Attributes</a:t>
            </a:r>
            <a:endParaRPr lang="en-US" sz="4640" dirty="0"/>
          </a:p>
        </p:txBody>
      </p:sp>
      <p:sp>
        <p:nvSpPr>
          <p:cNvPr id="11" name="Text 5"/>
          <p:cNvSpPr/>
          <p:nvPr/>
        </p:nvSpPr>
        <p:spPr>
          <a:xfrm>
            <a:off x="950976" y="4608576"/>
            <a:ext cx="351129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Indicates the dimensions of the array, e.g., (3, 4) for 3 rows and 4 columns.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950976" y="3931920"/>
            <a:ext cx="351129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Shape</a:t>
            </a:r>
            <a:endParaRPr lang="en-US" sz="2320" dirty="0"/>
          </a:p>
        </p:txBody>
      </p:sp>
      <p:sp>
        <p:nvSpPr>
          <p:cNvPr id="13" name="Text 7"/>
          <p:cNvSpPr/>
          <p:nvPr/>
        </p:nvSpPr>
        <p:spPr>
          <a:xfrm>
            <a:off x="9710928" y="3383280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The data type of the array elements is specified by dtype, ensuring computational efficiency.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9710928" y="2706624"/>
            <a:ext cx="3986784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Type</a:t>
            </a:r>
            <a:endParaRPr lang="en-US" sz="2320" dirty="0"/>
          </a:p>
        </p:txBody>
      </p:sp>
      <p:sp>
        <p:nvSpPr>
          <p:cNvPr id="15" name="Text 9"/>
          <p:cNvSpPr/>
          <p:nvPr/>
        </p:nvSpPr>
        <p:spPr>
          <a:xfrm>
            <a:off x="9710928" y="5833872"/>
            <a:ext cx="3986784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ndim reveals the number of dimensions, while size tells the total number of elements in the array.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4104" y="2304288"/>
            <a:ext cx="3831336" cy="253288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8088" y="2304288"/>
            <a:ext cx="3831336" cy="253288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" y="2304288"/>
            <a:ext cx="3831336" cy="253288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9848088" y="5065776"/>
            <a:ext cx="383133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Flexibility</a:t>
            </a:r>
            <a:endParaRPr lang="en-US" sz="2320" dirty="0"/>
          </a:p>
        </p:txBody>
      </p:sp>
      <p:sp>
        <p:nvSpPr>
          <p:cNvPr id="7" name="Text 1"/>
          <p:cNvSpPr/>
          <p:nvPr/>
        </p:nvSpPr>
        <p:spPr>
          <a:xfrm>
            <a:off x="9848088" y="5614416"/>
            <a:ext cx="3831336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Slicing provides powerful tools for convenient subarray manipulation, enhancing data processing capabilities.</a:t>
            </a:r>
            <a:endParaRPr lang="en-US" sz="1850" dirty="0"/>
          </a:p>
        </p:txBody>
      </p:sp>
      <p:sp>
        <p:nvSpPr>
          <p:cNvPr id="8" name="Text 2"/>
          <p:cNvSpPr/>
          <p:nvPr/>
        </p:nvSpPr>
        <p:spPr>
          <a:xfrm>
            <a:off x="5404104" y="5614416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Examples include a[1:4] for slicing between indices and a[:, 0] for selecting entire columns.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960120" y="5056632"/>
            <a:ext cx="383133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Access Elements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5404104" y="5056632"/>
            <a:ext cx="3831336" cy="420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32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Basic Commands</a:t>
            </a:r>
            <a:endParaRPr lang="en-US" sz="2320" dirty="0"/>
          </a:p>
        </p:txBody>
      </p:sp>
      <p:sp>
        <p:nvSpPr>
          <p:cNvPr id="11" name="Text 5"/>
          <p:cNvSpPr/>
          <p:nvPr/>
        </p:nvSpPr>
        <p:spPr>
          <a:xfrm>
            <a:off x="832104" y="1078992"/>
            <a:ext cx="12984480" cy="83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500"/>
              </a:lnSpc>
              <a:buNone/>
            </a:pPr>
            <a:r>
              <a:rPr lang="en-US" sz="4640" dirty="0">
                <a:solidFill>
                  <a:srgbClr val="2C3E50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Indexing &amp; Slicing in NumPy</a:t>
            </a:r>
            <a:endParaRPr lang="en-US" sz="4640" dirty="0"/>
          </a:p>
        </p:txBody>
      </p:sp>
      <p:sp>
        <p:nvSpPr>
          <p:cNvPr id="12" name="Text 6"/>
          <p:cNvSpPr/>
          <p:nvPr/>
        </p:nvSpPr>
        <p:spPr>
          <a:xfrm>
            <a:off x="960120" y="5614416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A4A4A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NumPy allows direct access and modification of array elements using indexing and slicing.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1349</Words>
  <Application>Microsoft Office PowerPoint</Application>
  <PresentationFormat>Custom</PresentationFormat>
  <Paragraphs>195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Yu Gothic UI Semibold</vt:lpstr>
      <vt:lpstr>Algerian</vt:lpstr>
      <vt:lpstr>Arial</vt:lpstr>
      <vt:lpstr>Arial Rounded MT Bold</vt:lpstr>
      <vt:lpstr>Arial-Regular</vt:lpstr>
      <vt:lpstr>Haettenschweiler</vt:lpstr>
      <vt:lpstr>Tw Cen MT Condensed Extra Bold</vt:lpstr>
      <vt:lpstr>Wingdings</vt:lpstr>
      <vt:lpstr>思源黑体-思源黑体-Bold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9</cp:revision>
  <dcterms:created xsi:type="dcterms:W3CDTF">2025-04-14T14:52:36Z</dcterms:created>
  <dcterms:modified xsi:type="dcterms:W3CDTF">2025-04-17T12:45:48Z</dcterms:modified>
</cp:coreProperties>
</file>