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57" r:id="rId5"/>
    <p:sldId id="258" r:id="rId6"/>
    <p:sldId id="259" r:id="rId7"/>
    <p:sldId id="260" r:id="rId8"/>
    <p:sldId id="261" r:id="rId9"/>
    <p:sldId id="262" r:id="rId10"/>
    <p:sldId id="273"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53d99aa-b79b-4222-bc45-ca33d3684393}">
          <p14:sldIdLst>
            <p14:sldId id="264"/>
            <p14:sldId id="257"/>
            <p14:sldId id="258"/>
            <p14:sldId id="259"/>
            <p14:sldId id="260"/>
            <p14:sldId id="261"/>
            <p14:sldId id="262"/>
            <p14:sldId id="273"/>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2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CFAAE82-BE01-4111-AF50-04A8098805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CFAAE82-BE01-4111-AF50-04A8098805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CFAAE82-BE01-4111-AF50-04A8098805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CFAAE82-BE01-4111-AF50-04A8098805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CFAAE82-BE01-4111-AF50-04A8098805F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CFAAE82-BE01-4111-AF50-04A8098805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CFAAE82-BE01-4111-AF50-04A8098805F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CFAAE82-BE01-4111-AF50-04A8098805F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AAE82-BE01-4111-AF50-04A8098805F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FAAE82-BE01-4111-AF50-04A8098805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FAAE82-BE01-4111-AF50-04A8098805F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3EC92-1FC0-48A0-9823-4CF96DD2684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AAE82-BE01-4111-AF50-04A8098805F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3EC92-1FC0-48A0-9823-4CF96DD2684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sv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8985" y="4416425"/>
            <a:ext cx="4801870" cy="2980055"/>
          </a:xfrm>
          <a:prstGeom prst="rect">
            <a:avLst/>
          </a:prstGeom>
          <a:noFill/>
        </p:spPr>
        <p:txBody>
          <a:bodyPr wrap="square" rtlCol="0">
            <a:noAutofit/>
          </a:bodyPr>
          <a:lstStyle/>
          <a:p>
            <a:r>
              <a:rPr lang="en-IN" sz="2400" b="1" u="sng" dirty="0">
                <a:latin typeface="Times New Roman" panose="02020603050405020304" pitchFamily="18" charset="0"/>
                <a:cs typeface="Times New Roman" panose="02020603050405020304" pitchFamily="18" charset="0"/>
              </a:rPr>
              <a:t>Presented By- </a:t>
            </a:r>
            <a:endParaRPr lang="en-IN" sz="24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Vanshika jain (MABSPG23045)</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AshishVats(MABSPG23009)</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Jhanvi Aggarwal (MABSPG23020)</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Himanshu Gupta (MABSPG230</a:t>
            </a:r>
            <a:endParaRPr lang="en-IN" sz="2400" dirty="0">
              <a:latin typeface="Times New Roman" panose="02020603050405020304" pitchFamily="18" charset="0"/>
              <a:cs typeface="Times New Roman" panose="02020603050405020304" pitchFamily="18" charset="0"/>
            </a:endParaRPr>
          </a:p>
          <a:p>
            <a:r>
              <a:rPr lang="en-IN" sz="2400" dirty="0"/>
              <a:t>Himanshu Kumar (MABSPG23019)</a:t>
            </a:r>
            <a:endParaRPr lang="en-IN" sz="2400" dirty="0"/>
          </a:p>
        </p:txBody>
      </p:sp>
      <p:sp>
        <p:nvSpPr>
          <p:cNvPr id="4" name="TextBox 3"/>
          <p:cNvSpPr txBox="1"/>
          <p:nvPr/>
        </p:nvSpPr>
        <p:spPr>
          <a:xfrm>
            <a:off x="2655570" y="247650"/>
            <a:ext cx="7826375" cy="1833880"/>
          </a:xfrm>
          <a:prstGeom prst="rect">
            <a:avLst/>
          </a:prstGeom>
          <a:noFill/>
        </p:spPr>
        <p:txBody>
          <a:bodyPr wrap="square" rtlCol="0">
            <a:noAutofit/>
          </a:bodyPr>
          <a:lstStyle/>
          <a:p>
            <a:r>
              <a:rPr lang="en-IN" altLang="en-US" sz="4800" b="1" dirty="0">
                <a:latin typeface="Times New Roman" panose="02020603050405020304" pitchFamily="18" charset="0"/>
                <a:cs typeface="Times New Roman" panose="02020603050405020304" pitchFamily="18" charset="0"/>
              </a:rPr>
              <a:t>  </a:t>
            </a:r>
            <a:endParaRPr lang="en-IN" altLang="en-US" sz="4800" b="1"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2957830" y="607060"/>
            <a:ext cx="7012305" cy="922020"/>
          </a:xfrm>
          <a:prstGeom prst="rect">
            <a:avLst/>
          </a:prstGeom>
          <a:noFill/>
        </p:spPr>
        <p:txBody>
          <a:bodyPr wrap="square" rtlCol="0">
            <a:spAutoFit/>
          </a:bodyPr>
          <a:p>
            <a:r>
              <a:rPr lang="en-IN" altLang="en-US" sz="5400">
                <a:latin typeface="Algerian" panose="04020705040A02060702" charset="0"/>
                <a:cs typeface="Algerian" panose="04020705040A02060702" charset="0"/>
              </a:rPr>
              <a:t>GROCERIES STORE </a:t>
            </a:r>
            <a:endParaRPr lang="en-IN" altLang="en-US" sz="5400">
              <a:latin typeface="Algerian" panose="04020705040A02060702" charset="0"/>
              <a:cs typeface="Algerian" panose="04020705040A02060702" charset="0"/>
            </a:endParaRPr>
          </a:p>
        </p:txBody>
      </p:sp>
      <p:pic>
        <p:nvPicPr>
          <p:cNvPr id="10" name="Picture 9" descr="Screenshot 2024-10-02 184213"/>
          <p:cNvPicPr>
            <a:picLocks noChangeAspect="1"/>
          </p:cNvPicPr>
          <p:nvPr/>
        </p:nvPicPr>
        <p:blipFill>
          <a:blip r:embed="rId1"/>
          <a:stretch>
            <a:fillRect/>
          </a:stretch>
        </p:blipFill>
        <p:spPr>
          <a:xfrm>
            <a:off x="0" y="0"/>
            <a:ext cx="12192000" cy="6786245"/>
          </a:xfrm>
          <a:prstGeom prst="rect">
            <a:avLst/>
          </a:prstGeom>
        </p:spPr>
      </p:pic>
      <p:sp>
        <p:nvSpPr>
          <p:cNvPr id="11" name="Text Box 10"/>
          <p:cNvSpPr txBox="1"/>
          <p:nvPr/>
        </p:nvSpPr>
        <p:spPr>
          <a:xfrm>
            <a:off x="5518785" y="4809490"/>
            <a:ext cx="5132070" cy="2306955"/>
          </a:xfrm>
          <a:prstGeom prst="rect">
            <a:avLst/>
          </a:prstGeom>
          <a:noFill/>
        </p:spPr>
        <p:txBody>
          <a:bodyPr wrap="square" rtlCol="0">
            <a:spAutoFit/>
          </a:bodyPr>
          <a:p>
            <a:r>
              <a:rPr lang="en-IN" b="1" u="sng" dirty="0">
                <a:latin typeface="Times New Roman" panose="02020603050405020304" pitchFamily="18" charset="0"/>
                <a:cs typeface="Times New Roman" panose="02020603050405020304" pitchFamily="18" charset="0"/>
                <a:sym typeface="+mn-ea"/>
              </a:rPr>
              <a:t>Presented By- </a:t>
            </a:r>
            <a:endParaRPr lang="en-IN" b="1" u="sng"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sym typeface="+mn-ea"/>
              </a:rPr>
              <a:t>AshishVats(MABSPG23009)</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sym typeface="+mn-ea"/>
              </a:rPr>
              <a:t>Himanshu Gupta (MABSPG23018)</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sym typeface="+mn-ea"/>
              </a:rPr>
              <a:t>Himanshu Kumar (MABSPG23019)</a:t>
            </a:r>
            <a:endParaRPr lang="en-IN" b="1" dirty="0">
              <a:latin typeface="Times New Roman" panose="02020603050405020304" pitchFamily="18" charset="0"/>
              <a:cs typeface="Times New Roman" panose="02020603050405020304" pitchFamily="18" charset="0"/>
              <a:sym typeface="+mn-ea"/>
            </a:endParaRPr>
          </a:p>
          <a:p>
            <a:r>
              <a:rPr lang="en-IN" b="1" dirty="0">
                <a:latin typeface="Times New Roman" panose="02020603050405020304" pitchFamily="18" charset="0"/>
                <a:cs typeface="Times New Roman" panose="02020603050405020304" pitchFamily="18" charset="0"/>
                <a:sym typeface="+mn-ea"/>
              </a:rPr>
              <a:t>Jhanvi Aggarwal (MABSPG23020)</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sym typeface="+mn-ea"/>
              </a:rPr>
              <a:t>Vanshika jain (MABSPG23045)</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
        <p:nvSpPr>
          <p:cNvPr id="12" name="Text Box 11"/>
          <p:cNvSpPr txBox="1"/>
          <p:nvPr/>
        </p:nvSpPr>
        <p:spPr>
          <a:xfrm>
            <a:off x="3521710" y="330835"/>
            <a:ext cx="5657215" cy="1198245"/>
          </a:xfrm>
          <a:prstGeom prst="rect">
            <a:avLst/>
          </a:prstGeom>
          <a:noFill/>
        </p:spPr>
        <p:txBody>
          <a:bodyPr wrap="square" rtlCol="0">
            <a:noAutofit/>
          </a:bodyPr>
          <a:p>
            <a:r>
              <a:rPr lang="en-IN" altLang="en-US" sz="4800">
                <a:latin typeface="Algerian" panose="04020705040A02060702" charset="0"/>
                <a:cs typeface="Algerian" panose="04020705040A02060702" charset="0"/>
              </a:rPr>
              <a:t>GROCERIES STORE</a:t>
            </a:r>
            <a:endParaRPr lang="en-IN" altLang="en-US" sz="4800">
              <a:latin typeface="Algerian" panose="04020705040A02060702" charset="0"/>
              <a:cs typeface="Algerian" panose="04020705040A020607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4672" y="2421682"/>
            <a:ext cx="4977578" cy="3639289"/>
          </a:xfrm>
        </p:spPr>
        <p:txBody>
          <a:bodyPr anchor="ctr">
            <a:normAutofit/>
          </a:bodyPr>
          <a:lstStyle/>
          <a:p>
            <a:pPr marL="0" indent="0">
              <a:buNone/>
            </a:pPr>
            <a:r>
              <a:rPr lang="en-US" sz="6600" dirty="0">
                <a:solidFill>
                  <a:schemeClr val="tx2"/>
                </a:solidFill>
                <a:latin typeface="Times New Roman" panose="02020603050405020304" pitchFamily="18" charset="0"/>
                <a:cs typeface="Times New Roman" panose="02020603050405020304" pitchFamily="18" charset="0"/>
              </a:rPr>
              <a:t>Thank you</a:t>
            </a:r>
            <a:endParaRPr lang="en-IN" sz="6600" dirty="0">
              <a:solidFill>
                <a:schemeClr val="tx2"/>
              </a:solidFill>
              <a:latin typeface="Times New Roman" panose="02020603050405020304" pitchFamily="18" charset="0"/>
              <a:cs typeface="Times New Roman" panose="02020603050405020304" pitchFamily="18" charset="0"/>
            </a:endParaRPr>
          </a:p>
        </p:txBody>
      </p:sp>
      <p:grpSp>
        <p:nvGrpSpPr>
          <p:cNvPr id="14" name="Group 13"/>
          <p:cNvGrpSpPr>
            <a:grpSpLocks noGrp="1" noRot="1" noChangeAspect="1" noMove="1" noResize="1" noUngrp="1"/>
          </p:cNvGrpSpPr>
          <p:nvPr/>
        </p:nvGrpSpPr>
        <p:grpSpPr>
          <a:xfrm>
            <a:off x="6369897" y="0"/>
            <a:ext cx="5822103" cy="6685267"/>
            <a:chOff x="6357228" y="0"/>
            <a:chExt cx="5822103" cy="6685267"/>
          </a:xfrm>
        </p:grpSpPr>
        <p:sp>
          <p:nvSpPr>
            <p:cNvPr id="15" name="Freeform: Shape 14"/>
            <p:cNvSpPr/>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8121726" y="1629089"/>
            <a:ext cx="3620021" cy="36200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IN" sz="6000">
                <a:latin typeface="Algerian" panose="04020705040A02060702" charset="0"/>
                <a:cs typeface="Algerian" panose="04020705040A02060702" charset="0"/>
              </a:rPr>
              <a:t>Objectives</a:t>
            </a:r>
            <a:r>
              <a:rPr lang="en-IN" sz="4000">
                <a:latin typeface="Algerian" panose="04020705040A02060702" charset="0"/>
                <a:cs typeface="Algerian" panose="04020705040A02060702" charset="0"/>
              </a:rPr>
              <a:t> </a:t>
            </a:r>
            <a:endParaRPr lang="en-IN" sz="4000">
              <a:latin typeface="Algerian" panose="04020705040A02060702" charset="0"/>
              <a:cs typeface="Algerian" panose="04020705040A02060702" charset="0"/>
            </a:endParaRPr>
          </a:p>
        </p:txBody>
      </p:sp>
      <p:sp>
        <p:nvSpPr>
          <p:cNvPr id="3" name="Content Placeholder 2"/>
          <p:cNvSpPr>
            <a:spLocks noGrp="1"/>
          </p:cNvSpPr>
          <p:nvPr>
            <p:ph idx="1"/>
          </p:nvPr>
        </p:nvSpPr>
        <p:spPr>
          <a:xfrm>
            <a:off x="314794" y="2324912"/>
            <a:ext cx="5781206" cy="4031437"/>
          </a:xfrm>
        </p:spPr>
        <p:txBody>
          <a:bodyPr anchor="ctr">
            <a:noAutofit/>
          </a:bodyPr>
          <a:lstStyle/>
          <a:p>
            <a:r>
              <a:rPr lang="en-US" sz="3200" dirty="0">
                <a:latin typeface="Times New Roman" panose="02020603050405020304" pitchFamily="18" charset="0"/>
                <a:cs typeface="Times New Roman" panose="02020603050405020304" pitchFamily="18" charset="0"/>
              </a:rPr>
              <a:t> </a:t>
            </a:r>
            <a:r>
              <a:rPr lang="en-IN" altLang="en-US" sz="3200" dirty="0">
                <a:latin typeface="Times New Roman" panose="02020603050405020304" pitchFamily="18" charset="0"/>
                <a:cs typeface="Times New Roman" panose="02020603050405020304" pitchFamily="18" charset="0"/>
              </a:rPr>
              <a:t>The Objective is </a:t>
            </a:r>
            <a:r>
              <a:rPr lang="en-US" sz="3200" dirty="0">
                <a:latin typeface="Times New Roman" panose="02020603050405020304" pitchFamily="18" charset="0"/>
                <a:cs typeface="Times New Roman" panose="02020603050405020304" pitchFamily="18" charset="0"/>
              </a:rPr>
              <a:t> to explore and analyze the Groceries Dataset to gain valuable insights into the data.</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The analysis is carried out using SQL queries to extract meaningful information about the dataset, which includes grocery item descriptions and associated details.</a:t>
            </a:r>
            <a:endParaRPr lang="en-US" sz="3200" dirty="0">
              <a:latin typeface="Times New Roman" panose="02020603050405020304" pitchFamily="18" charset="0"/>
              <a:cs typeface="Times New Roman" panose="02020603050405020304" pitchFamily="18" charset="0"/>
            </a:endParaRPr>
          </a:p>
        </p:txBody>
      </p:sp>
      <p:pic>
        <p:nvPicPr>
          <p:cNvPr id="4" name="Picture 3" descr="Screenshot 2024-10-02 155123"/>
          <p:cNvPicPr>
            <a:picLocks noChangeAspect="1"/>
          </p:cNvPicPr>
          <p:nvPr/>
        </p:nvPicPr>
        <p:blipFill>
          <a:blip r:embed="rId1"/>
          <a:stretch>
            <a:fillRect/>
          </a:stretch>
        </p:blipFill>
        <p:spPr>
          <a:xfrm>
            <a:off x="6096000" y="635"/>
            <a:ext cx="6096635" cy="6857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800" dirty="0">
                <a:latin typeface="Algerian" panose="04020705040A02060702" charset="0"/>
                <a:cs typeface="Algerian" panose="04020705040A02060702" charset="0"/>
              </a:rPr>
              <a:t>Insights</a:t>
            </a:r>
            <a:r>
              <a:rPr lang="en-IN" dirty="0"/>
              <a:t> </a:t>
            </a:r>
            <a:endParaRPr lang="en-IN" dirty="0"/>
          </a:p>
        </p:txBody>
      </p:sp>
      <p:sp>
        <p:nvSpPr>
          <p:cNvPr id="6" name="TextBox 5"/>
          <p:cNvSpPr txBox="1"/>
          <p:nvPr/>
        </p:nvSpPr>
        <p:spPr>
          <a:xfrm>
            <a:off x="6256020" y="515620"/>
            <a:ext cx="5770880" cy="2913380"/>
          </a:xfrm>
          <a:prstGeom prst="rect">
            <a:avLst/>
          </a:prstGeom>
          <a:noFill/>
        </p:spPr>
        <p:txBody>
          <a:bodyPr wrap="square" rtlCol="0">
            <a:no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graph represents a clear visual of which items are most frequently purchased, helping to identify popular products in the dataset.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Milk and Bread are the most frequently purchased items, with over 100 transactions each. This suggests they are staples in many customers' shopping lists.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Chicken and Yogurt are less frequent but still significant.</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56020" y="3587750"/>
            <a:ext cx="5935980" cy="3169285"/>
          </a:xfrm>
          <a:prstGeom prst="rect">
            <a:avLst/>
          </a:prstGeom>
          <a:noFill/>
        </p:spPr>
        <p:txBody>
          <a:bodyPr wrap="square" rtlCol="0">
            <a:spAutoFit/>
          </a:bodyPr>
          <a:lstStyle/>
          <a:p>
            <a:pPr>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Record Count: Total number of grocery transactions in the dataset.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Item Statistics: Min, max, and average of itemDescription.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Item Frequency: Popular items based on occurrence in transactions.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Specific Item Search: Example, items with "milk" in the description.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Date Filtering: Trends for items after a specific date (e.g., post-2015).</a:t>
            </a:r>
            <a:endParaRPr lang="en-US" sz="2000" dirty="0">
              <a:latin typeface="Times New Roman" panose="02020603050405020304" pitchFamily="18" charset="0"/>
              <a:cs typeface="Times New Roman" panose="02020603050405020304" pitchFamily="18" charset="0"/>
            </a:endParaRPr>
          </a:p>
        </p:txBody>
      </p:sp>
      <p:pic>
        <p:nvPicPr>
          <p:cNvPr id="4" name="Content Placeholder 3" descr="Screenshot 2024-10-02 165107"/>
          <p:cNvPicPr>
            <a:picLocks noChangeAspect="1"/>
          </p:cNvPicPr>
          <p:nvPr>
            <p:ph idx="1"/>
          </p:nvPr>
        </p:nvPicPr>
        <p:blipFill>
          <a:blip r:embed="rId1"/>
          <a:stretch>
            <a:fillRect/>
          </a:stretch>
        </p:blipFill>
        <p:spPr>
          <a:xfrm>
            <a:off x="117475" y="1554480"/>
            <a:ext cx="5791835" cy="45415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a:solidFill>
                  <a:srgbClr val="FFFFFF"/>
                </a:solidFill>
                <a:latin typeface="Algerian" panose="04020705040A02060702" charset="0"/>
                <a:cs typeface="Algerian" panose="04020705040A02060702" charset="0"/>
              </a:rPr>
              <a:t>IMPORTING THE DATA</a:t>
            </a:r>
            <a:endParaRPr lang="en-IN">
              <a:solidFill>
                <a:srgbClr val="FFFFFF"/>
              </a:solidFill>
              <a:latin typeface="Algerian" panose="04020705040A02060702" charset="0"/>
              <a:cs typeface="Algerian" panose="04020705040A02060702" charset="0"/>
            </a:endParaRPr>
          </a:p>
        </p:txBody>
      </p:sp>
      <p:sp>
        <p:nvSpPr>
          <p:cNvPr id="12" name="Arc 11"/>
          <p:cNvSpPr>
            <a:spLocks noGrp="1" noRot="1" noChangeAspect="1" noMove="1" noResize="1" noEditPoints="1" noAdjustHandles="1" noChangeArrowheads="1" noChangeShapeType="1" noTextEdit="1"/>
          </p:cNvSpPr>
          <p:nvPr/>
        </p:nvSpPr>
        <p:spPr>
          <a:xfrm flipV="1">
            <a:off x="7757412" y="2774249"/>
            <a:ext cx="4083433" cy="4083433"/>
          </a:xfrm>
          <a:prstGeom prst="arc">
            <a:avLst/>
          </a:prstGeom>
          <a:noFill/>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pic>
        <p:nvPicPr>
          <p:cNvPr id="4" name="Picture 3" descr="Screenshot 2024-10-02 172334"/>
          <p:cNvPicPr>
            <a:picLocks noChangeAspect="1"/>
          </p:cNvPicPr>
          <p:nvPr/>
        </p:nvPicPr>
        <p:blipFill>
          <a:blip r:embed="rId1"/>
          <a:stretch>
            <a:fillRect/>
          </a:stretch>
        </p:blipFill>
        <p:spPr>
          <a:xfrm>
            <a:off x="4168140" y="250190"/>
            <a:ext cx="7875270" cy="5364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416737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Sort by Date (Oldest to Newest):</a:t>
            </a: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N">
                <a:solidFill>
                  <a:srgbClr val="FFFFFF"/>
                </a:solidFill>
                <a:latin typeface="Algerian" panose="04020705040A02060702" charset="0"/>
                <a:cs typeface="Algerian" panose="04020705040A02060702" charset="0"/>
              </a:rPr>
              <a:t>Sorting RESULT</a:t>
            </a:r>
            <a:endParaRPr lang="en-IN">
              <a:solidFill>
                <a:srgbClr val="FFFFFF"/>
              </a:solidFill>
              <a:latin typeface="Algerian" panose="04020705040A02060702" charset="0"/>
              <a:cs typeface="Algerian" panose="04020705040A02060702" charset="0"/>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540" y="699770"/>
            <a:ext cx="6842760" cy="2729230"/>
          </a:xfrm>
        </p:spPr>
        <p:txBody>
          <a:bodyPr anchor="ctr">
            <a:noAutofit/>
          </a:bodyPr>
          <a:lstStyle/>
          <a:p>
            <a:pPr marL="0" indent="0">
              <a:buNone/>
            </a:pPr>
            <a:r>
              <a:rPr lang="en-IN" altLang="en-US" sz="2000" b="1" dirty="0">
                <a:latin typeface="Times New Roman" panose="02020603050405020304" pitchFamily="18" charset="0"/>
                <a:cs typeface="Times New Roman" panose="02020603050405020304" pitchFamily="18" charset="0"/>
              </a:rPr>
              <a:t>Sorting </a:t>
            </a:r>
            <a:r>
              <a:rPr lang="en-IN" altLang="en-US" sz="2000" dirty="0">
                <a:latin typeface="Times New Roman" panose="02020603050405020304" pitchFamily="18" charset="0"/>
                <a:cs typeface="Times New Roman" panose="02020603050405020304" pitchFamily="18" charset="0"/>
              </a:rPr>
              <a:t> refer to the SQL commands used to arrange the result set of a query in a specified order based on one or more columns. Sorting allows users to present data in a more organized way, making it easier to read and analyze</a:t>
            </a: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dirty="0">
                <a:latin typeface="Times New Roman" panose="02020603050405020304" pitchFamily="18" charset="0"/>
                <a:cs typeface="Times New Roman" panose="02020603050405020304" pitchFamily="18" charset="0"/>
              </a:rPr>
              <a:t>. </a:t>
            </a:r>
            <a:r>
              <a:rPr lang="en-IN" altLang="en-US" sz="2000" b="1" dirty="0">
                <a:latin typeface="Times New Roman" panose="02020603050405020304" pitchFamily="18" charset="0"/>
                <a:cs typeface="Times New Roman" panose="02020603050405020304" pitchFamily="18" charset="0"/>
              </a:rPr>
              <a:t>ORDER BY clause</a:t>
            </a:r>
            <a:r>
              <a:rPr lang="en-IN" altLang="en-US" sz="2000" dirty="0">
                <a:latin typeface="Times New Roman" panose="02020603050405020304" pitchFamily="18" charset="0"/>
                <a:cs typeface="Times New Roman" panose="02020603050405020304" pitchFamily="18" charset="0"/>
              </a:rPr>
              <a:t>  is used to  control the order of results based on one or more columns, facilitating easier data interpretation and analysis.</a:t>
            </a:r>
            <a:endParaRPr lang="en-IN" altLang="en-US" sz="2000" dirty="0">
              <a:latin typeface="Times New Roman" panose="02020603050405020304" pitchFamily="18" charset="0"/>
              <a:cs typeface="Times New Roman" panose="02020603050405020304" pitchFamily="18" charset="0"/>
            </a:endParaRPr>
          </a:p>
          <a:p>
            <a:pPr marL="0" indent="0">
              <a:buNone/>
            </a:pP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dirty="0">
                <a:latin typeface="Times New Roman" panose="02020603050405020304" pitchFamily="18" charset="0"/>
                <a:cs typeface="Times New Roman" panose="02020603050405020304" pitchFamily="18" charset="0"/>
              </a:rPr>
              <a:t>Here is the result:</a:t>
            </a:r>
            <a:endParaRPr lang="en-IN" altLang="en-US" sz="2000" dirty="0">
              <a:latin typeface="Times New Roman" panose="02020603050405020304" pitchFamily="18" charset="0"/>
              <a:cs typeface="Times New Roman" panose="02020603050405020304" pitchFamily="18" charset="0"/>
            </a:endParaRPr>
          </a:p>
          <a:p>
            <a:pPr marL="0" indent="0">
              <a:buNone/>
            </a:pPr>
            <a:endParaRPr lang="en-IN" altLang="en-US" sz="2000" b="1" dirty="0">
              <a:latin typeface="Times New Roman" panose="02020603050405020304" pitchFamily="18" charset="0"/>
              <a:cs typeface="Times New Roman" panose="02020603050405020304" pitchFamily="18" charset="0"/>
            </a:endParaRPr>
          </a:p>
        </p:txBody>
      </p:sp>
      <p:pic>
        <p:nvPicPr>
          <p:cNvPr id="11" name="Picture 10" descr="Screenshot 2024-10-02 181534"/>
          <p:cNvPicPr>
            <a:picLocks noChangeAspect="1"/>
          </p:cNvPicPr>
          <p:nvPr/>
        </p:nvPicPr>
        <p:blipFill>
          <a:blip r:embed="rId1"/>
          <a:stretch>
            <a:fillRect/>
          </a:stretch>
        </p:blipFill>
        <p:spPr>
          <a:xfrm>
            <a:off x="4399280" y="3616325"/>
            <a:ext cx="7096125" cy="1762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sz="4800">
                <a:solidFill>
                  <a:srgbClr val="FFFFFF"/>
                </a:solidFill>
                <a:latin typeface="Algerian" panose="04020705040A02060702" charset="0"/>
                <a:cs typeface="Algerian" panose="04020705040A02060702" charset="0"/>
                <a:sym typeface="+mn-ea"/>
              </a:rPr>
              <a:t>Using Logical Operators</a:t>
            </a:r>
            <a:endParaRPr lang="en-IN" sz="4800">
              <a:solidFill>
                <a:srgbClr val="FFFFFF"/>
              </a:solidFill>
              <a:latin typeface="Algerian" panose="04020705040A02060702" charset="0"/>
              <a:cs typeface="Algerian" panose="04020705040A02060702" charset="0"/>
              <a:sym typeface="+mn-ea"/>
            </a:endParaRPr>
          </a:p>
        </p:txBody>
      </p:sp>
      <p:pic>
        <p:nvPicPr>
          <p:cNvPr id="5" name="Picture 4" descr="Screenshot 2024-10-02 182018"/>
          <p:cNvPicPr>
            <a:picLocks noChangeAspect="1"/>
          </p:cNvPicPr>
          <p:nvPr/>
        </p:nvPicPr>
        <p:blipFill>
          <a:blip r:embed="rId1"/>
          <a:stretch>
            <a:fillRect/>
          </a:stretch>
        </p:blipFill>
        <p:spPr>
          <a:xfrm>
            <a:off x="4444365" y="3009900"/>
            <a:ext cx="6972300" cy="3067685"/>
          </a:xfrm>
          <a:prstGeom prst="rect">
            <a:avLst/>
          </a:prstGeom>
        </p:spPr>
      </p:pic>
      <p:pic>
        <p:nvPicPr>
          <p:cNvPr id="8" name="Content Placeholder 7" descr="Screenshot 2024-10-02 182126"/>
          <p:cNvPicPr>
            <a:picLocks noChangeAspect="1"/>
          </p:cNvPicPr>
          <p:nvPr>
            <p:ph idx="1"/>
          </p:nvPr>
        </p:nvPicPr>
        <p:blipFill>
          <a:blip r:embed="rId2"/>
          <a:stretch>
            <a:fillRect/>
          </a:stretch>
        </p:blipFill>
        <p:spPr>
          <a:xfrm>
            <a:off x="4167505" y="517525"/>
            <a:ext cx="7346950" cy="2233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4800">
                <a:latin typeface="Algerian" panose="04020705040A02060702" charset="0"/>
                <a:cs typeface="Algerian" panose="04020705040A02060702" charset="0"/>
              </a:rPr>
              <a:t>CONTROL FLOW FUNCTION</a:t>
            </a:r>
            <a:endParaRPr lang="en-IN" altLang="en-US" sz="4800">
              <a:latin typeface="Algerian" panose="04020705040A02060702" charset="0"/>
              <a:cs typeface="Algerian" panose="04020705040A02060702" charset="0"/>
            </a:endParaRPr>
          </a:p>
        </p:txBody>
      </p:sp>
      <p:sp>
        <p:nvSpPr>
          <p:cNvPr id="2" name="Title 1"/>
          <p:cNvSpPr>
            <a:spLocks noGrp="1"/>
          </p:cNvSpPr>
          <p:nvPr>
            <p:ph type="title"/>
          </p:nvPr>
        </p:nvSpPr>
        <p:spPr>
          <a:xfrm>
            <a:off x="686834" y="1153572"/>
            <a:ext cx="3200400" cy="4461163"/>
          </a:xfrm>
        </p:spPr>
        <p:txBody>
          <a:bodyPr>
            <a:normAutofit/>
          </a:bodyPr>
          <a:lstStyle/>
          <a:p>
            <a:br>
              <a:rPr lang="en-US" sz="3700" b="1" i="0">
                <a:solidFill>
                  <a:srgbClr val="FFFFFF"/>
                </a:solidFill>
                <a:effectLst/>
                <a:highlight>
                  <a:srgbClr val="FFFFFF"/>
                </a:highlight>
                <a:latin typeface="Helvetica Neue"/>
              </a:rPr>
            </a:br>
            <a:endParaRPr lang="en-IN" sz="3700">
              <a:solidFill>
                <a:srgbClr val="FFFFFF"/>
              </a:solidFill>
            </a:endParaRPr>
          </a:p>
        </p:txBody>
      </p:sp>
      <p:sp>
        <p:nvSpPr>
          <p:cNvPr id="15" name="Arc 14"/>
          <p:cNvSpPr>
            <a:spLocks noGrp="1" noRot="1" noChangeAspect="1" noMove="1" noResize="1" noEditPoints="1" noAdjustHandles="1" noChangeArrowheads="1" noChangeShapeType="1" noTextEdit="1"/>
          </p:cNvSpPr>
          <p:nvPr/>
        </p:nvSpPr>
        <p:spPr>
          <a:xfrm flipV="1">
            <a:off x="7789797" y="257485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ectangle 3"/>
          <p:cNvSpPr>
            <a:spLocks noGrp="1" noChangeArrowheads="1"/>
          </p:cNvSpPr>
          <p:nvPr>
            <p:ph idx="1"/>
          </p:nvPr>
        </p:nvSpPr>
        <p:spPr bwMode="auto">
          <a:xfrm>
            <a:off x="4167505" y="-149860"/>
            <a:ext cx="7331710" cy="35788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normAutofit/>
          </a:bodyPr>
          <a:lstStyle/>
          <a:p>
            <a:pPr marL="0" marR="0" lvl="0" indent="0" defTabSz="914400" rtl="0" eaLnBrk="0" fontAlgn="base" latinLnBrk="0" hangingPunct="0">
              <a:spcBef>
                <a:spcPct val="0"/>
              </a:spcBef>
              <a:spcAft>
                <a:spcPts val="600"/>
              </a:spcAft>
              <a:buClrTx/>
              <a:buSzTx/>
              <a:buFontTx/>
              <a:buNone/>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Control flow functions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allow you to execute specific actions based on certain conditions or control the flow of execution within your SQL statements</a:t>
            </a:r>
            <a:r>
              <a:rPr kumimoji="0" lang="en-IN" altLang="en-US" sz="2200" b="0" i="0" u="none" strike="noStrike" cap="none" normalizeH="0" baseline="0" dirty="0">
                <a:ln>
                  <a:noFill/>
                </a:ln>
                <a:effectLst/>
                <a:latin typeface="Times New Roman" panose="02020603050405020304" pitchFamily="18" charset="0"/>
                <a:cs typeface="Times New Roman" panose="02020603050405020304" pitchFamily="18" charset="0"/>
              </a:rPr>
              <a:t>.These functions enable you to implement logic, handle errors, and control the flow of execution in your SQL scripts.</a:t>
            </a:r>
            <a:endParaRPr kumimoji="0" lang="en-IN"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pP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pPr>
            <a:r>
              <a:rPr kumimoji="0" lang="en-IN" altLang="en-US" sz="2200" b="0" i="0" u="none" strike="noStrike" cap="none" normalizeH="0" baseline="0" dirty="0">
                <a:ln>
                  <a:noFill/>
                </a:ln>
                <a:effectLst/>
                <a:latin typeface="Times New Roman" panose="02020603050405020304" pitchFamily="18" charset="0"/>
                <a:cs typeface="Times New Roman" panose="02020603050405020304" pitchFamily="18" charset="0"/>
              </a:rPr>
              <a:t>Here is the result of control flow function:</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pP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3" name="Picture 2" descr="Screenshot 2024-10-02 174950"/>
          <p:cNvPicPr>
            <a:picLocks noChangeAspect="1"/>
          </p:cNvPicPr>
          <p:nvPr/>
        </p:nvPicPr>
        <p:blipFill>
          <a:blip r:embed="rId1"/>
          <a:stretch>
            <a:fillRect/>
          </a:stretch>
        </p:blipFill>
        <p:spPr>
          <a:xfrm>
            <a:off x="4167505" y="2766695"/>
            <a:ext cx="7331075" cy="3275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46295" y="200025"/>
            <a:ext cx="7297420" cy="5977255"/>
          </a:xfrm>
        </p:spPr>
        <p:txBody>
          <a:bodyPr>
            <a:normAutofit/>
          </a:bodyPr>
          <a:p>
            <a:pPr marL="0" indent="0">
              <a:buNone/>
            </a:pPr>
            <a:r>
              <a:rPr sz="2000" b="1">
                <a:latin typeface="Times New Roman" panose="02020603050405020304" pitchFamily="18" charset="0"/>
                <a:cs typeface="Times New Roman" panose="02020603050405020304" pitchFamily="18" charset="0"/>
              </a:rPr>
              <a:t>CTEs, or Common Table Expressions,</a:t>
            </a:r>
            <a:r>
              <a:rPr sz="2000"/>
              <a:t> are a temporary result set that is defined within a SELECT, INSERT, UPDATE, or DELETE statement. They can be thought of as a temporary view that is derived from a query, and can be used as a table in the FROM clause of a query.</a:t>
            </a:r>
            <a:endParaRPr sz="2000"/>
          </a:p>
        </p:txBody>
      </p:sp>
      <p:sp>
        <p:nvSpPr>
          <p:cNvPr id="13" name="Freeform: Shape 12"/>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3600">
                <a:latin typeface="Algerian" panose="04020705040A02060702" charset="0"/>
                <a:cs typeface="Algerian" panose="04020705040A02060702" charset="0"/>
              </a:rPr>
              <a:t> Combining Control Flow and CTEs</a:t>
            </a:r>
            <a:endParaRPr lang="en-IN" altLang="en-US" sz="3600">
              <a:latin typeface="Algerian" panose="04020705040A02060702" charset="0"/>
              <a:cs typeface="Algerian" panose="04020705040A02060702" charset="0"/>
            </a:endParaRPr>
          </a:p>
        </p:txBody>
      </p:sp>
      <p:pic>
        <p:nvPicPr>
          <p:cNvPr id="5" name="Picture 4" descr="Screenshot 2024-10-02 180825"/>
          <p:cNvPicPr>
            <a:picLocks noChangeAspect="1"/>
          </p:cNvPicPr>
          <p:nvPr/>
        </p:nvPicPr>
        <p:blipFill>
          <a:blip r:embed="rId1"/>
          <a:stretch>
            <a:fillRect/>
          </a:stretch>
        </p:blipFill>
        <p:spPr>
          <a:xfrm>
            <a:off x="4646295" y="4516755"/>
            <a:ext cx="6341745" cy="2150110"/>
          </a:xfrm>
          <a:prstGeom prst="rect">
            <a:avLst/>
          </a:prstGeom>
        </p:spPr>
      </p:pic>
      <p:pic>
        <p:nvPicPr>
          <p:cNvPr id="6" name="Picture 5" descr="Screenshot 2024-10-02 182437"/>
          <p:cNvPicPr>
            <a:picLocks noChangeAspect="1"/>
          </p:cNvPicPr>
          <p:nvPr/>
        </p:nvPicPr>
        <p:blipFill>
          <a:blip r:embed="rId2"/>
          <a:stretch>
            <a:fillRect/>
          </a:stretch>
        </p:blipFill>
        <p:spPr>
          <a:xfrm>
            <a:off x="4646295" y="1800225"/>
            <a:ext cx="6245225" cy="2446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IN" b="1">
                <a:solidFill>
                  <a:srgbClr val="FFFFFF"/>
                </a:solidFill>
              </a:rPr>
              <a:t>Conclusion</a:t>
            </a:r>
            <a:br>
              <a:rPr lang="en-IN">
                <a:solidFill>
                  <a:srgbClr val="FFFFFF"/>
                </a:solidFill>
              </a:rPr>
            </a:br>
            <a:endParaRPr lang="en-IN">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95" y="1397000"/>
            <a:ext cx="5695315" cy="5161915"/>
          </a:xfrm>
        </p:spPr>
        <p:txBody>
          <a:bodyPr>
            <a:normAutofit fontScale="90000"/>
          </a:bodyPr>
          <a:lstStyle/>
          <a:p>
            <a:endParaRPr lang="en-US" sz="2600" dirty="0"/>
          </a:p>
          <a:p>
            <a:pPr marL="0" indent="0">
              <a:buNone/>
            </a:pPr>
            <a:r>
              <a:rPr lang="en-IN" altLang="en-US" sz="2600" dirty="0">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he SQL queries performed on the Groceries Dataset demonstrate the power of data analysis in uncovering consumer behavior patterns, item popularity, and strategic insights for grocery retailers. These findings can guide decision-making processes, enhance marketing strategies, and improve inventory management to better align with customer preferences. Future analyses could further explore seasonal trends, pricing impacts, and cross-category relationships to enrich understanding of the grocery market.</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WPS Presentation</Application>
  <PresentationFormat>Widescreen</PresentationFormat>
  <Paragraphs>75</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Times New Roman</vt:lpstr>
      <vt:lpstr>Helvetica Neue</vt:lpstr>
      <vt:lpstr>Calibri</vt:lpstr>
      <vt:lpstr>Calibri Light</vt:lpstr>
      <vt:lpstr>Microsoft YaHei</vt:lpstr>
      <vt:lpstr>Arial Unicode MS</vt:lpstr>
      <vt:lpstr>Algerian</vt:lpstr>
      <vt:lpstr>Calibri</vt:lpstr>
      <vt:lpstr>Wingdings</vt:lpstr>
      <vt:lpstr>Cambria</vt:lpstr>
      <vt:lpstr>Office Theme</vt:lpstr>
      <vt:lpstr>Live Project</vt:lpstr>
      <vt:lpstr>Objectives </vt:lpstr>
      <vt:lpstr>Insights </vt:lpstr>
      <vt:lpstr>Linear Regression</vt:lpstr>
      <vt:lpstr>Decision Tree Regressor </vt:lpstr>
      <vt:lpstr>PowerPoint 演示文稿</vt:lpstr>
      <vt:lpstr>Display Performance Metrics for Random Forest Model </vt:lpstr>
      <vt:lpstr>PowerPoint 演示文稿</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Kritika Kandpal</dc:creator>
  <cp:lastModifiedBy>Vanshika Jain</cp:lastModifiedBy>
  <cp:revision>3</cp:revision>
  <dcterms:created xsi:type="dcterms:W3CDTF">2024-08-26T05:59:00Z</dcterms:created>
  <dcterms:modified xsi:type="dcterms:W3CDTF">2024-10-02T13:38:15Z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63E9E16AF4084B04868A265AE5210C36_13</vt:lpwstr>
  </property>
  <property fmtid="{D5CDD505-2E9C-101B-9397-08002B2CF9AE}" pid="3" name="KSOProductBuildVer">
    <vt:lpwstr>1033-12.2.0.18165</vt:lpwstr>
  </property>
</Properties>
</file>