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9" r:id="rId14"/>
    <p:sldId id="271" r:id="rId15"/>
    <p:sldId id="273" r:id="rId16"/>
    <p:sldId id="274" r:id="rId17"/>
    <p:sldId id="272" r:id="rId18"/>
    <p:sldId id="275"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7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nvi Pathak" userId="7acbc1617c8eb77c" providerId="LiveId" clId="{1666FAC8-E59D-42CF-B02B-300768225BBE}"/>
    <pc:docChg chg="custSel addSld delSld modSld">
      <pc:chgData name="Jhanvi Pathak" userId="7acbc1617c8eb77c" providerId="LiveId" clId="{1666FAC8-E59D-42CF-B02B-300768225BBE}" dt="2023-07-29T14:59:50.868" v="188" actId="20577"/>
      <pc:docMkLst>
        <pc:docMk/>
      </pc:docMkLst>
      <pc:sldChg chg="del">
        <pc:chgData name="Jhanvi Pathak" userId="7acbc1617c8eb77c" providerId="LiveId" clId="{1666FAC8-E59D-42CF-B02B-300768225BBE}" dt="2023-07-29T14:51:32.698" v="0" actId="47"/>
        <pc:sldMkLst>
          <pc:docMk/>
          <pc:sldMk cId="600572964" sldId="276"/>
        </pc:sldMkLst>
      </pc:sldChg>
      <pc:sldChg chg="addSp modSp new mod">
        <pc:chgData name="Jhanvi Pathak" userId="7acbc1617c8eb77c" providerId="LiveId" clId="{1666FAC8-E59D-42CF-B02B-300768225BBE}" dt="2023-07-29T14:59:50.868" v="188" actId="20577"/>
        <pc:sldMkLst>
          <pc:docMk/>
          <pc:sldMk cId="2955420272" sldId="278"/>
        </pc:sldMkLst>
        <pc:spChg chg="mod">
          <ac:chgData name="Jhanvi Pathak" userId="7acbc1617c8eb77c" providerId="LiveId" clId="{1666FAC8-E59D-42CF-B02B-300768225BBE}" dt="2023-07-29T14:57:54.208" v="81" actId="27636"/>
          <ac:spMkLst>
            <pc:docMk/>
            <pc:sldMk cId="2955420272" sldId="278"/>
            <ac:spMk id="2" creationId="{66754E99-E03D-52F6-ED9D-C76F8E4007F0}"/>
          </ac:spMkLst>
        </pc:spChg>
        <pc:spChg chg="mod">
          <ac:chgData name="Jhanvi Pathak" userId="7acbc1617c8eb77c" providerId="LiveId" clId="{1666FAC8-E59D-42CF-B02B-300768225BBE}" dt="2023-07-29T14:58:19.153" v="85" actId="1076"/>
          <ac:spMkLst>
            <pc:docMk/>
            <pc:sldMk cId="2955420272" sldId="278"/>
            <ac:spMk id="3" creationId="{444FE727-3CF8-E70F-6DDA-E5D3F324F869}"/>
          </ac:spMkLst>
        </pc:spChg>
        <pc:spChg chg="add mod">
          <ac:chgData name="Jhanvi Pathak" userId="7acbc1617c8eb77c" providerId="LiveId" clId="{1666FAC8-E59D-42CF-B02B-300768225BBE}" dt="2023-07-29T14:58:48.091" v="147" actId="20577"/>
          <ac:spMkLst>
            <pc:docMk/>
            <pc:sldMk cId="2955420272" sldId="278"/>
            <ac:spMk id="4" creationId="{E763E14A-87D1-21C6-71A4-556393872B2A}"/>
          </ac:spMkLst>
        </pc:spChg>
        <pc:spChg chg="add mod">
          <ac:chgData name="Jhanvi Pathak" userId="7acbc1617c8eb77c" providerId="LiveId" clId="{1666FAC8-E59D-42CF-B02B-300768225BBE}" dt="2023-07-29T14:59:50.868" v="188" actId="20577"/>
          <ac:spMkLst>
            <pc:docMk/>
            <pc:sldMk cId="2955420272" sldId="278"/>
            <ac:spMk id="6" creationId="{0452D98C-4B9D-DE5B-DCE6-16D0450A12D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AD92FA-08CC-4257-97F6-3CD7C2C8C972}"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ECC8-08BE-49A2-BF35-B0C494C50AB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57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D92FA-08CC-4257-97F6-3CD7C2C8C972}"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ECC8-08BE-49A2-BF35-B0C494C50AB9}" type="slidenum">
              <a:rPr lang="en-IN" smtClean="0"/>
              <a:t>‹#›</a:t>
            </a:fld>
            <a:endParaRPr lang="en-IN"/>
          </a:p>
        </p:txBody>
      </p:sp>
    </p:spTree>
    <p:extLst>
      <p:ext uri="{BB962C8B-B14F-4D97-AF65-F5344CB8AC3E}">
        <p14:creationId xmlns:p14="http://schemas.microsoft.com/office/powerpoint/2010/main" val="278429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D92FA-08CC-4257-97F6-3CD7C2C8C972}"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ECC8-08BE-49A2-BF35-B0C494C50AB9}" type="slidenum">
              <a:rPr lang="en-IN" smtClean="0"/>
              <a:t>‹#›</a:t>
            </a:fld>
            <a:endParaRPr lang="en-IN"/>
          </a:p>
        </p:txBody>
      </p:sp>
    </p:spTree>
    <p:extLst>
      <p:ext uri="{BB962C8B-B14F-4D97-AF65-F5344CB8AC3E}">
        <p14:creationId xmlns:p14="http://schemas.microsoft.com/office/powerpoint/2010/main" val="242991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D92FA-08CC-4257-97F6-3CD7C2C8C972}"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ECC8-08BE-49A2-BF35-B0C494C50AB9}" type="slidenum">
              <a:rPr lang="en-IN" smtClean="0"/>
              <a:t>‹#›</a:t>
            </a:fld>
            <a:endParaRPr lang="en-IN"/>
          </a:p>
        </p:txBody>
      </p:sp>
    </p:spTree>
    <p:extLst>
      <p:ext uri="{BB962C8B-B14F-4D97-AF65-F5344CB8AC3E}">
        <p14:creationId xmlns:p14="http://schemas.microsoft.com/office/powerpoint/2010/main" val="191862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AD92FA-08CC-4257-97F6-3CD7C2C8C972}"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7ECC8-08BE-49A2-BF35-B0C494C50AB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AD92FA-08CC-4257-97F6-3CD7C2C8C972}"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ECC8-08BE-49A2-BF35-B0C494C50AB9}" type="slidenum">
              <a:rPr lang="en-IN" smtClean="0"/>
              <a:t>‹#›</a:t>
            </a:fld>
            <a:endParaRPr lang="en-IN"/>
          </a:p>
        </p:txBody>
      </p:sp>
    </p:spTree>
    <p:extLst>
      <p:ext uri="{BB962C8B-B14F-4D97-AF65-F5344CB8AC3E}">
        <p14:creationId xmlns:p14="http://schemas.microsoft.com/office/powerpoint/2010/main" val="243342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D92FA-08CC-4257-97F6-3CD7C2C8C972}"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87ECC8-08BE-49A2-BF35-B0C494C50AB9}" type="slidenum">
              <a:rPr lang="en-IN" smtClean="0"/>
              <a:t>‹#›</a:t>
            </a:fld>
            <a:endParaRPr lang="en-IN"/>
          </a:p>
        </p:txBody>
      </p:sp>
    </p:spTree>
    <p:extLst>
      <p:ext uri="{BB962C8B-B14F-4D97-AF65-F5344CB8AC3E}">
        <p14:creationId xmlns:p14="http://schemas.microsoft.com/office/powerpoint/2010/main" val="204327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AD92FA-08CC-4257-97F6-3CD7C2C8C972}"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87ECC8-08BE-49A2-BF35-B0C494C50AB9}" type="slidenum">
              <a:rPr lang="en-IN" smtClean="0"/>
              <a:t>‹#›</a:t>
            </a:fld>
            <a:endParaRPr lang="en-IN"/>
          </a:p>
        </p:txBody>
      </p:sp>
    </p:spTree>
    <p:extLst>
      <p:ext uri="{BB962C8B-B14F-4D97-AF65-F5344CB8AC3E}">
        <p14:creationId xmlns:p14="http://schemas.microsoft.com/office/powerpoint/2010/main" val="90087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AD92FA-08CC-4257-97F6-3CD7C2C8C972}" type="datetimeFigureOut">
              <a:rPr lang="en-IN" smtClean="0"/>
              <a:t>29-07-2023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087ECC8-08BE-49A2-BF35-B0C494C50AB9}" type="slidenum">
              <a:rPr lang="en-IN" smtClean="0"/>
              <a:t>‹#›</a:t>
            </a:fld>
            <a:endParaRPr lang="en-IN"/>
          </a:p>
        </p:txBody>
      </p:sp>
    </p:spTree>
    <p:extLst>
      <p:ext uri="{BB962C8B-B14F-4D97-AF65-F5344CB8AC3E}">
        <p14:creationId xmlns:p14="http://schemas.microsoft.com/office/powerpoint/2010/main" val="103030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AD92FA-08CC-4257-97F6-3CD7C2C8C972}" type="datetimeFigureOut">
              <a:rPr lang="en-IN" smtClean="0"/>
              <a:t>29-07-2023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87ECC8-08BE-49A2-BF35-B0C494C50AB9}" type="slidenum">
              <a:rPr lang="en-IN" smtClean="0"/>
              <a:t>‹#›</a:t>
            </a:fld>
            <a:endParaRPr lang="en-IN"/>
          </a:p>
        </p:txBody>
      </p:sp>
    </p:spTree>
    <p:extLst>
      <p:ext uri="{BB962C8B-B14F-4D97-AF65-F5344CB8AC3E}">
        <p14:creationId xmlns:p14="http://schemas.microsoft.com/office/powerpoint/2010/main" val="4022277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AD92FA-08CC-4257-97F6-3CD7C2C8C972}"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7ECC8-08BE-49A2-BF35-B0C494C50AB9}" type="slidenum">
              <a:rPr lang="en-IN" smtClean="0"/>
              <a:t>‹#›</a:t>
            </a:fld>
            <a:endParaRPr lang="en-IN"/>
          </a:p>
        </p:txBody>
      </p:sp>
    </p:spTree>
    <p:extLst>
      <p:ext uri="{BB962C8B-B14F-4D97-AF65-F5344CB8AC3E}">
        <p14:creationId xmlns:p14="http://schemas.microsoft.com/office/powerpoint/2010/main" val="574244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AD92FA-08CC-4257-97F6-3CD7C2C8C972}" type="datetimeFigureOut">
              <a:rPr lang="en-IN" smtClean="0"/>
              <a:t>29-07-2023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87ECC8-08BE-49A2-BF35-B0C494C50AB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1612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965B-A2C7-4B21-B00A-6D9488F2AB45}"/>
              </a:ext>
            </a:extLst>
          </p:cNvPr>
          <p:cNvSpPr>
            <a:spLocks noGrp="1"/>
          </p:cNvSpPr>
          <p:nvPr>
            <p:ph type="ctrTitle"/>
          </p:nvPr>
        </p:nvSpPr>
        <p:spPr>
          <a:xfrm>
            <a:off x="1036320" y="610385"/>
            <a:ext cx="10058400" cy="2309567"/>
          </a:xfrm>
        </p:spPr>
        <p:txBody>
          <a:bodyPr>
            <a:normAutofit/>
          </a:bodyPr>
          <a:lstStyle/>
          <a:p>
            <a:pPr algn="ctr"/>
            <a:r>
              <a:rPr lang="en" sz="6600" dirty="0">
                <a:solidFill>
                  <a:srgbClr val="2A3990"/>
                </a:solidFill>
                <a:latin typeface="Roboto"/>
                <a:ea typeface="Roboto"/>
                <a:cs typeface="Roboto"/>
              </a:rPr>
              <a:t>X Education - Lead Scoring Case Study</a:t>
            </a:r>
            <a:endParaRPr lang="en-IN" sz="6600" dirty="0">
              <a:solidFill>
                <a:srgbClr val="2A3990"/>
              </a:solidFill>
              <a:latin typeface="Roboto"/>
              <a:ea typeface="Roboto"/>
              <a:cs typeface="Roboto"/>
            </a:endParaRPr>
          </a:p>
        </p:txBody>
      </p:sp>
      <p:sp>
        <p:nvSpPr>
          <p:cNvPr id="3" name="Subtitle 2">
            <a:extLst>
              <a:ext uri="{FF2B5EF4-FFF2-40B4-BE49-F238E27FC236}">
                <a16:creationId xmlns:a16="http://schemas.microsoft.com/office/drawing/2014/main" id="{A49EBF1A-C756-D0CC-4B18-FBA908381ABB}"/>
              </a:ext>
            </a:extLst>
          </p:cNvPr>
          <p:cNvSpPr>
            <a:spLocks noGrp="1"/>
          </p:cNvSpPr>
          <p:nvPr>
            <p:ph type="subTitle" idx="1"/>
          </p:nvPr>
        </p:nvSpPr>
        <p:spPr>
          <a:xfrm>
            <a:off x="1036320" y="3164148"/>
            <a:ext cx="10058400" cy="1143000"/>
          </a:xfrm>
        </p:spPr>
        <p:txBody>
          <a:bodyPr/>
          <a:lstStyle/>
          <a:p>
            <a:r>
              <a:rPr lang="en-US" sz="2400" dirty="0">
                <a:latin typeface="Verdana"/>
                <a:ea typeface="Verdana"/>
                <a:cs typeface="Verdana"/>
                <a:sym typeface="Verdana"/>
              </a:rPr>
              <a:t>Identification of Hot Leads to focus more on them and thus enhancing the conversion ratio for X Education</a:t>
            </a:r>
          </a:p>
          <a:p>
            <a:endParaRPr lang="en-IN" dirty="0"/>
          </a:p>
        </p:txBody>
      </p:sp>
      <p:sp>
        <p:nvSpPr>
          <p:cNvPr id="4" name="TextBox 3">
            <a:extLst>
              <a:ext uri="{FF2B5EF4-FFF2-40B4-BE49-F238E27FC236}">
                <a16:creationId xmlns:a16="http://schemas.microsoft.com/office/drawing/2014/main" id="{743804FB-EFF0-8D21-B6A6-3A10E63060A4}"/>
              </a:ext>
            </a:extLst>
          </p:cNvPr>
          <p:cNvSpPr txBox="1"/>
          <p:nvPr/>
        </p:nvSpPr>
        <p:spPr>
          <a:xfrm>
            <a:off x="9794449" y="5486400"/>
            <a:ext cx="2045617" cy="369332"/>
          </a:xfrm>
          <a:prstGeom prst="rect">
            <a:avLst/>
          </a:prstGeom>
          <a:noFill/>
        </p:spPr>
        <p:txBody>
          <a:bodyPr wrap="square" rtlCol="0">
            <a:spAutoFit/>
          </a:bodyPr>
          <a:lstStyle/>
          <a:p>
            <a:r>
              <a:rPr lang="en-IN" dirty="0"/>
              <a:t>- Jhanvi Pathak</a:t>
            </a:r>
          </a:p>
        </p:txBody>
      </p:sp>
    </p:spTree>
    <p:extLst>
      <p:ext uri="{BB962C8B-B14F-4D97-AF65-F5344CB8AC3E}">
        <p14:creationId xmlns:p14="http://schemas.microsoft.com/office/powerpoint/2010/main" val="309439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ibbon: Tilted Down 3">
            <a:extLst>
              <a:ext uri="{FF2B5EF4-FFF2-40B4-BE49-F238E27FC236}">
                <a16:creationId xmlns:a16="http://schemas.microsoft.com/office/drawing/2014/main" id="{66B15A41-B950-0ECC-0113-BD91C0F89551}"/>
              </a:ext>
            </a:extLst>
          </p:cNvPr>
          <p:cNvSpPr/>
          <p:nvPr/>
        </p:nvSpPr>
        <p:spPr>
          <a:xfrm>
            <a:off x="401052" y="1524000"/>
            <a:ext cx="10892590" cy="2924037"/>
          </a:xfrm>
          <a:prstGeom prst="ribbon">
            <a:avLst/>
          </a:prstGeom>
          <a:ln>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A7DDA235-ED81-B76F-5C8B-0C3D2E369703}"/>
              </a:ext>
            </a:extLst>
          </p:cNvPr>
          <p:cNvSpPr txBox="1"/>
          <p:nvPr/>
        </p:nvSpPr>
        <p:spPr>
          <a:xfrm>
            <a:off x="3048000" y="2598820"/>
            <a:ext cx="5710990" cy="830997"/>
          </a:xfrm>
          <a:prstGeom prst="rect">
            <a:avLst/>
          </a:prstGeom>
          <a:noFill/>
        </p:spPr>
        <p:txBody>
          <a:bodyPr wrap="square">
            <a:spAutoFit/>
          </a:bodyPr>
          <a:lstStyle/>
          <a:p>
            <a:pPr algn="ctr"/>
            <a:r>
              <a:rPr lang="en-IN" sz="4800"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358398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6;p34" descr="Background pointer shape in timeline graphic">
            <a:extLst>
              <a:ext uri="{FF2B5EF4-FFF2-40B4-BE49-F238E27FC236}">
                <a16:creationId xmlns:a16="http://schemas.microsoft.com/office/drawing/2014/main" id="{2034963C-3620-CF81-33B6-01784044357D}"/>
              </a:ext>
            </a:extLst>
          </p:cNvPr>
          <p:cNvSpPr/>
          <p:nvPr/>
        </p:nvSpPr>
        <p:spPr>
          <a:xfrm>
            <a:off x="1641644" y="3342531"/>
            <a:ext cx="2321810" cy="1113065"/>
          </a:xfrm>
          <a:prstGeom prst="homePlate">
            <a:avLst>
              <a:gd name="adj" fmla="val 50000"/>
            </a:avLst>
          </a:prstGeom>
          <a:solidFill>
            <a:srgbClr val="2A3990"/>
          </a:solidFill>
          <a:ln w="9525" cap="flat" cmpd="sng">
            <a:solidFill>
              <a:schemeClr val="accent1">
                <a:lumMod val="60000"/>
                <a:lumOff val="40000"/>
              </a:schemeClr>
            </a:solidFill>
            <a:prstDash val="solid"/>
            <a:round/>
            <a:headEnd type="none" w="sm" len="sm"/>
            <a:tailEnd type="none" w="sm" len="sm"/>
          </a:ln>
          <a:effectLst>
            <a:outerShdw blurRad="50800" dist="38100" dir="8100000" algn="tr" rotWithShape="0">
              <a:prstClr val="black">
                <a:alpha val="40000"/>
              </a:prstClr>
            </a:outerShdw>
          </a:effectLst>
        </p:spPr>
        <p:txBody>
          <a:bodyPr spcFirstLastPara="1" wrap="square" lIns="121875" tIns="121875" rIns="121875" bIns="121875" anchor="ctr" anchorCtr="0">
            <a:noAutofit/>
          </a:bodyPr>
          <a:lstStyle/>
          <a:p>
            <a:pPr defTabSz="914400">
              <a:buClr>
                <a:srgbClr val="000000"/>
              </a:buClr>
            </a:pPr>
            <a:endParaRPr sz="1400" kern="0" dirty="0">
              <a:solidFill>
                <a:srgbClr val="000000"/>
              </a:solidFill>
              <a:latin typeface="Arial"/>
              <a:cs typeface="Arial"/>
              <a:sym typeface="Arial"/>
            </a:endParaRPr>
          </a:p>
        </p:txBody>
      </p:sp>
      <p:sp>
        <p:nvSpPr>
          <p:cNvPr id="5" name="Google Shape;247;p34">
            <a:extLst>
              <a:ext uri="{FF2B5EF4-FFF2-40B4-BE49-F238E27FC236}">
                <a16:creationId xmlns:a16="http://schemas.microsoft.com/office/drawing/2014/main" id="{C5196F17-4E29-E4D5-B612-9C87E9715C6B}"/>
              </a:ext>
            </a:extLst>
          </p:cNvPr>
          <p:cNvSpPr txBox="1">
            <a:spLocks/>
          </p:cNvSpPr>
          <p:nvPr/>
        </p:nvSpPr>
        <p:spPr>
          <a:xfrm>
            <a:off x="1696089" y="3480082"/>
            <a:ext cx="1805067" cy="7023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dirty="0">
                <a:ln>
                  <a:noFill/>
                </a:ln>
                <a:solidFill>
                  <a:srgbClr val="FFFFFF"/>
                </a:solidFill>
                <a:effectLst/>
                <a:uLnTx/>
                <a:uFillTx/>
                <a:latin typeface="Roboto"/>
                <a:ea typeface="Roboto"/>
                <a:cs typeface="Roboto"/>
                <a:sym typeface="Roboto"/>
              </a:rPr>
              <a:t>Data Gathering</a:t>
            </a:r>
          </a:p>
        </p:txBody>
      </p:sp>
      <p:sp>
        <p:nvSpPr>
          <p:cNvPr id="6" name="Google Shape;252;p34" descr="Background pointer shape in timeline graphic">
            <a:extLst>
              <a:ext uri="{FF2B5EF4-FFF2-40B4-BE49-F238E27FC236}">
                <a16:creationId xmlns:a16="http://schemas.microsoft.com/office/drawing/2014/main" id="{9EF42DD9-5A5E-9BEB-E0CA-81E5387AE7F3}"/>
              </a:ext>
            </a:extLst>
          </p:cNvPr>
          <p:cNvSpPr/>
          <p:nvPr/>
        </p:nvSpPr>
        <p:spPr>
          <a:xfrm>
            <a:off x="3094398" y="3342531"/>
            <a:ext cx="2543537" cy="1113065"/>
          </a:xfrm>
          <a:prstGeom prst="chevron">
            <a:avLst>
              <a:gd name="adj" fmla="val 50000"/>
            </a:avLst>
          </a:prstGeom>
          <a:solidFill>
            <a:srgbClr val="2A3990"/>
          </a:solidFill>
          <a:ln w="9525" cap="flat" cmpd="sng">
            <a:solidFill>
              <a:srgbClr val="FFFFFF"/>
            </a:solidFill>
            <a:prstDash val="solid"/>
            <a:round/>
            <a:headEnd type="none" w="sm" len="sm"/>
            <a:tailEnd type="none" w="sm" len="sm"/>
          </a:ln>
        </p:spPr>
        <p:txBody>
          <a:bodyPr spcFirstLastPara="1" wrap="square" lIns="121875" tIns="121875" rIns="121875" bIns="12187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253;p34">
            <a:extLst>
              <a:ext uri="{FF2B5EF4-FFF2-40B4-BE49-F238E27FC236}">
                <a16:creationId xmlns:a16="http://schemas.microsoft.com/office/drawing/2014/main" id="{5B14390C-43E0-7EB1-CE0E-9B88AAE91F92}"/>
              </a:ext>
            </a:extLst>
          </p:cNvPr>
          <p:cNvSpPr txBox="1">
            <a:spLocks/>
          </p:cNvSpPr>
          <p:nvPr/>
        </p:nvSpPr>
        <p:spPr>
          <a:xfrm>
            <a:off x="3499792" y="3480082"/>
            <a:ext cx="1631332" cy="7023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a:ln>
                  <a:noFill/>
                </a:ln>
                <a:solidFill>
                  <a:srgbClr val="FFFFFF"/>
                </a:solidFill>
                <a:effectLst/>
                <a:uLnTx/>
                <a:uFillTx/>
                <a:latin typeface="Roboto"/>
                <a:ea typeface="Roboto"/>
                <a:cs typeface="Roboto"/>
                <a:sym typeface="Roboto"/>
              </a:rPr>
              <a:t>Data Cleaning</a:t>
            </a:r>
          </a:p>
        </p:txBody>
      </p:sp>
      <p:grpSp>
        <p:nvGrpSpPr>
          <p:cNvPr id="8" name="Google Shape;254;p34">
            <a:extLst>
              <a:ext uri="{FF2B5EF4-FFF2-40B4-BE49-F238E27FC236}">
                <a16:creationId xmlns:a16="http://schemas.microsoft.com/office/drawing/2014/main" id="{07B1B798-23CB-658F-D52E-4ED5D1B66284}"/>
              </a:ext>
            </a:extLst>
          </p:cNvPr>
          <p:cNvGrpSpPr/>
          <p:nvPr/>
        </p:nvGrpSpPr>
        <p:grpSpPr>
          <a:xfrm>
            <a:off x="4203545" y="4097750"/>
            <a:ext cx="224893" cy="739948"/>
            <a:chOff x="2223534" y="2938958"/>
            <a:chExt cx="198900" cy="593656"/>
          </a:xfrm>
        </p:grpSpPr>
        <p:cxnSp>
          <p:nvCxnSpPr>
            <p:cNvPr id="9" name="Google Shape;255;p34">
              <a:extLst>
                <a:ext uri="{FF2B5EF4-FFF2-40B4-BE49-F238E27FC236}">
                  <a16:creationId xmlns:a16="http://schemas.microsoft.com/office/drawing/2014/main" id="{0B7C9DCF-B6EA-12BB-04DD-DEB4CCE881AF}"/>
                </a:ext>
              </a:extLst>
            </p:cNvPr>
            <p:cNvCxnSpPr/>
            <p:nvPr/>
          </p:nvCxnSpPr>
          <p:spPr>
            <a:xfrm rot="10800000">
              <a:off x="2322997" y="2938958"/>
              <a:ext cx="0" cy="554700"/>
            </a:xfrm>
            <a:prstGeom prst="straightConnector1">
              <a:avLst/>
            </a:prstGeom>
            <a:noFill/>
            <a:ln w="9525" cap="flat" cmpd="sng">
              <a:solidFill>
                <a:srgbClr val="434343"/>
              </a:solidFill>
              <a:prstDash val="solid"/>
              <a:round/>
              <a:headEnd type="none" w="sm" len="sm"/>
              <a:tailEnd type="none" w="sm" len="sm"/>
            </a:ln>
          </p:spPr>
        </p:cxnSp>
        <p:sp>
          <p:nvSpPr>
            <p:cNvPr id="10" name="Google Shape;256;p34">
              <a:extLst>
                <a:ext uri="{FF2B5EF4-FFF2-40B4-BE49-F238E27FC236}">
                  <a16:creationId xmlns:a16="http://schemas.microsoft.com/office/drawing/2014/main" id="{EE06BA69-2D8F-25EC-60E0-8CEF5D9A8FE9}"/>
                </a:ext>
              </a:extLst>
            </p:cNvPr>
            <p:cNvSpPr/>
            <p:nvPr/>
          </p:nvSpPr>
          <p:spPr>
            <a:xfrm rot="10800000" flipH="1">
              <a:off x="2223534" y="3333714"/>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1" name="Google Shape;258;p34" descr="Background pointer shape in timeline graphic">
            <a:extLst>
              <a:ext uri="{FF2B5EF4-FFF2-40B4-BE49-F238E27FC236}">
                <a16:creationId xmlns:a16="http://schemas.microsoft.com/office/drawing/2014/main" id="{CBE82581-319D-9BEB-0CB2-4EF55B93EF66}"/>
              </a:ext>
            </a:extLst>
          </p:cNvPr>
          <p:cNvSpPr/>
          <p:nvPr/>
        </p:nvSpPr>
        <p:spPr>
          <a:xfrm>
            <a:off x="4749317" y="3342531"/>
            <a:ext cx="2543537" cy="1113065"/>
          </a:xfrm>
          <a:prstGeom prst="chevron">
            <a:avLst>
              <a:gd name="adj" fmla="val 50000"/>
            </a:avLst>
          </a:prstGeom>
          <a:solidFill>
            <a:srgbClr val="2A3990"/>
          </a:solidFill>
          <a:ln w="9525" cap="flat" cmpd="sng">
            <a:solidFill>
              <a:srgbClr val="FFFFFF"/>
            </a:solidFill>
            <a:prstDash val="solid"/>
            <a:round/>
            <a:headEnd type="none" w="sm" len="sm"/>
            <a:tailEnd type="none" w="sm" len="sm"/>
          </a:ln>
        </p:spPr>
        <p:txBody>
          <a:bodyPr spcFirstLastPara="1" wrap="square" lIns="121875" tIns="121875" rIns="121875" bIns="12187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259;p34">
            <a:extLst>
              <a:ext uri="{FF2B5EF4-FFF2-40B4-BE49-F238E27FC236}">
                <a16:creationId xmlns:a16="http://schemas.microsoft.com/office/drawing/2014/main" id="{81FAB4EB-82DD-DFAE-C96F-962E265CB75D}"/>
              </a:ext>
            </a:extLst>
          </p:cNvPr>
          <p:cNvSpPr txBox="1">
            <a:spLocks/>
          </p:cNvSpPr>
          <p:nvPr/>
        </p:nvSpPr>
        <p:spPr>
          <a:xfrm>
            <a:off x="5141230" y="3480082"/>
            <a:ext cx="1631332" cy="7023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a:ln>
                  <a:noFill/>
                </a:ln>
                <a:solidFill>
                  <a:srgbClr val="FFFFFF"/>
                </a:solidFill>
                <a:effectLst/>
                <a:uLnTx/>
                <a:uFillTx/>
                <a:latin typeface="Roboto"/>
                <a:ea typeface="Roboto"/>
                <a:cs typeface="Roboto"/>
                <a:sym typeface="Roboto"/>
              </a:rPr>
              <a:t>Performing EDA</a:t>
            </a:r>
          </a:p>
        </p:txBody>
      </p:sp>
      <p:sp>
        <p:nvSpPr>
          <p:cNvPr id="13" name="Google Shape;264;p34" descr="Background pointer shape in timeline graphic">
            <a:extLst>
              <a:ext uri="{FF2B5EF4-FFF2-40B4-BE49-F238E27FC236}">
                <a16:creationId xmlns:a16="http://schemas.microsoft.com/office/drawing/2014/main" id="{724EB167-ED73-EB82-C95C-4E7E05420251}"/>
              </a:ext>
            </a:extLst>
          </p:cNvPr>
          <p:cNvSpPr/>
          <p:nvPr/>
        </p:nvSpPr>
        <p:spPr>
          <a:xfrm>
            <a:off x="6404237" y="3342531"/>
            <a:ext cx="2543537" cy="1113065"/>
          </a:xfrm>
          <a:prstGeom prst="chevron">
            <a:avLst>
              <a:gd name="adj" fmla="val 50000"/>
            </a:avLst>
          </a:prstGeom>
          <a:solidFill>
            <a:srgbClr val="2A3990"/>
          </a:solidFill>
          <a:ln w="9525" cap="flat" cmpd="sng">
            <a:solidFill>
              <a:srgbClr val="FFFFFF"/>
            </a:solidFill>
            <a:prstDash val="solid"/>
            <a:round/>
            <a:headEnd type="none" w="sm" len="sm"/>
            <a:tailEnd type="none" w="sm" len="sm"/>
          </a:ln>
        </p:spPr>
        <p:txBody>
          <a:bodyPr spcFirstLastPara="1" wrap="square" lIns="121875" tIns="121875" rIns="121875" bIns="12187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265;p34">
            <a:extLst>
              <a:ext uri="{FF2B5EF4-FFF2-40B4-BE49-F238E27FC236}">
                <a16:creationId xmlns:a16="http://schemas.microsoft.com/office/drawing/2014/main" id="{15A1C1B7-82C1-D05A-3311-EA8805EC3EC0}"/>
              </a:ext>
            </a:extLst>
          </p:cNvPr>
          <p:cNvSpPr txBox="1">
            <a:spLocks/>
          </p:cNvSpPr>
          <p:nvPr/>
        </p:nvSpPr>
        <p:spPr>
          <a:xfrm>
            <a:off x="6790174" y="3480082"/>
            <a:ext cx="1631332" cy="70232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a:ln>
                  <a:noFill/>
                </a:ln>
                <a:solidFill>
                  <a:srgbClr val="FFFFFF"/>
                </a:solidFill>
                <a:effectLst/>
                <a:uLnTx/>
                <a:uFillTx/>
                <a:latin typeface="Roboto"/>
                <a:ea typeface="Roboto"/>
                <a:cs typeface="Roboto"/>
                <a:sym typeface="Roboto"/>
              </a:rPr>
              <a:t>Data Preparation</a:t>
            </a:r>
          </a:p>
        </p:txBody>
      </p:sp>
      <p:grpSp>
        <p:nvGrpSpPr>
          <p:cNvPr id="15" name="Google Shape;266;p34">
            <a:extLst>
              <a:ext uri="{FF2B5EF4-FFF2-40B4-BE49-F238E27FC236}">
                <a16:creationId xmlns:a16="http://schemas.microsoft.com/office/drawing/2014/main" id="{12A93E9F-3093-CA1B-B611-4D005452416D}"/>
              </a:ext>
            </a:extLst>
          </p:cNvPr>
          <p:cNvGrpSpPr/>
          <p:nvPr/>
        </p:nvGrpSpPr>
        <p:grpSpPr>
          <a:xfrm>
            <a:off x="7492468" y="4331478"/>
            <a:ext cx="224893" cy="739948"/>
            <a:chOff x="5958946" y="2938958"/>
            <a:chExt cx="198900" cy="593656"/>
          </a:xfrm>
        </p:grpSpPr>
        <p:cxnSp>
          <p:nvCxnSpPr>
            <p:cNvPr id="16" name="Google Shape;267;p34">
              <a:extLst>
                <a:ext uri="{FF2B5EF4-FFF2-40B4-BE49-F238E27FC236}">
                  <a16:creationId xmlns:a16="http://schemas.microsoft.com/office/drawing/2014/main" id="{EA9FB0D0-EE93-1860-5B09-F00C1AFE8479}"/>
                </a:ext>
              </a:extLst>
            </p:cNvPr>
            <p:cNvCxnSpPr/>
            <p:nvPr/>
          </p:nvCxnSpPr>
          <p:spPr>
            <a:xfrm rot="10800000">
              <a:off x="6058409" y="2938958"/>
              <a:ext cx="0" cy="554700"/>
            </a:xfrm>
            <a:prstGeom prst="straightConnector1">
              <a:avLst/>
            </a:prstGeom>
            <a:noFill/>
            <a:ln w="9525" cap="flat" cmpd="sng">
              <a:solidFill>
                <a:srgbClr val="434343"/>
              </a:solidFill>
              <a:prstDash val="solid"/>
              <a:round/>
              <a:headEnd type="none" w="sm" len="sm"/>
              <a:tailEnd type="none" w="sm" len="sm"/>
            </a:ln>
          </p:spPr>
        </p:cxnSp>
        <p:sp>
          <p:nvSpPr>
            <p:cNvPr id="17" name="Google Shape;268;p34">
              <a:extLst>
                <a:ext uri="{FF2B5EF4-FFF2-40B4-BE49-F238E27FC236}">
                  <a16:creationId xmlns:a16="http://schemas.microsoft.com/office/drawing/2014/main" id="{4B3A9142-CFF8-203B-18CE-404F33557D2F}"/>
                </a:ext>
              </a:extLst>
            </p:cNvPr>
            <p:cNvSpPr/>
            <p:nvPr/>
          </p:nvSpPr>
          <p:spPr>
            <a:xfrm rot="10800000" flipH="1">
              <a:off x="5958946" y="3333714"/>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0" name="Google Shape;270;p34" descr="Background pointer shape in timeline graphic">
            <a:extLst>
              <a:ext uri="{FF2B5EF4-FFF2-40B4-BE49-F238E27FC236}">
                <a16:creationId xmlns:a16="http://schemas.microsoft.com/office/drawing/2014/main" id="{A5680ED0-2CDE-B45C-788E-3B4CE980ACE2}"/>
              </a:ext>
            </a:extLst>
          </p:cNvPr>
          <p:cNvSpPr/>
          <p:nvPr/>
        </p:nvSpPr>
        <p:spPr>
          <a:xfrm>
            <a:off x="8037754" y="3342531"/>
            <a:ext cx="2543537" cy="1113065"/>
          </a:xfrm>
          <a:prstGeom prst="chevron">
            <a:avLst>
              <a:gd name="adj" fmla="val 50000"/>
            </a:avLst>
          </a:prstGeom>
          <a:solidFill>
            <a:srgbClr val="2A3990"/>
          </a:solidFill>
          <a:ln w="9525" cap="flat" cmpd="sng">
            <a:solidFill>
              <a:srgbClr val="FFFFFF"/>
            </a:solidFill>
            <a:prstDash val="solid"/>
            <a:round/>
            <a:headEnd type="none" w="sm" len="sm"/>
            <a:tailEnd type="none" w="sm" len="sm"/>
          </a:ln>
        </p:spPr>
        <p:txBody>
          <a:bodyPr spcFirstLastPara="1" wrap="square" lIns="121875" tIns="121875" rIns="121875" bIns="121875" anchor="ctr" anchorCtr="0">
            <a:noAutofit/>
          </a:body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dirty="0">
                <a:ln>
                  <a:noFill/>
                </a:ln>
                <a:solidFill>
                  <a:srgbClr val="FFFFFF"/>
                </a:solidFill>
                <a:effectLst/>
                <a:uLnTx/>
                <a:uFillTx/>
                <a:latin typeface="Roboto"/>
                <a:ea typeface="Roboto"/>
                <a:cs typeface="Roboto"/>
                <a:sym typeface="Roboto"/>
              </a:rPr>
              <a:t>Model Building</a:t>
            </a:r>
          </a:p>
        </p:txBody>
      </p:sp>
      <p:grpSp>
        <p:nvGrpSpPr>
          <p:cNvPr id="21" name="Google Shape;272;p34">
            <a:extLst>
              <a:ext uri="{FF2B5EF4-FFF2-40B4-BE49-F238E27FC236}">
                <a16:creationId xmlns:a16="http://schemas.microsoft.com/office/drawing/2014/main" id="{05617581-C1EA-5A65-D23D-D74A9E9899EE}"/>
              </a:ext>
            </a:extLst>
          </p:cNvPr>
          <p:cNvGrpSpPr/>
          <p:nvPr/>
        </p:nvGrpSpPr>
        <p:grpSpPr>
          <a:xfrm>
            <a:off x="8924012" y="2516283"/>
            <a:ext cx="224893" cy="739948"/>
            <a:chOff x="3918084" y="1610215"/>
            <a:chExt cx="198900" cy="593656"/>
          </a:xfrm>
        </p:grpSpPr>
        <p:cxnSp>
          <p:nvCxnSpPr>
            <p:cNvPr id="22" name="Google Shape;273;p34">
              <a:extLst>
                <a:ext uri="{FF2B5EF4-FFF2-40B4-BE49-F238E27FC236}">
                  <a16:creationId xmlns:a16="http://schemas.microsoft.com/office/drawing/2014/main" id="{CE9F8DC0-1DF1-D3E9-BF32-CF7400758AA7}"/>
                </a:ext>
              </a:extLst>
            </p:cNvPr>
            <p:cNvCxnSpPr/>
            <p:nvPr/>
          </p:nvCxnSpPr>
          <p:spPr>
            <a:xfrm>
              <a:off x="4017546" y="1649171"/>
              <a:ext cx="0" cy="554700"/>
            </a:xfrm>
            <a:prstGeom prst="straightConnector1">
              <a:avLst/>
            </a:prstGeom>
            <a:noFill/>
            <a:ln w="9525" cap="flat" cmpd="sng">
              <a:solidFill>
                <a:srgbClr val="434343"/>
              </a:solidFill>
              <a:prstDash val="solid"/>
              <a:round/>
              <a:headEnd type="none" w="sm" len="sm"/>
              <a:tailEnd type="none" w="sm" len="sm"/>
            </a:ln>
          </p:spPr>
        </p:cxnSp>
        <p:sp>
          <p:nvSpPr>
            <p:cNvPr id="23" name="Google Shape;274;p34">
              <a:extLst>
                <a:ext uri="{FF2B5EF4-FFF2-40B4-BE49-F238E27FC236}">
                  <a16:creationId xmlns:a16="http://schemas.microsoft.com/office/drawing/2014/main" id="{A61825A5-1F92-25B7-D481-CC771AB8B9B0}"/>
                </a:ext>
              </a:extLst>
            </p:cNvPr>
            <p:cNvSpPr/>
            <p:nvPr/>
          </p:nvSpPr>
          <p:spPr>
            <a:xfrm>
              <a:off x="3918084" y="1610215"/>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 name="Google Shape;260;p34">
            <a:extLst>
              <a:ext uri="{FF2B5EF4-FFF2-40B4-BE49-F238E27FC236}">
                <a16:creationId xmlns:a16="http://schemas.microsoft.com/office/drawing/2014/main" id="{BA61E810-F900-6537-BA67-D548A4620245}"/>
              </a:ext>
            </a:extLst>
          </p:cNvPr>
          <p:cNvGrpSpPr/>
          <p:nvPr/>
        </p:nvGrpSpPr>
        <p:grpSpPr>
          <a:xfrm>
            <a:off x="5684134" y="2555496"/>
            <a:ext cx="283027" cy="739948"/>
            <a:chOff x="3918084" y="1610215"/>
            <a:chExt cx="198900" cy="593656"/>
          </a:xfrm>
        </p:grpSpPr>
        <p:cxnSp>
          <p:nvCxnSpPr>
            <p:cNvPr id="25" name="Google Shape;261;p34">
              <a:extLst>
                <a:ext uri="{FF2B5EF4-FFF2-40B4-BE49-F238E27FC236}">
                  <a16:creationId xmlns:a16="http://schemas.microsoft.com/office/drawing/2014/main" id="{328461BF-501A-089B-4DEB-9D34DB96E88A}"/>
                </a:ext>
              </a:extLst>
            </p:cNvPr>
            <p:cNvCxnSpPr/>
            <p:nvPr/>
          </p:nvCxnSpPr>
          <p:spPr>
            <a:xfrm>
              <a:off x="4017546" y="1649171"/>
              <a:ext cx="0" cy="554700"/>
            </a:xfrm>
            <a:prstGeom prst="straightConnector1">
              <a:avLst/>
            </a:prstGeom>
            <a:noFill/>
            <a:ln w="9525" cap="flat" cmpd="sng">
              <a:solidFill>
                <a:srgbClr val="434343"/>
              </a:solidFill>
              <a:prstDash val="solid"/>
              <a:round/>
              <a:headEnd type="none" w="sm" len="sm"/>
              <a:tailEnd type="none" w="sm" len="sm"/>
            </a:ln>
          </p:spPr>
        </p:cxnSp>
        <p:sp>
          <p:nvSpPr>
            <p:cNvPr id="26" name="Google Shape;262;p34">
              <a:extLst>
                <a:ext uri="{FF2B5EF4-FFF2-40B4-BE49-F238E27FC236}">
                  <a16:creationId xmlns:a16="http://schemas.microsoft.com/office/drawing/2014/main" id="{FC01CAFF-A259-2D8C-9260-A4D2EB21A84A}"/>
                </a:ext>
              </a:extLst>
            </p:cNvPr>
            <p:cNvSpPr/>
            <p:nvPr/>
          </p:nvSpPr>
          <p:spPr>
            <a:xfrm>
              <a:off x="3918084" y="1610215"/>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 name="Google Shape;248;p34">
            <a:extLst>
              <a:ext uri="{FF2B5EF4-FFF2-40B4-BE49-F238E27FC236}">
                <a16:creationId xmlns:a16="http://schemas.microsoft.com/office/drawing/2014/main" id="{F60FE0E2-1452-E4E1-EC08-C8BAA136C99B}"/>
              </a:ext>
            </a:extLst>
          </p:cNvPr>
          <p:cNvGrpSpPr/>
          <p:nvPr/>
        </p:nvGrpSpPr>
        <p:grpSpPr>
          <a:xfrm>
            <a:off x="2273776" y="2668359"/>
            <a:ext cx="224893" cy="739948"/>
            <a:chOff x="777447" y="1610215"/>
            <a:chExt cx="198900" cy="593656"/>
          </a:xfrm>
        </p:grpSpPr>
        <p:cxnSp>
          <p:nvCxnSpPr>
            <p:cNvPr id="28" name="Google Shape;249;p34">
              <a:extLst>
                <a:ext uri="{FF2B5EF4-FFF2-40B4-BE49-F238E27FC236}">
                  <a16:creationId xmlns:a16="http://schemas.microsoft.com/office/drawing/2014/main" id="{F02F3F7A-DB32-F298-9A13-E30E09332B88}"/>
                </a:ext>
              </a:extLst>
            </p:cNvPr>
            <p:cNvCxnSpPr/>
            <p:nvPr/>
          </p:nvCxnSpPr>
          <p:spPr>
            <a:xfrm>
              <a:off x="876909" y="1649171"/>
              <a:ext cx="0" cy="554700"/>
            </a:xfrm>
            <a:prstGeom prst="straightConnector1">
              <a:avLst/>
            </a:prstGeom>
            <a:noFill/>
            <a:ln w="9525" cap="flat" cmpd="sng">
              <a:solidFill>
                <a:srgbClr val="434343"/>
              </a:solidFill>
              <a:prstDash val="solid"/>
              <a:round/>
              <a:headEnd type="none" w="sm" len="sm"/>
              <a:tailEnd type="none" w="sm" len="sm"/>
            </a:ln>
          </p:spPr>
        </p:cxnSp>
        <p:sp>
          <p:nvSpPr>
            <p:cNvPr id="29" name="Google Shape;250;p34">
              <a:extLst>
                <a:ext uri="{FF2B5EF4-FFF2-40B4-BE49-F238E27FC236}">
                  <a16:creationId xmlns:a16="http://schemas.microsoft.com/office/drawing/2014/main" id="{DD2A5244-B139-FD89-67AD-068791EE4ACD}"/>
                </a:ext>
              </a:extLst>
            </p:cNvPr>
            <p:cNvSpPr/>
            <p:nvPr/>
          </p:nvSpPr>
          <p:spPr>
            <a:xfrm>
              <a:off x="777447" y="1610215"/>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1" name="TextBox 30">
            <a:extLst>
              <a:ext uri="{FF2B5EF4-FFF2-40B4-BE49-F238E27FC236}">
                <a16:creationId xmlns:a16="http://schemas.microsoft.com/office/drawing/2014/main" id="{D7B363C9-C188-BEA0-565C-4425E31D9A12}"/>
              </a:ext>
            </a:extLst>
          </p:cNvPr>
          <p:cNvSpPr txBox="1"/>
          <p:nvPr/>
        </p:nvSpPr>
        <p:spPr>
          <a:xfrm>
            <a:off x="1203158" y="1475875"/>
            <a:ext cx="2616785" cy="1015663"/>
          </a:xfrm>
          <a:prstGeom prst="rect">
            <a:avLst/>
          </a:prstGeom>
          <a:solidFill>
            <a:schemeClr val="accent1">
              <a:lumMod val="40000"/>
              <a:lumOff val="60000"/>
            </a:schemeClr>
          </a:solidFill>
        </p:spPr>
        <p:txBody>
          <a:bodyPr wrap="square">
            <a:spAutoFit/>
          </a:bodyPr>
          <a:lstStyle/>
          <a:p>
            <a:pPr marL="0" lvl="0" indent="0" algn="ctr" rtl="0">
              <a:spcBef>
                <a:spcPts val="0"/>
              </a:spcBef>
              <a:spcAft>
                <a:spcPts val="1600"/>
              </a:spcAft>
              <a:buNone/>
            </a:pPr>
            <a:r>
              <a:rPr lang="en-US" sz="2000" dirty="0">
                <a:solidFill>
                  <a:schemeClr val="accent2">
                    <a:lumMod val="75000"/>
                  </a:schemeClr>
                </a:solidFill>
              </a:rPr>
              <a:t>Loading &amp; Observing the past data provided by the Company</a:t>
            </a:r>
          </a:p>
        </p:txBody>
      </p:sp>
      <p:sp>
        <p:nvSpPr>
          <p:cNvPr id="33" name="TextBox 32">
            <a:extLst>
              <a:ext uri="{FF2B5EF4-FFF2-40B4-BE49-F238E27FC236}">
                <a16:creationId xmlns:a16="http://schemas.microsoft.com/office/drawing/2014/main" id="{A2F3EEA6-AF24-F146-65F4-2592A0CD76FD}"/>
              </a:ext>
            </a:extLst>
          </p:cNvPr>
          <p:cNvSpPr txBox="1"/>
          <p:nvPr/>
        </p:nvSpPr>
        <p:spPr>
          <a:xfrm>
            <a:off x="4230930" y="1475875"/>
            <a:ext cx="3373985" cy="1015663"/>
          </a:xfrm>
          <a:prstGeom prst="rect">
            <a:avLst/>
          </a:prstGeom>
          <a:solidFill>
            <a:schemeClr val="accent1">
              <a:lumMod val="40000"/>
              <a:lumOff val="60000"/>
            </a:schemeClr>
          </a:solidFill>
        </p:spPr>
        <p:txBody>
          <a:bodyPr wrap="square">
            <a:spAutoFit/>
          </a:bodyPr>
          <a:lstStyle/>
          <a:p>
            <a:pPr algn="ctr">
              <a:spcAft>
                <a:spcPts val="1600"/>
              </a:spcAft>
            </a:pPr>
            <a:r>
              <a:rPr lang="en-US" sz="2000" dirty="0">
                <a:solidFill>
                  <a:schemeClr val="accent2">
                    <a:lumMod val="75000"/>
                  </a:schemeClr>
                </a:solidFill>
              </a:rPr>
              <a:t>Univariate, Bivariate, and Heatmap for numerical and categorical columns</a:t>
            </a:r>
          </a:p>
        </p:txBody>
      </p:sp>
      <p:sp>
        <p:nvSpPr>
          <p:cNvPr id="35" name="TextBox 34">
            <a:extLst>
              <a:ext uri="{FF2B5EF4-FFF2-40B4-BE49-F238E27FC236}">
                <a16:creationId xmlns:a16="http://schemas.microsoft.com/office/drawing/2014/main" id="{E19C2D5B-3167-1498-E352-3F818918A215}"/>
              </a:ext>
            </a:extLst>
          </p:cNvPr>
          <p:cNvSpPr txBox="1"/>
          <p:nvPr/>
        </p:nvSpPr>
        <p:spPr>
          <a:xfrm>
            <a:off x="7952194" y="1475876"/>
            <a:ext cx="2543539" cy="954107"/>
          </a:xfrm>
          <a:prstGeom prst="rect">
            <a:avLst/>
          </a:prstGeom>
          <a:solidFill>
            <a:schemeClr val="accent1">
              <a:lumMod val="40000"/>
              <a:lumOff val="60000"/>
            </a:schemeClr>
          </a:solidFill>
        </p:spPr>
        <p:txBody>
          <a:bodyPr wrap="square">
            <a:spAutoFit/>
          </a:bodyPr>
          <a:lstStyle/>
          <a:p>
            <a:pPr algn="ctr">
              <a:spcAft>
                <a:spcPts val="1600"/>
              </a:spcAft>
            </a:pPr>
            <a:r>
              <a:rPr lang="en-US" dirty="0">
                <a:solidFill>
                  <a:schemeClr val="accent2">
                    <a:lumMod val="75000"/>
                  </a:schemeClr>
                </a:solidFill>
              </a:rPr>
              <a:t>Performing pre-requisites for RFE and Logistic </a:t>
            </a:r>
            <a:r>
              <a:rPr lang="en-US" sz="2000" dirty="0">
                <a:solidFill>
                  <a:schemeClr val="accent2">
                    <a:lumMod val="75000"/>
                  </a:schemeClr>
                </a:solidFill>
              </a:rPr>
              <a:t>Regression</a:t>
            </a:r>
            <a:endParaRPr lang="en-US" dirty="0">
              <a:solidFill>
                <a:schemeClr val="accent2">
                  <a:lumMod val="75000"/>
                </a:schemeClr>
              </a:solidFill>
            </a:endParaRPr>
          </a:p>
        </p:txBody>
      </p:sp>
      <p:sp>
        <p:nvSpPr>
          <p:cNvPr id="37" name="TextBox 36">
            <a:extLst>
              <a:ext uri="{FF2B5EF4-FFF2-40B4-BE49-F238E27FC236}">
                <a16:creationId xmlns:a16="http://schemas.microsoft.com/office/drawing/2014/main" id="{3038B01C-CCB1-D7AC-4A51-FCAC8ABA59D9}"/>
              </a:ext>
            </a:extLst>
          </p:cNvPr>
          <p:cNvSpPr txBox="1"/>
          <p:nvPr/>
        </p:nvSpPr>
        <p:spPr>
          <a:xfrm>
            <a:off x="2785538" y="4946234"/>
            <a:ext cx="2890756" cy="1323439"/>
          </a:xfrm>
          <a:prstGeom prst="rect">
            <a:avLst/>
          </a:prstGeom>
          <a:solidFill>
            <a:schemeClr val="accent1">
              <a:lumMod val="40000"/>
              <a:lumOff val="60000"/>
            </a:schemeClr>
          </a:solidFill>
        </p:spPr>
        <p:txBody>
          <a:bodyPr wrap="square">
            <a:spAutoFit/>
          </a:bodyPr>
          <a:lstStyle/>
          <a:p>
            <a:pPr algn="ctr">
              <a:spcAft>
                <a:spcPts val="1600"/>
              </a:spcAft>
            </a:pPr>
            <a:r>
              <a:rPr lang="en-US" sz="2000" dirty="0">
                <a:solidFill>
                  <a:schemeClr val="accent2">
                    <a:lumMod val="75000"/>
                  </a:schemeClr>
                </a:solidFill>
              </a:rPr>
              <a:t>Duplicate removal, null value treatment, unnecessary column elimination, etc.</a:t>
            </a:r>
          </a:p>
        </p:txBody>
      </p:sp>
      <p:sp>
        <p:nvSpPr>
          <p:cNvPr id="39" name="TextBox 38">
            <a:extLst>
              <a:ext uri="{FF2B5EF4-FFF2-40B4-BE49-F238E27FC236}">
                <a16:creationId xmlns:a16="http://schemas.microsoft.com/office/drawing/2014/main" id="{18311F88-0B37-430E-560D-E559814BD989}"/>
              </a:ext>
            </a:extLst>
          </p:cNvPr>
          <p:cNvSpPr txBox="1"/>
          <p:nvPr/>
        </p:nvSpPr>
        <p:spPr>
          <a:xfrm>
            <a:off x="6411865" y="5071426"/>
            <a:ext cx="2847768" cy="707886"/>
          </a:xfrm>
          <a:prstGeom prst="rect">
            <a:avLst/>
          </a:prstGeom>
          <a:solidFill>
            <a:schemeClr val="accent1">
              <a:lumMod val="40000"/>
              <a:lumOff val="60000"/>
            </a:schemeClr>
          </a:solidFill>
        </p:spPr>
        <p:txBody>
          <a:bodyPr wrap="square">
            <a:spAutoFit/>
          </a:bodyPr>
          <a:lstStyle/>
          <a:p>
            <a:pPr algn="ctr"/>
            <a:r>
              <a:rPr lang="en-IN" sz="2000" dirty="0">
                <a:solidFill>
                  <a:schemeClr val="accent2">
                    <a:lumMod val="75000"/>
                  </a:schemeClr>
                </a:solidFill>
              </a:rPr>
              <a:t>Outlier Treatment, Feature-Standardization</a:t>
            </a:r>
          </a:p>
        </p:txBody>
      </p:sp>
    </p:spTree>
    <p:extLst>
      <p:ext uri="{BB962C8B-B14F-4D97-AF65-F5344CB8AC3E}">
        <p14:creationId xmlns:p14="http://schemas.microsoft.com/office/powerpoint/2010/main" val="404709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0;p35" descr="Background pointer shape in timeline graphic">
            <a:extLst>
              <a:ext uri="{FF2B5EF4-FFF2-40B4-BE49-F238E27FC236}">
                <a16:creationId xmlns:a16="http://schemas.microsoft.com/office/drawing/2014/main" id="{E49804A3-293B-B720-41E9-22927AFC6879}"/>
              </a:ext>
            </a:extLst>
          </p:cNvPr>
          <p:cNvSpPr/>
          <p:nvPr/>
        </p:nvSpPr>
        <p:spPr>
          <a:xfrm>
            <a:off x="1095600" y="2306800"/>
            <a:ext cx="2742607" cy="1521003"/>
          </a:xfrm>
          <a:prstGeom prst="homePlate">
            <a:avLst>
              <a:gd name="adj" fmla="val 50000"/>
            </a:avLst>
          </a:prstGeom>
          <a:solidFill>
            <a:srgbClr val="2A3990"/>
          </a:solidFill>
          <a:ln w="9525" cap="flat" cmpd="sng">
            <a:solidFill>
              <a:schemeClr val="accent1">
                <a:lumMod val="60000"/>
                <a:lumOff val="40000"/>
              </a:schemeClr>
            </a:solidFill>
            <a:prstDash val="solid"/>
            <a:round/>
            <a:headEnd type="none" w="sm" len="sm"/>
            <a:tailEnd type="none" w="sm" len="sm"/>
          </a:ln>
          <a:effectLst>
            <a:outerShdw blurRad="50800" dist="38100" dir="8100000" algn="tr" rotWithShape="0">
              <a:prstClr val="black">
                <a:alpha val="40000"/>
              </a:prstClr>
            </a:outerShdw>
          </a:effectLst>
        </p:spPr>
        <p:txBody>
          <a:bodyPr spcFirstLastPara="1" wrap="square" lIns="121875" tIns="121875" rIns="121875" bIns="12187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3" name="Google Shape;281;p35">
            <a:extLst>
              <a:ext uri="{FF2B5EF4-FFF2-40B4-BE49-F238E27FC236}">
                <a16:creationId xmlns:a16="http://schemas.microsoft.com/office/drawing/2014/main" id="{525C4954-895B-16EE-F1A5-66AD52028890}"/>
              </a:ext>
            </a:extLst>
          </p:cNvPr>
          <p:cNvSpPr txBox="1">
            <a:spLocks/>
          </p:cNvSpPr>
          <p:nvPr/>
        </p:nvSpPr>
        <p:spPr>
          <a:xfrm>
            <a:off x="1356995" y="2628533"/>
            <a:ext cx="1696444" cy="9435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dirty="0">
                <a:ln>
                  <a:noFill/>
                </a:ln>
                <a:solidFill>
                  <a:srgbClr val="FFFFFF"/>
                </a:solidFill>
                <a:effectLst/>
                <a:uLnTx/>
                <a:uFillTx/>
                <a:latin typeface="Roboto"/>
                <a:ea typeface="Roboto"/>
                <a:cs typeface="Roboto"/>
                <a:sym typeface="Roboto"/>
              </a:rPr>
              <a:t>Feature Selection</a:t>
            </a:r>
          </a:p>
        </p:txBody>
      </p:sp>
      <p:sp>
        <p:nvSpPr>
          <p:cNvPr id="4" name="Google Shape;286;p35" descr="Background pointer shape in timeline graphic">
            <a:extLst>
              <a:ext uri="{FF2B5EF4-FFF2-40B4-BE49-F238E27FC236}">
                <a16:creationId xmlns:a16="http://schemas.microsoft.com/office/drawing/2014/main" id="{D7772461-843F-3EAC-9302-C46EEF4DBE70}"/>
              </a:ext>
            </a:extLst>
          </p:cNvPr>
          <p:cNvSpPr/>
          <p:nvPr/>
        </p:nvSpPr>
        <p:spPr>
          <a:xfrm>
            <a:off x="3262359" y="2332494"/>
            <a:ext cx="2742607" cy="1495309"/>
          </a:xfrm>
          <a:prstGeom prst="chevron">
            <a:avLst>
              <a:gd name="adj" fmla="val 50000"/>
            </a:avLst>
          </a:prstGeom>
          <a:solidFill>
            <a:srgbClr val="2A3990"/>
          </a:solidFill>
          <a:ln w="9525" cap="flat" cmpd="sng">
            <a:solidFill>
              <a:schemeClr val="accent1">
                <a:lumMod val="60000"/>
                <a:lumOff val="40000"/>
              </a:schemeClr>
            </a:solidFill>
            <a:prstDash val="solid"/>
            <a:round/>
            <a:headEnd type="none" w="sm" len="sm"/>
            <a:tailEnd type="none" w="sm" len="sm"/>
          </a:ln>
          <a:effectLst>
            <a:outerShdw blurRad="50800" dist="38100" dir="8100000" algn="tr" rotWithShape="0">
              <a:prstClr val="black">
                <a:alpha val="40000"/>
              </a:prstClr>
            </a:outerShdw>
          </a:effectLst>
        </p:spPr>
        <p:txBody>
          <a:bodyPr spcFirstLastPara="1" wrap="square" lIns="121875" tIns="121875" rIns="121875" bIns="12187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5" name="Google Shape;287;p35">
            <a:extLst>
              <a:ext uri="{FF2B5EF4-FFF2-40B4-BE49-F238E27FC236}">
                <a16:creationId xmlns:a16="http://schemas.microsoft.com/office/drawing/2014/main" id="{910D4E3C-44A1-F765-FE01-36775B637F6E}"/>
              </a:ext>
            </a:extLst>
          </p:cNvPr>
          <p:cNvSpPr txBox="1">
            <a:spLocks/>
          </p:cNvSpPr>
          <p:nvPr/>
        </p:nvSpPr>
        <p:spPr>
          <a:xfrm>
            <a:off x="3929563" y="2665326"/>
            <a:ext cx="1475070" cy="906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dirty="0">
                <a:ln>
                  <a:noFill/>
                </a:ln>
                <a:solidFill>
                  <a:srgbClr val="FFFFFF"/>
                </a:solidFill>
                <a:effectLst/>
                <a:uLnTx/>
                <a:uFillTx/>
                <a:latin typeface="Roboto"/>
                <a:ea typeface="Roboto"/>
                <a:cs typeface="Roboto"/>
                <a:sym typeface="Roboto"/>
              </a:rPr>
              <a:t>Model Building</a:t>
            </a:r>
          </a:p>
        </p:txBody>
      </p:sp>
      <p:grpSp>
        <p:nvGrpSpPr>
          <p:cNvPr id="6" name="Google Shape;288;p35">
            <a:extLst>
              <a:ext uri="{FF2B5EF4-FFF2-40B4-BE49-F238E27FC236}">
                <a16:creationId xmlns:a16="http://schemas.microsoft.com/office/drawing/2014/main" id="{9CCF4BFA-E505-83A9-175E-B193694BFA83}"/>
              </a:ext>
            </a:extLst>
          </p:cNvPr>
          <p:cNvGrpSpPr/>
          <p:nvPr/>
        </p:nvGrpSpPr>
        <p:grpSpPr>
          <a:xfrm>
            <a:off x="4595825" y="3827804"/>
            <a:ext cx="182714" cy="906725"/>
            <a:chOff x="2223534" y="2938958"/>
            <a:chExt cx="198900" cy="593656"/>
          </a:xfrm>
        </p:grpSpPr>
        <p:cxnSp>
          <p:nvCxnSpPr>
            <p:cNvPr id="7" name="Google Shape;289;p35">
              <a:extLst>
                <a:ext uri="{FF2B5EF4-FFF2-40B4-BE49-F238E27FC236}">
                  <a16:creationId xmlns:a16="http://schemas.microsoft.com/office/drawing/2014/main" id="{1C79E3D4-3816-242A-C91E-6C64EB0DE082}"/>
                </a:ext>
              </a:extLst>
            </p:cNvPr>
            <p:cNvCxnSpPr/>
            <p:nvPr/>
          </p:nvCxnSpPr>
          <p:spPr>
            <a:xfrm rot="10800000">
              <a:off x="2322997" y="2938958"/>
              <a:ext cx="0" cy="554700"/>
            </a:xfrm>
            <a:prstGeom prst="straightConnector1">
              <a:avLst/>
            </a:prstGeom>
            <a:noFill/>
            <a:ln w="9525" cap="flat" cmpd="sng">
              <a:solidFill>
                <a:srgbClr val="434343"/>
              </a:solidFill>
              <a:prstDash val="solid"/>
              <a:round/>
              <a:headEnd type="none" w="sm" len="sm"/>
              <a:tailEnd type="none" w="sm" len="sm"/>
            </a:ln>
          </p:spPr>
        </p:cxnSp>
        <p:sp>
          <p:nvSpPr>
            <p:cNvPr id="8" name="Google Shape;290;p35">
              <a:extLst>
                <a:ext uri="{FF2B5EF4-FFF2-40B4-BE49-F238E27FC236}">
                  <a16:creationId xmlns:a16="http://schemas.microsoft.com/office/drawing/2014/main" id="{3E5E1112-4766-74B1-3C08-C963B6283ED1}"/>
                </a:ext>
              </a:extLst>
            </p:cNvPr>
            <p:cNvSpPr/>
            <p:nvPr/>
          </p:nvSpPr>
          <p:spPr>
            <a:xfrm rot="10800000" flipH="1">
              <a:off x="2223534" y="3333714"/>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 name="Google Shape;292;p35" descr="Background pointer shape in timeline graphic">
            <a:extLst>
              <a:ext uri="{FF2B5EF4-FFF2-40B4-BE49-F238E27FC236}">
                <a16:creationId xmlns:a16="http://schemas.microsoft.com/office/drawing/2014/main" id="{C1BA26C6-F871-F26A-772A-BD184DD967B7}"/>
              </a:ext>
            </a:extLst>
          </p:cNvPr>
          <p:cNvSpPr/>
          <p:nvPr/>
        </p:nvSpPr>
        <p:spPr>
          <a:xfrm>
            <a:off x="5394491" y="2332494"/>
            <a:ext cx="2468215" cy="1521003"/>
          </a:xfrm>
          <a:prstGeom prst="chevron">
            <a:avLst>
              <a:gd name="adj" fmla="val 50000"/>
            </a:avLst>
          </a:prstGeom>
          <a:solidFill>
            <a:srgbClr val="2A3990"/>
          </a:solidFill>
          <a:ln w="9525" cap="flat" cmpd="sng">
            <a:solidFill>
              <a:schemeClr val="accent1">
                <a:lumMod val="60000"/>
                <a:lumOff val="40000"/>
              </a:schemeClr>
            </a:solidFill>
            <a:prstDash val="solid"/>
            <a:round/>
            <a:headEnd type="none" w="sm" len="sm"/>
            <a:tailEnd type="none" w="sm" len="sm"/>
          </a:ln>
          <a:effectLst>
            <a:outerShdw blurRad="50800" dist="38100" dir="8100000" algn="tr" rotWithShape="0">
              <a:prstClr val="black">
                <a:alpha val="40000"/>
              </a:prstClr>
            </a:outerShdw>
          </a:effectLst>
        </p:spPr>
        <p:txBody>
          <a:bodyPr spcFirstLastPara="1" wrap="square" lIns="121875" tIns="121875" rIns="121875" bIns="12187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0" name="Google Shape;293;p35">
            <a:extLst>
              <a:ext uri="{FF2B5EF4-FFF2-40B4-BE49-F238E27FC236}">
                <a16:creationId xmlns:a16="http://schemas.microsoft.com/office/drawing/2014/main" id="{6D2BBA5B-72A3-CD48-7A17-D347953ECF99}"/>
              </a:ext>
            </a:extLst>
          </p:cNvPr>
          <p:cNvSpPr txBox="1">
            <a:spLocks/>
          </p:cNvSpPr>
          <p:nvPr/>
        </p:nvSpPr>
        <p:spPr>
          <a:xfrm>
            <a:off x="6242754" y="2708206"/>
            <a:ext cx="1035520" cy="834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dirty="0">
                <a:ln>
                  <a:noFill/>
                </a:ln>
                <a:solidFill>
                  <a:srgbClr val="FFFFFF"/>
                </a:solidFill>
                <a:effectLst/>
                <a:uLnTx/>
                <a:uFillTx/>
                <a:latin typeface="Roboto"/>
                <a:ea typeface="Roboto"/>
                <a:cs typeface="Roboto"/>
                <a:sym typeface="Roboto"/>
              </a:rPr>
              <a:t>Model Improvement</a:t>
            </a:r>
          </a:p>
        </p:txBody>
      </p:sp>
      <p:sp>
        <p:nvSpPr>
          <p:cNvPr id="11" name="Google Shape;298;p35" descr="Background pointer shape in timeline graphic">
            <a:extLst>
              <a:ext uri="{FF2B5EF4-FFF2-40B4-BE49-F238E27FC236}">
                <a16:creationId xmlns:a16="http://schemas.microsoft.com/office/drawing/2014/main" id="{7C2BEAA2-FE61-38E6-FD41-18AE52271084}"/>
              </a:ext>
            </a:extLst>
          </p:cNvPr>
          <p:cNvSpPr/>
          <p:nvPr/>
        </p:nvSpPr>
        <p:spPr>
          <a:xfrm>
            <a:off x="7278274" y="2332494"/>
            <a:ext cx="2545003" cy="1521003"/>
          </a:xfrm>
          <a:prstGeom prst="chevron">
            <a:avLst>
              <a:gd name="adj" fmla="val 50000"/>
            </a:avLst>
          </a:prstGeom>
          <a:solidFill>
            <a:srgbClr val="2A3990"/>
          </a:solidFill>
          <a:ln w="9525" cap="flat" cmpd="sng">
            <a:solidFill>
              <a:schemeClr val="accent1">
                <a:lumMod val="60000"/>
                <a:lumOff val="40000"/>
              </a:schemeClr>
            </a:solidFill>
            <a:prstDash val="solid"/>
            <a:round/>
            <a:headEnd type="none" w="sm" len="sm"/>
            <a:tailEnd type="none" w="sm" len="sm"/>
          </a:ln>
          <a:effectLst>
            <a:outerShdw blurRad="50800" dist="38100" dir="8100000" algn="tr" rotWithShape="0">
              <a:prstClr val="black">
                <a:alpha val="40000"/>
              </a:prstClr>
            </a:outerShdw>
          </a:effectLst>
        </p:spPr>
        <p:txBody>
          <a:bodyPr spcFirstLastPara="1" wrap="square" lIns="121875" tIns="121875" rIns="121875" bIns="121875" anchor="ctr" anchorCtr="0">
            <a:noAutofit/>
          </a:bodyPr>
          <a:lstStyle/>
          <a:p>
            <a:pPr defTabSz="914400">
              <a:buClr>
                <a:srgbClr val="000000"/>
              </a:buClr>
            </a:pPr>
            <a:endParaRPr sz="1400" kern="0">
              <a:solidFill>
                <a:srgbClr val="000000"/>
              </a:solidFill>
              <a:latin typeface="Arial"/>
              <a:cs typeface="Arial"/>
              <a:sym typeface="Arial"/>
            </a:endParaRPr>
          </a:p>
        </p:txBody>
      </p:sp>
      <p:sp>
        <p:nvSpPr>
          <p:cNvPr id="12" name="Google Shape;299;p35">
            <a:extLst>
              <a:ext uri="{FF2B5EF4-FFF2-40B4-BE49-F238E27FC236}">
                <a16:creationId xmlns:a16="http://schemas.microsoft.com/office/drawing/2014/main" id="{1F5154ED-7974-8DDC-4803-DBE73FC115F4}"/>
              </a:ext>
            </a:extLst>
          </p:cNvPr>
          <p:cNvSpPr txBox="1">
            <a:spLocks/>
          </p:cNvSpPr>
          <p:nvPr/>
        </p:nvSpPr>
        <p:spPr>
          <a:xfrm>
            <a:off x="7814266" y="2654619"/>
            <a:ext cx="1168953" cy="9067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dirty="0">
                <a:ln>
                  <a:noFill/>
                </a:ln>
                <a:solidFill>
                  <a:srgbClr val="FFFFFF"/>
                </a:solidFill>
                <a:effectLst/>
                <a:uLnTx/>
                <a:uFillTx/>
                <a:latin typeface="Roboto"/>
                <a:ea typeface="Roboto"/>
                <a:cs typeface="Roboto"/>
                <a:sym typeface="Roboto"/>
              </a:rPr>
              <a:t>Final Model</a:t>
            </a:r>
          </a:p>
        </p:txBody>
      </p:sp>
      <p:grpSp>
        <p:nvGrpSpPr>
          <p:cNvPr id="13" name="Google Shape;300;p35">
            <a:extLst>
              <a:ext uri="{FF2B5EF4-FFF2-40B4-BE49-F238E27FC236}">
                <a16:creationId xmlns:a16="http://schemas.microsoft.com/office/drawing/2014/main" id="{D22DC19E-6F5E-B149-8A89-3BDB8AD923D8}"/>
              </a:ext>
            </a:extLst>
          </p:cNvPr>
          <p:cNvGrpSpPr/>
          <p:nvPr/>
        </p:nvGrpSpPr>
        <p:grpSpPr>
          <a:xfrm>
            <a:off x="8295772" y="3798052"/>
            <a:ext cx="182712" cy="906727"/>
            <a:chOff x="5958946" y="2938958"/>
            <a:chExt cx="198900" cy="593656"/>
          </a:xfrm>
        </p:grpSpPr>
        <p:cxnSp>
          <p:nvCxnSpPr>
            <p:cNvPr id="14" name="Google Shape;301;p35">
              <a:extLst>
                <a:ext uri="{FF2B5EF4-FFF2-40B4-BE49-F238E27FC236}">
                  <a16:creationId xmlns:a16="http://schemas.microsoft.com/office/drawing/2014/main" id="{3F38F9C3-D71B-52A9-E3BD-4148F57292A6}"/>
                </a:ext>
              </a:extLst>
            </p:cNvPr>
            <p:cNvCxnSpPr/>
            <p:nvPr/>
          </p:nvCxnSpPr>
          <p:spPr>
            <a:xfrm rot="10800000">
              <a:off x="6058409" y="2938958"/>
              <a:ext cx="0" cy="554700"/>
            </a:xfrm>
            <a:prstGeom prst="straightConnector1">
              <a:avLst/>
            </a:prstGeom>
            <a:noFill/>
            <a:ln w="9525" cap="flat" cmpd="sng">
              <a:solidFill>
                <a:srgbClr val="434343"/>
              </a:solidFill>
              <a:prstDash val="solid"/>
              <a:round/>
              <a:headEnd type="none" w="sm" len="sm"/>
              <a:tailEnd type="none" w="sm" len="sm"/>
            </a:ln>
          </p:spPr>
        </p:cxnSp>
        <p:sp>
          <p:nvSpPr>
            <p:cNvPr id="15" name="Google Shape;302;p35">
              <a:extLst>
                <a:ext uri="{FF2B5EF4-FFF2-40B4-BE49-F238E27FC236}">
                  <a16:creationId xmlns:a16="http://schemas.microsoft.com/office/drawing/2014/main" id="{E8D870BB-271A-628E-5116-D9682B8E2CBA}"/>
                </a:ext>
              </a:extLst>
            </p:cNvPr>
            <p:cNvSpPr/>
            <p:nvPr/>
          </p:nvSpPr>
          <p:spPr>
            <a:xfrm rot="10800000" flipH="1">
              <a:off x="5958946" y="3333714"/>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 name="Google Shape;304;p35" descr="Background pointer shape in timeline graphic">
            <a:extLst>
              <a:ext uri="{FF2B5EF4-FFF2-40B4-BE49-F238E27FC236}">
                <a16:creationId xmlns:a16="http://schemas.microsoft.com/office/drawing/2014/main" id="{635F50D3-2D41-2BA6-D15E-39FD4ECF87EB}"/>
              </a:ext>
            </a:extLst>
          </p:cNvPr>
          <p:cNvSpPr/>
          <p:nvPr/>
        </p:nvSpPr>
        <p:spPr>
          <a:xfrm>
            <a:off x="9218206" y="2332494"/>
            <a:ext cx="2807569" cy="1495309"/>
          </a:xfrm>
          <a:prstGeom prst="chevron">
            <a:avLst>
              <a:gd name="adj" fmla="val 50000"/>
            </a:avLst>
          </a:prstGeom>
          <a:solidFill>
            <a:srgbClr val="2A3990"/>
          </a:solidFill>
          <a:ln w="9525" cap="flat" cmpd="sng">
            <a:solidFill>
              <a:schemeClr val="accent1">
                <a:lumMod val="60000"/>
                <a:lumOff val="40000"/>
              </a:schemeClr>
            </a:solidFill>
            <a:prstDash val="solid"/>
            <a:round/>
            <a:headEnd type="none" w="sm" len="sm"/>
            <a:tailEnd type="none" w="sm" len="sm"/>
          </a:ln>
          <a:effectLst>
            <a:outerShdw blurRad="50800" dist="38100" dir="8100000" algn="tr" rotWithShape="0">
              <a:prstClr val="black">
                <a:alpha val="40000"/>
              </a:prstClr>
            </a:outerShdw>
          </a:effectLst>
        </p:spPr>
        <p:txBody>
          <a:bodyPr spcFirstLastPara="1" wrap="square" lIns="121875" tIns="121875" rIns="121875" bIns="12187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305;p35">
            <a:extLst>
              <a:ext uri="{FF2B5EF4-FFF2-40B4-BE49-F238E27FC236}">
                <a16:creationId xmlns:a16="http://schemas.microsoft.com/office/drawing/2014/main" id="{6C63B455-3D48-CEF7-A339-C55331362724}"/>
              </a:ext>
            </a:extLst>
          </p:cNvPr>
          <p:cNvSpPr txBox="1">
            <a:spLocks/>
          </p:cNvSpPr>
          <p:nvPr/>
        </p:nvSpPr>
        <p:spPr>
          <a:xfrm>
            <a:off x="9893873" y="2685621"/>
            <a:ext cx="1354649" cy="90672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marR="0" lvl="0" indent="0" algn="ctr" defTabSz="914400" rtl="0" eaLnBrk="1" fontAlgn="auto" latinLnBrk="0" hangingPunct="1">
              <a:lnSpc>
                <a:spcPct val="100000"/>
              </a:lnSpc>
              <a:spcBef>
                <a:spcPts val="0"/>
              </a:spcBef>
              <a:spcAft>
                <a:spcPts val="0"/>
              </a:spcAft>
              <a:buClr>
                <a:srgbClr val="434343"/>
              </a:buClr>
              <a:buSzPts val="1800"/>
              <a:buFont typeface="Roboto"/>
              <a:buNone/>
              <a:tabLst/>
              <a:defRPr/>
            </a:pPr>
            <a:r>
              <a:rPr kumimoji="0" lang="en-IN" sz="1600" b="0" i="0" u="none" strike="noStrike" kern="0" cap="none" spc="0" normalizeH="0" baseline="0" noProof="0" dirty="0">
                <a:ln>
                  <a:noFill/>
                </a:ln>
                <a:solidFill>
                  <a:srgbClr val="FFFFFF"/>
                </a:solidFill>
                <a:effectLst/>
                <a:uLnTx/>
                <a:uFillTx/>
                <a:latin typeface="Roboto"/>
                <a:ea typeface="Roboto"/>
                <a:cs typeface="Roboto"/>
                <a:sym typeface="Roboto"/>
              </a:rPr>
              <a:t>Verifying with PCA</a:t>
            </a:r>
          </a:p>
        </p:txBody>
      </p:sp>
      <p:grpSp>
        <p:nvGrpSpPr>
          <p:cNvPr id="18" name="Google Shape;306;p35">
            <a:extLst>
              <a:ext uri="{FF2B5EF4-FFF2-40B4-BE49-F238E27FC236}">
                <a16:creationId xmlns:a16="http://schemas.microsoft.com/office/drawing/2014/main" id="{DD211963-3DB1-5851-D2ED-8E3DC8152B8F}"/>
              </a:ext>
            </a:extLst>
          </p:cNvPr>
          <p:cNvGrpSpPr/>
          <p:nvPr/>
        </p:nvGrpSpPr>
        <p:grpSpPr>
          <a:xfrm>
            <a:off x="9893873" y="1692471"/>
            <a:ext cx="198900" cy="593656"/>
            <a:chOff x="3918084" y="1610215"/>
            <a:chExt cx="198900" cy="593656"/>
          </a:xfrm>
        </p:grpSpPr>
        <p:cxnSp>
          <p:nvCxnSpPr>
            <p:cNvPr id="19" name="Google Shape;307;p35">
              <a:extLst>
                <a:ext uri="{FF2B5EF4-FFF2-40B4-BE49-F238E27FC236}">
                  <a16:creationId xmlns:a16="http://schemas.microsoft.com/office/drawing/2014/main" id="{B8E126E3-BAC8-2C8B-8F39-915310800B4A}"/>
                </a:ext>
              </a:extLst>
            </p:cNvPr>
            <p:cNvCxnSpPr/>
            <p:nvPr/>
          </p:nvCxnSpPr>
          <p:spPr>
            <a:xfrm>
              <a:off x="4017546" y="1649171"/>
              <a:ext cx="0" cy="554700"/>
            </a:xfrm>
            <a:prstGeom prst="straightConnector1">
              <a:avLst/>
            </a:prstGeom>
            <a:noFill/>
            <a:ln w="9525" cap="flat" cmpd="sng">
              <a:solidFill>
                <a:srgbClr val="434343"/>
              </a:solidFill>
              <a:prstDash val="solid"/>
              <a:round/>
              <a:headEnd type="none" w="sm" len="sm"/>
              <a:tailEnd type="none" w="sm" len="sm"/>
            </a:ln>
          </p:spPr>
        </p:cxnSp>
        <p:sp>
          <p:nvSpPr>
            <p:cNvPr id="20" name="Google Shape;308;p35">
              <a:extLst>
                <a:ext uri="{FF2B5EF4-FFF2-40B4-BE49-F238E27FC236}">
                  <a16:creationId xmlns:a16="http://schemas.microsoft.com/office/drawing/2014/main" id="{B5330593-C7A3-5207-F815-B9658671A22F}"/>
                </a:ext>
              </a:extLst>
            </p:cNvPr>
            <p:cNvSpPr/>
            <p:nvPr/>
          </p:nvSpPr>
          <p:spPr>
            <a:xfrm>
              <a:off x="3918084" y="1610215"/>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1" name="Google Shape;306;p35">
            <a:extLst>
              <a:ext uri="{FF2B5EF4-FFF2-40B4-BE49-F238E27FC236}">
                <a16:creationId xmlns:a16="http://schemas.microsoft.com/office/drawing/2014/main" id="{A7CF05AC-78B6-D6CE-A9BC-37952CCCB530}"/>
              </a:ext>
            </a:extLst>
          </p:cNvPr>
          <p:cNvGrpSpPr/>
          <p:nvPr/>
        </p:nvGrpSpPr>
        <p:grpSpPr>
          <a:xfrm flipH="1">
            <a:off x="6302303" y="1725354"/>
            <a:ext cx="198900" cy="593656"/>
            <a:chOff x="3918084" y="1610215"/>
            <a:chExt cx="198900" cy="593656"/>
          </a:xfrm>
        </p:grpSpPr>
        <p:cxnSp>
          <p:nvCxnSpPr>
            <p:cNvPr id="22" name="Google Shape;307;p35">
              <a:extLst>
                <a:ext uri="{FF2B5EF4-FFF2-40B4-BE49-F238E27FC236}">
                  <a16:creationId xmlns:a16="http://schemas.microsoft.com/office/drawing/2014/main" id="{85BF824C-A123-0F35-A3CC-9F59A3AA2695}"/>
                </a:ext>
              </a:extLst>
            </p:cNvPr>
            <p:cNvCxnSpPr/>
            <p:nvPr/>
          </p:nvCxnSpPr>
          <p:spPr>
            <a:xfrm>
              <a:off x="4017546" y="1649171"/>
              <a:ext cx="0" cy="554700"/>
            </a:xfrm>
            <a:prstGeom prst="straightConnector1">
              <a:avLst/>
            </a:prstGeom>
            <a:noFill/>
            <a:ln w="9525" cap="flat" cmpd="sng">
              <a:solidFill>
                <a:srgbClr val="434343"/>
              </a:solidFill>
              <a:prstDash val="solid"/>
              <a:round/>
              <a:headEnd type="none" w="sm" len="sm"/>
              <a:tailEnd type="none" w="sm" len="sm"/>
            </a:ln>
          </p:spPr>
        </p:cxnSp>
        <p:sp>
          <p:nvSpPr>
            <p:cNvPr id="23" name="Google Shape;308;p35">
              <a:extLst>
                <a:ext uri="{FF2B5EF4-FFF2-40B4-BE49-F238E27FC236}">
                  <a16:creationId xmlns:a16="http://schemas.microsoft.com/office/drawing/2014/main" id="{C3716F02-8DEC-B48D-7B78-E6AD6BF663FC}"/>
                </a:ext>
              </a:extLst>
            </p:cNvPr>
            <p:cNvSpPr/>
            <p:nvPr/>
          </p:nvSpPr>
          <p:spPr>
            <a:xfrm>
              <a:off x="3918084" y="1610215"/>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4" name="Google Shape;306;p35">
            <a:extLst>
              <a:ext uri="{FF2B5EF4-FFF2-40B4-BE49-F238E27FC236}">
                <a16:creationId xmlns:a16="http://schemas.microsoft.com/office/drawing/2014/main" id="{5F0CA780-A0C0-D4DD-BC6F-140613831204}"/>
              </a:ext>
            </a:extLst>
          </p:cNvPr>
          <p:cNvGrpSpPr/>
          <p:nvPr/>
        </p:nvGrpSpPr>
        <p:grpSpPr>
          <a:xfrm>
            <a:off x="1642351" y="1709149"/>
            <a:ext cx="198900" cy="593656"/>
            <a:chOff x="3918084" y="1610215"/>
            <a:chExt cx="198900" cy="593656"/>
          </a:xfrm>
        </p:grpSpPr>
        <p:cxnSp>
          <p:nvCxnSpPr>
            <p:cNvPr id="25" name="Google Shape;307;p35">
              <a:extLst>
                <a:ext uri="{FF2B5EF4-FFF2-40B4-BE49-F238E27FC236}">
                  <a16:creationId xmlns:a16="http://schemas.microsoft.com/office/drawing/2014/main" id="{F17DC707-5F5E-CEEB-9920-4100227A17EA}"/>
                </a:ext>
              </a:extLst>
            </p:cNvPr>
            <p:cNvCxnSpPr/>
            <p:nvPr/>
          </p:nvCxnSpPr>
          <p:spPr>
            <a:xfrm>
              <a:off x="4017546" y="1649171"/>
              <a:ext cx="0" cy="554700"/>
            </a:xfrm>
            <a:prstGeom prst="straightConnector1">
              <a:avLst/>
            </a:prstGeom>
            <a:noFill/>
            <a:ln w="9525" cap="flat" cmpd="sng">
              <a:solidFill>
                <a:srgbClr val="434343"/>
              </a:solidFill>
              <a:prstDash val="solid"/>
              <a:round/>
              <a:headEnd type="none" w="sm" len="sm"/>
              <a:tailEnd type="none" w="sm" len="sm"/>
            </a:ln>
          </p:spPr>
        </p:cxnSp>
        <p:sp>
          <p:nvSpPr>
            <p:cNvPr id="26" name="Google Shape;308;p35">
              <a:extLst>
                <a:ext uri="{FF2B5EF4-FFF2-40B4-BE49-F238E27FC236}">
                  <a16:creationId xmlns:a16="http://schemas.microsoft.com/office/drawing/2014/main" id="{034D9CF6-8B77-33F7-D0F0-90C7E30D33A6}"/>
                </a:ext>
              </a:extLst>
            </p:cNvPr>
            <p:cNvSpPr/>
            <p:nvPr/>
          </p:nvSpPr>
          <p:spPr>
            <a:xfrm>
              <a:off x="3918084" y="1610215"/>
              <a:ext cx="198900" cy="198900"/>
            </a:xfrm>
            <a:prstGeom prst="ellipse">
              <a:avLst/>
            </a:prstGeom>
            <a:solidFill>
              <a:srgbClr val="2A399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8" name="TextBox 27">
            <a:extLst>
              <a:ext uri="{FF2B5EF4-FFF2-40B4-BE49-F238E27FC236}">
                <a16:creationId xmlns:a16="http://schemas.microsoft.com/office/drawing/2014/main" id="{27F01C09-83B4-8CF3-56B5-8DC2FEC91119}"/>
              </a:ext>
            </a:extLst>
          </p:cNvPr>
          <p:cNvSpPr txBox="1"/>
          <p:nvPr/>
        </p:nvSpPr>
        <p:spPr>
          <a:xfrm>
            <a:off x="480403" y="919314"/>
            <a:ext cx="278195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dirty="0"/>
              <a:t>Selection of top 25 features using RFE</a:t>
            </a:r>
          </a:p>
        </p:txBody>
      </p:sp>
      <p:sp>
        <p:nvSpPr>
          <p:cNvPr id="30" name="TextBox 29">
            <a:extLst>
              <a:ext uri="{FF2B5EF4-FFF2-40B4-BE49-F238E27FC236}">
                <a16:creationId xmlns:a16="http://schemas.microsoft.com/office/drawing/2014/main" id="{8EA47BF1-2B54-A4C8-888A-9504F1026FF4}"/>
              </a:ext>
            </a:extLst>
          </p:cNvPr>
          <p:cNvSpPr txBox="1"/>
          <p:nvPr/>
        </p:nvSpPr>
        <p:spPr>
          <a:xfrm>
            <a:off x="5149516" y="766096"/>
            <a:ext cx="2128758" cy="922304"/>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1600"/>
              </a:spcAft>
              <a:buClr>
                <a:srgbClr val="434343"/>
              </a:buClr>
              <a:buSzPts val="1800"/>
              <a:buFont typeface="Roboto"/>
              <a:buNone/>
              <a:tabLst/>
              <a:defRPr/>
            </a:pPr>
            <a:r>
              <a:rPr kumimoji="0" lang="en-US" sz="1600" b="0" i="0" u="none" strike="noStrike" kern="0" cap="none" spc="0" normalizeH="0" baseline="0" noProof="0" dirty="0">
                <a:ln>
                  <a:noFill/>
                </a:ln>
                <a:solidFill>
                  <a:srgbClr val="434343"/>
                </a:solidFill>
                <a:effectLst/>
                <a:uLnTx/>
                <a:uFillTx/>
                <a:latin typeface="Roboto"/>
                <a:ea typeface="Roboto"/>
                <a:cs typeface="Roboto"/>
                <a:sym typeface="Roboto"/>
              </a:rPr>
              <a:t>Reduction of columns and Model re-building</a:t>
            </a:r>
          </a:p>
        </p:txBody>
      </p:sp>
      <p:sp>
        <p:nvSpPr>
          <p:cNvPr id="32" name="TextBox 31">
            <a:extLst>
              <a:ext uri="{FF2B5EF4-FFF2-40B4-BE49-F238E27FC236}">
                <a16:creationId xmlns:a16="http://schemas.microsoft.com/office/drawing/2014/main" id="{2A48FD0E-B975-E502-AFC3-CE9DD9C22E05}"/>
              </a:ext>
            </a:extLst>
          </p:cNvPr>
          <p:cNvSpPr txBox="1"/>
          <p:nvPr/>
        </p:nvSpPr>
        <p:spPr>
          <a:xfrm>
            <a:off x="7888472" y="974549"/>
            <a:ext cx="413227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0" lvl="0" indent="0" algn="ctr" rtl="0">
              <a:spcBef>
                <a:spcPts val="0"/>
              </a:spcBef>
              <a:spcAft>
                <a:spcPts val="1600"/>
              </a:spcAft>
              <a:buNone/>
            </a:pPr>
            <a:r>
              <a:rPr lang="en-US" sz="1800" dirty="0"/>
              <a:t>Verifying our Final Model Accuracy etc. with model built with PCA</a:t>
            </a:r>
          </a:p>
        </p:txBody>
      </p:sp>
      <p:sp>
        <p:nvSpPr>
          <p:cNvPr id="34" name="TextBox 33">
            <a:extLst>
              <a:ext uri="{FF2B5EF4-FFF2-40B4-BE49-F238E27FC236}">
                <a16:creationId xmlns:a16="http://schemas.microsoft.com/office/drawing/2014/main" id="{F365E706-3D3C-7DB4-C7A6-3DC67F5C19DF}"/>
              </a:ext>
            </a:extLst>
          </p:cNvPr>
          <p:cNvSpPr txBox="1"/>
          <p:nvPr/>
        </p:nvSpPr>
        <p:spPr>
          <a:xfrm>
            <a:off x="7088478" y="5030311"/>
            <a:ext cx="378948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dirty="0"/>
              <a:t>Final Model Analysis and performance on Test Data</a:t>
            </a:r>
          </a:p>
        </p:txBody>
      </p:sp>
      <p:sp>
        <p:nvSpPr>
          <p:cNvPr id="36" name="TextBox 35">
            <a:extLst>
              <a:ext uri="{FF2B5EF4-FFF2-40B4-BE49-F238E27FC236}">
                <a16:creationId xmlns:a16="http://schemas.microsoft.com/office/drawing/2014/main" id="{3F320E0C-27BF-46E4-21F1-9C25D7AEDE53}"/>
              </a:ext>
            </a:extLst>
          </p:cNvPr>
          <p:cNvSpPr txBox="1"/>
          <p:nvPr/>
        </p:nvSpPr>
        <p:spPr>
          <a:xfrm>
            <a:off x="3188580" y="5014298"/>
            <a:ext cx="317991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dirty="0"/>
              <a:t>Model building using RFE for selected columns</a:t>
            </a:r>
          </a:p>
        </p:txBody>
      </p:sp>
    </p:spTree>
    <p:extLst>
      <p:ext uri="{BB962C8B-B14F-4D97-AF65-F5344CB8AC3E}">
        <p14:creationId xmlns:p14="http://schemas.microsoft.com/office/powerpoint/2010/main" val="232395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0B2052-69C6-3E75-28DA-9FE1CA2F352E}"/>
              </a:ext>
            </a:extLst>
          </p:cNvPr>
          <p:cNvSpPr txBox="1"/>
          <p:nvPr/>
        </p:nvSpPr>
        <p:spPr>
          <a:xfrm>
            <a:off x="2759242" y="2518610"/>
            <a:ext cx="7074568" cy="738664"/>
          </a:xfrm>
          <a:prstGeom prst="rect">
            <a:avLst/>
          </a:prstGeom>
          <a:noFill/>
        </p:spPr>
        <p:txBody>
          <a:bodyPr wrap="square">
            <a:spAutoFit/>
          </a:bodyPr>
          <a:lstStyle/>
          <a:p>
            <a:pPr algn="ctr"/>
            <a:r>
              <a:rPr lang="en" sz="4200" dirty="0">
                <a:solidFill>
                  <a:schemeClr val="accent2">
                    <a:lumMod val="75000"/>
                  </a:schemeClr>
                </a:solidFill>
                <a:latin typeface="Roboto"/>
                <a:ea typeface="Roboto"/>
                <a:cs typeface="Roboto"/>
              </a:rPr>
              <a:t>Plots (</a:t>
            </a:r>
            <a:r>
              <a:rPr lang="en" sz="4200" dirty="0">
                <a:solidFill>
                  <a:schemeClr val="accent2">
                    <a:lumMod val="75000"/>
                  </a:schemeClr>
                </a:solidFill>
                <a:latin typeface="Roboto"/>
                <a:ea typeface="Roboto"/>
                <a:cs typeface="Roboto"/>
                <a:sym typeface="Roboto"/>
              </a:rPr>
              <a:t>Visualization)</a:t>
            </a:r>
            <a:r>
              <a:rPr lang="en" sz="4200" dirty="0">
                <a:solidFill>
                  <a:schemeClr val="lt1"/>
                </a:solidFill>
                <a:latin typeface="Roboto"/>
                <a:ea typeface="Roboto"/>
                <a:cs typeface="Roboto"/>
                <a:sym typeface="Roboto"/>
              </a:rPr>
              <a:t>)</a:t>
            </a:r>
            <a:endParaRPr lang="en-IN" sz="4200"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123818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28DB25-C0F9-2D75-B2B1-2D8F6D6AF7A4}"/>
              </a:ext>
            </a:extLst>
          </p:cNvPr>
          <p:cNvPicPr>
            <a:picLocks noChangeAspect="1"/>
          </p:cNvPicPr>
          <p:nvPr/>
        </p:nvPicPr>
        <p:blipFill>
          <a:blip r:embed="rId2"/>
          <a:stretch>
            <a:fillRect/>
          </a:stretch>
        </p:blipFill>
        <p:spPr>
          <a:xfrm>
            <a:off x="593558" y="322946"/>
            <a:ext cx="8156246" cy="5941495"/>
          </a:xfrm>
          <a:prstGeom prst="rect">
            <a:avLst/>
          </a:prstGeom>
        </p:spPr>
      </p:pic>
      <p:sp>
        <p:nvSpPr>
          <p:cNvPr id="3" name="TextBox 2">
            <a:extLst>
              <a:ext uri="{FF2B5EF4-FFF2-40B4-BE49-F238E27FC236}">
                <a16:creationId xmlns:a16="http://schemas.microsoft.com/office/drawing/2014/main" id="{8DFCA9FE-1199-99AC-C681-B95ADD58F7B4}"/>
              </a:ext>
            </a:extLst>
          </p:cNvPr>
          <p:cNvSpPr txBox="1"/>
          <p:nvPr/>
        </p:nvSpPr>
        <p:spPr>
          <a:xfrm>
            <a:off x="8983580" y="1507958"/>
            <a:ext cx="2999874" cy="391305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400" dirty="0"/>
              <a:t>TOTAL WEBSITE VISIT </a:t>
            </a:r>
          </a:p>
          <a:p>
            <a:pPr marL="285750" indent="-285750">
              <a:lnSpc>
                <a:spcPct val="150000"/>
              </a:lnSpc>
              <a:buFont typeface="Wingdings" panose="05000000000000000000" pitchFamily="2" charset="2"/>
              <a:buChar char="q"/>
            </a:pPr>
            <a:r>
              <a:rPr lang="en-IN" sz="2400" dirty="0"/>
              <a:t>TIME SPENT ON WEBSITE </a:t>
            </a:r>
          </a:p>
          <a:p>
            <a:pPr marL="285750" indent="-285750">
              <a:lnSpc>
                <a:spcPct val="150000"/>
              </a:lnSpc>
              <a:buFont typeface="Wingdings" panose="05000000000000000000" pitchFamily="2" charset="2"/>
              <a:buChar char="q"/>
            </a:pPr>
            <a:r>
              <a:rPr lang="en-IN" sz="2400" dirty="0"/>
              <a:t>AVERAGE NUMBER OG PAGE VIEWS PER VISIT </a:t>
            </a:r>
          </a:p>
        </p:txBody>
      </p:sp>
    </p:spTree>
    <p:extLst>
      <p:ext uri="{BB962C8B-B14F-4D97-AF65-F5344CB8AC3E}">
        <p14:creationId xmlns:p14="http://schemas.microsoft.com/office/powerpoint/2010/main" val="331312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3FB5F1-D052-5A75-EFAD-0ED25EB6C6FB}"/>
              </a:ext>
            </a:extLst>
          </p:cNvPr>
          <p:cNvPicPr>
            <a:picLocks noChangeAspect="1"/>
          </p:cNvPicPr>
          <p:nvPr/>
        </p:nvPicPr>
        <p:blipFill>
          <a:blip r:embed="rId2"/>
          <a:stretch>
            <a:fillRect/>
          </a:stretch>
        </p:blipFill>
        <p:spPr>
          <a:xfrm>
            <a:off x="308298" y="26668"/>
            <a:ext cx="6516720" cy="3181753"/>
          </a:xfrm>
          <a:prstGeom prst="rect">
            <a:avLst/>
          </a:prstGeom>
        </p:spPr>
      </p:pic>
      <p:sp>
        <p:nvSpPr>
          <p:cNvPr id="4" name="TextBox 3">
            <a:extLst>
              <a:ext uri="{FF2B5EF4-FFF2-40B4-BE49-F238E27FC236}">
                <a16:creationId xmlns:a16="http://schemas.microsoft.com/office/drawing/2014/main" id="{A0B9E5FD-1BBE-A097-258C-BD90B58C68A9}"/>
              </a:ext>
            </a:extLst>
          </p:cNvPr>
          <p:cNvSpPr txBox="1"/>
          <p:nvPr/>
        </p:nvSpPr>
        <p:spPr>
          <a:xfrm>
            <a:off x="6825018" y="26668"/>
            <a:ext cx="36576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IN" sz="4000" b="1" i="0" dirty="0">
                <a:solidFill>
                  <a:srgbClr val="000000"/>
                </a:solidFill>
                <a:effectLst/>
                <a:latin typeface="Helvetica Neue"/>
              </a:rPr>
              <a:t>Lead Origin</a:t>
            </a:r>
          </a:p>
        </p:txBody>
      </p:sp>
      <p:pic>
        <p:nvPicPr>
          <p:cNvPr id="5" name="Picture 4">
            <a:extLst>
              <a:ext uri="{FF2B5EF4-FFF2-40B4-BE49-F238E27FC236}">
                <a16:creationId xmlns:a16="http://schemas.microsoft.com/office/drawing/2014/main" id="{7FA33BA7-05B5-D38E-B9D3-E1E4780CE3AB}"/>
              </a:ext>
            </a:extLst>
          </p:cNvPr>
          <p:cNvPicPr>
            <a:picLocks noChangeAspect="1"/>
          </p:cNvPicPr>
          <p:nvPr/>
        </p:nvPicPr>
        <p:blipFill>
          <a:blip r:embed="rId3"/>
          <a:stretch>
            <a:fillRect/>
          </a:stretch>
        </p:blipFill>
        <p:spPr>
          <a:xfrm>
            <a:off x="5764409" y="3208421"/>
            <a:ext cx="6427591" cy="3359066"/>
          </a:xfrm>
          <a:prstGeom prst="rect">
            <a:avLst/>
          </a:prstGeom>
        </p:spPr>
      </p:pic>
      <p:sp>
        <p:nvSpPr>
          <p:cNvPr id="7" name="TextBox 6">
            <a:extLst>
              <a:ext uri="{FF2B5EF4-FFF2-40B4-BE49-F238E27FC236}">
                <a16:creationId xmlns:a16="http://schemas.microsoft.com/office/drawing/2014/main" id="{5FAA8108-4302-1A4A-2757-A37CBC5ADB7F}"/>
              </a:ext>
            </a:extLst>
          </p:cNvPr>
          <p:cNvSpPr txBox="1"/>
          <p:nvPr/>
        </p:nvSpPr>
        <p:spPr>
          <a:xfrm>
            <a:off x="2523904" y="5821612"/>
            <a:ext cx="324050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sz="4000" b="1" dirty="0">
                <a:solidFill>
                  <a:srgbClr val="000000"/>
                </a:solidFill>
                <a:latin typeface="Helvetica Neue"/>
              </a:rPr>
              <a:t>Lead Source</a:t>
            </a:r>
          </a:p>
        </p:txBody>
      </p:sp>
    </p:spTree>
    <p:extLst>
      <p:ext uri="{BB962C8B-B14F-4D97-AF65-F5344CB8AC3E}">
        <p14:creationId xmlns:p14="http://schemas.microsoft.com/office/powerpoint/2010/main" val="143701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D4940-0250-4D66-2D54-06E41575D64B}"/>
              </a:ext>
            </a:extLst>
          </p:cNvPr>
          <p:cNvPicPr>
            <a:picLocks noChangeAspect="1"/>
          </p:cNvPicPr>
          <p:nvPr/>
        </p:nvPicPr>
        <p:blipFill>
          <a:blip r:embed="rId2"/>
          <a:stretch>
            <a:fillRect/>
          </a:stretch>
        </p:blipFill>
        <p:spPr>
          <a:xfrm>
            <a:off x="721142" y="114049"/>
            <a:ext cx="5952373" cy="3138488"/>
          </a:xfrm>
          <a:prstGeom prst="rect">
            <a:avLst/>
          </a:prstGeom>
        </p:spPr>
      </p:pic>
      <p:sp>
        <p:nvSpPr>
          <p:cNvPr id="4" name="TextBox 3">
            <a:extLst>
              <a:ext uri="{FF2B5EF4-FFF2-40B4-BE49-F238E27FC236}">
                <a16:creationId xmlns:a16="http://schemas.microsoft.com/office/drawing/2014/main" id="{F4BBCF9C-A40D-4A5D-F597-42136C454B6D}"/>
              </a:ext>
            </a:extLst>
          </p:cNvPr>
          <p:cNvSpPr txBox="1"/>
          <p:nvPr/>
        </p:nvSpPr>
        <p:spPr>
          <a:xfrm>
            <a:off x="6673515" y="290512"/>
            <a:ext cx="3048001"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IN" sz="3200" b="1" dirty="0">
                <a:solidFill>
                  <a:srgbClr val="000000"/>
                </a:solidFill>
                <a:latin typeface="Helvetica Neue"/>
              </a:rPr>
              <a:t>Specialization</a:t>
            </a:r>
            <a:endParaRPr lang="en-IN" sz="4000" b="1" dirty="0">
              <a:solidFill>
                <a:srgbClr val="000000"/>
              </a:solidFill>
              <a:latin typeface="Helvetica Neue"/>
            </a:endParaRPr>
          </a:p>
        </p:txBody>
      </p:sp>
      <p:pic>
        <p:nvPicPr>
          <p:cNvPr id="5" name="Picture 4">
            <a:extLst>
              <a:ext uri="{FF2B5EF4-FFF2-40B4-BE49-F238E27FC236}">
                <a16:creationId xmlns:a16="http://schemas.microsoft.com/office/drawing/2014/main" id="{4C5A5996-BA83-91F7-8483-C198BFB679B5}"/>
              </a:ext>
            </a:extLst>
          </p:cNvPr>
          <p:cNvPicPr>
            <a:picLocks noChangeAspect="1"/>
          </p:cNvPicPr>
          <p:nvPr/>
        </p:nvPicPr>
        <p:blipFill>
          <a:blip r:embed="rId3"/>
          <a:stretch>
            <a:fillRect/>
          </a:stretch>
        </p:blipFill>
        <p:spPr>
          <a:xfrm>
            <a:off x="392433" y="3248526"/>
            <a:ext cx="6601924" cy="3138488"/>
          </a:xfrm>
          <a:prstGeom prst="rect">
            <a:avLst/>
          </a:prstGeom>
        </p:spPr>
      </p:pic>
      <p:sp>
        <p:nvSpPr>
          <p:cNvPr id="7" name="TextBox 6">
            <a:extLst>
              <a:ext uri="{FF2B5EF4-FFF2-40B4-BE49-F238E27FC236}">
                <a16:creationId xmlns:a16="http://schemas.microsoft.com/office/drawing/2014/main" id="{3AE61231-6EA1-941C-F08E-1852DA20EAA5}"/>
              </a:ext>
            </a:extLst>
          </p:cNvPr>
          <p:cNvSpPr txBox="1"/>
          <p:nvPr/>
        </p:nvSpPr>
        <p:spPr>
          <a:xfrm>
            <a:off x="7002224" y="3224463"/>
            <a:ext cx="2719292"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IN" sz="3200" b="1" dirty="0">
                <a:solidFill>
                  <a:srgbClr val="000000"/>
                </a:solidFill>
                <a:latin typeface="Helvetica Neue"/>
              </a:rPr>
              <a:t>Occupation</a:t>
            </a:r>
          </a:p>
        </p:txBody>
      </p:sp>
      <p:sp>
        <p:nvSpPr>
          <p:cNvPr id="9" name="TextBox 8">
            <a:extLst>
              <a:ext uri="{FF2B5EF4-FFF2-40B4-BE49-F238E27FC236}">
                <a16:creationId xmlns:a16="http://schemas.microsoft.com/office/drawing/2014/main" id="{38C2FE7E-F485-B916-653D-1AC61E601C06}"/>
              </a:ext>
            </a:extLst>
          </p:cNvPr>
          <p:cNvSpPr txBox="1"/>
          <p:nvPr/>
        </p:nvSpPr>
        <p:spPr>
          <a:xfrm>
            <a:off x="9079832" y="5182493"/>
            <a:ext cx="2903621" cy="138499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800" dirty="0" err="1"/>
              <a:t>Unempployed</a:t>
            </a:r>
            <a:r>
              <a:rPr lang="en-US" sz="2800" dirty="0"/>
              <a:t> users are the most significant leads</a:t>
            </a:r>
            <a:endParaRPr lang="en-IN" sz="2800" dirty="0"/>
          </a:p>
        </p:txBody>
      </p:sp>
    </p:spTree>
    <p:extLst>
      <p:ext uri="{BB962C8B-B14F-4D97-AF65-F5344CB8AC3E}">
        <p14:creationId xmlns:p14="http://schemas.microsoft.com/office/powerpoint/2010/main" val="141035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35ED67-F55C-A281-084E-8C96FBCD0948}"/>
              </a:ext>
            </a:extLst>
          </p:cNvPr>
          <p:cNvPicPr>
            <a:picLocks noChangeAspect="1"/>
          </p:cNvPicPr>
          <p:nvPr/>
        </p:nvPicPr>
        <p:blipFill>
          <a:blip r:embed="rId2"/>
          <a:stretch>
            <a:fillRect/>
          </a:stretch>
        </p:blipFill>
        <p:spPr>
          <a:xfrm>
            <a:off x="288758" y="272715"/>
            <a:ext cx="6497053" cy="5911515"/>
          </a:xfrm>
          <a:prstGeom prst="rect">
            <a:avLst/>
          </a:prstGeom>
        </p:spPr>
      </p:pic>
      <p:sp>
        <p:nvSpPr>
          <p:cNvPr id="3" name="Rectangle 1">
            <a:extLst>
              <a:ext uri="{FF2B5EF4-FFF2-40B4-BE49-F238E27FC236}">
                <a16:creationId xmlns:a16="http://schemas.microsoft.com/office/drawing/2014/main" id="{70A60917-0880-30CD-2EFB-C3B4395C3445}"/>
              </a:ext>
            </a:extLst>
          </p:cNvPr>
          <p:cNvSpPr>
            <a:spLocks noChangeArrowheads="1"/>
          </p:cNvSpPr>
          <p:nvPr/>
        </p:nvSpPr>
        <p:spPr bwMode="auto">
          <a:xfrm>
            <a:off x="7106653" y="1519537"/>
            <a:ext cx="4283242" cy="3818926"/>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15870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Helvetica Neue"/>
              </a:rPr>
              <a:t>Observations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Helvetica Neue"/>
              </a:rPr>
              <a:t>Looking at both the box plots and the statistics, there are upper bound outliers in both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total_visits</a:t>
            </a:r>
            <a:r>
              <a:rPr kumimoji="0" lang="en-US" altLang="en-US" sz="2400" b="0" i="0" u="none" strike="noStrike" cap="none" normalizeH="0" baseline="0" dirty="0">
                <a:ln>
                  <a:noFill/>
                </a:ln>
                <a:solidFill>
                  <a:srgbClr val="000000"/>
                </a:solidFill>
                <a:effectLst/>
                <a:latin typeface="Helvetica Neue"/>
              </a:rPr>
              <a:t> and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page_views_per_visit</a:t>
            </a:r>
            <a:r>
              <a:rPr kumimoji="0" lang="en-US" altLang="en-US" sz="2400" b="0" i="0" u="none" strike="noStrike" cap="none" normalizeH="0" baseline="0" dirty="0">
                <a:ln>
                  <a:noFill/>
                </a:ln>
                <a:solidFill>
                  <a:srgbClr val="000000"/>
                </a:solidFill>
                <a:effectLst/>
                <a:latin typeface="Helvetica Neue"/>
              </a:rPr>
              <a:t> columns. We can also see that the data can be capped at 99 percentile.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8445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ABC57A-780F-0ECF-63BF-CF1AD48D6D58}"/>
              </a:ext>
            </a:extLst>
          </p:cNvPr>
          <p:cNvPicPr>
            <a:picLocks noChangeAspect="1"/>
          </p:cNvPicPr>
          <p:nvPr/>
        </p:nvPicPr>
        <p:blipFill>
          <a:blip r:embed="rId2"/>
          <a:stretch>
            <a:fillRect/>
          </a:stretch>
        </p:blipFill>
        <p:spPr>
          <a:xfrm>
            <a:off x="705853" y="352926"/>
            <a:ext cx="7144271" cy="5638800"/>
          </a:xfrm>
          <a:prstGeom prst="rect">
            <a:avLst/>
          </a:prstGeom>
        </p:spPr>
      </p:pic>
      <p:sp>
        <p:nvSpPr>
          <p:cNvPr id="4" name="TextBox 3">
            <a:extLst>
              <a:ext uri="{FF2B5EF4-FFF2-40B4-BE49-F238E27FC236}">
                <a16:creationId xmlns:a16="http://schemas.microsoft.com/office/drawing/2014/main" id="{C2DE0125-60FF-6DD2-946A-31ADA46F8921}"/>
              </a:ext>
            </a:extLst>
          </p:cNvPr>
          <p:cNvSpPr txBox="1"/>
          <p:nvPr/>
        </p:nvSpPr>
        <p:spPr>
          <a:xfrm>
            <a:off x="8165432" y="1604211"/>
            <a:ext cx="3657600" cy="25545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3200" dirty="0"/>
              <a:t>As we can see, we were able to significantly reduce the number of outliers by capping</a:t>
            </a:r>
            <a:endParaRPr lang="en-IN" sz="3200" dirty="0"/>
          </a:p>
        </p:txBody>
      </p:sp>
    </p:spTree>
    <p:extLst>
      <p:ext uri="{BB962C8B-B14F-4D97-AF65-F5344CB8AC3E}">
        <p14:creationId xmlns:p14="http://schemas.microsoft.com/office/powerpoint/2010/main" val="367626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2A464-C456-480B-1A07-697B7E60F933}"/>
              </a:ext>
            </a:extLst>
          </p:cNvPr>
          <p:cNvPicPr>
            <a:picLocks noChangeAspect="1"/>
          </p:cNvPicPr>
          <p:nvPr/>
        </p:nvPicPr>
        <p:blipFill>
          <a:blip r:embed="rId2"/>
          <a:stretch>
            <a:fillRect/>
          </a:stretch>
        </p:blipFill>
        <p:spPr>
          <a:xfrm>
            <a:off x="304679" y="139118"/>
            <a:ext cx="8342015" cy="6079958"/>
          </a:xfrm>
          <a:prstGeom prst="rect">
            <a:avLst/>
          </a:prstGeom>
        </p:spPr>
      </p:pic>
      <p:sp>
        <p:nvSpPr>
          <p:cNvPr id="6" name="TextBox 5">
            <a:extLst>
              <a:ext uri="{FF2B5EF4-FFF2-40B4-BE49-F238E27FC236}">
                <a16:creationId xmlns:a16="http://schemas.microsoft.com/office/drawing/2014/main" id="{F4BC0851-C827-EBC9-5DE3-726A67CCCEFC}"/>
              </a:ext>
            </a:extLst>
          </p:cNvPr>
          <p:cNvSpPr txBox="1"/>
          <p:nvPr/>
        </p:nvSpPr>
        <p:spPr>
          <a:xfrm>
            <a:off x="8871284" y="1409382"/>
            <a:ext cx="3208421" cy="353943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 sz="2800" b="1" dirty="0">
                <a:latin typeface="Roboto"/>
                <a:ea typeface="Roboto"/>
                <a:cs typeface="Roboto"/>
                <a:sym typeface="Roboto"/>
              </a:rPr>
              <a:t>EDA plots depicting correlation (Heat Map) of all selected columns (numerical columns and dummy columns</a:t>
            </a:r>
            <a:endParaRPr lang="en-IN" sz="2800" dirty="0"/>
          </a:p>
        </p:txBody>
      </p:sp>
    </p:spTree>
    <p:extLst>
      <p:ext uri="{BB962C8B-B14F-4D97-AF65-F5344CB8AC3E}">
        <p14:creationId xmlns:p14="http://schemas.microsoft.com/office/powerpoint/2010/main" val="335092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1A35-6C68-9AD9-6E05-DA9BE04045A2}"/>
              </a:ext>
            </a:extLst>
          </p:cNvPr>
          <p:cNvSpPr>
            <a:spLocks noGrp="1"/>
          </p:cNvSpPr>
          <p:nvPr>
            <p:ph type="title"/>
          </p:nvPr>
        </p:nvSpPr>
        <p:spPr/>
        <p:txBody>
          <a:bodyPr/>
          <a:lstStyle/>
          <a:p>
            <a:r>
              <a:rPr lang="en-IN" sz="4400" dirty="0">
                <a:solidFill>
                  <a:srgbClr val="2A3990"/>
                </a:solidFill>
                <a:latin typeface="Roboto"/>
                <a:ea typeface="Roboto"/>
                <a:cs typeface="Roboto"/>
              </a:rPr>
              <a:t>BACKGROUND(X Education Company</a:t>
            </a:r>
            <a:r>
              <a:rPr lang="en-IN" dirty="0"/>
              <a:t>)</a:t>
            </a:r>
          </a:p>
        </p:txBody>
      </p:sp>
      <p:sp>
        <p:nvSpPr>
          <p:cNvPr id="3" name="Content Placeholder 2">
            <a:extLst>
              <a:ext uri="{FF2B5EF4-FFF2-40B4-BE49-F238E27FC236}">
                <a16:creationId xmlns:a16="http://schemas.microsoft.com/office/drawing/2014/main" id="{0380E637-F6FD-AF81-2413-450DEEFB0CFD}"/>
              </a:ext>
            </a:extLst>
          </p:cNvPr>
          <p:cNvSpPr>
            <a:spLocks noGrp="1"/>
          </p:cNvSpPr>
          <p:nvPr>
            <p:ph idx="1"/>
          </p:nvPr>
        </p:nvSpPr>
        <p:spPr/>
        <p:txBody>
          <a:bodyPr/>
          <a:lstStyle/>
          <a:p>
            <a:pPr>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X Education , An education company named sells online courses to industry professionals</a:t>
            </a:r>
          </a:p>
          <a:p>
            <a:pPr>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Many interested professionals land on their website</a:t>
            </a:r>
          </a:p>
          <a:p>
            <a:pPr>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company markets its courses on several websites like Google. Once these people land on the website, they might browse the courses or fill up a form for the course or watch some videos</a:t>
            </a:r>
          </a:p>
          <a:p>
            <a:endParaRPr lang="en-IN" dirty="0"/>
          </a:p>
        </p:txBody>
      </p:sp>
    </p:spTree>
    <p:extLst>
      <p:ext uri="{BB962C8B-B14F-4D97-AF65-F5344CB8AC3E}">
        <p14:creationId xmlns:p14="http://schemas.microsoft.com/office/powerpoint/2010/main" val="2158927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4E99-E03D-52F6-ED9D-C76F8E4007F0}"/>
              </a:ext>
            </a:extLst>
          </p:cNvPr>
          <p:cNvSpPr>
            <a:spLocks noGrp="1"/>
          </p:cNvSpPr>
          <p:nvPr>
            <p:ph type="title"/>
          </p:nvPr>
        </p:nvSpPr>
        <p:spPr>
          <a:xfrm>
            <a:off x="770021" y="286604"/>
            <a:ext cx="10385659" cy="1413860"/>
          </a:xfrm>
        </p:spPr>
        <p:txBody>
          <a:bodyPr>
            <a:normAutofit fontScale="90000"/>
          </a:bodyPr>
          <a:lstStyle/>
          <a:p>
            <a:pPr algn="ctr"/>
            <a:r>
              <a:rPr lang="en-IN" sz="5400" dirty="0">
                <a:solidFill>
                  <a:schemeClr val="accent1">
                    <a:lumMod val="75000"/>
                  </a:schemeClr>
                </a:solidFill>
              </a:rPr>
              <a:t>ACCURACY SENSITIVITY AND SPECIFICITY </a:t>
            </a:r>
          </a:p>
        </p:txBody>
      </p:sp>
      <p:sp>
        <p:nvSpPr>
          <p:cNvPr id="3" name="Content Placeholder 2">
            <a:extLst>
              <a:ext uri="{FF2B5EF4-FFF2-40B4-BE49-F238E27FC236}">
                <a16:creationId xmlns:a16="http://schemas.microsoft.com/office/drawing/2014/main" id="{444FE727-3CF8-E70F-6DDA-E5D3F324F869}"/>
              </a:ext>
            </a:extLst>
          </p:cNvPr>
          <p:cNvSpPr>
            <a:spLocks noGrp="1"/>
          </p:cNvSpPr>
          <p:nvPr>
            <p:ph idx="1"/>
          </p:nvPr>
        </p:nvSpPr>
        <p:spPr>
          <a:xfrm>
            <a:off x="1066800" y="2077579"/>
            <a:ext cx="10058400" cy="1815967"/>
          </a:xfrm>
        </p:spPr>
        <p:txBody>
          <a:bodyPr>
            <a:normAutofit/>
          </a:bodyPr>
          <a:lstStyle/>
          <a:p>
            <a:pPr algn="ctr">
              <a:buFont typeface="Wingdings" panose="05000000000000000000" pitchFamily="2" charset="2"/>
              <a:buChar char="q"/>
            </a:pPr>
            <a:r>
              <a:rPr lang="en-IN" sz="2800" dirty="0"/>
              <a:t> 80.9%</a:t>
            </a:r>
          </a:p>
          <a:p>
            <a:pPr algn="ctr">
              <a:buFont typeface="Wingdings" panose="05000000000000000000" pitchFamily="2" charset="2"/>
              <a:buChar char="q"/>
            </a:pPr>
            <a:r>
              <a:rPr lang="en-IN" sz="2800" dirty="0"/>
              <a:t>77.6%</a:t>
            </a:r>
          </a:p>
          <a:p>
            <a:pPr algn="ctr">
              <a:buFont typeface="Wingdings" panose="05000000000000000000" pitchFamily="2" charset="2"/>
              <a:buChar char="q"/>
            </a:pPr>
            <a:r>
              <a:rPr lang="en-IN" sz="2800" dirty="0"/>
              <a:t>82.9%</a:t>
            </a:r>
          </a:p>
        </p:txBody>
      </p:sp>
      <p:sp>
        <p:nvSpPr>
          <p:cNvPr id="4" name="Title 1">
            <a:extLst>
              <a:ext uri="{FF2B5EF4-FFF2-40B4-BE49-F238E27FC236}">
                <a16:creationId xmlns:a16="http://schemas.microsoft.com/office/drawing/2014/main" id="{E763E14A-87D1-21C6-71A4-556393872B2A}"/>
              </a:ext>
            </a:extLst>
          </p:cNvPr>
          <p:cNvSpPr txBox="1">
            <a:spLocks/>
          </p:cNvSpPr>
          <p:nvPr/>
        </p:nvSpPr>
        <p:spPr>
          <a:xfrm>
            <a:off x="625642" y="3061087"/>
            <a:ext cx="11823032" cy="1413860"/>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5400" dirty="0">
                <a:solidFill>
                  <a:schemeClr val="accent1">
                    <a:lumMod val="75000"/>
                  </a:schemeClr>
                </a:solidFill>
              </a:rPr>
              <a:t>PRECISION AND RECALL </a:t>
            </a:r>
          </a:p>
        </p:txBody>
      </p:sp>
      <p:sp>
        <p:nvSpPr>
          <p:cNvPr id="6" name="TextBox 5">
            <a:extLst>
              <a:ext uri="{FF2B5EF4-FFF2-40B4-BE49-F238E27FC236}">
                <a16:creationId xmlns:a16="http://schemas.microsoft.com/office/drawing/2014/main" id="{0452D98C-4B9D-DE5B-DCE6-16D0450A12D5}"/>
              </a:ext>
            </a:extLst>
          </p:cNvPr>
          <p:cNvSpPr txBox="1"/>
          <p:nvPr/>
        </p:nvSpPr>
        <p:spPr>
          <a:xfrm>
            <a:off x="1989220" y="4764505"/>
            <a:ext cx="8726905" cy="1077218"/>
          </a:xfrm>
          <a:prstGeom prst="rect">
            <a:avLst/>
          </a:prstGeom>
          <a:noFill/>
        </p:spPr>
        <p:txBody>
          <a:bodyPr wrap="square">
            <a:spAutoFit/>
          </a:bodyPr>
          <a:lstStyle/>
          <a:p>
            <a:pPr marL="285750" indent="-285750" algn="ctr">
              <a:buFont typeface="Wingdings" panose="05000000000000000000" pitchFamily="2" charset="2"/>
              <a:buChar char="q"/>
            </a:pPr>
            <a:r>
              <a:rPr lang="en-IN" sz="3200" dirty="0">
                <a:solidFill>
                  <a:schemeClr val="accent1">
                    <a:lumMod val="75000"/>
                  </a:schemeClr>
                </a:solidFill>
              </a:rPr>
              <a:t>73.4% PRECISION</a:t>
            </a:r>
          </a:p>
          <a:p>
            <a:pPr marL="285750" indent="-285750" algn="ctr">
              <a:buFont typeface="Wingdings" panose="05000000000000000000" pitchFamily="2" charset="2"/>
              <a:buChar char="q"/>
            </a:pPr>
            <a:r>
              <a:rPr lang="en-IN" sz="3200" dirty="0">
                <a:solidFill>
                  <a:schemeClr val="accent1">
                    <a:lumMod val="75000"/>
                  </a:schemeClr>
                </a:solidFill>
              </a:rPr>
              <a:t>77.6% RECALL </a:t>
            </a:r>
          </a:p>
        </p:txBody>
      </p:sp>
    </p:spTree>
    <p:extLst>
      <p:ext uri="{BB962C8B-B14F-4D97-AF65-F5344CB8AC3E}">
        <p14:creationId xmlns:p14="http://schemas.microsoft.com/office/powerpoint/2010/main" val="295542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0FDA-9C1F-2FA0-97AE-43D2FEC96CE0}"/>
              </a:ext>
            </a:extLst>
          </p:cNvPr>
          <p:cNvSpPr>
            <a:spLocks noGrp="1"/>
          </p:cNvSpPr>
          <p:nvPr>
            <p:ph type="title"/>
          </p:nvPr>
        </p:nvSpPr>
        <p:spPr/>
        <p:txBody>
          <a:bodyPr/>
          <a:lstStyle/>
          <a:p>
            <a:r>
              <a:rPr lang="en-IN" sz="3900" dirty="0">
                <a:solidFill>
                  <a:srgbClr val="2A3990"/>
                </a:solidFill>
                <a:latin typeface="Roboto"/>
                <a:ea typeface="Roboto"/>
                <a:cs typeface="Roboto"/>
              </a:rPr>
              <a:t>CONTI.. </a:t>
            </a:r>
          </a:p>
        </p:txBody>
      </p:sp>
      <p:sp>
        <p:nvSpPr>
          <p:cNvPr id="3" name="Content Placeholder 2">
            <a:extLst>
              <a:ext uri="{FF2B5EF4-FFF2-40B4-BE49-F238E27FC236}">
                <a16:creationId xmlns:a16="http://schemas.microsoft.com/office/drawing/2014/main" id="{D4D4F199-3925-A408-C63A-B5131F14E315}"/>
              </a:ext>
            </a:extLst>
          </p:cNvPr>
          <p:cNvSpPr>
            <a:spLocks noGrp="1"/>
          </p:cNvSpPr>
          <p:nvPr>
            <p:ph idx="1"/>
          </p:nvPr>
        </p:nvSpPr>
        <p:spPr/>
        <p:txBody>
          <a:bodyPr/>
          <a:lstStyle/>
          <a:p>
            <a:pPr marL="457200" lvl="0" indent="-342900" algn="l" rtl="0">
              <a:lnSpc>
                <a:spcPct val="150000"/>
              </a:lnSpc>
              <a:spcBef>
                <a:spcPts val="0"/>
              </a:spcBef>
              <a:spcAft>
                <a:spcPts val="0"/>
              </a:spcAft>
              <a:buSzPts val="1800"/>
              <a:buFont typeface="Wingdings" panose="05000000000000000000" pitchFamily="2" charset="2"/>
              <a:buChar char="q"/>
            </a:pPr>
            <a:r>
              <a:rPr lang="en-US" dirty="0">
                <a:latin typeface="Verdana"/>
                <a:ea typeface="Verdana"/>
                <a:cs typeface="Verdana"/>
                <a:sym typeface="Verdana"/>
              </a:rPr>
              <a:t>When these people fill up a form providing their email address or phone number, they are classified to be a lead</a:t>
            </a:r>
          </a:p>
          <a:p>
            <a:pPr marL="457200" lvl="0" indent="-342900" algn="l" rtl="0">
              <a:lnSpc>
                <a:spcPct val="150000"/>
              </a:lnSpc>
              <a:spcBef>
                <a:spcPts val="0"/>
              </a:spcBef>
              <a:spcAft>
                <a:spcPts val="0"/>
              </a:spcAft>
              <a:buSzPts val="1800"/>
              <a:buFont typeface="Wingdings" panose="05000000000000000000" pitchFamily="2" charset="2"/>
              <a:buChar char="q"/>
            </a:pPr>
            <a:r>
              <a:rPr lang="en-US" dirty="0">
                <a:latin typeface="Verdana"/>
                <a:ea typeface="Verdana"/>
                <a:cs typeface="Verdana"/>
                <a:sym typeface="Verdana"/>
              </a:rPr>
              <a:t>Once these leads are acquired, employees from the sales team start making calls, writing emails, etc. Through this process, some of the leads get converted while most do not</a:t>
            </a:r>
          </a:p>
          <a:p>
            <a:pPr marL="457200" lvl="0" indent="-342900" algn="l" rtl="0">
              <a:lnSpc>
                <a:spcPct val="150000"/>
              </a:lnSpc>
              <a:spcBef>
                <a:spcPts val="0"/>
              </a:spcBef>
              <a:spcAft>
                <a:spcPts val="0"/>
              </a:spcAft>
              <a:buSzPts val="1800"/>
              <a:buFont typeface="Wingdings" panose="05000000000000000000" pitchFamily="2" charset="2"/>
              <a:buChar char="q"/>
            </a:pPr>
            <a:r>
              <a:rPr lang="en-US" dirty="0">
                <a:latin typeface="Verdana"/>
                <a:ea typeface="Verdana"/>
                <a:cs typeface="Verdana"/>
                <a:sym typeface="Verdana"/>
              </a:rPr>
              <a:t>The typical lead conversion rate at X education is around 30%</a:t>
            </a:r>
            <a:br>
              <a:rPr lang="en-US" dirty="0"/>
            </a:br>
            <a:endParaRPr lang="en-US" dirty="0"/>
          </a:p>
          <a:p>
            <a:endParaRPr lang="en-IN" dirty="0"/>
          </a:p>
        </p:txBody>
      </p:sp>
    </p:spTree>
    <p:extLst>
      <p:ext uri="{BB962C8B-B14F-4D97-AF65-F5344CB8AC3E}">
        <p14:creationId xmlns:p14="http://schemas.microsoft.com/office/powerpoint/2010/main" val="28206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6890-190B-31CE-5500-2A99C6ABE898}"/>
              </a:ext>
            </a:extLst>
          </p:cNvPr>
          <p:cNvSpPr>
            <a:spLocks noGrp="1"/>
          </p:cNvSpPr>
          <p:nvPr>
            <p:ph type="title"/>
          </p:nvPr>
        </p:nvSpPr>
        <p:spPr>
          <a:xfrm>
            <a:off x="705853" y="2422358"/>
            <a:ext cx="3096126" cy="2582779"/>
          </a:xfrm>
        </p:spPr>
        <p:txBody>
          <a:bodyPr>
            <a:normAutofit fontScale="90000"/>
          </a:bodyPr>
          <a:lstStyle/>
          <a:p>
            <a:pPr algn="ctr"/>
            <a:r>
              <a:rPr lang="en" sz="4300" dirty="0">
                <a:solidFill>
                  <a:srgbClr val="2A3990"/>
                </a:solidFill>
                <a:latin typeface="Roboto"/>
                <a:ea typeface="Roboto"/>
                <a:cs typeface="Roboto"/>
              </a:rPr>
              <a:t>PROBLEM STATEMENT (</a:t>
            </a:r>
            <a:r>
              <a:rPr lang="en-IN" sz="4300" dirty="0">
                <a:solidFill>
                  <a:srgbClr val="2A3990"/>
                </a:solidFill>
                <a:latin typeface="Roboto"/>
                <a:ea typeface="Roboto"/>
                <a:cs typeface="Roboto"/>
              </a:rPr>
              <a:t>X Education Company’s Problem)</a:t>
            </a:r>
          </a:p>
        </p:txBody>
      </p:sp>
      <p:sp>
        <p:nvSpPr>
          <p:cNvPr id="3" name="Content Placeholder 2">
            <a:extLst>
              <a:ext uri="{FF2B5EF4-FFF2-40B4-BE49-F238E27FC236}">
                <a16:creationId xmlns:a16="http://schemas.microsoft.com/office/drawing/2014/main" id="{0F6FD1FD-6492-232F-69D7-B93113E0F8D5}"/>
              </a:ext>
            </a:extLst>
          </p:cNvPr>
          <p:cNvSpPr>
            <a:spLocks noGrp="1"/>
          </p:cNvSpPr>
          <p:nvPr>
            <p:ph idx="1"/>
          </p:nvPr>
        </p:nvSpPr>
        <p:spPr>
          <a:xfrm>
            <a:off x="4636168" y="1860884"/>
            <a:ext cx="7555832" cy="4008210"/>
          </a:xfrm>
        </p:spPr>
        <p:txBody>
          <a:bodyPr>
            <a:normAutofit lnSpcReduction="10000"/>
          </a:bodyPr>
          <a:lstStyle/>
          <a:p>
            <a:pPr>
              <a:lnSpc>
                <a:spcPct val="150000"/>
              </a:lnSpc>
              <a:buFont typeface="Wingdings" panose="05000000000000000000" pitchFamily="2" charset="2"/>
              <a:buChar char="q"/>
            </a:pPr>
            <a:r>
              <a:rPr lang="en-US" dirty="0"/>
              <a:t>X Education gets a lot of leads but its lead conversion rate is very poor </a:t>
            </a:r>
          </a:p>
          <a:p>
            <a:pPr>
              <a:lnSpc>
                <a:spcPct val="150000"/>
              </a:lnSpc>
              <a:buFont typeface="Wingdings" panose="05000000000000000000" pitchFamily="2" charset="2"/>
              <a:buChar char="q"/>
            </a:pPr>
            <a:r>
              <a:rPr lang="en-US" dirty="0"/>
              <a:t>To make this process more efficient, the company wishes to identify the most potential leads, also known as ‘Hot Leads’</a:t>
            </a:r>
          </a:p>
          <a:p>
            <a:pPr>
              <a:lnSpc>
                <a:spcPct val="150000"/>
              </a:lnSpc>
              <a:buFont typeface="Wingdings" panose="05000000000000000000" pitchFamily="2" charset="2"/>
              <a:buChar char="q"/>
            </a:pPr>
            <a:r>
              <a:rPr lang="en-US" dirty="0"/>
              <a:t>If they successfully identify this set of leads, the lead conversion rate should go up as the sales team will now be focusing more on communicating with the potential leads rather than making calls to everyone</a:t>
            </a:r>
            <a:br>
              <a:rPr lang="en-US" dirty="0"/>
            </a:br>
            <a:endParaRPr lang="en-US" dirty="0"/>
          </a:p>
          <a:p>
            <a:endParaRPr lang="en-IN" dirty="0"/>
          </a:p>
        </p:txBody>
      </p:sp>
    </p:spTree>
    <p:extLst>
      <p:ext uri="{BB962C8B-B14F-4D97-AF65-F5344CB8AC3E}">
        <p14:creationId xmlns:p14="http://schemas.microsoft.com/office/powerpoint/2010/main" val="363740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404D-7564-B779-444D-59A60968700E}"/>
              </a:ext>
            </a:extLst>
          </p:cNvPr>
          <p:cNvSpPr>
            <a:spLocks noGrp="1"/>
          </p:cNvSpPr>
          <p:nvPr>
            <p:ph type="title"/>
          </p:nvPr>
        </p:nvSpPr>
        <p:spPr>
          <a:xfrm>
            <a:off x="279132" y="2823411"/>
            <a:ext cx="3635142" cy="2245894"/>
          </a:xfrm>
        </p:spPr>
        <p:txBody>
          <a:bodyPr>
            <a:normAutofit fontScale="90000"/>
          </a:bodyPr>
          <a:lstStyle/>
          <a:p>
            <a:pPr algn="ctr"/>
            <a:r>
              <a:rPr lang="en" dirty="0">
                <a:solidFill>
                  <a:srgbClr val="2A3990"/>
                </a:solidFill>
                <a:latin typeface="Roboto"/>
                <a:ea typeface="Roboto"/>
                <a:cs typeface="Roboto"/>
              </a:rPr>
              <a:t>PROBLEM STATEMENT </a:t>
            </a:r>
            <a:br>
              <a:rPr lang="en" dirty="0">
                <a:solidFill>
                  <a:srgbClr val="2A3990"/>
                </a:solidFill>
                <a:latin typeface="Roboto"/>
                <a:ea typeface="Roboto"/>
                <a:cs typeface="Roboto"/>
              </a:rPr>
            </a:br>
            <a:r>
              <a:rPr lang="en" dirty="0">
                <a:solidFill>
                  <a:srgbClr val="2A3990"/>
                </a:solidFill>
                <a:latin typeface="Roboto"/>
                <a:ea typeface="Roboto"/>
                <a:cs typeface="Roboto"/>
              </a:rPr>
              <a:t>(</a:t>
            </a:r>
            <a:r>
              <a:rPr lang="en-IN" dirty="0">
                <a:solidFill>
                  <a:srgbClr val="2A3990"/>
                </a:solidFill>
                <a:latin typeface="Roboto"/>
                <a:ea typeface="Roboto"/>
                <a:cs typeface="Roboto"/>
              </a:rPr>
              <a:t>X Education Company’s Problem)</a:t>
            </a:r>
          </a:p>
        </p:txBody>
      </p:sp>
      <p:sp>
        <p:nvSpPr>
          <p:cNvPr id="3" name="Content Placeholder 2">
            <a:extLst>
              <a:ext uri="{FF2B5EF4-FFF2-40B4-BE49-F238E27FC236}">
                <a16:creationId xmlns:a16="http://schemas.microsoft.com/office/drawing/2014/main" id="{60F178AD-0CA8-CD2E-D451-D1EC22AEAE45}"/>
              </a:ext>
            </a:extLst>
          </p:cNvPr>
          <p:cNvSpPr>
            <a:spLocks noGrp="1"/>
          </p:cNvSpPr>
          <p:nvPr>
            <p:ph idx="1"/>
          </p:nvPr>
        </p:nvSpPr>
        <p:spPr>
          <a:xfrm>
            <a:off x="4491790" y="1845734"/>
            <a:ext cx="7058526" cy="4023360"/>
          </a:xfrm>
        </p:spPr>
        <p:txBody>
          <a:bodyPr/>
          <a:lstStyle/>
          <a:p>
            <a:pPr>
              <a:lnSpc>
                <a:spcPct val="150000"/>
              </a:lnSpc>
              <a:buFont typeface="Wingdings" panose="05000000000000000000" pitchFamily="2" charset="2"/>
              <a:buChar char="q"/>
            </a:pPr>
            <a:r>
              <a:rPr lang="en-US"/>
              <a:t>We will help them to select the most promising leads, i.e. the leads that are most likely to convert into paying customers. </a:t>
            </a:r>
          </a:p>
          <a:p>
            <a:pPr>
              <a:lnSpc>
                <a:spcPct val="150000"/>
              </a:lnSpc>
              <a:buFont typeface="Wingdings" panose="05000000000000000000" pitchFamily="2" charset="2"/>
              <a:buChar char="q"/>
            </a:pPr>
            <a:r>
              <a:rPr lang="en-US"/>
              <a:t>We are  required to build a model wherein we need to assign a lead score to each of the leads such that the customers with higher lead score have a higher conversion chance</a:t>
            </a:r>
          </a:p>
          <a:p>
            <a:pPr>
              <a:lnSpc>
                <a:spcPct val="150000"/>
              </a:lnSpc>
              <a:buFont typeface="Wingdings" panose="05000000000000000000" pitchFamily="2" charset="2"/>
              <a:buChar char="q"/>
            </a:pPr>
            <a:r>
              <a:rPr lang="en-US"/>
              <a:t>The CEO, in particular, has given a ballpark of the target lead conversion rate to be 80%.</a:t>
            </a:r>
          </a:p>
          <a:p>
            <a:endParaRPr lang="en-IN" dirty="0"/>
          </a:p>
        </p:txBody>
      </p:sp>
    </p:spTree>
    <p:extLst>
      <p:ext uri="{BB962C8B-B14F-4D97-AF65-F5344CB8AC3E}">
        <p14:creationId xmlns:p14="http://schemas.microsoft.com/office/powerpoint/2010/main" val="1639250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0E49-3A29-FA55-BEE9-8E8F75F642FD}"/>
              </a:ext>
            </a:extLst>
          </p:cNvPr>
          <p:cNvSpPr>
            <a:spLocks noGrp="1"/>
          </p:cNvSpPr>
          <p:nvPr>
            <p:ph type="title"/>
          </p:nvPr>
        </p:nvSpPr>
        <p:spPr/>
        <p:txBody>
          <a:bodyPr>
            <a:normAutofit/>
          </a:bodyPr>
          <a:lstStyle/>
          <a:p>
            <a:pPr algn="ctr"/>
            <a:r>
              <a:rPr lang="en-US" sz="3600" b="1" i="0" dirty="0">
                <a:solidFill>
                  <a:srgbClr val="091E42"/>
                </a:solidFill>
                <a:effectLst/>
                <a:latin typeface="Times New Roman" panose="02020603050405020304" pitchFamily="18" charset="0"/>
                <a:cs typeface="Times New Roman" panose="02020603050405020304" pitchFamily="18" charset="0"/>
              </a:rPr>
              <a:t>Lead Conversion Process – Demonstrated as a Funnel</a:t>
            </a:r>
            <a:endParaRPr lang="en-IN"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D1953D-BB35-9591-A769-6877014279AC}"/>
              </a:ext>
            </a:extLst>
          </p:cNvPr>
          <p:cNvPicPr>
            <a:picLocks noChangeAspect="1"/>
          </p:cNvPicPr>
          <p:nvPr/>
        </p:nvPicPr>
        <p:blipFill>
          <a:blip r:embed="rId2"/>
          <a:stretch>
            <a:fillRect/>
          </a:stretch>
        </p:blipFill>
        <p:spPr>
          <a:xfrm>
            <a:off x="2649768" y="2085473"/>
            <a:ext cx="6670695" cy="4042611"/>
          </a:xfrm>
          <a:prstGeom prst="rect">
            <a:avLst/>
          </a:prstGeom>
        </p:spPr>
      </p:pic>
      <p:sp>
        <p:nvSpPr>
          <p:cNvPr id="8" name="TextBox 7">
            <a:extLst>
              <a:ext uri="{FF2B5EF4-FFF2-40B4-BE49-F238E27FC236}">
                <a16:creationId xmlns:a16="http://schemas.microsoft.com/office/drawing/2014/main" id="{025C3710-C764-62D9-837D-A9540FEB87A8}"/>
              </a:ext>
            </a:extLst>
          </p:cNvPr>
          <p:cNvSpPr txBox="1"/>
          <p:nvPr/>
        </p:nvSpPr>
        <p:spPr>
          <a:xfrm>
            <a:off x="320842" y="1623808"/>
            <a:ext cx="6096000" cy="923330"/>
          </a:xfrm>
          <a:prstGeom prst="rect">
            <a:avLst/>
          </a:prstGeom>
          <a:noFill/>
        </p:spPr>
        <p:txBody>
          <a:bodyPr wrap="square">
            <a:spAutoFit/>
          </a:bodyPr>
          <a:lstStyle/>
          <a:p>
            <a:r>
              <a:rPr lang="en-US" b="1" dirty="0">
                <a:highlight>
                  <a:srgbClr val="FFFF00"/>
                </a:highlight>
                <a:latin typeface="Times New Roman" panose="02020603050405020304" pitchFamily="18" charset="0"/>
                <a:cs typeface="Times New Roman" panose="02020603050405020304" pitchFamily="18" charset="0"/>
              </a:rPr>
              <a:t>A typical lead conversion process can be represented using the following funnel.</a:t>
            </a:r>
          </a:p>
          <a:p>
            <a:endParaRPr lang="en-US" dirty="0"/>
          </a:p>
        </p:txBody>
      </p:sp>
    </p:spTree>
    <p:extLst>
      <p:ext uri="{BB962C8B-B14F-4D97-AF65-F5344CB8AC3E}">
        <p14:creationId xmlns:p14="http://schemas.microsoft.com/office/powerpoint/2010/main" val="304497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F6E2-1FFD-694B-5910-4D6C5C0F5DFD}"/>
              </a:ext>
            </a:extLst>
          </p:cNvPr>
          <p:cNvSpPr>
            <a:spLocks noGrp="1"/>
          </p:cNvSpPr>
          <p:nvPr>
            <p:ph type="title"/>
          </p:nvPr>
        </p:nvSpPr>
        <p:spPr>
          <a:xfrm>
            <a:off x="1097280" y="593558"/>
            <a:ext cx="10058400" cy="898358"/>
          </a:xfrm>
        </p:spPr>
        <p:txBody>
          <a:bodyPr/>
          <a:lstStyle/>
          <a:p>
            <a:r>
              <a:rPr lang="en-IN" sz="4800" dirty="0">
                <a:solidFill>
                  <a:srgbClr val="2A3990"/>
                </a:solidFill>
                <a:latin typeface="Roboto"/>
                <a:ea typeface="Roboto"/>
                <a:cs typeface="Roboto"/>
                <a:sym typeface="Roboto"/>
              </a:rPr>
              <a:t>Lead – Conversion Process</a:t>
            </a:r>
            <a:endParaRPr lang="en-IN" dirty="0"/>
          </a:p>
        </p:txBody>
      </p:sp>
      <p:pic>
        <p:nvPicPr>
          <p:cNvPr id="5" name="Picture 4">
            <a:extLst>
              <a:ext uri="{FF2B5EF4-FFF2-40B4-BE49-F238E27FC236}">
                <a16:creationId xmlns:a16="http://schemas.microsoft.com/office/drawing/2014/main" id="{F7A951A2-D3D4-3DBE-AB16-E91A83811E0A}"/>
              </a:ext>
            </a:extLst>
          </p:cNvPr>
          <p:cNvPicPr>
            <a:picLocks noChangeAspect="1"/>
          </p:cNvPicPr>
          <p:nvPr/>
        </p:nvPicPr>
        <p:blipFill>
          <a:blip r:embed="rId2"/>
          <a:stretch>
            <a:fillRect/>
          </a:stretch>
        </p:blipFill>
        <p:spPr>
          <a:xfrm>
            <a:off x="794957" y="1796716"/>
            <a:ext cx="10602085" cy="4604084"/>
          </a:xfrm>
          <a:prstGeom prst="rect">
            <a:avLst/>
          </a:prstGeom>
        </p:spPr>
      </p:pic>
    </p:spTree>
    <p:extLst>
      <p:ext uri="{BB962C8B-B14F-4D97-AF65-F5344CB8AC3E}">
        <p14:creationId xmlns:p14="http://schemas.microsoft.com/office/powerpoint/2010/main" val="326667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C542-F174-5844-5481-55EC9A603A58}"/>
              </a:ext>
            </a:extLst>
          </p:cNvPr>
          <p:cNvSpPr>
            <a:spLocks noGrp="1"/>
          </p:cNvSpPr>
          <p:nvPr>
            <p:ph type="title"/>
          </p:nvPr>
        </p:nvSpPr>
        <p:spPr/>
        <p:txBody>
          <a:bodyPr/>
          <a:lstStyle/>
          <a:p>
            <a:r>
              <a:rPr lang="en-IN" dirty="0">
                <a:solidFill>
                  <a:srgbClr val="2A3990"/>
                </a:solidFill>
                <a:latin typeface="Roboto"/>
                <a:ea typeface="Roboto"/>
                <a:cs typeface="Roboto"/>
              </a:rPr>
              <a:t>PROPOSED SOLUTION</a:t>
            </a:r>
          </a:p>
        </p:txBody>
      </p:sp>
      <p:sp>
        <p:nvSpPr>
          <p:cNvPr id="5" name="TextBox 4">
            <a:extLst>
              <a:ext uri="{FF2B5EF4-FFF2-40B4-BE49-F238E27FC236}">
                <a16:creationId xmlns:a16="http://schemas.microsoft.com/office/drawing/2014/main" id="{F8D3AA0F-DFA2-F35A-5DA1-313C71745BA7}"/>
              </a:ext>
            </a:extLst>
          </p:cNvPr>
          <p:cNvSpPr txBox="1"/>
          <p:nvPr/>
        </p:nvSpPr>
        <p:spPr>
          <a:xfrm>
            <a:off x="930442" y="2963127"/>
            <a:ext cx="2518611" cy="2582245"/>
          </a:xfrm>
          <a:prstGeom prst="rect">
            <a:avLst/>
          </a:prstGeom>
          <a:noFill/>
        </p:spPr>
        <p:txBody>
          <a:bodyPr wrap="square">
            <a:spAutoFit/>
          </a:bodyPr>
          <a:lstStyle/>
          <a:p>
            <a:pPr algn="l" defTabSz="914400" eaLnBrk="1" fontAlgn="auto" latinLnBrk="0" hangingPunct="1">
              <a:lnSpc>
                <a:spcPct val="115000"/>
              </a:lnSpc>
              <a:spcBef>
                <a:spcPts val="0"/>
              </a:spcBef>
              <a:spcAft>
                <a:spcPts val="0"/>
              </a:spcAft>
              <a:buClr>
                <a:schemeClr val="dk2"/>
              </a:buClr>
              <a:buSzPts val="1800"/>
              <a:tabLst/>
              <a:defRPr/>
            </a:pPr>
            <a:r>
              <a:rPr lang="en-US" sz="2400" b="1" dirty="0">
                <a:solidFill>
                  <a:schemeClr val="tx2">
                    <a:lumMod val="60000"/>
                    <a:lumOff val="40000"/>
                  </a:schemeClr>
                </a:solidFill>
                <a:latin typeface="Roboto"/>
                <a:ea typeface="Roboto"/>
                <a:cs typeface="Roboto"/>
                <a:sym typeface="Roboto"/>
              </a:rPr>
              <a:t>Leads Clustering</a:t>
            </a:r>
          </a:p>
          <a:p>
            <a:pPr algn="just" defTabSz="914400" eaLnBrk="1" fontAlgn="auto" latinLnBrk="0" hangingPunct="1">
              <a:lnSpc>
                <a:spcPct val="115000"/>
              </a:lnSpc>
              <a:spcBef>
                <a:spcPts val="800"/>
              </a:spcBef>
              <a:spcAft>
                <a:spcPts val="800"/>
              </a:spcAft>
              <a:buClr>
                <a:schemeClr val="dk2"/>
              </a:buClr>
              <a:buSzPts val="1800"/>
              <a:tabLst/>
              <a:defRPr/>
            </a:pPr>
            <a:r>
              <a:rPr lang="en-US" sz="1600" b="1" dirty="0">
                <a:latin typeface="Roboto"/>
                <a:ea typeface="Roboto"/>
                <a:cs typeface="Roboto"/>
                <a:sym typeface="Roboto"/>
              </a:rPr>
              <a:t>We cluster the leads into certain categories based on their tendency or probability to convert, thus, getting a smaller section of hot leads to focus more on.</a:t>
            </a:r>
          </a:p>
        </p:txBody>
      </p:sp>
      <p:sp>
        <p:nvSpPr>
          <p:cNvPr id="7" name="TextBox 6">
            <a:extLst>
              <a:ext uri="{FF2B5EF4-FFF2-40B4-BE49-F238E27FC236}">
                <a16:creationId xmlns:a16="http://schemas.microsoft.com/office/drawing/2014/main" id="{572E1DAD-B54E-84D6-BEEF-2F4A0412D10C}"/>
              </a:ext>
            </a:extLst>
          </p:cNvPr>
          <p:cNvSpPr txBox="1"/>
          <p:nvPr/>
        </p:nvSpPr>
        <p:spPr>
          <a:xfrm>
            <a:off x="4690711" y="2963127"/>
            <a:ext cx="2871537" cy="2534027"/>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lumMod val="60000"/>
                    <a:lumOff val="40000"/>
                  </a:schemeClr>
                </a:solidFill>
              </a:rPr>
              <a:t>Focus Communication</a:t>
            </a:r>
          </a:p>
          <a:p>
            <a:pPr marL="0" lvl="0" indent="0" algn="just" rtl="0">
              <a:spcBef>
                <a:spcPts val="800"/>
              </a:spcBef>
              <a:spcAft>
                <a:spcPts val="800"/>
              </a:spcAft>
              <a:buNone/>
            </a:pPr>
            <a:r>
              <a:rPr lang="en-US" sz="1600" b="1" dirty="0">
                <a:latin typeface="Roboto"/>
                <a:ea typeface="Roboto"/>
                <a:cs typeface="Roboto"/>
              </a:rPr>
              <a:t>Since we would have a smaller set of leads to have communication with, we might make more impact with effective communication.</a:t>
            </a:r>
          </a:p>
        </p:txBody>
      </p:sp>
      <p:sp>
        <p:nvSpPr>
          <p:cNvPr id="9" name="TextBox 8">
            <a:extLst>
              <a:ext uri="{FF2B5EF4-FFF2-40B4-BE49-F238E27FC236}">
                <a16:creationId xmlns:a16="http://schemas.microsoft.com/office/drawing/2014/main" id="{C7CF0834-C7F3-8121-4B2E-66E71E7F51E2}"/>
              </a:ext>
            </a:extLst>
          </p:cNvPr>
          <p:cNvSpPr txBox="1"/>
          <p:nvPr/>
        </p:nvSpPr>
        <p:spPr>
          <a:xfrm>
            <a:off x="8614610" y="2802056"/>
            <a:ext cx="2871537" cy="2904385"/>
          </a:xfrm>
          <a:prstGeom prst="rect">
            <a:avLst/>
          </a:prstGeom>
          <a:noFill/>
        </p:spPr>
        <p:txBody>
          <a:bodyPr wrap="square">
            <a:spAutoFit/>
          </a:bodyPr>
          <a:lstStyle/>
          <a:p>
            <a:pPr algn="ctr">
              <a:lnSpc>
                <a:spcPct val="115000"/>
              </a:lnSpc>
              <a:buClr>
                <a:schemeClr val="dk2"/>
              </a:buClr>
              <a:buSzPts val="1800"/>
            </a:pPr>
            <a:r>
              <a:rPr lang="en-US" sz="2400" b="1" dirty="0">
                <a:solidFill>
                  <a:schemeClr val="tx2">
                    <a:lumMod val="60000"/>
                    <a:lumOff val="40000"/>
                  </a:schemeClr>
                </a:solidFill>
                <a:latin typeface="Roboto"/>
                <a:ea typeface="Roboto"/>
                <a:cs typeface="Roboto"/>
                <a:sym typeface="Roboto"/>
              </a:rPr>
              <a:t>Increase conversion</a:t>
            </a:r>
          </a:p>
          <a:p>
            <a:pPr algn="just">
              <a:lnSpc>
                <a:spcPct val="115000"/>
              </a:lnSpc>
              <a:buClr>
                <a:schemeClr val="dk2"/>
              </a:buClr>
              <a:buSzPts val="1800"/>
            </a:pPr>
            <a:r>
              <a:rPr lang="en-US" sz="1600" b="1" dirty="0">
                <a:latin typeface="Roboto"/>
                <a:ea typeface="Roboto"/>
                <a:cs typeface="Roboto"/>
                <a:sym typeface="Roboto"/>
              </a:rPr>
              <a:t>Since we </a:t>
            </a:r>
            <a:r>
              <a:rPr lang="en-US" sz="1600" b="1" dirty="0" err="1">
                <a:latin typeface="Roboto"/>
                <a:ea typeface="Roboto"/>
                <a:cs typeface="Roboto"/>
                <a:sym typeface="Roboto"/>
              </a:rPr>
              <a:t>focussed</a:t>
            </a:r>
            <a:r>
              <a:rPr lang="en-US" sz="1600" b="1" dirty="0">
                <a:latin typeface="Roboto"/>
                <a:ea typeface="Roboto"/>
                <a:cs typeface="Roboto"/>
                <a:sym typeface="Roboto"/>
              </a:rPr>
              <a:t> on hot leads, which were more probable to convert, we would have a better conversion rate, and hence we can achieve the 80% target</a:t>
            </a:r>
            <a:endParaRPr lang="en-IN" sz="1600" b="1" dirty="0">
              <a:latin typeface="Roboto"/>
              <a:ea typeface="Roboto"/>
              <a:cs typeface="Roboto"/>
              <a:sym typeface="Roboto"/>
            </a:endParaRPr>
          </a:p>
        </p:txBody>
      </p:sp>
      <p:sp>
        <p:nvSpPr>
          <p:cNvPr id="10" name="Google Shape;227;p31">
            <a:extLst>
              <a:ext uri="{FF2B5EF4-FFF2-40B4-BE49-F238E27FC236}">
                <a16:creationId xmlns:a16="http://schemas.microsoft.com/office/drawing/2014/main" id="{E3F57383-94ED-2AA4-CA8F-72ECFD396512}"/>
              </a:ext>
            </a:extLst>
          </p:cNvPr>
          <p:cNvSpPr/>
          <p:nvPr/>
        </p:nvSpPr>
        <p:spPr>
          <a:xfrm>
            <a:off x="8261684" y="2124841"/>
            <a:ext cx="2893996" cy="677215"/>
          </a:xfrm>
          <a:prstGeom prst="chevron">
            <a:avLst>
              <a:gd name="adj" fmla="val 50000"/>
            </a:avLst>
          </a:prstGeom>
          <a:solidFill>
            <a:srgbClr val="2A3990"/>
          </a:solidFill>
          <a:ln>
            <a:noFill/>
          </a:ln>
        </p:spPr>
        <p:txBody>
          <a:bodyPr spcFirstLastPara="1" wrap="square" lIns="121875" tIns="121875" rIns="121875" bIns="12187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20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Arial"/>
              </a:rPr>
              <a:t>Conversion of Hot Leads</a:t>
            </a:r>
          </a:p>
        </p:txBody>
      </p:sp>
      <p:sp>
        <p:nvSpPr>
          <p:cNvPr id="11" name="Google Shape;227;p31">
            <a:extLst>
              <a:ext uri="{FF2B5EF4-FFF2-40B4-BE49-F238E27FC236}">
                <a16:creationId xmlns:a16="http://schemas.microsoft.com/office/drawing/2014/main" id="{00E18259-9AB0-CD3E-C8DE-0FA749EC5391}"/>
              </a:ext>
            </a:extLst>
          </p:cNvPr>
          <p:cNvSpPr/>
          <p:nvPr/>
        </p:nvSpPr>
        <p:spPr>
          <a:xfrm>
            <a:off x="4468867" y="2090133"/>
            <a:ext cx="2893996" cy="677215"/>
          </a:xfrm>
          <a:prstGeom prst="chevron">
            <a:avLst>
              <a:gd name="adj" fmla="val 50000"/>
            </a:avLst>
          </a:prstGeom>
          <a:solidFill>
            <a:srgbClr val="2A3990"/>
          </a:solidFill>
          <a:ln>
            <a:noFill/>
          </a:ln>
        </p:spPr>
        <p:txBody>
          <a:bodyPr spcFirstLastPara="1" wrap="square" lIns="121875" tIns="121875" rIns="121875" bIns="12187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2000" b="0" i="0" u="none" strike="noStrike" kern="0" cap="none" spc="0" normalizeH="0" baseline="0" noProof="0" dirty="0">
                <a:ln>
                  <a:noFill/>
                </a:ln>
                <a:solidFill>
                  <a:schemeClr val="bg1"/>
                </a:solidFill>
                <a:effectLst/>
                <a:uLnTx/>
                <a:uFillTx/>
                <a:latin typeface="Arial"/>
                <a:cs typeface="Arial"/>
                <a:sym typeface="Arial"/>
              </a:rPr>
              <a:t>Communicating with Hot Leads</a:t>
            </a:r>
          </a:p>
        </p:txBody>
      </p:sp>
      <p:sp>
        <p:nvSpPr>
          <p:cNvPr id="13" name="Google Shape;227;p31">
            <a:extLst>
              <a:ext uri="{FF2B5EF4-FFF2-40B4-BE49-F238E27FC236}">
                <a16:creationId xmlns:a16="http://schemas.microsoft.com/office/drawing/2014/main" id="{EBDF7B7F-84AF-6346-EFB6-02BB8A897CEC}"/>
              </a:ext>
            </a:extLst>
          </p:cNvPr>
          <p:cNvSpPr/>
          <p:nvPr/>
        </p:nvSpPr>
        <p:spPr>
          <a:xfrm>
            <a:off x="809447" y="2055426"/>
            <a:ext cx="2760600" cy="677215"/>
          </a:xfrm>
          <a:prstGeom prst="chevron">
            <a:avLst>
              <a:gd name="adj" fmla="val 50000"/>
            </a:avLst>
          </a:prstGeom>
          <a:solidFill>
            <a:srgbClr val="2A3990"/>
          </a:solidFill>
          <a:ln>
            <a:noFill/>
          </a:ln>
        </p:spPr>
        <p:txBody>
          <a:bodyPr spcFirstLastPara="1" wrap="square" lIns="121875" tIns="121875" rIns="121875" bIns="12187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2000" b="0" i="0" u="none" strike="noStrike" kern="0" cap="none" spc="0" normalizeH="0" baseline="0" noProof="0" dirty="0">
                <a:ln>
                  <a:noFill/>
                </a:ln>
                <a:solidFill>
                  <a:schemeClr val="bg1"/>
                </a:solidFill>
                <a:effectLst/>
                <a:uLnTx/>
                <a:uFillTx/>
                <a:latin typeface="Arial"/>
                <a:cs typeface="Arial"/>
                <a:sym typeface="Arial"/>
              </a:rPr>
              <a:t>Selection of Hot Leads</a:t>
            </a:r>
          </a:p>
        </p:txBody>
      </p:sp>
    </p:spTree>
    <p:extLst>
      <p:ext uri="{BB962C8B-B14F-4D97-AF65-F5344CB8AC3E}">
        <p14:creationId xmlns:p14="http://schemas.microsoft.com/office/powerpoint/2010/main" val="160779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79A2-E4A1-4113-32AD-BF863BDEA503}"/>
              </a:ext>
            </a:extLst>
          </p:cNvPr>
          <p:cNvSpPr>
            <a:spLocks noGrp="1"/>
          </p:cNvSpPr>
          <p:nvPr>
            <p:ph type="title"/>
          </p:nvPr>
        </p:nvSpPr>
        <p:spPr/>
        <p:txBody>
          <a:bodyPr/>
          <a:lstStyle/>
          <a:p>
            <a:r>
              <a:rPr lang="en-IN" dirty="0">
                <a:solidFill>
                  <a:srgbClr val="2A3990"/>
                </a:solidFill>
                <a:latin typeface="Roboto"/>
                <a:ea typeface="Roboto"/>
                <a:cs typeface="Roboto"/>
              </a:rPr>
              <a:t>SOLUTION </a:t>
            </a:r>
            <a:r>
              <a:rPr lang="en-IN" sz="4400" dirty="0">
                <a:solidFill>
                  <a:srgbClr val="2A3990"/>
                </a:solidFill>
                <a:latin typeface="Roboto"/>
                <a:ea typeface="Roboto"/>
                <a:cs typeface="Roboto"/>
              </a:rPr>
              <a:t>(Selection of Hot Leads)</a:t>
            </a:r>
            <a:endParaRPr lang="en-IN" dirty="0">
              <a:solidFill>
                <a:srgbClr val="2A3990"/>
              </a:solidFill>
              <a:latin typeface="Roboto"/>
              <a:ea typeface="Roboto"/>
              <a:cs typeface="Roboto"/>
            </a:endParaRPr>
          </a:p>
        </p:txBody>
      </p:sp>
      <p:sp>
        <p:nvSpPr>
          <p:cNvPr id="3" name="Content Placeholder 2">
            <a:extLst>
              <a:ext uri="{FF2B5EF4-FFF2-40B4-BE49-F238E27FC236}">
                <a16:creationId xmlns:a16="http://schemas.microsoft.com/office/drawing/2014/main" id="{51FF48DD-2A22-FDA7-EFF3-89F7DD54913B}"/>
              </a:ext>
            </a:extLst>
          </p:cNvPr>
          <p:cNvSpPr>
            <a:spLocks noGrp="1"/>
          </p:cNvSpPr>
          <p:nvPr>
            <p:ph idx="1"/>
          </p:nvPr>
        </p:nvSpPr>
        <p:spPr/>
        <p:txBody>
          <a:bodyPr/>
          <a:lstStyle/>
          <a:p>
            <a:pPr>
              <a:lnSpc>
                <a:spcPct val="200000"/>
              </a:lnSpc>
              <a:buFont typeface="Wingdings" panose="05000000000000000000" pitchFamily="2" charset="2"/>
              <a:buChar char="q"/>
            </a:pPr>
            <a:r>
              <a:rPr lang="en-US" dirty="0"/>
              <a:t>For our Problem Solution, the crucial part is to accurately identify hot leads.</a:t>
            </a:r>
          </a:p>
          <a:p>
            <a:pPr>
              <a:lnSpc>
                <a:spcPct val="200000"/>
              </a:lnSpc>
              <a:buFont typeface="Wingdings" panose="05000000000000000000" pitchFamily="2" charset="2"/>
              <a:buChar char="q"/>
            </a:pPr>
            <a:r>
              <a:rPr lang="en-US" dirty="0"/>
              <a:t>The more accurate we obtain the hot lead, the more chance we get of higher conversion ratio.</a:t>
            </a:r>
          </a:p>
          <a:p>
            <a:pPr>
              <a:lnSpc>
                <a:spcPct val="200000"/>
              </a:lnSpc>
              <a:buFont typeface="Wingdings" panose="05000000000000000000" pitchFamily="2" charset="2"/>
              <a:buChar char="q"/>
            </a:pPr>
            <a:r>
              <a:rPr lang="en-US" dirty="0"/>
              <a:t>Since we have a target of 80% conversion rate, we would want to obtain a high accuracy in obtaining hot leads.</a:t>
            </a:r>
          </a:p>
          <a:p>
            <a:endParaRPr lang="en-IN" dirty="0"/>
          </a:p>
        </p:txBody>
      </p:sp>
    </p:spTree>
    <p:extLst>
      <p:ext uri="{BB962C8B-B14F-4D97-AF65-F5344CB8AC3E}">
        <p14:creationId xmlns:p14="http://schemas.microsoft.com/office/powerpoint/2010/main" val="17681761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335</TotalTime>
  <Words>767</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Courier New</vt:lpstr>
      <vt:lpstr>Helvetica Neue</vt:lpstr>
      <vt:lpstr>Roboto</vt:lpstr>
      <vt:lpstr>Times New Roman</vt:lpstr>
      <vt:lpstr>Verdana</vt:lpstr>
      <vt:lpstr>Wingdings</vt:lpstr>
      <vt:lpstr>Retrospect</vt:lpstr>
      <vt:lpstr>X Education - Lead Scoring Case Study</vt:lpstr>
      <vt:lpstr>BACKGROUND(X Education Company)</vt:lpstr>
      <vt:lpstr>CONTI.. </vt:lpstr>
      <vt:lpstr>PROBLEM STATEMENT (X Education Company’s Problem)</vt:lpstr>
      <vt:lpstr>PROBLEM STATEMENT  (X Education Company’s Problem)</vt:lpstr>
      <vt:lpstr>Lead Conversion Process – Demonstrated as a Funnel</vt:lpstr>
      <vt:lpstr>Lead – Conversion Process</vt:lpstr>
      <vt:lpstr>PROPOSED SOLUTION</vt:lpstr>
      <vt:lpstr>SOLUTION (Selection of Hot Leads)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ACCURACY SENSITIVITY AND SPECIFICITY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Jhanvi Pathak</dc:creator>
  <cp:lastModifiedBy>Jhanvi Pathak</cp:lastModifiedBy>
  <cp:revision>1</cp:revision>
  <dcterms:created xsi:type="dcterms:W3CDTF">2023-07-28T12:07:49Z</dcterms:created>
  <dcterms:modified xsi:type="dcterms:W3CDTF">2023-07-29T15:00:19Z</dcterms:modified>
</cp:coreProperties>
</file>