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9" r:id="rId3"/>
    <p:sldId id="296" r:id="rId4"/>
    <p:sldId id="269" r:id="rId5"/>
    <p:sldId id="257" r:id="rId6"/>
    <p:sldId id="295" r:id="rId7"/>
    <p:sldId id="284" r:id="rId8"/>
    <p:sldId id="286" r:id="rId9"/>
    <p:sldId id="290" r:id="rId10"/>
    <p:sldId id="294" r:id="rId11"/>
    <p:sldId id="291" r:id="rId12"/>
    <p:sldId id="292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1E3EA-A927-E209-62C9-76D1DFA86C01}" v="254" dt="2024-11-16T13:05:54.514"/>
    <p1510:client id="{F6902B04-8F43-8259-8C3B-4926FB130BB5}" v="9" dt="2024-11-16T13:17:53.740"/>
  </p1510:revLst>
</p1510:revInfo>
</file>

<file path=ppt/tableStyles.xml><?xml version="1.0" encoding="utf-8"?>
<a:tblStyleLst xmlns:a="http://schemas.openxmlformats.org/drawingml/2006/main" def="{EEFEAC19-1660-4651-B1B3-5CC8C7A93D31}">
  <a:tblStyle styleId="{EEFEAC19-1660-4651-B1B3-5CC8C7A93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80C23-9A1B-4015-8B95-6DFE5FF1A47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9C6D614-1DC5-4EA3-9992-E35599F2C65A}">
      <dgm:prSet phldrT="[Text]"/>
      <dgm:spPr/>
      <dgm:t>
        <a:bodyPr/>
        <a:lstStyle/>
        <a:p>
          <a:r>
            <a:rPr lang="en-GB" dirty="0"/>
            <a:t>ECA/CAA INCHARGE</a:t>
          </a:r>
          <a:endParaRPr lang="en-AU" dirty="0"/>
        </a:p>
      </dgm:t>
    </dgm:pt>
    <dgm:pt modelId="{C9796AF4-2EAF-4DF8-A9AE-C3CA16E744EE}" type="parTrans" cxnId="{83BE14A4-445F-4118-9E28-135526BDDA42}">
      <dgm:prSet/>
      <dgm:spPr/>
      <dgm:t>
        <a:bodyPr/>
        <a:lstStyle/>
        <a:p>
          <a:endParaRPr lang="en-AU"/>
        </a:p>
      </dgm:t>
    </dgm:pt>
    <dgm:pt modelId="{2F4E3E8A-3EBF-48AB-A214-82163A79FDDC}" type="sibTrans" cxnId="{83BE14A4-445F-4118-9E28-135526BDDA42}">
      <dgm:prSet/>
      <dgm:spPr/>
      <dgm:t>
        <a:bodyPr/>
        <a:lstStyle/>
        <a:p>
          <a:endParaRPr lang="en-AU"/>
        </a:p>
      </dgm:t>
    </dgm:pt>
    <dgm:pt modelId="{908B9792-EC0A-44B0-9C52-478F40EB066B}">
      <dgm:prSet phldrT="[Text]"/>
      <dgm:spPr/>
      <dgm:t>
        <a:bodyPr/>
        <a:lstStyle/>
        <a:p>
          <a:r>
            <a:rPr lang="en-GB" dirty="0"/>
            <a:t>SUBJECT TEACHER</a:t>
          </a:r>
          <a:endParaRPr lang="en-AU" dirty="0"/>
        </a:p>
      </dgm:t>
    </dgm:pt>
    <dgm:pt modelId="{BF258631-8AEA-418A-B32E-5383FFDE4081}" type="parTrans" cxnId="{5BC42C88-A0BF-4F1D-8114-6598B122F11D}">
      <dgm:prSet/>
      <dgm:spPr/>
      <dgm:t>
        <a:bodyPr/>
        <a:lstStyle/>
        <a:p>
          <a:endParaRPr lang="en-AU"/>
        </a:p>
      </dgm:t>
    </dgm:pt>
    <dgm:pt modelId="{A415AE21-726A-43E5-9829-7DADD6951CBA}" type="sibTrans" cxnId="{5BC42C88-A0BF-4F1D-8114-6598B122F11D}">
      <dgm:prSet/>
      <dgm:spPr/>
      <dgm:t>
        <a:bodyPr/>
        <a:lstStyle/>
        <a:p>
          <a:endParaRPr lang="en-AU"/>
        </a:p>
      </dgm:t>
    </dgm:pt>
    <dgm:pt modelId="{A2BB4AE2-8783-4712-9928-A09D767F93B4}">
      <dgm:prSet phldrT="[Text]"/>
      <dgm:spPr/>
      <dgm:t>
        <a:bodyPr/>
        <a:lstStyle/>
        <a:p>
          <a:r>
            <a:rPr lang="en-GB" dirty="0"/>
            <a:t>UNIGLOBE SS/COLLEGE</a:t>
          </a:r>
          <a:endParaRPr lang="en-AU" dirty="0"/>
        </a:p>
      </dgm:t>
    </dgm:pt>
    <dgm:pt modelId="{394BC600-6D7B-4FE8-AB8B-2B16424E8B3F}" type="parTrans" cxnId="{EAF45716-75F6-47CD-B45D-46A06E134101}">
      <dgm:prSet/>
      <dgm:spPr/>
      <dgm:t>
        <a:bodyPr/>
        <a:lstStyle/>
        <a:p>
          <a:endParaRPr lang="en-AU"/>
        </a:p>
      </dgm:t>
    </dgm:pt>
    <dgm:pt modelId="{687BB83A-0A6E-4AA1-9CD0-68363C9E4178}" type="sibTrans" cxnId="{EAF45716-75F6-47CD-B45D-46A06E134101}">
      <dgm:prSet/>
      <dgm:spPr/>
      <dgm:t>
        <a:bodyPr/>
        <a:lstStyle/>
        <a:p>
          <a:endParaRPr lang="en-AU"/>
        </a:p>
      </dgm:t>
    </dgm:pt>
    <dgm:pt modelId="{E241D0FD-AA2C-4CA8-8404-70A07D658500}" type="pres">
      <dgm:prSet presAssocID="{3CD80C23-9A1B-4015-8B95-6DFE5FF1A473}" presName="linear" presStyleCnt="0">
        <dgm:presLayoutVars>
          <dgm:dir/>
          <dgm:animLvl val="lvl"/>
          <dgm:resizeHandles val="exact"/>
        </dgm:presLayoutVars>
      </dgm:prSet>
      <dgm:spPr/>
    </dgm:pt>
    <dgm:pt modelId="{17225B02-5B92-4E64-BC0C-ECE6D21142B5}" type="pres">
      <dgm:prSet presAssocID="{E9C6D614-1DC5-4EA3-9992-E35599F2C65A}" presName="parentLin" presStyleCnt="0"/>
      <dgm:spPr/>
    </dgm:pt>
    <dgm:pt modelId="{6A270EF7-7DA9-4A2A-BFC0-F8872C458322}" type="pres">
      <dgm:prSet presAssocID="{E9C6D614-1DC5-4EA3-9992-E35599F2C65A}" presName="parentLeftMargin" presStyleLbl="node1" presStyleIdx="0" presStyleCnt="3"/>
      <dgm:spPr/>
    </dgm:pt>
    <dgm:pt modelId="{F7926C04-0494-4551-9F19-C23011B3D45B}" type="pres">
      <dgm:prSet presAssocID="{E9C6D614-1DC5-4EA3-9992-E35599F2C6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846AB-F3F7-4CBE-8724-13E1332429C0}" type="pres">
      <dgm:prSet presAssocID="{E9C6D614-1DC5-4EA3-9992-E35599F2C65A}" presName="negativeSpace" presStyleCnt="0"/>
      <dgm:spPr/>
    </dgm:pt>
    <dgm:pt modelId="{2B9BEBEE-8C5F-4BDC-BEC4-CA1A08AEBB03}" type="pres">
      <dgm:prSet presAssocID="{E9C6D614-1DC5-4EA3-9992-E35599F2C65A}" presName="childText" presStyleLbl="conFgAcc1" presStyleIdx="0" presStyleCnt="3">
        <dgm:presLayoutVars>
          <dgm:bulletEnabled val="1"/>
        </dgm:presLayoutVars>
      </dgm:prSet>
      <dgm:spPr/>
    </dgm:pt>
    <dgm:pt modelId="{CCA62469-C97B-42AE-8FCF-7A85B9166ACB}" type="pres">
      <dgm:prSet presAssocID="{2F4E3E8A-3EBF-48AB-A214-82163A79FDDC}" presName="spaceBetweenRectangles" presStyleCnt="0"/>
      <dgm:spPr/>
    </dgm:pt>
    <dgm:pt modelId="{07DEBF31-1546-40CE-9940-07D82126AA58}" type="pres">
      <dgm:prSet presAssocID="{908B9792-EC0A-44B0-9C52-478F40EB066B}" presName="parentLin" presStyleCnt="0"/>
      <dgm:spPr/>
    </dgm:pt>
    <dgm:pt modelId="{4AF088B3-2AEA-4891-89C6-BE77088960CF}" type="pres">
      <dgm:prSet presAssocID="{908B9792-EC0A-44B0-9C52-478F40EB066B}" presName="parentLeftMargin" presStyleLbl="node1" presStyleIdx="0" presStyleCnt="3"/>
      <dgm:spPr/>
    </dgm:pt>
    <dgm:pt modelId="{243EBE0C-8462-4B56-B145-14CEE353DEB0}" type="pres">
      <dgm:prSet presAssocID="{908B9792-EC0A-44B0-9C52-478F40EB06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E55ED8-FD45-4F5B-BBA6-FE4E08A87A48}" type="pres">
      <dgm:prSet presAssocID="{908B9792-EC0A-44B0-9C52-478F40EB066B}" presName="negativeSpace" presStyleCnt="0"/>
      <dgm:spPr/>
    </dgm:pt>
    <dgm:pt modelId="{49233FFA-DCAF-4F89-A369-79C0B861E8DD}" type="pres">
      <dgm:prSet presAssocID="{908B9792-EC0A-44B0-9C52-478F40EB066B}" presName="childText" presStyleLbl="conFgAcc1" presStyleIdx="1" presStyleCnt="3">
        <dgm:presLayoutVars>
          <dgm:bulletEnabled val="1"/>
        </dgm:presLayoutVars>
      </dgm:prSet>
      <dgm:spPr/>
    </dgm:pt>
    <dgm:pt modelId="{B5E4FC27-4AAA-4909-A8B6-1E8DACC2BEF0}" type="pres">
      <dgm:prSet presAssocID="{A415AE21-726A-43E5-9829-7DADD6951CBA}" presName="spaceBetweenRectangles" presStyleCnt="0"/>
      <dgm:spPr/>
    </dgm:pt>
    <dgm:pt modelId="{F8B070BB-5202-4509-B1D7-D9526FFB8B63}" type="pres">
      <dgm:prSet presAssocID="{A2BB4AE2-8783-4712-9928-A09D767F93B4}" presName="parentLin" presStyleCnt="0"/>
      <dgm:spPr/>
    </dgm:pt>
    <dgm:pt modelId="{F4C6DE11-7F22-4D39-9002-F6756550D7CF}" type="pres">
      <dgm:prSet presAssocID="{A2BB4AE2-8783-4712-9928-A09D767F93B4}" presName="parentLeftMargin" presStyleLbl="node1" presStyleIdx="1" presStyleCnt="3"/>
      <dgm:spPr/>
    </dgm:pt>
    <dgm:pt modelId="{67ED44D2-77DB-46D6-9246-73A29EDCD8C0}" type="pres">
      <dgm:prSet presAssocID="{A2BB4AE2-8783-4712-9928-A09D767F93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97B024-86B8-45C3-B7A6-33F69156F56B}" type="pres">
      <dgm:prSet presAssocID="{A2BB4AE2-8783-4712-9928-A09D767F93B4}" presName="negativeSpace" presStyleCnt="0"/>
      <dgm:spPr/>
    </dgm:pt>
    <dgm:pt modelId="{E88748B5-91B8-40B3-BC07-29208C0B2836}" type="pres">
      <dgm:prSet presAssocID="{A2BB4AE2-8783-4712-9928-A09D767F93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AF45716-75F6-47CD-B45D-46A06E134101}" srcId="{3CD80C23-9A1B-4015-8B95-6DFE5FF1A473}" destId="{A2BB4AE2-8783-4712-9928-A09D767F93B4}" srcOrd="2" destOrd="0" parTransId="{394BC600-6D7B-4FE8-AB8B-2B16424E8B3F}" sibTransId="{687BB83A-0A6E-4AA1-9CD0-68363C9E4178}"/>
    <dgm:cxn modelId="{F7BC1147-7E35-47CA-AB6B-03D1297899FA}" type="presOf" srcId="{3CD80C23-9A1B-4015-8B95-6DFE5FF1A473}" destId="{E241D0FD-AA2C-4CA8-8404-70A07D658500}" srcOrd="0" destOrd="0" presId="urn:microsoft.com/office/officeart/2005/8/layout/list1"/>
    <dgm:cxn modelId="{EEE14167-C8C6-43AB-BC44-CAE3CF9A5F81}" type="presOf" srcId="{A2BB4AE2-8783-4712-9928-A09D767F93B4}" destId="{67ED44D2-77DB-46D6-9246-73A29EDCD8C0}" srcOrd="1" destOrd="0" presId="urn:microsoft.com/office/officeart/2005/8/layout/list1"/>
    <dgm:cxn modelId="{9E077F7E-70EE-4941-A835-A5B760FF9228}" type="presOf" srcId="{E9C6D614-1DC5-4EA3-9992-E35599F2C65A}" destId="{6A270EF7-7DA9-4A2A-BFC0-F8872C458322}" srcOrd="0" destOrd="0" presId="urn:microsoft.com/office/officeart/2005/8/layout/list1"/>
    <dgm:cxn modelId="{ADFCA986-84B2-4AFA-8EA8-46FC40219AB4}" type="presOf" srcId="{908B9792-EC0A-44B0-9C52-478F40EB066B}" destId="{4AF088B3-2AEA-4891-89C6-BE77088960CF}" srcOrd="0" destOrd="0" presId="urn:microsoft.com/office/officeart/2005/8/layout/list1"/>
    <dgm:cxn modelId="{5BC42C88-A0BF-4F1D-8114-6598B122F11D}" srcId="{3CD80C23-9A1B-4015-8B95-6DFE5FF1A473}" destId="{908B9792-EC0A-44B0-9C52-478F40EB066B}" srcOrd="1" destOrd="0" parTransId="{BF258631-8AEA-418A-B32E-5383FFDE4081}" sibTransId="{A415AE21-726A-43E5-9829-7DADD6951CBA}"/>
    <dgm:cxn modelId="{9447798F-E8C1-4290-BA4F-6AE23A4338C0}" type="presOf" srcId="{E9C6D614-1DC5-4EA3-9992-E35599F2C65A}" destId="{F7926C04-0494-4551-9F19-C23011B3D45B}" srcOrd="1" destOrd="0" presId="urn:microsoft.com/office/officeart/2005/8/layout/list1"/>
    <dgm:cxn modelId="{83BE14A4-445F-4118-9E28-135526BDDA42}" srcId="{3CD80C23-9A1B-4015-8B95-6DFE5FF1A473}" destId="{E9C6D614-1DC5-4EA3-9992-E35599F2C65A}" srcOrd="0" destOrd="0" parTransId="{C9796AF4-2EAF-4DF8-A9AE-C3CA16E744EE}" sibTransId="{2F4E3E8A-3EBF-48AB-A214-82163A79FDDC}"/>
    <dgm:cxn modelId="{591C36A7-482E-4DB5-9472-7B2DAA38C0DF}" type="presOf" srcId="{A2BB4AE2-8783-4712-9928-A09D767F93B4}" destId="{F4C6DE11-7F22-4D39-9002-F6756550D7CF}" srcOrd="0" destOrd="0" presId="urn:microsoft.com/office/officeart/2005/8/layout/list1"/>
    <dgm:cxn modelId="{C6FFBBED-A8E8-427B-801E-04A61628C8D5}" type="presOf" srcId="{908B9792-EC0A-44B0-9C52-478F40EB066B}" destId="{243EBE0C-8462-4B56-B145-14CEE353DEB0}" srcOrd="1" destOrd="0" presId="urn:microsoft.com/office/officeart/2005/8/layout/list1"/>
    <dgm:cxn modelId="{212A5B2D-096D-455B-B0C8-61B1F584F32E}" type="presParOf" srcId="{E241D0FD-AA2C-4CA8-8404-70A07D658500}" destId="{17225B02-5B92-4E64-BC0C-ECE6D21142B5}" srcOrd="0" destOrd="0" presId="urn:microsoft.com/office/officeart/2005/8/layout/list1"/>
    <dgm:cxn modelId="{1C4C9A52-3503-4A80-9CDF-74DB3ABFE7CE}" type="presParOf" srcId="{17225B02-5B92-4E64-BC0C-ECE6D21142B5}" destId="{6A270EF7-7DA9-4A2A-BFC0-F8872C458322}" srcOrd="0" destOrd="0" presId="urn:microsoft.com/office/officeart/2005/8/layout/list1"/>
    <dgm:cxn modelId="{44B02309-F2AA-4CE4-9AED-E5ACD8F9C2D5}" type="presParOf" srcId="{17225B02-5B92-4E64-BC0C-ECE6D21142B5}" destId="{F7926C04-0494-4551-9F19-C23011B3D45B}" srcOrd="1" destOrd="0" presId="urn:microsoft.com/office/officeart/2005/8/layout/list1"/>
    <dgm:cxn modelId="{5EE258B8-E45B-4FC8-BEE5-54EB494E0DA6}" type="presParOf" srcId="{E241D0FD-AA2C-4CA8-8404-70A07D658500}" destId="{9AC846AB-F3F7-4CBE-8724-13E1332429C0}" srcOrd="1" destOrd="0" presId="urn:microsoft.com/office/officeart/2005/8/layout/list1"/>
    <dgm:cxn modelId="{F37B6EEF-83F9-4D9C-81C1-C1AF50FAF6DA}" type="presParOf" srcId="{E241D0FD-AA2C-4CA8-8404-70A07D658500}" destId="{2B9BEBEE-8C5F-4BDC-BEC4-CA1A08AEBB03}" srcOrd="2" destOrd="0" presId="urn:microsoft.com/office/officeart/2005/8/layout/list1"/>
    <dgm:cxn modelId="{FD0F0F3E-FBB1-4E44-B564-EB0C488ED5DD}" type="presParOf" srcId="{E241D0FD-AA2C-4CA8-8404-70A07D658500}" destId="{CCA62469-C97B-42AE-8FCF-7A85B9166ACB}" srcOrd="3" destOrd="0" presId="urn:microsoft.com/office/officeart/2005/8/layout/list1"/>
    <dgm:cxn modelId="{A114E50F-C604-4DBC-996E-96B07BFFD42E}" type="presParOf" srcId="{E241D0FD-AA2C-4CA8-8404-70A07D658500}" destId="{07DEBF31-1546-40CE-9940-07D82126AA58}" srcOrd="4" destOrd="0" presId="urn:microsoft.com/office/officeart/2005/8/layout/list1"/>
    <dgm:cxn modelId="{C3E37718-2FB1-40D1-B7DF-CCF707F2668E}" type="presParOf" srcId="{07DEBF31-1546-40CE-9940-07D82126AA58}" destId="{4AF088B3-2AEA-4891-89C6-BE77088960CF}" srcOrd="0" destOrd="0" presId="urn:microsoft.com/office/officeart/2005/8/layout/list1"/>
    <dgm:cxn modelId="{4C0F4232-9163-4F9F-BA6C-66718B45A2BA}" type="presParOf" srcId="{07DEBF31-1546-40CE-9940-07D82126AA58}" destId="{243EBE0C-8462-4B56-B145-14CEE353DEB0}" srcOrd="1" destOrd="0" presId="urn:microsoft.com/office/officeart/2005/8/layout/list1"/>
    <dgm:cxn modelId="{2D30817C-70D5-4AF3-A68F-586185FC8368}" type="presParOf" srcId="{E241D0FD-AA2C-4CA8-8404-70A07D658500}" destId="{98E55ED8-FD45-4F5B-BBA6-FE4E08A87A48}" srcOrd="5" destOrd="0" presId="urn:microsoft.com/office/officeart/2005/8/layout/list1"/>
    <dgm:cxn modelId="{659C2AD9-6DD1-4B04-9C98-56A892A7962C}" type="presParOf" srcId="{E241D0FD-AA2C-4CA8-8404-70A07D658500}" destId="{49233FFA-DCAF-4F89-A369-79C0B861E8DD}" srcOrd="6" destOrd="0" presId="urn:microsoft.com/office/officeart/2005/8/layout/list1"/>
    <dgm:cxn modelId="{C664A375-F8BF-4601-B8C7-1C22DF0EC553}" type="presParOf" srcId="{E241D0FD-AA2C-4CA8-8404-70A07D658500}" destId="{B5E4FC27-4AAA-4909-A8B6-1E8DACC2BEF0}" srcOrd="7" destOrd="0" presId="urn:microsoft.com/office/officeart/2005/8/layout/list1"/>
    <dgm:cxn modelId="{E71B1387-318A-4D29-AB68-298A3A282903}" type="presParOf" srcId="{E241D0FD-AA2C-4CA8-8404-70A07D658500}" destId="{F8B070BB-5202-4509-B1D7-D9526FFB8B63}" srcOrd="8" destOrd="0" presId="urn:microsoft.com/office/officeart/2005/8/layout/list1"/>
    <dgm:cxn modelId="{986E73D9-DECE-409E-AA92-C27026C6B777}" type="presParOf" srcId="{F8B070BB-5202-4509-B1D7-D9526FFB8B63}" destId="{F4C6DE11-7F22-4D39-9002-F6756550D7CF}" srcOrd="0" destOrd="0" presId="urn:microsoft.com/office/officeart/2005/8/layout/list1"/>
    <dgm:cxn modelId="{B001FBDB-1B09-49B6-8B98-7A55865C8451}" type="presParOf" srcId="{F8B070BB-5202-4509-B1D7-D9526FFB8B63}" destId="{67ED44D2-77DB-46D6-9246-73A29EDCD8C0}" srcOrd="1" destOrd="0" presId="urn:microsoft.com/office/officeart/2005/8/layout/list1"/>
    <dgm:cxn modelId="{18A301FD-AEE4-475B-AA0A-2ECB71974F2B}" type="presParOf" srcId="{E241D0FD-AA2C-4CA8-8404-70A07D658500}" destId="{F597B024-86B8-45C3-B7A6-33F69156F56B}" srcOrd="9" destOrd="0" presId="urn:microsoft.com/office/officeart/2005/8/layout/list1"/>
    <dgm:cxn modelId="{3CE3B2B3-B97D-4B8E-BE4F-C0AD421A10B9}" type="presParOf" srcId="{E241D0FD-AA2C-4CA8-8404-70A07D658500}" destId="{E88748B5-91B8-40B3-BC07-29208C0B28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BEBEE-8C5F-4BDC-BEC4-CA1A08AEBB03}">
      <dsp:nvSpPr>
        <dsp:cNvPr id="0" name=""/>
        <dsp:cNvSpPr/>
      </dsp:nvSpPr>
      <dsp:spPr>
        <a:xfrm>
          <a:off x="0" y="376802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26C04-0494-4551-9F19-C23011B3D45B}">
      <dsp:nvSpPr>
        <dsp:cNvPr id="0" name=""/>
        <dsp:cNvSpPr/>
      </dsp:nvSpPr>
      <dsp:spPr>
        <a:xfrm>
          <a:off x="320657" y="7802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ECA/CAA INCHARGE</a:t>
          </a:r>
          <a:endParaRPr lang="en-AU" sz="2500" kern="1200" dirty="0"/>
        </a:p>
      </dsp:txBody>
      <dsp:txXfrm>
        <a:off x="356683" y="43828"/>
        <a:ext cx="4417157" cy="665948"/>
      </dsp:txXfrm>
    </dsp:sp>
    <dsp:sp modelId="{49233FFA-DCAF-4F89-A369-79C0B861E8DD}">
      <dsp:nvSpPr>
        <dsp:cNvPr id="0" name=""/>
        <dsp:cNvSpPr/>
      </dsp:nvSpPr>
      <dsp:spPr>
        <a:xfrm>
          <a:off x="0" y="1510803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EBE0C-8462-4B56-B145-14CEE353DEB0}">
      <dsp:nvSpPr>
        <dsp:cNvPr id="0" name=""/>
        <dsp:cNvSpPr/>
      </dsp:nvSpPr>
      <dsp:spPr>
        <a:xfrm>
          <a:off x="320657" y="1141803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SUBJECT TEACHER</a:t>
          </a:r>
          <a:endParaRPr lang="en-AU" sz="2500" kern="1200" dirty="0"/>
        </a:p>
      </dsp:txBody>
      <dsp:txXfrm>
        <a:off x="356683" y="1177829"/>
        <a:ext cx="4417157" cy="665948"/>
      </dsp:txXfrm>
    </dsp:sp>
    <dsp:sp modelId="{E88748B5-91B8-40B3-BC07-29208C0B2836}">
      <dsp:nvSpPr>
        <dsp:cNvPr id="0" name=""/>
        <dsp:cNvSpPr/>
      </dsp:nvSpPr>
      <dsp:spPr>
        <a:xfrm>
          <a:off x="0" y="2644802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D44D2-77DB-46D6-9246-73A29EDCD8C0}">
      <dsp:nvSpPr>
        <dsp:cNvPr id="0" name=""/>
        <dsp:cNvSpPr/>
      </dsp:nvSpPr>
      <dsp:spPr>
        <a:xfrm>
          <a:off x="320657" y="2275803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UNIGLOBE SS/COLLEGE</a:t>
          </a:r>
          <a:endParaRPr lang="en-AU" sz="2500" kern="1200" dirty="0"/>
        </a:p>
      </dsp:txBody>
      <dsp:txXfrm>
        <a:off x="356683" y="2311829"/>
        <a:ext cx="441715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efb6f63d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efb6f63d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73ef63f9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73ef63f9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d73ef63f95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d73ef63f95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d73ef63f9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d73ef63f9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  <a:effectLst>
            <a:outerShdw blurRad="157163" dist="19050" dir="858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271900"/>
            <a:ext cx="3830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  <a:effectLst>
            <a:outerShdw blurRad="57150" dist="19050" dir="822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dp.org/nepal/press-releases/nepal-moves-one-place-human-development-ranks-143rd?form=MG0AV3" TargetMode="External"/><Relationship Id="rId2" Type="http://schemas.openxmlformats.org/officeDocument/2006/relationships/hyperlink" Target="https://books.google.com.np/books?hl=en&amp;lr=&amp;id=of6aAwAAQBAJ&amp;oi=fnd&amp;pg=PA17&amp;dq=indicators+of+human+resources&amp;ots=zWzh2x3q4p&amp;sig=qHq9SWsGlZlEiMK5sCN_jaK5X9A&amp;redir_esc=y#v=onepage&amp;q=indicators%20of%20human%20resources&amp;f=fal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is.unesco.org/en/topic/educational-attainment?form=MG0AV3" TargetMode="External"/><Relationship Id="rId4" Type="http://schemas.openxmlformats.org/officeDocument/2006/relationships/hyperlink" Target="https://thehrmnepal.com/opinion/human-resources-development-for-nepal-a-national-perspective/?form=MG0AV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580150" y="3132425"/>
            <a:ext cx="350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1231557"/>
            <a:ext cx="3830100" cy="1869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Human Resources(HR)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E8EC31-D9B2-4C28-8734-6209A034F86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200" y="3163305"/>
            <a:ext cx="3571103" cy="1664029"/>
          </a:xfrm>
        </p:spPr>
        <p:txBody>
          <a:bodyPr/>
          <a:lstStyle/>
          <a:p>
            <a:r>
              <a:rPr lang="en-GB" sz="1600" b="1" dirty="0"/>
              <a:t>PREPARED BY</a:t>
            </a:r>
            <a:r>
              <a:rPr lang="en-GB" sz="1600" dirty="0"/>
              <a:t>:</a:t>
            </a:r>
          </a:p>
          <a:p>
            <a:r>
              <a:rPr lang="en-GB" sz="1600" dirty="0"/>
              <a:t>SAYEEDA MAHARJAN</a:t>
            </a:r>
          </a:p>
          <a:p>
            <a:r>
              <a:rPr lang="en-GB" sz="1600" dirty="0"/>
              <a:t>ALRICK MAHARJAN</a:t>
            </a:r>
          </a:p>
          <a:p>
            <a:r>
              <a:rPr lang="en-GB" sz="1600" dirty="0"/>
              <a:t>JHAPENDRA KANDEL</a:t>
            </a:r>
            <a:endParaRPr lang="en-AU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A924-EBC9-4B16-8694-811A185B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B324-A3F3-4325-8F36-B512FFA4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hlinkClick r:id="rId2"/>
              </a:rPr>
              <a:t>Innovative People Mobility of Skilled Personnel in National Innovation ... - OECD - Google Books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3"/>
              </a:rPr>
              <a:t>Nepal moves up one place in human development, ranks 143rd | United Nations Development Programme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4"/>
              </a:rPr>
              <a:t>Human Resources Development for Nepal – A National Perspective – The HRM Nepal</a:t>
            </a:r>
            <a:endParaRPr lang="en-GB" dirty="0"/>
          </a:p>
          <a:p>
            <a:pPr marL="114300" indent="0">
              <a:buNone/>
            </a:pPr>
            <a:r>
              <a:rPr lang="en-AU" dirty="0">
                <a:hlinkClick r:id="rId5"/>
              </a:rPr>
              <a:t>Educational Attainment | UNESCO UIS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3692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107EE-E98E-4207-A655-348070E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D08-57D2-4FE5-8575-183A8075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QUERIES??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1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38B6D-0202-457A-9F03-C29A516F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0" y="-53119"/>
            <a:ext cx="2747321" cy="2339546"/>
          </a:xfrm>
          <a:prstGeom prst="rect">
            <a:avLst/>
          </a:prstGeom>
        </p:spPr>
      </p:pic>
      <p:sp>
        <p:nvSpPr>
          <p:cNvPr id="1148" name="Google Shape;1148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</a:rPr>
              <a:t>ACKNOWLEDGEMENT </a:t>
            </a:r>
            <a:endParaRPr sz="24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5B1534-805B-4C6C-8DA9-97AAAD0FB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056710"/>
              </p:ext>
            </p:extLst>
          </p:nvPr>
        </p:nvGraphicFramePr>
        <p:xfrm>
          <a:off x="1079157" y="1256270"/>
          <a:ext cx="6413157" cy="328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CEA11-3D5B-636D-675B-0D59AF7D48F3}"/>
              </a:ext>
            </a:extLst>
          </p:cNvPr>
          <p:cNvSpPr txBox="1"/>
          <p:nvPr/>
        </p:nvSpPr>
        <p:spPr>
          <a:xfrm>
            <a:off x="1417320" y="621792"/>
            <a:ext cx="39227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Table Of Content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CDDD-FBD6-02A0-5C0B-74B83848D0BE}"/>
              </a:ext>
            </a:extLst>
          </p:cNvPr>
          <p:cNvSpPr txBox="1"/>
          <p:nvPr/>
        </p:nvSpPr>
        <p:spPr>
          <a:xfrm>
            <a:off x="612647" y="1764791"/>
            <a:ext cx="492861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1.Objectives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2.Introduction </a:t>
            </a:r>
          </a:p>
          <a:p>
            <a:r>
              <a:rPr lang="en-GB" dirty="0">
                <a:solidFill>
                  <a:schemeClr val="tx1"/>
                </a:solidFill>
              </a:rPr>
              <a:t>3.Conditions of HR in Nepal</a:t>
            </a:r>
          </a:p>
          <a:p>
            <a:r>
              <a:rPr lang="en-GB" dirty="0">
                <a:solidFill>
                  <a:schemeClr val="tx1"/>
                </a:solidFill>
              </a:rPr>
              <a:t>4.Importance of HR</a:t>
            </a:r>
          </a:p>
          <a:p>
            <a:r>
              <a:rPr lang="en-GB" dirty="0">
                <a:solidFill>
                  <a:schemeClr val="tx1"/>
                </a:solidFill>
              </a:rPr>
              <a:t>5.Indicators of HR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6.Conclusion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7.References </a:t>
            </a:r>
          </a:p>
        </p:txBody>
      </p:sp>
    </p:spTree>
    <p:extLst>
      <p:ext uri="{BB962C8B-B14F-4D97-AF65-F5344CB8AC3E}">
        <p14:creationId xmlns:p14="http://schemas.microsoft.com/office/powerpoint/2010/main" val="193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26"/>
          <p:cNvCxnSpPr/>
          <p:nvPr/>
        </p:nvCxnSpPr>
        <p:spPr>
          <a:xfrm>
            <a:off x="474024" y="216317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374822" y="308930"/>
            <a:ext cx="8079778" cy="67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OBJECTIVES</a:t>
            </a:r>
            <a:br>
              <a:rPr lang="en-GB" b="1" dirty="0"/>
            </a:br>
            <a:endParaRPr dirty="0"/>
          </a:p>
        </p:txBody>
      </p:sp>
      <p:grpSp>
        <p:nvGrpSpPr>
          <p:cNvPr id="501" name="Google Shape;501;p26"/>
          <p:cNvGrpSpPr/>
          <p:nvPr/>
        </p:nvGrpSpPr>
        <p:grpSpPr>
          <a:xfrm>
            <a:off x="457200" y="950624"/>
            <a:ext cx="1828800" cy="3785965"/>
            <a:chOff x="457200" y="1163025"/>
            <a:chExt cx="1718793" cy="3573564"/>
          </a:xfrm>
        </p:grpSpPr>
        <p:sp>
          <p:nvSpPr>
            <p:cNvPr id="502" name="Google Shape;502;p26"/>
            <p:cNvSpPr/>
            <p:nvPr/>
          </p:nvSpPr>
          <p:spPr>
            <a:xfrm>
              <a:off x="457200" y="1569014"/>
              <a:ext cx="1718793" cy="3167575"/>
            </a:xfrm>
            <a:custGeom>
              <a:avLst/>
              <a:gdLst/>
              <a:ahLst/>
              <a:cxnLst/>
              <a:rect l="l" t="t" r="r" b="b"/>
              <a:pathLst>
                <a:path w="58373" h="107576" fill="none" extrusionOk="0">
                  <a:moveTo>
                    <a:pt x="0" y="0"/>
                  </a:moveTo>
                  <a:lnTo>
                    <a:pt x="58373" y="0"/>
                  </a:lnTo>
                  <a:lnTo>
                    <a:pt x="58373" y="107575"/>
                  </a:lnTo>
                  <a:lnTo>
                    <a:pt x="0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910096" y="1163025"/>
              <a:ext cx="813006" cy="812005"/>
            </a:xfrm>
            <a:custGeom>
              <a:avLst/>
              <a:gdLst/>
              <a:ahLst/>
              <a:cxnLst/>
              <a:rect l="l" t="t" r="r" b="b"/>
              <a:pathLst>
                <a:path w="27611" h="27577" extrusionOk="0">
                  <a:moveTo>
                    <a:pt x="13789" y="0"/>
                  </a:moveTo>
                  <a:cubicBezTo>
                    <a:pt x="6180" y="0"/>
                    <a:pt x="1" y="6179"/>
                    <a:pt x="1" y="13788"/>
                  </a:cubicBezTo>
                  <a:cubicBezTo>
                    <a:pt x="1" y="21398"/>
                    <a:pt x="6180" y="27577"/>
                    <a:pt x="13789" y="27577"/>
                  </a:cubicBezTo>
                  <a:cubicBezTo>
                    <a:pt x="21431" y="27577"/>
                    <a:pt x="27610" y="21398"/>
                    <a:pt x="27610" y="13788"/>
                  </a:cubicBezTo>
                  <a:cubicBezTo>
                    <a:pt x="27610" y="6179"/>
                    <a:pt x="21431" y="0"/>
                    <a:pt x="13789" y="0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504" name="Google Shape;504;p26"/>
          <p:cNvGrpSpPr/>
          <p:nvPr/>
        </p:nvGrpSpPr>
        <p:grpSpPr>
          <a:xfrm>
            <a:off x="2531103" y="950624"/>
            <a:ext cx="1794771" cy="3816964"/>
            <a:chOff x="2627760" y="1163025"/>
            <a:chExt cx="1717851" cy="3573564"/>
          </a:xfrm>
        </p:grpSpPr>
        <p:sp>
          <p:nvSpPr>
            <p:cNvPr id="505" name="Google Shape;505;p26"/>
            <p:cNvSpPr/>
            <p:nvPr/>
          </p:nvSpPr>
          <p:spPr>
            <a:xfrm>
              <a:off x="2627760" y="1569014"/>
              <a:ext cx="1717851" cy="3167575"/>
            </a:xfrm>
            <a:custGeom>
              <a:avLst/>
              <a:gdLst/>
              <a:ahLst/>
              <a:cxnLst/>
              <a:rect l="l" t="t" r="r" b="b"/>
              <a:pathLst>
                <a:path w="58341" h="107576" fill="none" extrusionOk="0">
                  <a:moveTo>
                    <a:pt x="1" y="0"/>
                  </a:moveTo>
                  <a:lnTo>
                    <a:pt x="58341" y="0"/>
                  </a:lnTo>
                  <a:lnTo>
                    <a:pt x="58341" y="107575"/>
                  </a:lnTo>
                  <a:lnTo>
                    <a:pt x="1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081010" y="1163025"/>
              <a:ext cx="812034" cy="812005"/>
            </a:xfrm>
            <a:custGeom>
              <a:avLst/>
              <a:gdLst/>
              <a:ahLst/>
              <a:cxnLst/>
              <a:rect l="l" t="t" r="r" b="b"/>
              <a:pathLst>
                <a:path w="27578" h="27577" extrusionOk="0">
                  <a:moveTo>
                    <a:pt x="13789" y="0"/>
                  </a:moveTo>
                  <a:cubicBezTo>
                    <a:pt x="6179" y="0"/>
                    <a:pt x="1" y="6179"/>
                    <a:pt x="1" y="13788"/>
                  </a:cubicBezTo>
                  <a:cubicBezTo>
                    <a:pt x="1" y="21398"/>
                    <a:pt x="6179" y="27577"/>
                    <a:pt x="13789" y="27577"/>
                  </a:cubicBezTo>
                  <a:cubicBezTo>
                    <a:pt x="21398" y="27577"/>
                    <a:pt x="27577" y="21398"/>
                    <a:pt x="27577" y="13788"/>
                  </a:cubicBezTo>
                  <a:cubicBezTo>
                    <a:pt x="27577" y="6179"/>
                    <a:pt x="21398" y="0"/>
                    <a:pt x="13789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4646141" y="919625"/>
            <a:ext cx="1904590" cy="3778850"/>
            <a:chOff x="4797378" y="1163025"/>
            <a:chExt cx="1718822" cy="3573564"/>
          </a:xfrm>
        </p:grpSpPr>
        <p:sp>
          <p:nvSpPr>
            <p:cNvPr id="508" name="Google Shape;508;p26"/>
            <p:cNvSpPr/>
            <p:nvPr/>
          </p:nvSpPr>
          <p:spPr>
            <a:xfrm>
              <a:off x="4797378" y="1569014"/>
              <a:ext cx="1718822" cy="3167575"/>
            </a:xfrm>
            <a:custGeom>
              <a:avLst/>
              <a:gdLst/>
              <a:ahLst/>
              <a:cxnLst/>
              <a:rect l="l" t="t" r="r" b="b"/>
              <a:pathLst>
                <a:path w="58374" h="107576" fill="none" extrusionOk="0">
                  <a:moveTo>
                    <a:pt x="1" y="0"/>
                  </a:moveTo>
                  <a:lnTo>
                    <a:pt x="58374" y="0"/>
                  </a:lnTo>
                  <a:lnTo>
                    <a:pt x="58374" y="107575"/>
                  </a:lnTo>
                  <a:lnTo>
                    <a:pt x="1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5250952" y="1163025"/>
              <a:ext cx="812034" cy="812005"/>
            </a:xfrm>
            <a:custGeom>
              <a:avLst/>
              <a:gdLst/>
              <a:ahLst/>
              <a:cxnLst/>
              <a:rect l="l" t="t" r="r" b="b"/>
              <a:pathLst>
                <a:path w="27578" h="27577" extrusionOk="0">
                  <a:moveTo>
                    <a:pt x="13789" y="0"/>
                  </a:moveTo>
                  <a:cubicBezTo>
                    <a:pt x="6179" y="0"/>
                    <a:pt x="1" y="6179"/>
                    <a:pt x="1" y="13788"/>
                  </a:cubicBezTo>
                  <a:cubicBezTo>
                    <a:pt x="1" y="21398"/>
                    <a:pt x="6179" y="27577"/>
                    <a:pt x="13789" y="27577"/>
                  </a:cubicBezTo>
                  <a:cubicBezTo>
                    <a:pt x="21399" y="27577"/>
                    <a:pt x="27577" y="21398"/>
                    <a:pt x="27577" y="13788"/>
                  </a:cubicBezTo>
                  <a:cubicBezTo>
                    <a:pt x="27577" y="6179"/>
                    <a:pt x="21399" y="0"/>
                    <a:pt x="1378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513" name="Google Shape;513;p26"/>
          <p:cNvSpPr txBox="1"/>
          <p:nvPr/>
        </p:nvSpPr>
        <p:spPr>
          <a:xfrm>
            <a:off x="571290" y="1939507"/>
            <a:ext cx="1828800" cy="121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understand role and functions of HR</a:t>
            </a:r>
            <a:endParaRPr lang="en-AU" sz="1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607833" y="800964"/>
            <a:ext cx="1718700" cy="18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568552" y="1956309"/>
            <a:ext cx="1839081" cy="10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To explore the importance of HR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1216717" y="365461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19" name="Google Shape;519;p26"/>
          <p:cNvSpPr txBox="1"/>
          <p:nvPr/>
        </p:nvSpPr>
        <p:spPr>
          <a:xfrm>
            <a:off x="4727900" y="2388971"/>
            <a:ext cx="2011409" cy="8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To identify key indicators of effective management</a:t>
            </a:r>
            <a:endParaRPr lang="en-AU"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21" name="Google Shape;521;p26"/>
          <p:cNvCxnSpPr/>
          <p:nvPr/>
        </p:nvCxnSpPr>
        <p:spPr>
          <a:xfrm>
            <a:off x="3202554" y="358814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22" name="Google Shape;522;p26"/>
          <p:cNvSpPr txBox="1"/>
          <p:nvPr/>
        </p:nvSpPr>
        <p:spPr>
          <a:xfrm>
            <a:off x="6942754" y="2100918"/>
            <a:ext cx="1718700" cy="105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5328208" y="358814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7200" y="445025"/>
            <a:ext cx="605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 sz="2400" dirty="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3" name="Google Shape;63;p14"/>
          <p:cNvSpPr txBox="1"/>
          <p:nvPr/>
        </p:nvSpPr>
        <p:spPr>
          <a:xfrm>
            <a:off x="474025" y="1132703"/>
            <a:ext cx="6206861" cy="359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Human Resources (HR) refers to the department responsible for managing people within an organization.</a:t>
            </a:r>
            <a:endParaRPr lang="en-AU" sz="20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HR is involved in recruitment, training, development, performance management, and employee relations.</a:t>
            </a:r>
            <a:endParaRPr lang="en-AU" sz="20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HR aims to maximize employee performance and ensure organizational success by fostering a positive work environment</a:t>
            </a:r>
            <a:endParaRPr sz="12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50A8-20BF-4C4E-911B-79257F8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 of HR in Nepal</a:t>
            </a: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C31F33-E49A-45FA-90BB-40FD207D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2994" y="1067323"/>
            <a:ext cx="674267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Skilled labor shortage due to youth migration, causing brain drain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 heavily concentrated in agriculture sector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sector employment is limited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25% of Nepal’s labor force is employed in the government sector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rop black job candidate passing resume to HR employee · Free Stock Photo">
            <a:extLst>
              <a:ext uri="{FF2B5EF4-FFF2-40B4-BE49-F238E27FC236}">
                <a16:creationId xmlns:a16="http://schemas.microsoft.com/office/drawing/2014/main" id="{38F8195A-69E6-D743-CD91-94641EB2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1589"/>
            <a:ext cx="4029364" cy="21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0" name="Google Shape;990;p41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IMPORTANCE OF HR</a:t>
            </a:r>
            <a:endParaRPr dirty="0"/>
          </a:p>
        </p:txBody>
      </p:sp>
      <p:grpSp>
        <p:nvGrpSpPr>
          <p:cNvPr id="992" name="Google Shape;992;p41"/>
          <p:cNvGrpSpPr/>
          <p:nvPr/>
        </p:nvGrpSpPr>
        <p:grpSpPr>
          <a:xfrm>
            <a:off x="201575" y="1405562"/>
            <a:ext cx="8740825" cy="3097779"/>
            <a:chOff x="201575" y="1405562"/>
            <a:chExt cx="8740825" cy="3097779"/>
          </a:xfrm>
        </p:grpSpPr>
        <p:sp>
          <p:nvSpPr>
            <p:cNvPr id="993" name="Google Shape;993;p41"/>
            <p:cNvSpPr/>
            <p:nvPr/>
          </p:nvSpPr>
          <p:spPr>
            <a:xfrm>
              <a:off x="1771685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6037064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 flipH="1">
              <a:off x="3904702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210417" y="1405562"/>
              <a:ext cx="856150" cy="856929"/>
            </a:xfrm>
            <a:custGeom>
              <a:avLst/>
              <a:gdLst/>
              <a:ahLst/>
              <a:cxnLst/>
              <a:rect l="l" t="t" r="r" b="b"/>
              <a:pathLst>
                <a:path w="41886" h="41919" extrusionOk="0">
                  <a:moveTo>
                    <a:pt x="20943" y="1"/>
                  </a:moveTo>
                  <a:cubicBezTo>
                    <a:pt x="9366" y="1"/>
                    <a:pt x="0" y="9399"/>
                    <a:pt x="0" y="20944"/>
                  </a:cubicBezTo>
                  <a:cubicBezTo>
                    <a:pt x="0" y="32521"/>
                    <a:pt x="9366" y="41919"/>
                    <a:pt x="20943" y="41919"/>
                  </a:cubicBezTo>
                  <a:cubicBezTo>
                    <a:pt x="32488" y="41919"/>
                    <a:pt x="41886" y="32521"/>
                    <a:pt x="41886" y="20944"/>
                  </a:cubicBezTo>
                  <a:cubicBezTo>
                    <a:pt x="41886" y="9399"/>
                    <a:pt x="32488" y="1"/>
                    <a:pt x="20943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077400" y="3647066"/>
              <a:ext cx="856804" cy="856275"/>
            </a:xfrm>
            <a:custGeom>
              <a:avLst/>
              <a:gdLst/>
              <a:ahLst/>
              <a:cxnLst/>
              <a:rect l="l" t="t" r="r" b="b"/>
              <a:pathLst>
                <a:path w="41918" h="41887" extrusionOk="0">
                  <a:moveTo>
                    <a:pt x="20975" y="1"/>
                  </a:moveTo>
                  <a:cubicBezTo>
                    <a:pt x="9398" y="1"/>
                    <a:pt x="0" y="9367"/>
                    <a:pt x="0" y="20943"/>
                  </a:cubicBezTo>
                  <a:cubicBezTo>
                    <a:pt x="0" y="32520"/>
                    <a:pt x="9398" y="41886"/>
                    <a:pt x="20975" y="41886"/>
                  </a:cubicBezTo>
                  <a:cubicBezTo>
                    <a:pt x="32520" y="41886"/>
                    <a:pt x="41918" y="32520"/>
                    <a:pt x="41918" y="20943"/>
                  </a:cubicBezTo>
                  <a:cubicBezTo>
                    <a:pt x="41918" y="9367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944363" y="1405562"/>
              <a:ext cx="856824" cy="856929"/>
            </a:xfrm>
            <a:custGeom>
              <a:avLst/>
              <a:gdLst/>
              <a:ahLst/>
              <a:cxnLst/>
              <a:rect l="l" t="t" r="r" b="b"/>
              <a:pathLst>
                <a:path w="41919" h="41919" extrusionOk="0">
                  <a:moveTo>
                    <a:pt x="20975" y="1"/>
                  </a:moveTo>
                  <a:cubicBezTo>
                    <a:pt x="9398" y="1"/>
                    <a:pt x="0" y="9399"/>
                    <a:pt x="0" y="20944"/>
                  </a:cubicBezTo>
                  <a:cubicBezTo>
                    <a:pt x="0" y="32521"/>
                    <a:pt x="9398" y="41919"/>
                    <a:pt x="20975" y="41919"/>
                  </a:cubicBezTo>
                  <a:cubicBezTo>
                    <a:pt x="32520" y="41919"/>
                    <a:pt x="41918" y="32521"/>
                    <a:pt x="41918" y="20944"/>
                  </a:cubicBezTo>
                  <a:cubicBezTo>
                    <a:pt x="41918" y="9399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7342780" y="3647066"/>
              <a:ext cx="856824" cy="856275"/>
            </a:xfrm>
            <a:custGeom>
              <a:avLst/>
              <a:gdLst/>
              <a:ahLst/>
              <a:cxnLst/>
              <a:rect l="l" t="t" r="r" b="b"/>
              <a:pathLst>
                <a:path w="41919" h="41887" extrusionOk="0">
                  <a:moveTo>
                    <a:pt x="20976" y="1"/>
                  </a:moveTo>
                  <a:cubicBezTo>
                    <a:pt x="9399" y="1"/>
                    <a:pt x="1" y="9367"/>
                    <a:pt x="1" y="20943"/>
                  </a:cubicBezTo>
                  <a:cubicBezTo>
                    <a:pt x="1" y="32520"/>
                    <a:pt x="9399" y="41886"/>
                    <a:pt x="20976" y="41886"/>
                  </a:cubicBezTo>
                  <a:cubicBezTo>
                    <a:pt x="32520" y="41886"/>
                    <a:pt x="41919" y="32520"/>
                    <a:pt x="41919" y="20943"/>
                  </a:cubicBezTo>
                  <a:cubicBezTo>
                    <a:pt x="41919" y="9367"/>
                    <a:pt x="32520" y="1"/>
                    <a:pt x="20976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000" name="Google Shape;1000;p41"/>
            <p:cNvCxnSpPr/>
            <p:nvPr/>
          </p:nvCxnSpPr>
          <p:spPr>
            <a:xfrm rot="10800000">
              <a:off x="8199600" y="4075213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1"/>
            <p:cNvCxnSpPr/>
            <p:nvPr/>
          </p:nvCxnSpPr>
          <p:spPr>
            <a:xfrm rot="10800000">
              <a:off x="201575" y="1782888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2" name="Google Shape;1002;p41"/>
          <p:cNvSpPr txBox="1"/>
          <p:nvPr/>
        </p:nvSpPr>
        <p:spPr>
          <a:xfrm>
            <a:off x="378941" y="2262491"/>
            <a:ext cx="1963030" cy="60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Talent Acquisition</a:t>
            </a:r>
            <a:endParaRPr lang="en-GB"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3" name="Google Shape;1003;p41"/>
          <p:cNvSpPr txBox="1"/>
          <p:nvPr/>
        </p:nvSpPr>
        <p:spPr>
          <a:xfrm>
            <a:off x="457188" y="3008588"/>
            <a:ext cx="1831200" cy="197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Attracts and hires the best talent to drive organizational growth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04" name="Google Shape;1004;p41"/>
          <p:cNvCxnSpPr/>
          <p:nvPr/>
        </p:nvCxnSpPr>
        <p:spPr>
          <a:xfrm>
            <a:off x="1222124" y="2938253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05" name="Google Shape;1005;p41"/>
          <p:cNvSpPr txBox="1"/>
          <p:nvPr/>
        </p:nvSpPr>
        <p:spPr>
          <a:xfrm flipH="1">
            <a:off x="2473132" y="1639335"/>
            <a:ext cx="2164769" cy="6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Employee Development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6" name="Google Shape;1006;p41"/>
          <p:cNvSpPr txBox="1"/>
          <p:nvPr/>
        </p:nvSpPr>
        <p:spPr>
          <a:xfrm>
            <a:off x="2405449" y="2474852"/>
            <a:ext cx="2164769" cy="11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Provides training and development programs to enhance skills and knowledge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07" name="Google Shape;1007;p41"/>
          <p:cNvCxnSpPr/>
          <p:nvPr/>
        </p:nvCxnSpPr>
        <p:spPr>
          <a:xfrm>
            <a:off x="3291415" y="238728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08" name="Google Shape;1008;p41"/>
          <p:cNvSpPr txBox="1"/>
          <p:nvPr/>
        </p:nvSpPr>
        <p:spPr>
          <a:xfrm>
            <a:off x="4758672" y="2182502"/>
            <a:ext cx="1831200" cy="60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Performance Management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9" name="Google Shape;1009;p41"/>
          <p:cNvSpPr txBox="1"/>
          <p:nvPr/>
        </p:nvSpPr>
        <p:spPr>
          <a:xfrm>
            <a:off x="4722788" y="2867920"/>
            <a:ext cx="1831200" cy="189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Establishes performance standards and evaluates employee performance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10" name="Google Shape;1010;p41"/>
          <p:cNvCxnSpPr/>
          <p:nvPr/>
        </p:nvCxnSpPr>
        <p:spPr>
          <a:xfrm>
            <a:off x="5448929" y="2821646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11" name="Google Shape;1011;p41"/>
          <p:cNvSpPr txBox="1"/>
          <p:nvPr/>
        </p:nvSpPr>
        <p:spPr>
          <a:xfrm>
            <a:off x="6855588" y="1696735"/>
            <a:ext cx="1831200" cy="45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Employee Retention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12" name="Google Shape;1012;p41"/>
          <p:cNvSpPr txBox="1"/>
          <p:nvPr/>
        </p:nvSpPr>
        <p:spPr>
          <a:xfrm>
            <a:off x="6855588" y="2348656"/>
            <a:ext cx="1831200" cy="123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Implements strategies to retain top talents and reduce turnover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41"/>
          <p:cNvCxnSpPr/>
          <p:nvPr/>
        </p:nvCxnSpPr>
        <p:spPr>
          <a:xfrm>
            <a:off x="7561134" y="2262491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Google Shape;1058;p43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59" name="Google Shape;1059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INDICATORS OF HR</a:t>
            </a:r>
            <a:endParaRPr dirty="0"/>
          </a:p>
        </p:txBody>
      </p:sp>
      <p:grpSp>
        <p:nvGrpSpPr>
          <p:cNvPr id="1060" name="Google Shape;1060;p43"/>
          <p:cNvGrpSpPr/>
          <p:nvPr/>
        </p:nvGrpSpPr>
        <p:grpSpPr>
          <a:xfrm>
            <a:off x="114" y="1527796"/>
            <a:ext cx="9143772" cy="2292441"/>
            <a:chOff x="114" y="1527796"/>
            <a:chExt cx="9143772" cy="2292441"/>
          </a:xfrm>
        </p:grpSpPr>
        <p:sp>
          <p:nvSpPr>
            <p:cNvPr id="1061" name="Google Shape;1061;p43"/>
            <p:cNvSpPr/>
            <p:nvPr/>
          </p:nvSpPr>
          <p:spPr>
            <a:xfrm>
              <a:off x="114" y="2673473"/>
              <a:ext cx="9143772" cy="32"/>
            </a:xfrm>
            <a:custGeom>
              <a:avLst/>
              <a:gdLst/>
              <a:ahLst/>
              <a:cxnLst/>
              <a:rect l="l" t="t" r="r" b="b"/>
              <a:pathLst>
                <a:path w="257426" h="1" fill="none" extrusionOk="0">
                  <a:moveTo>
                    <a:pt x="0" y="1"/>
                  </a:moveTo>
                  <a:lnTo>
                    <a:pt x="257426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862678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1" y="1"/>
                  </a:moveTo>
                  <a:lnTo>
                    <a:pt x="1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293354" y="1932217"/>
              <a:ext cx="32" cy="741288"/>
            </a:xfrm>
            <a:custGeom>
              <a:avLst/>
              <a:gdLst/>
              <a:ahLst/>
              <a:cxnLst/>
              <a:rect l="l" t="t" r="r" b="b"/>
              <a:pathLst>
                <a:path w="1" h="23187" fill="none" extrusionOk="0">
                  <a:moveTo>
                    <a:pt x="0" y="0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5154741" y="1932217"/>
              <a:ext cx="32" cy="741288"/>
            </a:xfrm>
            <a:custGeom>
              <a:avLst/>
              <a:gdLst/>
              <a:ahLst/>
              <a:cxnLst/>
              <a:rect l="l" t="t" r="r" b="b"/>
              <a:pathLst>
                <a:path w="1" h="23187" fill="none" extrusionOk="0">
                  <a:moveTo>
                    <a:pt x="0" y="0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3724050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1" y="1"/>
                  </a:moveTo>
                  <a:lnTo>
                    <a:pt x="1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585455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0" y="1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57202" y="3009286"/>
              <a:ext cx="810983" cy="810951"/>
            </a:xfrm>
            <a:custGeom>
              <a:avLst/>
              <a:gdLst/>
              <a:ahLst/>
              <a:cxnLst/>
              <a:rect l="l" t="t" r="r" b="b"/>
              <a:pathLst>
                <a:path w="25367" h="25366" extrusionOk="0">
                  <a:moveTo>
                    <a:pt x="12684" y="1"/>
                  </a:moveTo>
                  <a:cubicBezTo>
                    <a:pt x="5692" y="1"/>
                    <a:pt x="1" y="5692"/>
                    <a:pt x="1" y="12683"/>
                  </a:cubicBezTo>
                  <a:cubicBezTo>
                    <a:pt x="1" y="19675"/>
                    <a:pt x="5692" y="25366"/>
                    <a:pt x="12684" y="25366"/>
                  </a:cubicBezTo>
                  <a:cubicBezTo>
                    <a:pt x="19708" y="25366"/>
                    <a:pt x="25366" y="19675"/>
                    <a:pt x="25366" y="12683"/>
                  </a:cubicBezTo>
                  <a:cubicBezTo>
                    <a:pt x="25366" y="5692"/>
                    <a:pt x="19708" y="1"/>
                    <a:pt x="12684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179980" y="3009286"/>
              <a:ext cx="810951" cy="810951"/>
            </a:xfrm>
            <a:custGeom>
              <a:avLst/>
              <a:gdLst/>
              <a:ahLst/>
              <a:cxnLst/>
              <a:rect l="l" t="t" r="r" b="b"/>
              <a:pathLst>
                <a:path w="25366" h="25366" extrusionOk="0">
                  <a:moveTo>
                    <a:pt x="12683" y="1"/>
                  </a:moveTo>
                  <a:cubicBezTo>
                    <a:pt x="5692" y="1"/>
                    <a:pt x="1" y="5692"/>
                    <a:pt x="1" y="12683"/>
                  </a:cubicBezTo>
                  <a:cubicBezTo>
                    <a:pt x="1" y="19675"/>
                    <a:pt x="5692" y="25366"/>
                    <a:pt x="12683" y="25366"/>
                  </a:cubicBezTo>
                  <a:cubicBezTo>
                    <a:pt x="19675" y="25366"/>
                    <a:pt x="25366" y="19675"/>
                    <a:pt x="25366" y="12683"/>
                  </a:cubicBezTo>
                  <a:cubicBezTo>
                    <a:pt x="25366" y="5692"/>
                    <a:pt x="19675" y="1"/>
                    <a:pt x="12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05</a:t>
              </a:r>
              <a:endParaRPr sz="2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749821" y="1527796"/>
              <a:ext cx="809896" cy="809896"/>
            </a:xfrm>
            <a:custGeom>
              <a:avLst/>
              <a:gdLst/>
              <a:ahLst/>
              <a:cxnLst/>
              <a:rect l="l" t="t" r="r" b="b"/>
              <a:pathLst>
                <a:path w="25333" h="25333" extrusionOk="0">
                  <a:moveTo>
                    <a:pt x="12650" y="0"/>
                  </a:moveTo>
                  <a:cubicBezTo>
                    <a:pt x="5659" y="0"/>
                    <a:pt x="0" y="5659"/>
                    <a:pt x="0" y="12650"/>
                  </a:cubicBezTo>
                  <a:cubicBezTo>
                    <a:pt x="0" y="19675"/>
                    <a:pt x="5659" y="25333"/>
                    <a:pt x="12650" y="25333"/>
                  </a:cubicBezTo>
                  <a:cubicBezTo>
                    <a:pt x="19675" y="25333"/>
                    <a:pt x="25333" y="19675"/>
                    <a:pt x="25333" y="12650"/>
                  </a:cubicBezTo>
                  <a:cubicBezTo>
                    <a:pt x="25333" y="5659"/>
                    <a:pt x="19675" y="0"/>
                    <a:pt x="12650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3318607" y="3009286"/>
              <a:ext cx="810951" cy="810951"/>
            </a:xfrm>
            <a:custGeom>
              <a:avLst/>
              <a:gdLst/>
              <a:ahLst/>
              <a:cxnLst/>
              <a:rect l="l" t="t" r="r" b="b"/>
              <a:pathLst>
                <a:path w="25366" h="25366" extrusionOk="0">
                  <a:moveTo>
                    <a:pt x="12683" y="1"/>
                  </a:moveTo>
                  <a:cubicBezTo>
                    <a:pt x="5691" y="1"/>
                    <a:pt x="0" y="5692"/>
                    <a:pt x="0" y="12683"/>
                  </a:cubicBezTo>
                  <a:cubicBezTo>
                    <a:pt x="0" y="19675"/>
                    <a:pt x="5691" y="25366"/>
                    <a:pt x="12683" y="25366"/>
                  </a:cubicBezTo>
                  <a:cubicBezTo>
                    <a:pt x="19675" y="25366"/>
                    <a:pt x="25366" y="19675"/>
                    <a:pt x="25366" y="12683"/>
                  </a:cubicBezTo>
                  <a:cubicBezTo>
                    <a:pt x="25366" y="5692"/>
                    <a:pt x="19675" y="1"/>
                    <a:pt x="12683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888432" y="1527796"/>
              <a:ext cx="809928" cy="809896"/>
            </a:xfrm>
            <a:custGeom>
              <a:avLst/>
              <a:gdLst/>
              <a:ahLst/>
              <a:cxnLst/>
              <a:rect l="l" t="t" r="r" b="b"/>
              <a:pathLst>
                <a:path w="25334" h="25333" extrusionOk="0">
                  <a:moveTo>
                    <a:pt x="12683" y="0"/>
                  </a:moveTo>
                  <a:cubicBezTo>
                    <a:pt x="5659" y="0"/>
                    <a:pt x="1" y="5659"/>
                    <a:pt x="1" y="12650"/>
                  </a:cubicBezTo>
                  <a:cubicBezTo>
                    <a:pt x="1" y="19675"/>
                    <a:pt x="5659" y="25333"/>
                    <a:pt x="12683" y="25333"/>
                  </a:cubicBezTo>
                  <a:cubicBezTo>
                    <a:pt x="19675" y="25333"/>
                    <a:pt x="25334" y="19675"/>
                    <a:pt x="25334" y="12650"/>
                  </a:cubicBezTo>
                  <a:cubicBezTo>
                    <a:pt x="25334" y="5659"/>
                    <a:pt x="19675" y="0"/>
                    <a:pt x="12683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1072" name="Google Shape;1072;p43"/>
          <p:cNvSpPr txBox="1"/>
          <p:nvPr/>
        </p:nvSpPr>
        <p:spPr>
          <a:xfrm>
            <a:off x="1299707" y="3050211"/>
            <a:ext cx="1822824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Labor</a:t>
            </a:r>
            <a:r>
              <a:rPr lang="en-GB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Force Participation Rate</a:t>
            </a:r>
          </a:p>
        </p:txBody>
      </p:sp>
      <p:sp>
        <p:nvSpPr>
          <p:cNvPr id="1073" name="Google Shape;1073;p43"/>
          <p:cNvSpPr txBox="1"/>
          <p:nvPr/>
        </p:nvSpPr>
        <p:spPr>
          <a:xfrm>
            <a:off x="1268178" y="3488724"/>
            <a:ext cx="1696200" cy="14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Measures the proportion of working-age people who are employed or actively seeking work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4" name="Google Shape;1074;p43"/>
          <p:cNvSpPr txBox="1"/>
          <p:nvPr/>
        </p:nvSpPr>
        <p:spPr>
          <a:xfrm>
            <a:off x="6990925" y="2776075"/>
            <a:ext cx="1696200" cy="54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Educational Attainment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5" name="Google Shape;1075;p43"/>
          <p:cNvSpPr txBox="1"/>
          <p:nvPr/>
        </p:nvSpPr>
        <p:spPr>
          <a:xfrm>
            <a:off x="6990928" y="3282300"/>
            <a:ext cx="1696200" cy="158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Assesses the highest level of education completed by the workforce, affecting skills and productivity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6" name="Google Shape;1076;p43"/>
          <p:cNvSpPr txBox="1"/>
          <p:nvPr/>
        </p:nvSpPr>
        <p:spPr>
          <a:xfrm>
            <a:off x="4173914" y="2526716"/>
            <a:ext cx="2005998" cy="81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Productivity Growth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7" name="Google Shape;1077;p43"/>
          <p:cNvSpPr txBox="1"/>
          <p:nvPr/>
        </p:nvSpPr>
        <p:spPr>
          <a:xfrm>
            <a:off x="4129553" y="3282300"/>
            <a:ext cx="1892210" cy="158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Tracks the increase in the output per worker over time, reflecting efficiency improvements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8" name="Google Shape;1078;p43"/>
          <p:cNvSpPr txBox="1"/>
          <p:nvPr/>
        </p:nvSpPr>
        <p:spPr>
          <a:xfrm>
            <a:off x="2673499" y="929171"/>
            <a:ext cx="1972641" cy="66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Unemployment Rate</a:t>
            </a:r>
            <a:endParaRPr lang="en-AU"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9" name="Google Shape;1079;p43"/>
          <p:cNvSpPr txBox="1"/>
          <p:nvPr/>
        </p:nvSpPr>
        <p:spPr>
          <a:xfrm>
            <a:off x="2717628" y="1527796"/>
            <a:ext cx="1972352" cy="116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Indicates the percentage of the </a:t>
            </a:r>
            <a:r>
              <a:rPr lang="en-GB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labor</a:t>
            </a: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force that is jobless and actively looking for employment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80" name="Google Shape;1080;p43"/>
          <p:cNvSpPr txBox="1"/>
          <p:nvPr/>
        </p:nvSpPr>
        <p:spPr>
          <a:xfrm>
            <a:off x="5490519" y="1150036"/>
            <a:ext cx="2718486" cy="41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Wages Growth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81" name="Google Shape;1081;p43"/>
          <p:cNvSpPr txBox="1"/>
          <p:nvPr/>
        </p:nvSpPr>
        <p:spPr>
          <a:xfrm>
            <a:off x="5559728" y="1622786"/>
            <a:ext cx="2224996" cy="81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Measures how average wages and salaries change over time, indicating economic well-being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470-BFA4-4B54-8CB0-55EA7C3D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DA54B-75B1-473E-8FA9-1024D7C7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39922" cy="3416400"/>
          </a:xfrm>
        </p:spPr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Human Resources is critical to the success of any organization, focusing on recruiting, developing, and retaining talent.</a:t>
            </a: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A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HR practices lead to improved employee performance, satisfaction, and organizational success.</a:t>
            </a:r>
            <a:endParaRPr lang="en-AU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HR indicators helps in assessing the health of HR functions and making informed decisions.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20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uturistic Background Infographics by Slidesgo">
  <a:themeElements>
    <a:clrScheme name="Simple Light">
      <a:dk1>
        <a:srgbClr val="FFFFFF"/>
      </a:dk1>
      <a:lt1>
        <a:srgbClr val="001633"/>
      </a:lt1>
      <a:dk2>
        <a:srgbClr val="FFFFFF"/>
      </a:dk2>
      <a:lt2>
        <a:srgbClr val="FFAB40"/>
      </a:lt2>
      <a:accent1>
        <a:srgbClr val="85D5E6"/>
      </a:accent1>
      <a:accent2>
        <a:srgbClr val="78909C"/>
      </a:accent2>
      <a:accent3>
        <a:srgbClr val="0097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395</Words>
  <Application>Microsoft Office PowerPoint</Application>
  <PresentationFormat>On-screen Show (16:9)</PresentationFormat>
  <Paragraphs>67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Futuristic Background Infographics by Slidesgo</vt:lpstr>
      <vt:lpstr>Human Resources(HR)</vt:lpstr>
      <vt:lpstr>PowerPoint Presentation</vt:lpstr>
      <vt:lpstr>PowerPoint Presentation</vt:lpstr>
      <vt:lpstr>OBJECTIVES </vt:lpstr>
      <vt:lpstr>PowerPoint Presentation</vt:lpstr>
      <vt:lpstr>Condition of HR in Nepal</vt:lpstr>
      <vt:lpstr>IMPORTANCE OF HR</vt:lpstr>
      <vt:lpstr>INDICATORS OF HR</vt:lpstr>
      <vt:lpstr>CONCLUSION</vt:lpstr>
      <vt:lpstr>References</vt:lpstr>
      <vt:lpstr>PowerPoint Presentation</vt:lpstr>
      <vt:lpstr>ANY QUERIES??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ELECTRIC CARS</dc:title>
  <dc:creator>Sayeeda Maharjan</dc:creator>
  <cp:lastModifiedBy>Sayeeda Maharjan</cp:lastModifiedBy>
  <cp:revision>56</cp:revision>
  <dcterms:modified xsi:type="dcterms:W3CDTF">2024-11-16T15:48:24Z</dcterms:modified>
</cp:coreProperties>
</file>