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1191A-4EF1-08A3-18B5-8B1F803CE824}" v="247" dt="2024-08-11T15:59:39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B6CD91-6055-4BA8-803A-BE019916FE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48C43-6703-4B62-B127-17C78C08B4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8E63D-6FE9-403D-8E39-68FE971BAC76}" type="datetime1">
              <a:rPr lang="en-GB" smtClean="0"/>
              <a:t>11/08/2024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4B0BC-D758-4808-81A5-75FE72727C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C0294-AD44-45E1-AAD0-0F71A65A56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DD069-5B99-44A5-9C53-893C00A1B8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7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F03DA-E8C9-45D1-B38B-0154ED478CCA}" type="datetime1">
              <a:rPr lang="en-GB" smtClean="0"/>
              <a:pPr/>
              <a:t>11/08/2024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64AD-2530-4DFF-8FAA-D42BF483CF8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48021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A64AD-2530-4DFF-8FAA-D42BF483CF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09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0987D-47D0-402B-96DE-E0A32AD146E1}" type="datetime1">
              <a:rPr lang="en-GB" noProof="0" smtClean="0"/>
              <a:t>11/08/2024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2FF86A-4C07-466A-9036-3E493E72145F}" type="datetime1">
              <a:rPr lang="en-GB" noProof="0" smtClean="0"/>
              <a:t>11/08/2024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421C4C-E19D-4219-A804-0FB628A9D745}" type="datetime1">
              <a:rPr lang="en-GB" noProof="0" smtClean="0"/>
              <a:t>11/08/2024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3F2DC-9CE6-45BB-9AC5-30D691C62390}" type="datetime1">
              <a:rPr lang="en-GB" noProof="0" smtClean="0"/>
              <a:t>11/08/2024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407FBD-926E-4B82-9753-B2AD707AA8ED}" type="datetime1">
              <a:rPr lang="en-GB" noProof="0" smtClean="0"/>
              <a:t>11/08/2024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3BE98E-D2F1-46E8-89C1-2BB0E688BA5E}" type="datetime1">
              <a:rPr lang="en-GB" noProof="0" smtClean="0"/>
              <a:t>11/08/2024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3CE2EB-862E-41BC-802E-5F3949C067FC}" type="datetime1">
              <a:rPr lang="en-GB" noProof="0" smtClean="0"/>
              <a:t>11/08/2024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352E18-C2BE-4273-99D2-FF7AA1B877AB}" type="datetime1">
              <a:rPr lang="en-GB" noProof="0" smtClean="0"/>
              <a:t>11/08/2024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60473D-06DF-4867-85F6-D662C30DFA13}" type="datetime1">
              <a:rPr lang="en-GB" noProof="0" smtClean="0"/>
              <a:t>11/08/2024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B9F554-D3AC-491F-8843-7DE46496AEF3}" type="datetime1">
              <a:rPr lang="en-GB" noProof="0" smtClean="0"/>
              <a:t>11/08/2024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BE449E18-83F2-4430-AFCD-43CA933C8070}" type="datetime1">
              <a:rPr lang="en-GB" noProof="0" smtClean="0"/>
              <a:t>11/08/2024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955BE79-A457-4079-B8A4-ED2BED4AAC17}" type="datetime1">
              <a:rPr lang="en-GB" noProof="0" smtClean="0"/>
              <a:t>11/08/2024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bank.org/en/country/nepal/publication/education" TargetMode="External"/><Relationship Id="rId2" Type="http://schemas.openxmlformats.org/officeDocument/2006/relationships/hyperlink" Target="https://moe.gov.n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esdoc.unesco.org/ark:/48223/pf000037776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3847" y="757094"/>
            <a:ext cx="4194226" cy="1082007"/>
          </a:xfrm>
        </p:spPr>
        <p:txBody>
          <a:bodyPr rtlCol="0">
            <a:normAutofit fontScale="90000"/>
          </a:bodyPr>
          <a:lstStyle/>
          <a:p>
            <a:r>
              <a:rPr lang="en-GB" b="1" err="1">
                <a:ea typeface="+mj-lt"/>
                <a:cs typeface="+mj-lt"/>
              </a:rPr>
              <a:t>समूह</a:t>
            </a:r>
            <a:r>
              <a:rPr lang="en-GB" b="1" dirty="0">
                <a:ea typeface="+mj-lt"/>
                <a:cs typeface="+mj-lt"/>
              </a:rPr>
              <a:t> </a:t>
            </a:r>
            <a:r>
              <a:rPr lang="en-GB" b="1" err="1">
                <a:ea typeface="+mj-lt"/>
                <a:cs typeface="+mj-lt"/>
              </a:rPr>
              <a:t>परिचय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4051" y="2104069"/>
            <a:ext cx="2037378" cy="2656603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GB" b="1" err="1">
                <a:ea typeface="+mn-lt"/>
                <a:cs typeface="+mn-lt"/>
              </a:rPr>
              <a:t>समूह</a:t>
            </a:r>
            <a:r>
              <a:rPr lang="en-GB" b="1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सदस्यहरू</a:t>
            </a:r>
            <a:r>
              <a:rPr lang="en-GB">
                <a:ea typeface="+mn-lt"/>
                <a:cs typeface="+mn-lt"/>
              </a:rPr>
              <a:t>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GB" dirty="0" err="1">
                <a:ea typeface="+mn-lt"/>
                <a:cs typeface="+mn-lt"/>
              </a:rPr>
              <a:t>झपेन्द्र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कँडेल</a:t>
            </a:r>
            <a:endParaRPr lang="en-GB" dirty="0" err="1"/>
          </a:p>
          <a:p>
            <a:pPr marL="285750" indent="-285750">
              <a:buFont typeface="Arial"/>
              <a:buChar char="•"/>
            </a:pPr>
            <a:r>
              <a:rPr lang="en-GB" dirty="0" err="1">
                <a:ea typeface="+mn-lt"/>
                <a:cs typeface="+mn-lt"/>
              </a:rPr>
              <a:t>अवि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सुवेदी</a:t>
            </a:r>
            <a:endParaRPr lang="en-GB" dirty="0" err="1"/>
          </a:p>
          <a:p>
            <a:pPr marL="285750" indent="-285750">
              <a:buFont typeface="Arial"/>
              <a:buChar char="•"/>
            </a:pPr>
            <a:r>
              <a:rPr lang="en-GB" dirty="0" err="1">
                <a:ea typeface="+mn-lt"/>
                <a:cs typeface="+mn-lt"/>
              </a:rPr>
              <a:t>प्रवाशन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श्रेष्ठ</a:t>
            </a:r>
            <a:endParaRPr lang="en-GB" dirty="0" err="1"/>
          </a:p>
          <a:p>
            <a:pPr marL="285750" indent="-285750">
              <a:buFont typeface="Arial"/>
              <a:buChar char="•"/>
            </a:pPr>
            <a:r>
              <a:rPr lang="en-GB" dirty="0" err="1">
                <a:ea typeface="+mn-lt"/>
                <a:cs typeface="+mn-lt"/>
              </a:rPr>
              <a:t>निकेश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थापा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मगर</a:t>
            </a:r>
            <a:endParaRPr lang="en-GB" dirty="0" err="1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9B83-D3D8-C7DB-006D-AE17BF7A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268" y="1205275"/>
            <a:ext cx="3067009" cy="699280"/>
          </a:xfrm>
        </p:spPr>
        <p:txBody>
          <a:bodyPr>
            <a:normAutofit/>
          </a:bodyPr>
          <a:lstStyle/>
          <a:p>
            <a:r>
              <a:rPr lang="en-GB" sz="3900" b="1" dirty="0" err="1">
                <a:highlight>
                  <a:srgbClr val="00FF00"/>
                </a:highlight>
                <a:ea typeface="+mj-lt"/>
                <a:cs typeface="+mj-lt"/>
              </a:rPr>
              <a:t>सन्दर्भहरू</a:t>
            </a:r>
            <a:r>
              <a:rPr lang="en-GB" sz="3900" b="1" dirty="0">
                <a:highlight>
                  <a:srgbClr val="00FF00"/>
                </a:highlight>
                <a:ea typeface="+mj-lt"/>
                <a:cs typeface="+mj-lt"/>
              </a:rPr>
              <a:t> :</a:t>
            </a:r>
            <a:endParaRPr lang="en-US" sz="3900" b="1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9E59-A421-F08D-7A81-2C78A23B1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3146"/>
          </a:xfrm>
        </p:spPr>
        <p:txBody>
          <a:bodyPr>
            <a:normAutofit/>
          </a:bodyPr>
          <a:lstStyle/>
          <a:p>
            <a:r>
              <a:rPr lang="en-GB" b="1" dirty="0" err="1">
                <a:ea typeface="+mn-lt"/>
                <a:cs typeface="+mn-lt"/>
              </a:rPr>
              <a:t>शिक्षा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मन्त्रालय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नेपाल</a:t>
            </a:r>
            <a:r>
              <a:rPr lang="en-GB" dirty="0">
                <a:ea typeface="+mn-lt"/>
                <a:cs typeface="+mn-lt"/>
              </a:rPr>
              <a:t> - "</a:t>
            </a:r>
            <a:r>
              <a:rPr lang="en-GB" dirty="0" err="1">
                <a:ea typeface="+mn-lt"/>
                <a:cs typeface="+mn-lt"/>
              </a:rPr>
              <a:t>नेपालको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राष्ट्रिय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शैक्षिक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पाठ्यक्रम</a:t>
            </a:r>
            <a:r>
              <a:rPr lang="en-GB" dirty="0">
                <a:ea typeface="+mn-lt"/>
                <a:cs typeface="+mn-lt"/>
              </a:rPr>
              <a:t>," </a:t>
            </a:r>
            <a:r>
              <a:rPr lang="en-GB" dirty="0" err="1">
                <a:ea typeface="+mn-lt"/>
                <a:cs typeface="+mn-lt"/>
              </a:rPr>
              <a:t>शिक्षा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मन्त्रालयको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आधिकारिक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वेबसाइट</a:t>
            </a:r>
            <a:r>
              <a:rPr lang="en-GB" dirty="0">
                <a:ea typeface="+mn-lt"/>
                <a:cs typeface="+mn-lt"/>
              </a:rPr>
              <a:t>। </a:t>
            </a:r>
            <a:r>
              <a:rPr lang="en-GB" dirty="0">
                <a:ea typeface="+mn-lt"/>
                <a:cs typeface="+mn-lt"/>
                <a:hlinkClick r:id="rId2"/>
              </a:rPr>
              <a:t>Online Available</a:t>
            </a:r>
            <a:endParaRPr lang="en-GB"/>
          </a:p>
          <a:p>
            <a:r>
              <a:rPr lang="en-GB" b="1" dirty="0">
                <a:ea typeface="+mn-lt"/>
                <a:cs typeface="+mn-lt"/>
              </a:rPr>
              <a:t>World Bank Group</a:t>
            </a:r>
            <a:r>
              <a:rPr lang="en-GB" dirty="0">
                <a:ea typeface="+mn-lt"/>
                <a:cs typeface="+mn-lt"/>
              </a:rPr>
              <a:t> - "Education in Nepal," World Bank Reports on Education. </a:t>
            </a:r>
            <a:r>
              <a:rPr lang="en-GB" dirty="0">
                <a:ea typeface="+mn-lt"/>
                <a:cs typeface="+mn-lt"/>
                <a:hlinkClick r:id="rId3"/>
              </a:rPr>
              <a:t>Online Available</a:t>
            </a:r>
            <a:endParaRPr lang="en-GB"/>
          </a:p>
          <a:p>
            <a:r>
              <a:rPr lang="en-GB" b="1" dirty="0">
                <a:ea typeface="+mn-lt"/>
                <a:cs typeface="+mn-lt"/>
              </a:rPr>
              <a:t>UNESCO</a:t>
            </a:r>
            <a:r>
              <a:rPr lang="en-GB" dirty="0">
                <a:ea typeface="+mn-lt"/>
                <a:cs typeface="+mn-lt"/>
              </a:rPr>
              <a:t> - "Science Education for the Future," UNESCO Science Report 2023. </a:t>
            </a:r>
            <a:r>
              <a:rPr lang="en-GB" dirty="0">
                <a:ea typeface="+mn-lt"/>
                <a:cs typeface="+mn-lt"/>
                <a:hlinkClick r:id="rId4"/>
              </a:rPr>
              <a:t>Online Available</a:t>
            </a:r>
            <a:endParaRPr lang="en-GB"/>
          </a:p>
          <a:p>
            <a:r>
              <a:rPr lang="en-GB" b="1" err="1">
                <a:ea typeface="+mn-lt"/>
                <a:cs typeface="+mn-lt"/>
              </a:rPr>
              <a:t>बासु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err="1">
                <a:ea typeface="+mn-lt"/>
                <a:cs typeface="+mn-lt"/>
              </a:rPr>
              <a:t>शर्मा</a:t>
            </a:r>
            <a:r>
              <a:rPr lang="en-GB" dirty="0">
                <a:ea typeface="+mn-lt"/>
                <a:cs typeface="+mn-lt"/>
              </a:rPr>
              <a:t> - "</a:t>
            </a:r>
            <a:r>
              <a:rPr lang="en-GB" err="1">
                <a:ea typeface="+mn-lt"/>
                <a:cs typeface="+mn-lt"/>
              </a:rPr>
              <a:t>वैज्ञानिक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शिक्षा</a:t>
            </a:r>
            <a:r>
              <a:rPr lang="en-GB" dirty="0">
                <a:ea typeface="+mn-lt"/>
                <a:cs typeface="+mn-lt"/>
              </a:rPr>
              <a:t>: </a:t>
            </a:r>
            <a:r>
              <a:rPr lang="en-GB" err="1">
                <a:ea typeface="+mn-lt"/>
                <a:cs typeface="+mn-lt"/>
              </a:rPr>
              <a:t>एक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समिक्षा</a:t>
            </a:r>
            <a:r>
              <a:rPr lang="en-GB" dirty="0">
                <a:ea typeface="+mn-lt"/>
                <a:cs typeface="+mn-lt"/>
              </a:rPr>
              <a:t>," </a:t>
            </a:r>
            <a:r>
              <a:rPr lang="en-GB" err="1">
                <a:ea typeface="+mn-lt"/>
                <a:cs typeface="+mn-lt"/>
              </a:rPr>
              <a:t>नेपाल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शैक्षिक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पत्रिका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err="1">
                <a:ea typeface="+mn-lt"/>
                <a:cs typeface="+mn-lt"/>
              </a:rPr>
              <a:t>संस्करण</a:t>
            </a:r>
            <a:r>
              <a:rPr lang="en-GB" dirty="0">
                <a:ea typeface="+mn-lt"/>
                <a:cs typeface="+mn-lt"/>
              </a:rPr>
              <a:t> २०२३। [Printed]</a:t>
            </a:r>
          </a:p>
          <a:p>
            <a:r>
              <a:rPr lang="en-GB" dirty="0"/>
              <a:t>Jace(J's) : </a:t>
            </a:r>
            <a:r>
              <a:rPr lang="en-GB" dirty="0">
                <a:ea typeface="+mn-lt"/>
                <a:cs typeface="+mn-lt"/>
              </a:rPr>
              <a:t>https://www.jace-nove.ai/research=?querry=scientific_research/end_bye.</a:t>
            </a:r>
          </a:p>
        </p:txBody>
      </p:sp>
    </p:spTree>
    <p:extLst>
      <p:ext uri="{BB962C8B-B14F-4D97-AF65-F5344CB8AC3E}">
        <p14:creationId xmlns:p14="http://schemas.microsoft.com/office/powerpoint/2010/main" val="154891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BAF2-C678-95A5-9BCC-7AEF89C7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511" y="1314672"/>
            <a:ext cx="2719446" cy="739269"/>
          </a:xfrm>
        </p:spPr>
        <p:txBody>
          <a:bodyPr>
            <a:normAutofit fontScale="90000"/>
          </a:bodyPr>
          <a:lstStyle/>
          <a:p>
            <a:r>
              <a:rPr lang="en-GB" sz="4000" b="1" err="1">
                <a:ea typeface="+mj-lt"/>
                <a:cs typeface="+mj-lt"/>
              </a:rPr>
              <a:t>आभार</a:t>
            </a:r>
            <a:r>
              <a:rPr lang="en-GB" sz="4000" b="1" dirty="0">
                <a:ea typeface="+mj-lt"/>
                <a:cs typeface="+mj-lt"/>
              </a:rPr>
              <a:t> </a:t>
            </a:r>
            <a:r>
              <a:rPr lang="en-GB" sz="4000" b="1" err="1">
                <a:ea typeface="+mj-lt"/>
                <a:cs typeface="+mj-lt"/>
              </a:rPr>
              <a:t>व्यक्त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AFD9-6FD0-E2EB-4441-EA02EAE90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8020"/>
            <a:ext cx="9603275" cy="2320529"/>
          </a:xfrm>
        </p:spPr>
        <p:txBody>
          <a:bodyPr/>
          <a:lstStyle/>
          <a:p>
            <a:r>
              <a:rPr lang="en-GB" dirty="0" err="1">
                <a:ea typeface="+mn-lt"/>
                <a:cs typeface="+mn-lt"/>
              </a:rPr>
              <a:t>यस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प्रस्तुतीकरणको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तयारीमा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मार्गदर्शन</a:t>
            </a:r>
            <a:r>
              <a:rPr lang="en-GB" dirty="0">
                <a:ea typeface="+mn-lt"/>
                <a:cs typeface="+mn-lt"/>
              </a:rPr>
              <a:t> र </a:t>
            </a:r>
            <a:r>
              <a:rPr lang="en-GB" dirty="0" err="1">
                <a:ea typeface="+mn-lt"/>
                <a:cs typeface="+mn-lt"/>
              </a:rPr>
              <a:t>सहयोगको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लागि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हामी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नेपाली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शिक्षक</a:t>
            </a:r>
            <a:r>
              <a:rPr lang="en-GB" dirty="0">
                <a:ea typeface="+mn-lt"/>
                <a:cs typeface="+mn-lt"/>
              </a:rPr>
              <a:t> र UGSS </a:t>
            </a:r>
            <a:r>
              <a:rPr lang="en-GB" dirty="0" err="1">
                <a:ea typeface="+mn-lt"/>
                <a:cs typeface="+mn-lt"/>
              </a:rPr>
              <a:t>कलेजप्रति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आभार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व्यक्त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गर्न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चाहन्छौं</a:t>
            </a:r>
            <a:r>
              <a:rPr lang="en-GB" dirty="0">
                <a:ea typeface="+mn-lt"/>
                <a:cs typeface="+mn-lt"/>
              </a:rPr>
              <a:t>।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हामी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हाम्रो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टोली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सदस्यहरूलाई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यस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परियोजनामा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उनीहरूको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सहयोग</a:t>
            </a:r>
            <a:r>
              <a:rPr lang="en-GB" dirty="0">
                <a:ea typeface="+mn-lt"/>
                <a:cs typeface="+mn-lt"/>
              </a:rPr>
              <a:t> र </a:t>
            </a:r>
            <a:r>
              <a:rPr lang="en-GB" dirty="0" err="1">
                <a:ea typeface="+mn-lt"/>
                <a:cs typeface="+mn-lt"/>
              </a:rPr>
              <a:t>सहयोगको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लागि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धन्यवाद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दिन्छौं</a:t>
            </a:r>
            <a:r>
              <a:rPr lang="en-GB" dirty="0">
                <a:ea typeface="+mn-lt"/>
                <a:cs typeface="+mn-lt"/>
              </a:rPr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226856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4E50-4525-0ECA-14D3-801AC421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890" y="1267363"/>
            <a:ext cx="2434831" cy="721857"/>
          </a:xfrm>
        </p:spPr>
        <p:txBody>
          <a:bodyPr>
            <a:normAutofit/>
          </a:bodyPr>
          <a:lstStyle/>
          <a:p>
            <a:r>
              <a:rPr lang="en-GB" sz="3500" b="1" err="1">
                <a:ea typeface="+mj-lt"/>
                <a:cs typeface="+mj-lt"/>
              </a:rPr>
              <a:t>विषयवस्तु</a:t>
            </a:r>
            <a:endParaRPr lang="en-US" sz="3500" b="1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CD57-932C-F431-A327-482DD04DC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a typeface="+mn-lt"/>
                <a:cs typeface="+mn-lt"/>
              </a:rPr>
              <a:t>वैज्ञानिक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शिक्षाको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परिचय</a:t>
            </a:r>
            <a:endParaRPr lang="en-GB" dirty="0" err="1"/>
          </a:p>
          <a:p>
            <a:r>
              <a:rPr lang="en-GB" dirty="0" err="1">
                <a:ea typeface="+mn-lt"/>
                <a:cs typeface="+mn-lt"/>
              </a:rPr>
              <a:t>वैज्ञानिक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शिक्षाको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महत्त्व</a:t>
            </a:r>
            <a:endParaRPr lang="en-GB" dirty="0" err="1"/>
          </a:p>
          <a:p>
            <a:r>
              <a:rPr lang="en-GB" dirty="0" err="1">
                <a:ea typeface="+mn-lt"/>
                <a:cs typeface="+mn-lt"/>
              </a:rPr>
              <a:t>वैज्ञानिक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शिक्षा</a:t>
            </a:r>
            <a:r>
              <a:rPr lang="en-GB" dirty="0">
                <a:ea typeface="+mn-lt"/>
                <a:cs typeface="+mn-lt"/>
              </a:rPr>
              <a:t> र </a:t>
            </a:r>
            <a:r>
              <a:rPr lang="en-GB" dirty="0" err="1">
                <a:ea typeface="+mn-lt"/>
                <a:cs typeface="+mn-lt"/>
              </a:rPr>
              <a:t>समाज</a:t>
            </a:r>
            <a:endParaRPr lang="en-GB" dirty="0" err="1"/>
          </a:p>
          <a:p>
            <a:r>
              <a:rPr lang="en-GB" dirty="0" err="1">
                <a:ea typeface="+mn-lt"/>
                <a:cs typeface="+mn-lt"/>
              </a:rPr>
              <a:t>वैज्ञानिक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शिक्षाका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चुनौतीहरू</a:t>
            </a:r>
            <a:endParaRPr lang="en-GB" dirty="0" err="1"/>
          </a:p>
          <a:p>
            <a:r>
              <a:rPr lang="en-GB" dirty="0" err="1">
                <a:ea typeface="+mn-lt"/>
                <a:cs typeface="+mn-lt"/>
              </a:rPr>
              <a:t>वैज्ञानिक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शिक्षामा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सुधारका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उपायहरू</a:t>
            </a:r>
            <a:endParaRPr lang="en-GB" dirty="0" err="1"/>
          </a:p>
          <a:p>
            <a:r>
              <a:rPr lang="en-GB" dirty="0" err="1">
                <a:ea typeface="+mn-lt"/>
                <a:cs typeface="+mn-lt"/>
              </a:rPr>
              <a:t>निष्कर्ष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390464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FC70-8290-731E-4080-4BF26DC9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969" y="1191977"/>
            <a:ext cx="5819106" cy="1049235"/>
          </a:xfrm>
        </p:spPr>
        <p:txBody>
          <a:bodyPr/>
          <a:lstStyle/>
          <a:p>
            <a:r>
              <a:rPr lang="en-GB" b="1" i="1" err="1">
                <a:highlight>
                  <a:srgbClr val="00FFFF"/>
                </a:highlight>
                <a:ea typeface="+mj-lt"/>
                <a:cs typeface="+mj-lt"/>
              </a:rPr>
              <a:t>वैज्ञानिक</a:t>
            </a:r>
            <a:r>
              <a:rPr lang="en-GB" b="1" i="1" dirty="0">
                <a:highlight>
                  <a:srgbClr val="00FFFF"/>
                </a:highlight>
                <a:ea typeface="+mj-lt"/>
                <a:cs typeface="+mj-lt"/>
              </a:rPr>
              <a:t> </a:t>
            </a:r>
            <a:r>
              <a:rPr lang="en-GB" b="1" i="1" err="1">
                <a:highlight>
                  <a:srgbClr val="00FFFF"/>
                </a:highlight>
                <a:ea typeface="+mj-lt"/>
                <a:cs typeface="+mj-lt"/>
              </a:rPr>
              <a:t>शिक्षाको</a:t>
            </a:r>
            <a:r>
              <a:rPr lang="en-GB" b="1" i="1" dirty="0">
                <a:highlight>
                  <a:srgbClr val="00FFFF"/>
                </a:highlight>
                <a:ea typeface="+mj-lt"/>
                <a:cs typeface="+mj-lt"/>
              </a:rPr>
              <a:t> </a:t>
            </a:r>
            <a:r>
              <a:rPr lang="en-GB" b="1" i="1" err="1">
                <a:highlight>
                  <a:srgbClr val="00FFFF"/>
                </a:highlight>
                <a:ea typeface="+mj-lt"/>
                <a:cs typeface="+mj-lt"/>
              </a:rPr>
              <a:t>परिचय</a:t>
            </a:r>
            <a:r>
              <a:rPr lang="en-GB" b="1" i="1" dirty="0">
                <a:highlight>
                  <a:srgbClr val="00FFFF"/>
                </a:highlight>
                <a:ea typeface="+mj-lt"/>
                <a:cs typeface="+mj-lt"/>
              </a:rPr>
              <a:t> </a:t>
            </a:r>
            <a:endParaRPr lang="en-US" b="1" i="1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9186-EE1E-E8A1-91F6-AE7AF85B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068681"/>
          </a:xfrm>
        </p:spPr>
        <p:txBody>
          <a:bodyPr>
            <a:normAutofit lnSpcReduction="10000"/>
          </a:bodyPr>
          <a:lstStyle/>
          <a:p>
            <a:r>
              <a:rPr lang="en-GB" dirty="0" err="1">
                <a:ea typeface="+mn-lt"/>
                <a:cs typeface="+mn-lt"/>
              </a:rPr>
              <a:t>वैज्ञानिक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शिक्षा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भनेको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वैज्ञानिक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विधिहरू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सैद्धान्तिक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ज्ञान</a:t>
            </a:r>
            <a:r>
              <a:rPr lang="en-GB" dirty="0">
                <a:ea typeface="+mn-lt"/>
                <a:cs typeface="+mn-lt"/>
              </a:rPr>
              <a:t>, र </a:t>
            </a:r>
            <a:r>
              <a:rPr lang="en-GB" dirty="0" err="1">
                <a:ea typeface="+mn-lt"/>
                <a:cs typeface="+mn-lt"/>
              </a:rPr>
              <a:t>प्रयोगात्मक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अध्ययनको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माध्यमबाट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विद्यार्थीहरूको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वैज्ञानिक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सोचको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विकास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गराउने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प्रक्रिया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हो</a:t>
            </a:r>
            <a:r>
              <a:rPr lang="en-GB" dirty="0">
                <a:ea typeface="+mn-lt"/>
                <a:cs typeface="+mn-lt"/>
              </a:rPr>
              <a:t>।</a:t>
            </a:r>
            <a:endParaRPr lang="en-GB" dirty="0"/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यसले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विद्यार्थीलाई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तथ्यहरू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बुझ्न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अनुसन्धान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गर्न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समस्या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समाधान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गर्न</a:t>
            </a:r>
            <a:r>
              <a:rPr lang="en-GB" dirty="0">
                <a:ea typeface="+mn-lt"/>
                <a:cs typeface="+mn-lt"/>
              </a:rPr>
              <a:t>, र </a:t>
            </a:r>
            <a:r>
              <a:rPr lang="en-GB" dirty="0" err="1">
                <a:ea typeface="+mn-lt"/>
                <a:cs typeface="+mn-lt"/>
              </a:rPr>
              <a:t>निष्कर्ष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निकाल्न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सिकाउँछ</a:t>
            </a:r>
            <a:r>
              <a:rPr lang="en-GB" dirty="0">
                <a:ea typeface="+mn-lt"/>
                <a:cs typeface="+mn-lt"/>
              </a:rPr>
              <a:t>।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99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4DE6-391B-71E6-103A-B18FB796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512" y="1216563"/>
            <a:ext cx="5132875" cy="806524"/>
          </a:xfrm>
        </p:spPr>
        <p:txBody>
          <a:bodyPr/>
          <a:lstStyle/>
          <a:p>
            <a:r>
              <a:rPr lang="en-GB" b="1" dirty="0" err="1">
                <a:ea typeface="+mj-lt"/>
                <a:cs typeface="+mj-lt"/>
              </a:rPr>
              <a:t>वैज्ञानिक</a:t>
            </a:r>
            <a:r>
              <a:rPr lang="en-GB" b="1" dirty="0">
                <a:ea typeface="+mj-lt"/>
                <a:cs typeface="+mj-lt"/>
              </a:rPr>
              <a:t> </a:t>
            </a:r>
            <a:r>
              <a:rPr lang="en-GB" b="1" dirty="0" err="1">
                <a:ea typeface="+mj-lt"/>
                <a:cs typeface="+mj-lt"/>
              </a:rPr>
              <a:t>शिक्षाको</a:t>
            </a:r>
            <a:r>
              <a:rPr lang="en-GB" b="1" dirty="0">
                <a:ea typeface="+mj-lt"/>
                <a:cs typeface="+mj-lt"/>
              </a:rPr>
              <a:t> </a:t>
            </a:r>
            <a:r>
              <a:rPr lang="en-GB" b="1" dirty="0" err="1">
                <a:ea typeface="+mj-lt"/>
                <a:cs typeface="+mj-lt"/>
              </a:rPr>
              <a:t>महत्त्व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1819-F8E3-6429-3B14-0C93751F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880525"/>
          </a:xfrm>
        </p:spPr>
        <p:txBody>
          <a:bodyPr/>
          <a:lstStyle/>
          <a:p>
            <a:r>
              <a:rPr lang="en-GB" dirty="0" err="1">
                <a:ea typeface="+mn-lt"/>
                <a:cs typeface="+mn-lt"/>
              </a:rPr>
              <a:t>वैज्ञानिक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शिक्षाले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विद्यार्थीहरूको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तर्कशक्ति</a:t>
            </a:r>
            <a:r>
              <a:rPr lang="en-GB" dirty="0">
                <a:ea typeface="+mn-lt"/>
                <a:cs typeface="+mn-lt"/>
              </a:rPr>
              <a:t> र </a:t>
            </a:r>
            <a:r>
              <a:rPr lang="en-GB" dirty="0" err="1">
                <a:ea typeface="+mn-lt"/>
                <a:cs typeface="+mn-lt"/>
              </a:rPr>
              <a:t>आलोचनात्मक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सोचको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विकास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गर्छ</a:t>
            </a:r>
            <a:r>
              <a:rPr lang="en-GB" dirty="0">
                <a:ea typeface="+mn-lt"/>
                <a:cs typeface="+mn-lt"/>
              </a:rPr>
              <a:t>।</a:t>
            </a:r>
            <a:endParaRPr lang="en-GB" dirty="0"/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यसले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विद्यार्थीलाई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आधुनिक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प्रविधिहरूको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प्रयोग</a:t>
            </a:r>
            <a:r>
              <a:rPr lang="en-GB" dirty="0">
                <a:ea typeface="+mn-lt"/>
                <a:cs typeface="+mn-lt"/>
              </a:rPr>
              <a:t> र </a:t>
            </a:r>
            <a:r>
              <a:rPr lang="en-GB" dirty="0" err="1">
                <a:ea typeface="+mn-lt"/>
                <a:cs typeface="+mn-lt"/>
              </a:rPr>
              <a:t>नयाँ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आविष्कारहरूको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विकासमा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प्रेरित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गर्छ</a:t>
            </a:r>
            <a:r>
              <a:rPr lang="en-GB" dirty="0">
                <a:ea typeface="+mn-lt"/>
                <a:cs typeface="+mn-lt"/>
              </a:rPr>
              <a:t>।</a:t>
            </a:r>
            <a:endParaRPr lang="en-GB" dirty="0"/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वैज्ञानिक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सोच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समाजको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विकास</a:t>
            </a:r>
            <a:r>
              <a:rPr lang="en-GB" dirty="0">
                <a:ea typeface="+mn-lt"/>
                <a:cs typeface="+mn-lt"/>
              </a:rPr>
              <a:t> र </a:t>
            </a:r>
            <a:r>
              <a:rPr lang="en-GB" dirty="0" err="1">
                <a:ea typeface="+mn-lt"/>
                <a:cs typeface="+mn-lt"/>
              </a:rPr>
              <a:t>सुधारका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लागि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महत्त्वपूर्ण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भूमिका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खेल्छ</a:t>
            </a:r>
            <a:r>
              <a:rPr lang="en-GB" dirty="0">
                <a:ea typeface="+mn-lt"/>
                <a:cs typeface="+mn-lt"/>
              </a:rPr>
              <a:t>।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93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93AD-D022-A7D1-978C-2C9FC45F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023" y="1295586"/>
            <a:ext cx="5364298" cy="727502"/>
          </a:xfrm>
        </p:spPr>
        <p:txBody>
          <a:bodyPr/>
          <a:lstStyle/>
          <a:p>
            <a:r>
              <a:rPr lang="en-GB" b="1" dirty="0" err="1">
                <a:ea typeface="+mj-lt"/>
                <a:cs typeface="+mj-lt"/>
              </a:rPr>
              <a:t>वैज्ञानिक</a:t>
            </a:r>
            <a:r>
              <a:rPr lang="en-GB" b="1" dirty="0">
                <a:ea typeface="+mj-lt"/>
                <a:cs typeface="+mj-lt"/>
              </a:rPr>
              <a:t> </a:t>
            </a:r>
            <a:r>
              <a:rPr lang="en-GB" b="1" dirty="0" err="1">
                <a:ea typeface="+mj-lt"/>
                <a:cs typeface="+mj-lt"/>
              </a:rPr>
              <a:t>शिक्षा</a:t>
            </a:r>
            <a:r>
              <a:rPr lang="en-GB" b="1" dirty="0">
                <a:ea typeface="+mj-lt"/>
                <a:cs typeface="+mj-lt"/>
              </a:rPr>
              <a:t> र </a:t>
            </a:r>
            <a:r>
              <a:rPr lang="en-GB" b="1" dirty="0" err="1">
                <a:ea typeface="+mj-lt"/>
                <a:cs typeface="+mj-lt"/>
              </a:rPr>
              <a:t>समाज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126DB-C5FE-97B7-BC58-9F309E3D8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276569"/>
          </a:xfrm>
        </p:spPr>
        <p:txBody>
          <a:bodyPr/>
          <a:lstStyle/>
          <a:p>
            <a:r>
              <a:rPr lang="en-GB" dirty="0" err="1">
                <a:ea typeface="+mn-lt"/>
                <a:cs typeface="+mn-lt"/>
              </a:rPr>
              <a:t>वैज्ञानिक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शिक्षाले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समाजमा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जागरूकता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फैलाउन</a:t>
            </a:r>
            <a:r>
              <a:rPr lang="en-GB" dirty="0">
                <a:ea typeface="+mn-lt"/>
                <a:cs typeface="+mn-lt"/>
              </a:rPr>
              <a:t> र अन्धविश्वासहरूको समाप्तिका लागि महत्त्वपूर्ण भूमिका खेल्छ।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 err="1">
                <a:ea typeface="+mn-lt"/>
                <a:cs typeface="+mn-lt"/>
              </a:rPr>
              <a:t>यसले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समाजमा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विज्ञान</a:t>
            </a:r>
            <a:r>
              <a:rPr lang="en-GB" dirty="0">
                <a:ea typeface="+mn-lt"/>
                <a:cs typeface="+mn-lt"/>
              </a:rPr>
              <a:t> र </a:t>
            </a:r>
            <a:r>
              <a:rPr lang="en-GB" dirty="0" err="1">
                <a:ea typeface="+mn-lt"/>
                <a:cs typeface="+mn-lt"/>
              </a:rPr>
              <a:t>प्रविधिको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महत्त्वबारे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चेतना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फैलाउँछ</a:t>
            </a:r>
            <a:r>
              <a:rPr lang="en-GB" dirty="0">
                <a:ea typeface="+mn-lt"/>
                <a:cs typeface="+mn-lt"/>
              </a:rPr>
              <a:t> र </a:t>
            </a:r>
            <a:r>
              <a:rPr lang="en-GB" dirty="0" err="1">
                <a:ea typeface="+mn-lt"/>
                <a:cs typeface="+mn-lt"/>
              </a:rPr>
              <a:t>जीवनस्तर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सुधार्न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सहयोग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गर्छ</a:t>
            </a:r>
            <a:r>
              <a:rPr lang="en-GB" dirty="0">
                <a:ea typeface="+mn-lt"/>
                <a:cs typeface="+mn-lt"/>
              </a:rPr>
              <a:t>।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09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346B-E81D-B682-78E2-993E6E9B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846" y="1233497"/>
            <a:ext cx="5674742" cy="676702"/>
          </a:xfrm>
        </p:spPr>
        <p:txBody>
          <a:bodyPr/>
          <a:lstStyle/>
          <a:p>
            <a:r>
              <a:rPr lang="en-GB" b="1" err="1">
                <a:ea typeface="+mj-lt"/>
                <a:cs typeface="+mj-lt"/>
              </a:rPr>
              <a:t>वैज्ञानिक</a:t>
            </a:r>
            <a:r>
              <a:rPr lang="en-GB" b="1" dirty="0">
                <a:ea typeface="+mj-lt"/>
                <a:cs typeface="+mj-lt"/>
              </a:rPr>
              <a:t> </a:t>
            </a:r>
            <a:r>
              <a:rPr lang="en-GB" b="1" err="1">
                <a:ea typeface="+mj-lt"/>
                <a:cs typeface="+mj-lt"/>
              </a:rPr>
              <a:t>शिक्षाका</a:t>
            </a:r>
            <a:r>
              <a:rPr lang="en-GB" b="1" dirty="0">
                <a:ea typeface="+mj-lt"/>
                <a:cs typeface="+mj-lt"/>
              </a:rPr>
              <a:t> </a:t>
            </a:r>
            <a:r>
              <a:rPr lang="en-GB" b="1" err="1">
                <a:ea typeface="+mj-lt"/>
                <a:cs typeface="+mj-lt"/>
              </a:rPr>
              <a:t>चुनौतीहरू</a:t>
            </a:r>
            <a:endParaRPr lang="en-US" b="1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6E27D-90BA-3B7E-9329-0DD2B625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112" y="2529376"/>
            <a:ext cx="9603275" cy="1796791"/>
          </a:xfrm>
        </p:spPr>
        <p:txBody>
          <a:bodyPr/>
          <a:lstStyle/>
          <a:p>
            <a:r>
              <a:rPr lang="en-GB" dirty="0" err="1">
                <a:ea typeface="+mn-lt"/>
                <a:cs typeface="+mn-lt"/>
              </a:rPr>
              <a:t>प्राविधिक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स्रोतहरूको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अभाव</a:t>
            </a:r>
            <a:endParaRPr lang="en-GB" dirty="0" err="1"/>
          </a:p>
          <a:p>
            <a:r>
              <a:rPr lang="en-GB" dirty="0" err="1">
                <a:ea typeface="+mn-lt"/>
                <a:cs typeface="+mn-lt"/>
              </a:rPr>
              <a:t>ग्रामीण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क्षेत्रहरूमा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वैज्ञानिक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शिक्षाको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पहुँच</a:t>
            </a:r>
          </a:p>
          <a:p>
            <a:r>
              <a:rPr lang="en-GB" dirty="0" err="1">
                <a:ea typeface="+mn-lt"/>
                <a:cs typeface="+mn-lt"/>
              </a:rPr>
              <a:t>शिक्षकहरूको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वैज्ञानिक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ज्ञानको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अभाव</a:t>
            </a:r>
            <a:endParaRPr lang="en-GB" dirty="0" err="1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28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A1DF-3FFD-70E5-35EB-A01F947B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601" y="1143186"/>
            <a:ext cx="6436742" cy="879902"/>
          </a:xfrm>
        </p:spPr>
        <p:txBody>
          <a:bodyPr>
            <a:normAutofit/>
          </a:bodyPr>
          <a:lstStyle/>
          <a:p>
            <a:r>
              <a:rPr lang="en-GB" b="1" err="1"/>
              <a:t>वैज्ञानिक</a:t>
            </a:r>
            <a:r>
              <a:rPr lang="en-GB" b="1" dirty="0"/>
              <a:t> </a:t>
            </a:r>
            <a:r>
              <a:rPr lang="en-GB" b="1" err="1"/>
              <a:t>शिक्षामा</a:t>
            </a:r>
            <a:r>
              <a:rPr lang="en-GB" b="1" dirty="0"/>
              <a:t> </a:t>
            </a:r>
            <a:r>
              <a:rPr lang="en-GB" b="1" err="1"/>
              <a:t>सुधारका</a:t>
            </a:r>
            <a:r>
              <a:rPr lang="en-GB" b="1" dirty="0"/>
              <a:t> </a:t>
            </a:r>
            <a:r>
              <a:rPr lang="en-GB" b="1" err="1"/>
              <a:t>उपायहरू</a:t>
            </a:r>
            <a:endParaRPr lang="en-US" b="1" err="1"/>
          </a:p>
          <a:p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A6BCD-A232-3C62-7668-1BF2886B7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900" cap="all" dirty="0" err="1">
                <a:ea typeface="+mn-lt"/>
                <a:cs typeface="+mn-lt"/>
              </a:rPr>
              <a:t>आधुनिक</a:t>
            </a:r>
            <a:r>
              <a:rPr lang="en-GB" sz="2900" cap="all" dirty="0">
                <a:ea typeface="+mn-lt"/>
                <a:cs typeface="+mn-lt"/>
              </a:rPr>
              <a:t> </a:t>
            </a:r>
            <a:r>
              <a:rPr lang="en-GB" sz="2900" cap="all" dirty="0" err="1">
                <a:ea typeface="+mn-lt"/>
                <a:cs typeface="+mn-lt"/>
              </a:rPr>
              <a:t>शिक्षण</a:t>
            </a:r>
            <a:r>
              <a:rPr lang="en-GB" sz="2900" cap="all" dirty="0">
                <a:ea typeface="+mn-lt"/>
                <a:cs typeface="+mn-lt"/>
              </a:rPr>
              <a:t> </a:t>
            </a:r>
            <a:r>
              <a:rPr lang="en-GB" sz="2900" cap="all" dirty="0" err="1">
                <a:ea typeface="+mn-lt"/>
                <a:cs typeface="+mn-lt"/>
              </a:rPr>
              <a:t>विधिहरू</a:t>
            </a:r>
            <a:r>
              <a:rPr lang="en-GB" sz="2900" cap="all" dirty="0">
                <a:ea typeface="+mn-lt"/>
                <a:cs typeface="+mn-lt"/>
              </a:rPr>
              <a:t> र </a:t>
            </a:r>
            <a:r>
              <a:rPr lang="en-GB" sz="2900" cap="all" dirty="0" err="1">
                <a:ea typeface="+mn-lt"/>
                <a:cs typeface="+mn-lt"/>
              </a:rPr>
              <a:t>प्रविधिको</a:t>
            </a:r>
            <a:r>
              <a:rPr lang="en-GB" sz="2900" cap="all" dirty="0">
                <a:ea typeface="+mn-lt"/>
                <a:cs typeface="+mn-lt"/>
              </a:rPr>
              <a:t> </a:t>
            </a:r>
            <a:r>
              <a:rPr lang="en-GB" sz="2900" cap="all" dirty="0" err="1">
                <a:ea typeface="+mn-lt"/>
                <a:cs typeface="+mn-lt"/>
              </a:rPr>
              <a:t>प्रयोग</a:t>
            </a:r>
            <a:endParaRPr lang="en-GB" sz="2900" cap="all" dirty="0" err="1">
              <a:latin typeface="Arial"/>
              <a:cs typeface="Arial"/>
            </a:endParaRPr>
          </a:p>
          <a:p>
            <a:endParaRPr lang="en-GB" sz="2900" cap="all" dirty="0">
              <a:ea typeface="+mn-lt"/>
              <a:cs typeface="+mn-lt"/>
            </a:endParaRPr>
          </a:p>
          <a:p>
            <a:r>
              <a:rPr lang="en-GB" sz="2900" cap="all" err="1">
                <a:ea typeface="+mn-lt"/>
                <a:cs typeface="+mn-lt"/>
              </a:rPr>
              <a:t>शिक्षकहरूको</a:t>
            </a:r>
            <a:r>
              <a:rPr lang="en-GB" sz="2900" cap="all" dirty="0">
                <a:ea typeface="+mn-lt"/>
                <a:cs typeface="+mn-lt"/>
              </a:rPr>
              <a:t> </a:t>
            </a:r>
            <a:r>
              <a:rPr lang="en-GB" sz="2900" cap="all" err="1">
                <a:ea typeface="+mn-lt"/>
                <a:cs typeface="+mn-lt"/>
              </a:rPr>
              <a:t>वैज्ञानिक</a:t>
            </a:r>
            <a:r>
              <a:rPr lang="en-GB" sz="2900" cap="all" dirty="0">
                <a:ea typeface="+mn-lt"/>
                <a:cs typeface="+mn-lt"/>
              </a:rPr>
              <a:t> </a:t>
            </a:r>
            <a:r>
              <a:rPr lang="en-GB" sz="2900" cap="all" err="1">
                <a:ea typeface="+mn-lt"/>
                <a:cs typeface="+mn-lt"/>
              </a:rPr>
              <a:t>ज्ञान</a:t>
            </a:r>
            <a:r>
              <a:rPr lang="en-GB" sz="2900" cap="all">
                <a:ea typeface="+mn-lt"/>
                <a:cs typeface="+mn-lt"/>
              </a:rPr>
              <a:t> र </a:t>
            </a:r>
            <a:r>
              <a:rPr lang="en-GB" sz="2900" cap="all" err="1">
                <a:ea typeface="+mn-lt"/>
                <a:cs typeface="+mn-lt"/>
              </a:rPr>
              <a:t>तालिममा</a:t>
            </a:r>
            <a:r>
              <a:rPr lang="en-GB" sz="2900" cap="all">
                <a:ea typeface="+mn-lt"/>
                <a:cs typeface="+mn-lt"/>
              </a:rPr>
              <a:t> </a:t>
            </a:r>
            <a:r>
              <a:rPr lang="en-GB" sz="2900" cap="all" err="1">
                <a:ea typeface="+mn-lt"/>
                <a:cs typeface="+mn-lt"/>
              </a:rPr>
              <a:t>सुधार</a:t>
            </a:r>
            <a:endParaRPr lang="en-GB" err="1"/>
          </a:p>
          <a:p>
            <a:endParaRPr lang="en-GB" sz="2900" cap="all" dirty="0">
              <a:ea typeface="+mn-lt"/>
              <a:cs typeface="+mn-lt"/>
            </a:endParaRPr>
          </a:p>
          <a:p>
            <a:r>
              <a:rPr lang="en-GB" sz="2900" cap="all" dirty="0" err="1">
                <a:ea typeface="+mn-lt"/>
                <a:cs typeface="+mn-lt"/>
              </a:rPr>
              <a:t>वैज्ञानिक</a:t>
            </a:r>
            <a:r>
              <a:rPr lang="en-GB" sz="2900" cap="all" dirty="0">
                <a:ea typeface="+mn-lt"/>
                <a:cs typeface="+mn-lt"/>
              </a:rPr>
              <a:t> </a:t>
            </a:r>
            <a:r>
              <a:rPr lang="en-GB" sz="2900" cap="all" dirty="0" err="1">
                <a:ea typeface="+mn-lt"/>
                <a:cs typeface="+mn-lt"/>
              </a:rPr>
              <a:t>अनुसन्धान</a:t>
            </a:r>
            <a:r>
              <a:rPr lang="en-GB" sz="2900" cap="all" dirty="0">
                <a:ea typeface="+mn-lt"/>
                <a:cs typeface="+mn-lt"/>
              </a:rPr>
              <a:t> र </a:t>
            </a:r>
            <a:r>
              <a:rPr lang="en-GB" sz="2900" cap="all" dirty="0" err="1">
                <a:ea typeface="+mn-lt"/>
                <a:cs typeface="+mn-lt"/>
              </a:rPr>
              <a:t>विकासमा</a:t>
            </a:r>
            <a:r>
              <a:rPr lang="en-GB" sz="2900" cap="all" dirty="0">
                <a:ea typeface="+mn-lt"/>
                <a:cs typeface="+mn-lt"/>
              </a:rPr>
              <a:t> </a:t>
            </a:r>
            <a:r>
              <a:rPr lang="en-GB" sz="2900" cap="all" dirty="0" err="1">
                <a:ea typeface="+mn-lt"/>
                <a:cs typeface="+mn-lt"/>
              </a:rPr>
              <a:t>लगानीको</a:t>
            </a:r>
            <a:r>
              <a:rPr lang="en-GB" sz="2900" cap="all" dirty="0">
                <a:ea typeface="+mn-lt"/>
                <a:cs typeface="+mn-lt"/>
              </a:rPr>
              <a:t> </a:t>
            </a:r>
            <a:r>
              <a:rPr lang="en-GB" sz="2900" cap="all" dirty="0" err="1">
                <a:ea typeface="+mn-lt"/>
                <a:cs typeface="+mn-lt"/>
              </a:rPr>
              <a:t>वृद्धि</a:t>
            </a:r>
            <a:endParaRPr lang="en-GB" dirty="0" err="1"/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,Sans-Serif" panose="020B0604020202020204" pitchFamily="34" charset="0"/>
            </a:pPr>
            <a:endParaRPr lang="en-GB" sz="2900" cap="all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39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33E0-4171-88C3-3296-DB480E5A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189" y="1230722"/>
            <a:ext cx="3455614" cy="790930"/>
          </a:xfrm>
        </p:spPr>
        <p:txBody>
          <a:bodyPr>
            <a:normAutofit/>
          </a:bodyPr>
          <a:lstStyle/>
          <a:p>
            <a:r>
              <a:rPr lang="en-GB" sz="3700" b="1" dirty="0" err="1">
                <a:ea typeface="+mj-lt"/>
                <a:cs typeface="+mj-lt"/>
              </a:rPr>
              <a:t>निष्कर्ष</a:t>
            </a:r>
            <a:endParaRPr lang="en-US" sz="37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8F17F-EB7A-D6C9-89AD-D03D09897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410" y="2622749"/>
            <a:ext cx="9603275" cy="1952444"/>
          </a:xfrm>
        </p:spPr>
        <p:txBody>
          <a:bodyPr/>
          <a:lstStyle/>
          <a:p>
            <a:pPr marL="457200" indent="-457200" algn="ctr">
              <a:buAutoNum type="arabicPeriod"/>
            </a:pPr>
            <a:r>
              <a:rPr lang="en-GB" err="1">
                <a:ea typeface="+mn-lt"/>
                <a:cs typeface="+mn-lt"/>
              </a:rPr>
              <a:t>वैज्ञानिक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शिक्षा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समाजको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सर्वाङ्गीण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विकासका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लागि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अत्यावश्यक</a:t>
            </a:r>
            <a:r>
              <a:rPr lang="en-GB" dirty="0">
                <a:ea typeface="+mn-lt"/>
                <a:cs typeface="+mn-lt"/>
              </a:rPr>
              <a:t> छ।</a:t>
            </a:r>
            <a:endParaRPr lang="en-GB" dirty="0"/>
          </a:p>
          <a:p>
            <a:pPr marL="457200" indent="-457200" algn="ctr">
              <a:buAutoNum type="arabicPeriod"/>
            </a:pPr>
            <a:r>
              <a:rPr lang="en-GB" err="1">
                <a:ea typeface="+mn-lt"/>
                <a:cs typeface="+mn-lt"/>
              </a:rPr>
              <a:t>यसको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प्रभावकारिताका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लागि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शिक्षण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विधि</a:t>
            </a:r>
            <a:r>
              <a:rPr lang="en-GB" dirty="0">
                <a:ea typeface="+mn-lt"/>
                <a:cs typeface="+mn-lt"/>
              </a:rPr>
              <a:t> र </a:t>
            </a:r>
            <a:r>
              <a:rPr lang="en-GB" err="1">
                <a:ea typeface="+mn-lt"/>
                <a:cs typeface="+mn-lt"/>
              </a:rPr>
              <a:t>पाठ्यक्रममा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सुधार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आवश्यक</a:t>
            </a:r>
            <a:r>
              <a:rPr lang="en-GB" dirty="0">
                <a:ea typeface="+mn-lt"/>
                <a:cs typeface="+mn-lt"/>
              </a:rPr>
              <a:t> छ।</a:t>
            </a:r>
            <a:endParaRPr lang="en-GB" dirty="0"/>
          </a:p>
          <a:p>
            <a:pPr marL="457200" indent="-457200" algn="ctr">
              <a:buAutoNum type="arabicPeriod"/>
            </a:pPr>
            <a:r>
              <a:rPr lang="en-GB" err="1">
                <a:ea typeface="+mn-lt"/>
                <a:cs typeface="+mn-lt"/>
              </a:rPr>
              <a:t>वैज्ञानिक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शिक्षा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प्रत्येक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नागरिकको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अधिकार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हो</a:t>
            </a:r>
            <a:r>
              <a:rPr lang="en-GB" dirty="0">
                <a:ea typeface="+mn-lt"/>
                <a:cs typeface="+mn-lt"/>
              </a:rPr>
              <a:t>, र </a:t>
            </a:r>
            <a:r>
              <a:rPr lang="en-GB" err="1">
                <a:ea typeface="+mn-lt"/>
                <a:cs typeface="+mn-lt"/>
              </a:rPr>
              <a:t>यसलाई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सुनिश्चित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गर्न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सबैले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प्रयास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गर्नुपर्छ</a:t>
            </a:r>
            <a:r>
              <a:rPr lang="en-GB" dirty="0">
                <a:ea typeface="+mn-lt"/>
                <a:cs typeface="+mn-lt"/>
              </a:rPr>
              <a:t>।</a:t>
            </a:r>
            <a:endParaRPr lang="en-GB" dirty="0"/>
          </a:p>
          <a:p>
            <a:pPr marL="457200" indent="-457200" algn="ctr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9825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Widescreen</PresentationFormat>
  <Paragraphs>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समूह परिचय</vt:lpstr>
      <vt:lpstr>आभार व्यक्त</vt:lpstr>
      <vt:lpstr>विषयवस्तु</vt:lpstr>
      <vt:lpstr>वैज्ञानिक शिक्षाको परिचय </vt:lpstr>
      <vt:lpstr>वैज्ञानिक शिक्षाको महत्त्व</vt:lpstr>
      <vt:lpstr>वैज्ञानिक शिक्षा र समाज</vt:lpstr>
      <vt:lpstr>वैज्ञानिक शिक्षाका चुनौतीहरू</vt:lpstr>
      <vt:lpstr>वैज्ञानिक शिक्षामा सुधारका उपायहरू </vt:lpstr>
      <vt:lpstr>निष्कर्ष</vt:lpstr>
      <vt:lpstr>सन्दर्भहरू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100</cp:revision>
  <dcterms:created xsi:type="dcterms:W3CDTF">2024-08-11T15:39:34Z</dcterms:created>
  <dcterms:modified xsi:type="dcterms:W3CDTF">2024-08-11T16:02:30Z</dcterms:modified>
</cp:coreProperties>
</file>