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444" y="1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30A0266-7F63-4A7B-AA4F-C54F703657CC}" type="datetimeFigureOut">
              <a:rPr lang="es-DO" smtClean="0"/>
              <a:t>20/2/2023</a:t>
            </a:fld>
            <a:endParaRPr lang="es-DO"/>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DO"/>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ABBCA73-DC81-4BF9-BB0C-3AD1DEE3B2AF}" type="slidenum">
              <a:rPr lang="es-DO" smtClean="0"/>
              <a:t>‹#›</a:t>
            </a:fld>
            <a:endParaRPr lang="es-DO"/>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92704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A0266-7F63-4A7B-AA4F-C54F703657CC}" type="datetimeFigureOut">
              <a:rPr lang="es-DO" smtClean="0"/>
              <a:t>20/2/2023</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BABBCA73-DC81-4BF9-BB0C-3AD1DEE3B2AF}" type="slidenum">
              <a:rPr lang="es-DO" smtClean="0"/>
              <a:t>‹#›</a:t>
            </a:fld>
            <a:endParaRPr lang="es-DO"/>
          </a:p>
        </p:txBody>
      </p:sp>
    </p:spTree>
    <p:extLst>
      <p:ext uri="{BB962C8B-B14F-4D97-AF65-F5344CB8AC3E}">
        <p14:creationId xmlns:p14="http://schemas.microsoft.com/office/powerpoint/2010/main" val="219479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A0266-7F63-4A7B-AA4F-C54F703657CC}" type="datetimeFigureOut">
              <a:rPr lang="es-DO" smtClean="0"/>
              <a:t>20/2/2023</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BABBCA73-DC81-4BF9-BB0C-3AD1DEE3B2AF}" type="slidenum">
              <a:rPr lang="es-DO" smtClean="0"/>
              <a:t>‹#›</a:t>
            </a:fld>
            <a:endParaRPr lang="es-DO"/>
          </a:p>
        </p:txBody>
      </p:sp>
    </p:spTree>
    <p:extLst>
      <p:ext uri="{BB962C8B-B14F-4D97-AF65-F5344CB8AC3E}">
        <p14:creationId xmlns:p14="http://schemas.microsoft.com/office/powerpoint/2010/main" val="423395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A0266-7F63-4A7B-AA4F-C54F703657CC}" type="datetimeFigureOut">
              <a:rPr lang="es-DO" smtClean="0"/>
              <a:t>20/2/2023</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BABBCA73-DC81-4BF9-BB0C-3AD1DEE3B2AF}" type="slidenum">
              <a:rPr lang="es-DO" smtClean="0"/>
              <a:t>‹#›</a:t>
            </a:fld>
            <a:endParaRPr lang="es-DO"/>
          </a:p>
        </p:txBody>
      </p:sp>
    </p:spTree>
    <p:extLst>
      <p:ext uri="{BB962C8B-B14F-4D97-AF65-F5344CB8AC3E}">
        <p14:creationId xmlns:p14="http://schemas.microsoft.com/office/powerpoint/2010/main" val="125020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A0266-7F63-4A7B-AA4F-C54F703657CC}" type="datetimeFigureOut">
              <a:rPr lang="es-DO" smtClean="0"/>
              <a:t>20/2/2023</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BABBCA73-DC81-4BF9-BB0C-3AD1DEE3B2AF}" type="slidenum">
              <a:rPr lang="es-DO" smtClean="0"/>
              <a:t>‹#›</a:t>
            </a:fld>
            <a:endParaRPr lang="es-DO"/>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65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A0266-7F63-4A7B-AA4F-C54F703657CC}" type="datetimeFigureOut">
              <a:rPr lang="es-DO" smtClean="0"/>
              <a:t>20/2/2023</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BABBCA73-DC81-4BF9-BB0C-3AD1DEE3B2AF}" type="slidenum">
              <a:rPr lang="es-DO" smtClean="0"/>
              <a:t>‹#›</a:t>
            </a:fld>
            <a:endParaRPr lang="es-DO"/>
          </a:p>
        </p:txBody>
      </p:sp>
    </p:spTree>
    <p:extLst>
      <p:ext uri="{BB962C8B-B14F-4D97-AF65-F5344CB8AC3E}">
        <p14:creationId xmlns:p14="http://schemas.microsoft.com/office/powerpoint/2010/main" val="195063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A0266-7F63-4A7B-AA4F-C54F703657CC}" type="datetimeFigureOut">
              <a:rPr lang="es-DO" smtClean="0"/>
              <a:t>20/2/2023</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BABBCA73-DC81-4BF9-BB0C-3AD1DEE3B2AF}" type="slidenum">
              <a:rPr lang="es-DO" smtClean="0"/>
              <a:t>‹#›</a:t>
            </a:fld>
            <a:endParaRPr lang="es-DO"/>
          </a:p>
        </p:txBody>
      </p:sp>
    </p:spTree>
    <p:extLst>
      <p:ext uri="{BB962C8B-B14F-4D97-AF65-F5344CB8AC3E}">
        <p14:creationId xmlns:p14="http://schemas.microsoft.com/office/powerpoint/2010/main" val="131700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A0266-7F63-4A7B-AA4F-C54F703657CC}" type="datetimeFigureOut">
              <a:rPr lang="es-DO" smtClean="0"/>
              <a:t>20/2/2023</a:t>
            </a:fld>
            <a:endParaRPr lang="es-DO"/>
          </a:p>
        </p:txBody>
      </p:sp>
      <p:sp>
        <p:nvSpPr>
          <p:cNvPr id="4" name="Footer Placeholder 3"/>
          <p:cNvSpPr>
            <a:spLocks noGrp="1"/>
          </p:cNvSpPr>
          <p:nvPr>
            <p:ph type="ftr" sz="quarter" idx="11"/>
          </p:nvPr>
        </p:nvSpPr>
        <p:spPr/>
        <p:txBody>
          <a:bodyPr/>
          <a:lstStyle/>
          <a:p>
            <a:endParaRPr lang="es-DO"/>
          </a:p>
        </p:txBody>
      </p:sp>
      <p:sp>
        <p:nvSpPr>
          <p:cNvPr id="5" name="Slide Number Placeholder 4"/>
          <p:cNvSpPr>
            <a:spLocks noGrp="1"/>
          </p:cNvSpPr>
          <p:nvPr>
            <p:ph type="sldNum" sz="quarter" idx="12"/>
          </p:nvPr>
        </p:nvSpPr>
        <p:spPr/>
        <p:txBody>
          <a:bodyPr/>
          <a:lstStyle/>
          <a:p>
            <a:fld id="{BABBCA73-DC81-4BF9-BB0C-3AD1DEE3B2AF}" type="slidenum">
              <a:rPr lang="es-DO" smtClean="0"/>
              <a:t>‹#›</a:t>
            </a:fld>
            <a:endParaRPr lang="es-DO"/>
          </a:p>
        </p:txBody>
      </p:sp>
    </p:spTree>
    <p:extLst>
      <p:ext uri="{BB962C8B-B14F-4D97-AF65-F5344CB8AC3E}">
        <p14:creationId xmlns:p14="http://schemas.microsoft.com/office/powerpoint/2010/main" val="12194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A0266-7F63-4A7B-AA4F-C54F703657CC}" type="datetimeFigureOut">
              <a:rPr lang="es-DO" smtClean="0"/>
              <a:t>20/2/2023</a:t>
            </a:fld>
            <a:endParaRPr lang="es-DO"/>
          </a:p>
        </p:txBody>
      </p:sp>
      <p:sp>
        <p:nvSpPr>
          <p:cNvPr id="3" name="Footer Placeholder 2"/>
          <p:cNvSpPr>
            <a:spLocks noGrp="1"/>
          </p:cNvSpPr>
          <p:nvPr>
            <p:ph type="ftr" sz="quarter" idx="11"/>
          </p:nvPr>
        </p:nvSpPr>
        <p:spPr/>
        <p:txBody>
          <a:bodyPr/>
          <a:lstStyle/>
          <a:p>
            <a:endParaRPr lang="es-DO"/>
          </a:p>
        </p:txBody>
      </p:sp>
      <p:sp>
        <p:nvSpPr>
          <p:cNvPr id="4" name="Slide Number Placeholder 3"/>
          <p:cNvSpPr>
            <a:spLocks noGrp="1"/>
          </p:cNvSpPr>
          <p:nvPr>
            <p:ph type="sldNum" sz="quarter" idx="12"/>
          </p:nvPr>
        </p:nvSpPr>
        <p:spPr/>
        <p:txBody>
          <a:bodyPr/>
          <a:lstStyle/>
          <a:p>
            <a:fld id="{BABBCA73-DC81-4BF9-BB0C-3AD1DEE3B2AF}" type="slidenum">
              <a:rPr lang="es-DO" smtClean="0"/>
              <a:t>‹#›</a:t>
            </a:fld>
            <a:endParaRPr lang="es-DO"/>
          </a:p>
        </p:txBody>
      </p:sp>
    </p:spTree>
    <p:extLst>
      <p:ext uri="{BB962C8B-B14F-4D97-AF65-F5344CB8AC3E}">
        <p14:creationId xmlns:p14="http://schemas.microsoft.com/office/powerpoint/2010/main" val="425379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A0266-7F63-4A7B-AA4F-C54F703657CC}" type="datetimeFigureOut">
              <a:rPr lang="es-DO" smtClean="0"/>
              <a:t>20/2/2023</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BABBCA73-DC81-4BF9-BB0C-3AD1DEE3B2AF}" type="slidenum">
              <a:rPr lang="es-DO" smtClean="0"/>
              <a:t>‹#›</a:t>
            </a:fld>
            <a:endParaRPr lang="es-DO"/>
          </a:p>
        </p:txBody>
      </p:sp>
    </p:spTree>
    <p:extLst>
      <p:ext uri="{BB962C8B-B14F-4D97-AF65-F5344CB8AC3E}">
        <p14:creationId xmlns:p14="http://schemas.microsoft.com/office/powerpoint/2010/main" val="84405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A0266-7F63-4A7B-AA4F-C54F703657CC}" type="datetimeFigureOut">
              <a:rPr lang="es-DO" smtClean="0"/>
              <a:t>20/2/2023</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BABBCA73-DC81-4BF9-BB0C-3AD1DEE3B2AF}" type="slidenum">
              <a:rPr lang="es-DO" smtClean="0"/>
              <a:t>‹#›</a:t>
            </a:fld>
            <a:endParaRPr lang="es-DO"/>
          </a:p>
        </p:txBody>
      </p:sp>
    </p:spTree>
    <p:extLst>
      <p:ext uri="{BB962C8B-B14F-4D97-AF65-F5344CB8AC3E}">
        <p14:creationId xmlns:p14="http://schemas.microsoft.com/office/powerpoint/2010/main" val="3169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30A0266-7F63-4A7B-AA4F-C54F703657CC}" type="datetimeFigureOut">
              <a:rPr lang="es-DO" smtClean="0"/>
              <a:t>20/2/2023</a:t>
            </a:fld>
            <a:endParaRPr lang="es-DO"/>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DO"/>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ABBCA73-DC81-4BF9-BB0C-3AD1DEE3B2AF}" type="slidenum">
              <a:rPr lang="es-DO" smtClean="0"/>
              <a:t>‹#›</a:t>
            </a:fld>
            <a:endParaRPr lang="es-DO"/>
          </a:p>
        </p:txBody>
      </p:sp>
    </p:spTree>
    <p:extLst>
      <p:ext uri="{BB962C8B-B14F-4D97-AF65-F5344CB8AC3E}">
        <p14:creationId xmlns:p14="http://schemas.microsoft.com/office/powerpoint/2010/main" val="629033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8CB3-B2F6-7AA5-C3E3-35B5A921D497}"/>
              </a:ext>
            </a:extLst>
          </p:cNvPr>
          <p:cNvSpPr>
            <a:spLocks noGrp="1"/>
          </p:cNvSpPr>
          <p:nvPr>
            <p:ph type="ctrTitle"/>
          </p:nvPr>
        </p:nvSpPr>
        <p:spPr/>
        <p:txBody>
          <a:bodyPr/>
          <a:lstStyle/>
          <a:p>
            <a:r>
              <a:rPr lang="en-US" dirty="0"/>
              <a:t>Scrum-Agile</a:t>
            </a:r>
            <a:endParaRPr lang="es-DO" dirty="0"/>
          </a:p>
        </p:txBody>
      </p:sp>
      <p:sp>
        <p:nvSpPr>
          <p:cNvPr id="3" name="Subtitle 2">
            <a:extLst>
              <a:ext uri="{FF2B5EF4-FFF2-40B4-BE49-F238E27FC236}">
                <a16:creationId xmlns:a16="http://schemas.microsoft.com/office/drawing/2014/main" id="{8C208131-101D-4D31-842B-E47AB419891A}"/>
              </a:ext>
            </a:extLst>
          </p:cNvPr>
          <p:cNvSpPr>
            <a:spLocks noGrp="1"/>
          </p:cNvSpPr>
          <p:nvPr>
            <p:ph type="subTitle" idx="1"/>
          </p:nvPr>
        </p:nvSpPr>
        <p:spPr/>
        <p:txBody>
          <a:bodyPr>
            <a:normAutofit fontScale="77500" lnSpcReduction="20000"/>
          </a:bodyPr>
          <a:lstStyle/>
          <a:p>
            <a:pPr algn="r"/>
            <a:endParaRPr lang="en-US" sz="1600" dirty="0"/>
          </a:p>
          <a:p>
            <a:pPr algn="r"/>
            <a:endParaRPr lang="en-US" sz="1600" dirty="0"/>
          </a:p>
          <a:p>
            <a:pPr algn="r"/>
            <a:endParaRPr lang="en-US" sz="1600" dirty="0"/>
          </a:p>
          <a:p>
            <a:pPr algn="r"/>
            <a:endParaRPr lang="en-US" sz="1600" dirty="0"/>
          </a:p>
          <a:p>
            <a:pPr algn="r"/>
            <a:r>
              <a:rPr lang="en-US" sz="1600" dirty="0"/>
              <a:t>Jhariel Almonte Ventura</a:t>
            </a:r>
            <a:endParaRPr lang="es-DO" sz="1600" dirty="0"/>
          </a:p>
        </p:txBody>
      </p:sp>
    </p:spTree>
    <p:extLst>
      <p:ext uri="{BB962C8B-B14F-4D97-AF65-F5344CB8AC3E}">
        <p14:creationId xmlns:p14="http://schemas.microsoft.com/office/powerpoint/2010/main" val="342246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496FA81-BA5B-DAB8-ABD5-614926A38E3B}"/>
              </a:ext>
            </a:extLst>
          </p:cNvPr>
          <p:cNvSpPr/>
          <p:nvPr/>
        </p:nvSpPr>
        <p:spPr>
          <a:xfrm>
            <a:off x="8009818" y="2775988"/>
            <a:ext cx="1145197" cy="990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sp>
        <p:nvSpPr>
          <p:cNvPr id="2" name="Title 1">
            <a:extLst>
              <a:ext uri="{FF2B5EF4-FFF2-40B4-BE49-F238E27FC236}">
                <a16:creationId xmlns:a16="http://schemas.microsoft.com/office/drawing/2014/main" id="{DD4F73E1-AD99-0CA7-6579-89C86D225BF2}"/>
              </a:ext>
            </a:extLst>
          </p:cNvPr>
          <p:cNvSpPr>
            <a:spLocks noGrp="1"/>
          </p:cNvSpPr>
          <p:nvPr>
            <p:ph type="title"/>
          </p:nvPr>
        </p:nvSpPr>
        <p:spPr>
          <a:xfrm>
            <a:off x="10259" y="-309489"/>
            <a:ext cx="4699590" cy="1295046"/>
          </a:xfrm>
        </p:spPr>
        <p:txBody>
          <a:bodyPr>
            <a:normAutofit/>
          </a:bodyPr>
          <a:lstStyle/>
          <a:p>
            <a:r>
              <a:rPr lang="en-US" sz="3200" dirty="0"/>
              <a:t>The Scrum-Agile Team</a:t>
            </a:r>
            <a:endParaRPr lang="es-DO" sz="3200" dirty="0"/>
          </a:p>
        </p:txBody>
      </p:sp>
      <p:sp>
        <p:nvSpPr>
          <p:cNvPr id="7" name="Rectangle: Rounded Corners 6">
            <a:extLst>
              <a:ext uri="{FF2B5EF4-FFF2-40B4-BE49-F238E27FC236}">
                <a16:creationId xmlns:a16="http://schemas.microsoft.com/office/drawing/2014/main" id="{011A065E-4A2B-7DDC-2E9D-1FD3B78F6269}"/>
              </a:ext>
            </a:extLst>
          </p:cNvPr>
          <p:cNvSpPr/>
          <p:nvPr/>
        </p:nvSpPr>
        <p:spPr>
          <a:xfrm>
            <a:off x="7461397" y="1287602"/>
            <a:ext cx="2242039" cy="99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8" name="TextBox 7">
            <a:extLst>
              <a:ext uri="{FF2B5EF4-FFF2-40B4-BE49-F238E27FC236}">
                <a16:creationId xmlns:a16="http://schemas.microsoft.com/office/drawing/2014/main" id="{346876BD-1577-8031-6670-4D6C19037C28}"/>
              </a:ext>
            </a:extLst>
          </p:cNvPr>
          <p:cNvSpPr txBox="1"/>
          <p:nvPr/>
        </p:nvSpPr>
        <p:spPr>
          <a:xfrm>
            <a:off x="8015314" y="3322518"/>
            <a:ext cx="1354016" cy="261610"/>
          </a:xfrm>
          <a:prstGeom prst="rect">
            <a:avLst/>
          </a:prstGeom>
          <a:noFill/>
        </p:spPr>
        <p:txBody>
          <a:bodyPr wrap="square" rtlCol="0">
            <a:spAutoFit/>
          </a:bodyPr>
          <a:lstStyle/>
          <a:p>
            <a:r>
              <a:rPr lang="en-US" sz="1100" dirty="0">
                <a:solidFill>
                  <a:schemeClr val="bg1"/>
                </a:solidFill>
              </a:rPr>
              <a:t>Product Owner</a:t>
            </a:r>
            <a:endParaRPr lang="es-DO" sz="1100" dirty="0">
              <a:solidFill>
                <a:schemeClr val="bg1"/>
              </a:solidFill>
            </a:endParaRPr>
          </a:p>
        </p:txBody>
      </p:sp>
      <p:sp>
        <p:nvSpPr>
          <p:cNvPr id="9" name="TextBox 8">
            <a:extLst>
              <a:ext uri="{FF2B5EF4-FFF2-40B4-BE49-F238E27FC236}">
                <a16:creationId xmlns:a16="http://schemas.microsoft.com/office/drawing/2014/main" id="{07F2D06B-57CB-7FEC-FBE1-D32AA57D7289}"/>
              </a:ext>
            </a:extLst>
          </p:cNvPr>
          <p:cNvSpPr txBox="1"/>
          <p:nvPr/>
        </p:nvSpPr>
        <p:spPr>
          <a:xfrm>
            <a:off x="7618544" y="1919397"/>
            <a:ext cx="1928788" cy="261610"/>
          </a:xfrm>
          <a:prstGeom prst="rect">
            <a:avLst/>
          </a:prstGeom>
          <a:noFill/>
        </p:spPr>
        <p:txBody>
          <a:bodyPr wrap="square" rtlCol="0">
            <a:spAutoFit/>
          </a:bodyPr>
          <a:lstStyle/>
          <a:p>
            <a:r>
              <a:rPr lang="en-US" sz="1100" dirty="0">
                <a:solidFill>
                  <a:schemeClr val="bg1"/>
                </a:solidFill>
              </a:rPr>
              <a:t>Stakeholders and Clients</a:t>
            </a:r>
            <a:endParaRPr lang="es-DO" sz="1100" dirty="0">
              <a:solidFill>
                <a:schemeClr val="bg1"/>
              </a:solidFill>
            </a:endParaRPr>
          </a:p>
        </p:txBody>
      </p:sp>
      <p:pic>
        <p:nvPicPr>
          <p:cNvPr id="11" name="Graphic 10" descr="Users with solid fill">
            <a:extLst>
              <a:ext uri="{FF2B5EF4-FFF2-40B4-BE49-F238E27FC236}">
                <a16:creationId xmlns:a16="http://schemas.microsoft.com/office/drawing/2014/main" id="{C0A8FC70-28E5-264B-994E-D67185F54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2760" y="1124147"/>
            <a:ext cx="914400" cy="914400"/>
          </a:xfrm>
          <a:prstGeom prst="rect">
            <a:avLst/>
          </a:prstGeom>
        </p:spPr>
      </p:pic>
      <p:pic>
        <p:nvPicPr>
          <p:cNvPr id="13" name="Graphic 12" descr="User with solid fill">
            <a:extLst>
              <a:ext uri="{FF2B5EF4-FFF2-40B4-BE49-F238E27FC236}">
                <a16:creationId xmlns:a16="http://schemas.microsoft.com/office/drawing/2014/main" id="{392524D2-F0BD-0FDC-7490-01BD9F0EC0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56020" y="2775988"/>
            <a:ext cx="652794" cy="652794"/>
          </a:xfrm>
          <a:prstGeom prst="rect">
            <a:avLst/>
          </a:prstGeom>
        </p:spPr>
      </p:pic>
      <p:cxnSp>
        <p:nvCxnSpPr>
          <p:cNvPr id="26" name="Straight Arrow Connector 25">
            <a:extLst>
              <a:ext uri="{FF2B5EF4-FFF2-40B4-BE49-F238E27FC236}">
                <a16:creationId xmlns:a16="http://schemas.microsoft.com/office/drawing/2014/main" id="{B5DED03E-ABDB-B9F3-9691-168829459FC2}"/>
              </a:ext>
            </a:extLst>
          </p:cNvPr>
          <p:cNvCxnSpPr>
            <a:stCxn id="4" idx="0"/>
            <a:endCxn id="7" idx="2"/>
          </p:cNvCxnSpPr>
          <p:nvPr/>
        </p:nvCxnSpPr>
        <p:spPr>
          <a:xfrm flipV="1">
            <a:off x="8582417" y="2278519"/>
            <a:ext cx="0" cy="4974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1158803-6524-1EA1-4A2D-2A6A81ECF557}"/>
              </a:ext>
            </a:extLst>
          </p:cNvPr>
          <p:cNvSpPr/>
          <p:nvPr/>
        </p:nvSpPr>
        <p:spPr>
          <a:xfrm>
            <a:off x="6941536" y="4031224"/>
            <a:ext cx="1145197" cy="990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dirty="0"/>
          </a:p>
        </p:txBody>
      </p:sp>
      <p:pic>
        <p:nvPicPr>
          <p:cNvPr id="30" name="Graphic 29" descr="User with solid fill">
            <a:extLst>
              <a:ext uri="{FF2B5EF4-FFF2-40B4-BE49-F238E27FC236}">
                <a16:creationId xmlns:a16="http://schemas.microsoft.com/office/drawing/2014/main" id="{0D2714E6-70DE-87B4-61FC-63AD3FCCD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87737" y="4050471"/>
            <a:ext cx="652794" cy="652794"/>
          </a:xfrm>
          <a:prstGeom prst="rect">
            <a:avLst/>
          </a:prstGeom>
        </p:spPr>
      </p:pic>
      <p:sp>
        <p:nvSpPr>
          <p:cNvPr id="33" name="TextBox 32">
            <a:extLst>
              <a:ext uri="{FF2B5EF4-FFF2-40B4-BE49-F238E27FC236}">
                <a16:creationId xmlns:a16="http://schemas.microsoft.com/office/drawing/2014/main" id="{CB0BAF1F-B5E0-E91A-12EA-DD6CC621A0FF}"/>
              </a:ext>
            </a:extLst>
          </p:cNvPr>
          <p:cNvSpPr txBox="1"/>
          <p:nvPr/>
        </p:nvSpPr>
        <p:spPr>
          <a:xfrm>
            <a:off x="6941536" y="4591707"/>
            <a:ext cx="1354016" cy="261610"/>
          </a:xfrm>
          <a:prstGeom prst="rect">
            <a:avLst/>
          </a:prstGeom>
          <a:noFill/>
        </p:spPr>
        <p:txBody>
          <a:bodyPr wrap="square" rtlCol="0">
            <a:spAutoFit/>
          </a:bodyPr>
          <a:lstStyle/>
          <a:p>
            <a:r>
              <a:rPr lang="en-US" sz="1100" dirty="0">
                <a:solidFill>
                  <a:schemeClr val="bg1"/>
                </a:solidFill>
              </a:rPr>
              <a:t>Scrum Master</a:t>
            </a:r>
            <a:endParaRPr lang="es-DO" sz="1100" dirty="0">
              <a:solidFill>
                <a:schemeClr val="bg1"/>
              </a:solidFill>
            </a:endParaRPr>
          </a:p>
        </p:txBody>
      </p:sp>
      <p:cxnSp>
        <p:nvCxnSpPr>
          <p:cNvPr id="34" name="Straight Arrow Connector 33">
            <a:extLst>
              <a:ext uri="{FF2B5EF4-FFF2-40B4-BE49-F238E27FC236}">
                <a16:creationId xmlns:a16="http://schemas.microsoft.com/office/drawing/2014/main" id="{FA1189F6-9082-B4FA-F992-4F6028DA1FE3}"/>
              </a:ext>
            </a:extLst>
          </p:cNvPr>
          <p:cNvCxnSpPr>
            <a:cxnSpLocks/>
            <a:endCxn id="4" idx="3"/>
          </p:cNvCxnSpPr>
          <p:nvPr/>
        </p:nvCxnSpPr>
        <p:spPr>
          <a:xfrm flipV="1">
            <a:off x="7706117" y="3621789"/>
            <a:ext cx="471411" cy="4094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5BD52B92-2970-A552-92BA-9D55D3BBA0C7}"/>
              </a:ext>
            </a:extLst>
          </p:cNvPr>
          <p:cNvSpPr/>
          <p:nvPr/>
        </p:nvSpPr>
        <p:spPr>
          <a:xfrm>
            <a:off x="8908814" y="4068885"/>
            <a:ext cx="2242039" cy="990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39" name="TextBox 38">
            <a:extLst>
              <a:ext uri="{FF2B5EF4-FFF2-40B4-BE49-F238E27FC236}">
                <a16:creationId xmlns:a16="http://schemas.microsoft.com/office/drawing/2014/main" id="{225C94ED-4552-076A-1B2B-501FEE8F94A8}"/>
              </a:ext>
            </a:extLst>
          </p:cNvPr>
          <p:cNvSpPr txBox="1"/>
          <p:nvPr/>
        </p:nvSpPr>
        <p:spPr>
          <a:xfrm>
            <a:off x="9284677" y="4675608"/>
            <a:ext cx="1578952" cy="261610"/>
          </a:xfrm>
          <a:prstGeom prst="rect">
            <a:avLst/>
          </a:prstGeom>
          <a:noFill/>
        </p:spPr>
        <p:txBody>
          <a:bodyPr wrap="square" rtlCol="0">
            <a:spAutoFit/>
          </a:bodyPr>
          <a:lstStyle/>
          <a:p>
            <a:r>
              <a:rPr lang="en-US" sz="1100" dirty="0">
                <a:solidFill>
                  <a:schemeClr val="bg1"/>
                </a:solidFill>
              </a:rPr>
              <a:t>Development Team</a:t>
            </a:r>
            <a:endParaRPr lang="es-DO" sz="1100" dirty="0">
              <a:solidFill>
                <a:schemeClr val="bg1"/>
              </a:solidFill>
            </a:endParaRPr>
          </a:p>
        </p:txBody>
      </p:sp>
      <p:pic>
        <p:nvPicPr>
          <p:cNvPr id="40" name="Graphic 39" descr="Users with solid fill">
            <a:extLst>
              <a:ext uri="{FF2B5EF4-FFF2-40B4-BE49-F238E27FC236}">
                <a16:creationId xmlns:a16="http://schemas.microsoft.com/office/drawing/2014/main" id="{6997130B-51F0-0DEB-DCA3-F4C30BDB73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09613" y="3900233"/>
            <a:ext cx="914400" cy="914400"/>
          </a:xfrm>
          <a:prstGeom prst="rect">
            <a:avLst/>
          </a:prstGeom>
        </p:spPr>
      </p:pic>
      <p:cxnSp>
        <p:nvCxnSpPr>
          <p:cNvPr id="41" name="Straight Arrow Connector 40">
            <a:extLst>
              <a:ext uri="{FF2B5EF4-FFF2-40B4-BE49-F238E27FC236}">
                <a16:creationId xmlns:a16="http://schemas.microsoft.com/office/drawing/2014/main" id="{C47BBAA6-8EB3-A435-B1C1-F8EB9F21634D}"/>
              </a:ext>
            </a:extLst>
          </p:cNvPr>
          <p:cNvCxnSpPr>
            <a:cxnSpLocks/>
            <a:endCxn id="38" idx="1"/>
          </p:cNvCxnSpPr>
          <p:nvPr/>
        </p:nvCxnSpPr>
        <p:spPr>
          <a:xfrm>
            <a:off x="8112760" y="4554046"/>
            <a:ext cx="796054" cy="102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E2566F7-867D-A531-7989-FB0A5C5BF41C}"/>
              </a:ext>
            </a:extLst>
          </p:cNvPr>
          <p:cNvCxnSpPr>
            <a:cxnSpLocks/>
            <a:endCxn id="4" idx="5"/>
          </p:cNvCxnSpPr>
          <p:nvPr/>
        </p:nvCxnSpPr>
        <p:spPr>
          <a:xfrm flipH="1" flipV="1">
            <a:off x="8987305" y="3621789"/>
            <a:ext cx="402880" cy="4094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A080636-C0C8-50D4-0547-8AD2C8C3EB81}"/>
              </a:ext>
            </a:extLst>
          </p:cNvPr>
          <p:cNvSpPr txBox="1"/>
          <p:nvPr/>
        </p:nvSpPr>
        <p:spPr>
          <a:xfrm>
            <a:off x="123091" y="1612853"/>
            <a:ext cx="6698999" cy="4493538"/>
          </a:xfrm>
          <a:prstGeom prst="rect">
            <a:avLst/>
          </a:prstGeom>
          <a:noFill/>
        </p:spPr>
        <p:txBody>
          <a:bodyPr wrap="square" rtlCol="0">
            <a:spAutoFit/>
          </a:bodyPr>
          <a:lstStyle/>
          <a:p>
            <a:pPr marL="285750" indent="-285750">
              <a:buFont typeface="Arial" panose="020B0604020202020204" pitchFamily="34" charset="0"/>
              <a:buChar char="•"/>
            </a:pPr>
            <a:r>
              <a:rPr lang="en-US" dirty="0"/>
              <a:t>Product Owner</a:t>
            </a:r>
          </a:p>
          <a:p>
            <a:r>
              <a:rPr lang="en-US" sz="1400" dirty="0"/>
              <a:t>The product owner is the logistical representation of the development        process a project. The product owner ensures the development team is following the vision of the project and achieving progress towards a final functional product that meets the needs of the clients and their requests, defines the acceptance criteria, and prioritizes the features. Additionally, they act as a liaison between the stakeholders and the development team. </a:t>
            </a:r>
          </a:p>
          <a:p>
            <a:endParaRPr lang="en-US" dirty="0"/>
          </a:p>
          <a:p>
            <a:pPr marL="285750" indent="-285750">
              <a:buFont typeface="Arial" panose="020B0604020202020204" pitchFamily="34" charset="0"/>
              <a:buChar char="•"/>
            </a:pPr>
            <a:r>
              <a:rPr lang="en-US" dirty="0"/>
              <a:t>Scrum Master</a:t>
            </a:r>
          </a:p>
          <a:p>
            <a:r>
              <a:rPr lang="en-US" sz="1400" dirty="0"/>
              <a:t>The scrum master is described as a servant-leader member of the team, and often acts as a supportive member, or a manager, as they also ensure the team is on the same page to deliver the expected results during each iteration through continuous improvement and implementation.</a:t>
            </a:r>
          </a:p>
          <a:p>
            <a:endParaRPr lang="en-US" dirty="0"/>
          </a:p>
          <a:p>
            <a:pPr marL="285750" indent="-285750">
              <a:buFont typeface="Arial" panose="020B0604020202020204" pitchFamily="34" charset="0"/>
              <a:buChar char="•"/>
            </a:pPr>
            <a:r>
              <a:rPr lang="en-US" dirty="0"/>
              <a:t>Development Team</a:t>
            </a:r>
          </a:p>
          <a:p>
            <a:r>
              <a:rPr lang="en-US" sz="1400" dirty="0"/>
              <a:t>The development team are the individuals who essentially, get things done during each Sprint iteration . The team consists of self-sufficient developers and testers who are responsible for the continuous implementation of features and requests made by the stakeholders or product owner.</a:t>
            </a:r>
            <a:endParaRPr lang="es-DO" sz="1400" dirty="0"/>
          </a:p>
        </p:txBody>
      </p:sp>
    </p:spTree>
    <p:extLst>
      <p:ext uri="{BB962C8B-B14F-4D97-AF65-F5344CB8AC3E}">
        <p14:creationId xmlns:p14="http://schemas.microsoft.com/office/powerpoint/2010/main" val="277620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57" name="Rectangle 2056">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B277C3-2C30-B600-4824-7D524B07AB10}"/>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Scrum-Agile Framework</a:t>
            </a:r>
          </a:p>
        </p:txBody>
      </p:sp>
      <p:sp>
        <p:nvSpPr>
          <p:cNvPr id="2061" name="Rectangle 2060">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he Scrum Framework">
            <a:extLst>
              <a:ext uri="{FF2B5EF4-FFF2-40B4-BE49-F238E27FC236}">
                <a16:creationId xmlns:a16="http://schemas.microsoft.com/office/drawing/2014/main" id="{C6160A10-4E72-22D0-F40B-CE72DB51F8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99191" y="110747"/>
            <a:ext cx="8389088" cy="4956553"/>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231C888-72E5-DC37-96EE-34517BE0692A}"/>
              </a:ext>
            </a:extLst>
          </p:cNvPr>
          <p:cNvSpPr txBox="1"/>
          <p:nvPr/>
        </p:nvSpPr>
        <p:spPr>
          <a:xfrm>
            <a:off x="5029201" y="6596390"/>
            <a:ext cx="7658100" cy="261610"/>
          </a:xfrm>
          <a:prstGeom prst="rect">
            <a:avLst/>
          </a:prstGeom>
          <a:noFill/>
        </p:spPr>
        <p:txBody>
          <a:bodyPr wrap="square" rtlCol="0">
            <a:spAutoFit/>
          </a:bodyPr>
          <a:lstStyle/>
          <a:p>
            <a:r>
              <a:rPr lang="en-US" sz="1100" dirty="0">
                <a:solidFill>
                  <a:schemeClr val="bg1"/>
                </a:solidFill>
              </a:rPr>
              <a:t>Figure: Scrum Mate - Scrum Framework at a Glance - https://scrummate.com/agile-guide/scrum-framework/</a:t>
            </a:r>
            <a:endParaRPr lang="es-DO" sz="1100" dirty="0">
              <a:solidFill>
                <a:schemeClr val="bg1"/>
              </a:solidFill>
            </a:endParaRPr>
          </a:p>
        </p:txBody>
      </p:sp>
    </p:spTree>
    <p:extLst>
      <p:ext uri="{BB962C8B-B14F-4D97-AF65-F5344CB8AC3E}">
        <p14:creationId xmlns:p14="http://schemas.microsoft.com/office/powerpoint/2010/main" val="360607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D7C1-BDE3-D603-8247-CB56AADC7D49}"/>
              </a:ext>
            </a:extLst>
          </p:cNvPr>
          <p:cNvSpPr>
            <a:spLocks noGrp="1"/>
          </p:cNvSpPr>
          <p:nvPr>
            <p:ph type="title"/>
          </p:nvPr>
        </p:nvSpPr>
        <p:spPr>
          <a:xfrm>
            <a:off x="0" y="0"/>
            <a:ext cx="6096000" cy="824865"/>
          </a:xfrm>
        </p:spPr>
        <p:txBody>
          <a:bodyPr>
            <a:normAutofit fontScale="90000"/>
          </a:bodyPr>
          <a:lstStyle/>
          <a:p>
            <a:r>
              <a:rPr lang="en-US" sz="3200" dirty="0"/>
              <a:t>Scrum-Agile Framework: Artifacts</a:t>
            </a:r>
            <a:endParaRPr lang="es-DO" sz="3200" dirty="0"/>
          </a:p>
        </p:txBody>
      </p:sp>
      <p:sp>
        <p:nvSpPr>
          <p:cNvPr id="6" name="TextBox 5">
            <a:extLst>
              <a:ext uri="{FF2B5EF4-FFF2-40B4-BE49-F238E27FC236}">
                <a16:creationId xmlns:a16="http://schemas.microsoft.com/office/drawing/2014/main" id="{845B50A4-4D2E-CFA9-A46A-70AF0682C5F2}"/>
              </a:ext>
            </a:extLst>
          </p:cNvPr>
          <p:cNvSpPr txBox="1"/>
          <p:nvPr/>
        </p:nvSpPr>
        <p:spPr>
          <a:xfrm>
            <a:off x="76200" y="824864"/>
            <a:ext cx="5067300" cy="6555641"/>
          </a:xfrm>
          <a:prstGeom prst="rect">
            <a:avLst/>
          </a:prstGeom>
          <a:noFill/>
        </p:spPr>
        <p:txBody>
          <a:bodyPr wrap="square" numCol="1" rtlCol="0">
            <a:spAutoFit/>
          </a:bodyPr>
          <a:lstStyle/>
          <a:p>
            <a:pPr marL="285750" indent="-285750">
              <a:buFont typeface="Arial" panose="020B0604020202020204" pitchFamily="34" charset="0"/>
              <a:buChar char="•"/>
            </a:pPr>
            <a:r>
              <a:rPr lang="en-US" sz="1600" dirty="0"/>
              <a:t>Sprint</a:t>
            </a:r>
          </a:p>
          <a:p>
            <a:r>
              <a:rPr lang="en-US" sz="1400" dirty="0"/>
              <a:t>Sprints are time-framed iterations of the development process, mostly between two weeks to a month. During this period, all other artifacts are implemented, and the development and implementation of features take place. Essentially the foundation of the framework.</a:t>
            </a:r>
          </a:p>
          <a:p>
            <a:endParaRPr lang="en-US" sz="1400" dirty="0"/>
          </a:p>
          <a:p>
            <a:pPr marL="285750" indent="-285750">
              <a:buFont typeface="Arial" panose="020B0604020202020204" pitchFamily="34" charset="0"/>
              <a:buChar char="•"/>
            </a:pPr>
            <a:r>
              <a:rPr lang="en-US" sz="1600" dirty="0"/>
              <a:t>Sprint Planning </a:t>
            </a:r>
          </a:p>
          <a:p>
            <a:r>
              <a:rPr lang="en-US" sz="1400" dirty="0"/>
              <a:t>During this period, the team conducts a meeting to determine goals and decides which features will be implemented from the product backlog.</a:t>
            </a:r>
          </a:p>
          <a:p>
            <a:endParaRPr lang="en-US" sz="1600" dirty="0"/>
          </a:p>
          <a:p>
            <a:pPr marL="285750" indent="-285750">
              <a:buFont typeface="Arial" panose="020B0604020202020204" pitchFamily="34" charset="0"/>
              <a:buChar char="•"/>
            </a:pPr>
            <a:r>
              <a:rPr lang="en-US" sz="1600" dirty="0"/>
              <a:t>Product Backlog</a:t>
            </a:r>
          </a:p>
          <a:p>
            <a:r>
              <a:rPr lang="en-US" sz="1400" dirty="0"/>
              <a:t>The product backlog is essentially the fundamental structure and features the team needs to implement. This is the main source of tasks and deliverables for the entire project.</a:t>
            </a:r>
          </a:p>
          <a:p>
            <a:endParaRPr lang="en-US" sz="1400" dirty="0"/>
          </a:p>
          <a:p>
            <a:pPr marL="285750" indent="-285750">
              <a:buFont typeface="Arial" panose="020B0604020202020204" pitchFamily="34" charset="0"/>
              <a:buChar char="•"/>
            </a:pPr>
            <a:r>
              <a:rPr lang="en-US" sz="1600" dirty="0"/>
              <a:t>Sprint Backlog</a:t>
            </a:r>
          </a:p>
          <a:p>
            <a:r>
              <a:rPr lang="en-US" sz="1400" dirty="0"/>
              <a:t>The sprint backlog are the features that need to be implemented during the sprint. These tasks are prioritized and assigned by the product owner prior to the sprint.</a:t>
            </a:r>
          </a:p>
          <a:p>
            <a:endParaRPr lang="en-US" sz="1600" dirty="0"/>
          </a:p>
          <a:p>
            <a:pPr marL="285750" indent="-285750">
              <a:buFont typeface="Arial" panose="020B0604020202020204" pitchFamily="34" charset="0"/>
              <a:buChar char="•"/>
            </a:pPr>
            <a:endParaRPr lang="en-US" dirty="0"/>
          </a:p>
          <a:p>
            <a:endParaRPr lang="en-US" dirty="0"/>
          </a:p>
          <a:p>
            <a:endParaRPr lang="en-US" sz="1600" dirty="0"/>
          </a:p>
          <a:p>
            <a:endParaRPr lang="en-US" sz="1600" dirty="0"/>
          </a:p>
          <a:p>
            <a:endParaRPr lang="en-US" dirty="0"/>
          </a:p>
        </p:txBody>
      </p:sp>
      <p:sp>
        <p:nvSpPr>
          <p:cNvPr id="7" name="TextBox 6">
            <a:extLst>
              <a:ext uri="{FF2B5EF4-FFF2-40B4-BE49-F238E27FC236}">
                <a16:creationId xmlns:a16="http://schemas.microsoft.com/office/drawing/2014/main" id="{FDD51E8D-BB93-19B1-C9B7-A5B59048BF9D}"/>
              </a:ext>
            </a:extLst>
          </p:cNvPr>
          <p:cNvSpPr txBox="1"/>
          <p:nvPr/>
        </p:nvSpPr>
        <p:spPr>
          <a:xfrm>
            <a:off x="5219700" y="824864"/>
            <a:ext cx="5067300" cy="6032421"/>
          </a:xfrm>
          <a:prstGeom prst="rect">
            <a:avLst/>
          </a:prstGeom>
          <a:noFill/>
        </p:spPr>
        <p:txBody>
          <a:bodyPr wrap="square" numCol="1" rtlCol="0">
            <a:spAutoFit/>
          </a:bodyPr>
          <a:lstStyle/>
          <a:p>
            <a:pPr marL="285750" indent="-285750">
              <a:buFont typeface="Arial" panose="020B0604020202020204" pitchFamily="34" charset="0"/>
              <a:buChar char="•"/>
            </a:pPr>
            <a:r>
              <a:rPr lang="en-US" sz="1600" dirty="0"/>
              <a:t>Daily Scrum</a:t>
            </a:r>
          </a:p>
          <a:p>
            <a:r>
              <a:rPr lang="en-US" sz="1400" dirty="0"/>
              <a:t>Daily scrums are 15–20-minute daily meetings, usually conducted first thing in the morning to review their progress. During these meetings, the development team discusses what they have accomplished since the last meeting, what they will work on, and any issues they may have encounter.</a:t>
            </a:r>
          </a:p>
          <a:p>
            <a:endParaRPr lang="en-US" sz="1400" dirty="0"/>
          </a:p>
          <a:p>
            <a:pPr marL="285750" indent="-285750">
              <a:buFont typeface="Arial" panose="020B0604020202020204" pitchFamily="34" charset="0"/>
              <a:buChar char="•"/>
            </a:pPr>
            <a:r>
              <a:rPr lang="en-US" sz="1600" dirty="0"/>
              <a:t>Sprint Review</a:t>
            </a:r>
          </a:p>
          <a:p>
            <a:r>
              <a:rPr lang="en-US" sz="1400" dirty="0"/>
              <a:t>At the end of each iteration, the stakeholders and every member of the development team meet to review the progress made during the sprint.</a:t>
            </a:r>
          </a:p>
          <a:p>
            <a:endParaRPr lang="en-US" sz="1400" dirty="0"/>
          </a:p>
          <a:p>
            <a:pPr marL="285750" indent="-285750">
              <a:buFont typeface="Arial" panose="020B0604020202020204" pitchFamily="34" charset="0"/>
              <a:buChar char="•"/>
            </a:pPr>
            <a:r>
              <a:rPr lang="en-US" sz="1600" dirty="0"/>
              <a:t>Sprint Retrospective</a:t>
            </a:r>
          </a:p>
          <a:p>
            <a:r>
              <a:rPr lang="en-US" sz="1400" dirty="0"/>
              <a:t>The sprint retrospective is similar to the sprint review. However, this is an internal meeting between the development team where they reflect on the performance, the success, failures and how to make improvements and prepare for the next sprint.</a:t>
            </a:r>
          </a:p>
          <a:p>
            <a:endParaRPr lang="en-US" sz="1400" dirty="0"/>
          </a:p>
          <a:p>
            <a:endParaRPr lang="en-US" sz="1400" dirty="0"/>
          </a:p>
          <a:p>
            <a:pPr marL="285750" indent="-285750">
              <a:buFont typeface="Arial" panose="020B0604020202020204" pitchFamily="34" charset="0"/>
              <a:buChar char="•"/>
            </a:pPr>
            <a:endParaRPr lang="en-US" dirty="0"/>
          </a:p>
          <a:p>
            <a:endParaRPr lang="en-US" dirty="0"/>
          </a:p>
          <a:p>
            <a:endParaRPr lang="en-US" sz="1600" dirty="0"/>
          </a:p>
          <a:p>
            <a:endParaRPr lang="en-US" sz="1600" dirty="0"/>
          </a:p>
          <a:p>
            <a:endParaRPr lang="en-US" dirty="0"/>
          </a:p>
        </p:txBody>
      </p:sp>
    </p:spTree>
    <p:extLst>
      <p:ext uri="{BB962C8B-B14F-4D97-AF65-F5344CB8AC3E}">
        <p14:creationId xmlns:p14="http://schemas.microsoft.com/office/powerpoint/2010/main" val="267737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61B6-C629-5F39-489B-6CFEFB55645D}"/>
              </a:ext>
            </a:extLst>
          </p:cNvPr>
          <p:cNvSpPr>
            <a:spLocks noGrp="1"/>
          </p:cNvSpPr>
          <p:nvPr>
            <p:ph type="title"/>
          </p:nvPr>
        </p:nvSpPr>
        <p:spPr>
          <a:xfrm>
            <a:off x="95250" y="76200"/>
            <a:ext cx="4157853" cy="643890"/>
          </a:xfrm>
        </p:spPr>
        <p:txBody>
          <a:bodyPr>
            <a:normAutofit/>
          </a:bodyPr>
          <a:lstStyle/>
          <a:p>
            <a:r>
              <a:rPr lang="en-US" sz="3200" dirty="0"/>
              <a:t>Waterfall or Agile?</a:t>
            </a:r>
            <a:endParaRPr lang="es-DO" sz="3200" dirty="0"/>
          </a:p>
        </p:txBody>
      </p:sp>
      <p:sp>
        <p:nvSpPr>
          <p:cNvPr id="3" name="Content Placeholder 2">
            <a:extLst>
              <a:ext uri="{FF2B5EF4-FFF2-40B4-BE49-F238E27FC236}">
                <a16:creationId xmlns:a16="http://schemas.microsoft.com/office/drawing/2014/main" id="{1323EC64-909C-5BC1-AF5D-C64E07D30C4B}"/>
              </a:ext>
            </a:extLst>
          </p:cNvPr>
          <p:cNvSpPr>
            <a:spLocks noGrp="1"/>
          </p:cNvSpPr>
          <p:nvPr>
            <p:ph idx="1"/>
          </p:nvPr>
        </p:nvSpPr>
        <p:spPr>
          <a:xfrm>
            <a:off x="95250" y="857250"/>
            <a:ext cx="8595360" cy="5448300"/>
          </a:xfrm>
        </p:spPr>
        <p:txBody>
          <a:bodyPr>
            <a:normAutofit/>
          </a:bodyPr>
          <a:lstStyle/>
          <a:p>
            <a:r>
              <a:rPr lang="en-US" dirty="0"/>
              <a:t>Waterfall is a strictly plan-based software development framework that essentially, once the plan is set, there is not going back. Which leaves not room to go back to make changes during the iteration or even troubleshoot unexpected code-related issues. Agile in the other hand, is a flexible priority-based framework that allows the development team to make sudden changes and the implementation of new features requested by the stakeholders, such as in our case, where we had to restructure the project  as our client was changing directions on their requests. Had we implemented the Waterfall framework in place of Agile, we would not have been able to make such effective and quick changes to the project in such a short notice, which more than likely would have affected the delivery of the final product considering the deadline remained unchanged despite the demanding request.</a:t>
            </a:r>
          </a:p>
          <a:p>
            <a:r>
              <a:rPr lang="en-US" dirty="0"/>
              <a:t>However, I strongly believe we could benefit from the Waterfall framework if we know from the beginning of the development process that our clients would not request changes that could potentially affect the fundamental structure of the program. Although there are other factors that could affect this decision such as unexpected technical issues and bugs!</a:t>
            </a:r>
            <a:endParaRPr lang="es-DO" dirty="0"/>
          </a:p>
        </p:txBody>
      </p:sp>
    </p:spTree>
    <p:extLst>
      <p:ext uri="{BB962C8B-B14F-4D97-AF65-F5344CB8AC3E}">
        <p14:creationId xmlns:p14="http://schemas.microsoft.com/office/powerpoint/2010/main" val="401204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7ACB-8061-98B1-2F91-551EA17CC01E}"/>
              </a:ext>
            </a:extLst>
          </p:cNvPr>
          <p:cNvSpPr>
            <a:spLocks noGrp="1"/>
          </p:cNvSpPr>
          <p:nvPr>
            <p:ph type="title"/>
          </p:nvPr>
        </p:nvSpPr>
        <p:spPr>
          <a:xfrm>
            <a:off x="95250" y="148591"/>
            <a:ext cx="9692640" cy="529272"/>
          </a:xfrm>
        </p:spPr>
        <p:txBody>
          <a:bodyPr>
            <a:normAutofit fontScale="90000"/>
          </a:bodyPr>
          <a:lstStyle/>
          <a:p>
            <a:r>
              <a:rPr lang="en-US" sz="3200" dirty="0"/>
              <a:t>Reference</a:t>
            </a:r>
            <a:endParaRPr lang="es-DO" sz="3200" dirty="0"/>
          </a:p>
        </p:txBody>
      </p:sp>
      <p:sp>
        <p:nvSpPr>
          <p:cNvPr id="3" name="Content Placeholder 2">
            <a:extLst>
              <a:ext uri="{FF2B5EF4-FFF2-40B4-BE49-F238E27FC236}">
                <a16:creationId xmlns:a16="http://schemas.microsoft.com/office/drawing/2014/main" id="{D25C79AB-D769-8D4C-D486-542A9BAFFD62}"/>
              </a:ext>
            </a:extLst>
          </p:cNvPr>
          <p:cNvSpPr>
            <a:spLocks noGrp="1"/>
          </p:cNvSpPr>
          <p:nvPr>
            <p:ph idx="1"/>
          </p:nvPr>
        </p:nvSpPr>
        <p:spPr>
          <a:xfrm>
            <a:off x="223647" y="857250"/>
            <a:ext cx="8595360" cy="4351337"/>
          </a:xfrm>
        </p:spPr>
        <p:txBody>
          <a:bodyPr/>
          <a:lstStyle/>
          <a:p>
            <a:r>
              <a:rPr lang="en-US" dirty="0"/>
              <a:t>Scrum Mate. </a:t>
            </a:r>
            <a:r>
              <a:rPr lang="en-US" i="1" dirty="0"/>
              <a:t>Scrum Framework at a Glance. https://scrummate.com/agile-guide/scrum-framework/</a:t>
            </a:r>
            <a:endParaRPr lang="es-DO" i="1" dirty="0"/>
          </a:p>
        </p:txBody>
      </p:sp>
    </p:spTree>
    <p:extLst>
      <p:ext uri="{BB962C8B-B14F-4D97-AF65-F5344CB8AC3E}">
        <p14:creationId xmlns:p14="http://schemas.microsoft.com/office/powerpoint/2010/main" val="53244946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94</TotalTime>
  <Words>711</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Schoolbook</vt:lpstr>
      <vt:lpstr>Wingdings 2</vt:lpstr>
      <vt:lpstr>View</vt:lpstr>
      <vt:lpstr>Scrum-Agile</vt:lpstr>
      <vt:lpstr>The Scrum-Agile Team</vt:lpstr>
      <vt:lpstr>Scrum-Agile Framework</vt:lpstr>
      <vt:lpstr>Scrum-Agile Framework: Artifacts</vt:lpstr>
      <vt:lpstr>Waterfall or Agile?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dc:title>
  <dc:creator>Jhariel Almonte</dc:creator>
  <cp:lastModifiedBy>Jhariel Almonte</cp:lastModifiedBy>
  <cp:revision>41</cp:revision>
  <dcterms:created xsi:type="dcterms:W3CDTF">2023-02-20T05:12:02Z</dcterms:created>
  <dcterms:modified xsi:type="dcterms:W3CDTF">2023-02-20T06:46:19Z</dcterms:modified>
</cp:coreProperties>
</file>