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1"/>
    <p:restoredTop sz="94720"/>
  </p:normalViewPr>
  <p:slideViewPr>
    <p:cSldViewPr snapToGrid="0">
      <p:cViewPr varScale="1">
        <p:scale>
          <a:sx n="205" d="100"/>
          <a:sy n="205" d="100"/>
        </p:scale>
        <p:origin x="500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wiki.sei.cmu.edu/confluence/display/c/SEI+CERT+C+Coding+Standard" TargetMode="External"/><Relationship Id="rId4" Type="http://schemas.openxmlformats.org/officeDocument/2006/relationships/hyperlink" Target="https://www.forcepoint.com/cyber-edu/devsecop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Jonathan Haro</a:t>
            </a:r>
          </a:p>
          <a:p>
            <a:pPr marL="0" lvl="0" indent="0" algn="l" rtl="0">
              <a:lnSpc>
                <a:spcPct val="70000"/>
              </a:lnSpc>
              <a:spcBef>
                <a:spcPts val="1000"/>
              </a:spcBef>
              <a:spcAft>
                <a:spcPts val="0"/>
              </a:spcAft>
              <a:buClr>
                <a:schemeClr val="lt1"/>
              </a:buClr>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135467" y="1684868"/>
            <a:ext cx="11370733" cy="4533818"/>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sz="1800" dirty="0" err="1"/>
              <a:t>DevSecOps</a:t>
            </a:r>
            <a:r>
              <a:rPr lang="en-US" sz="1800" dirty="0"/>
              <a:t> -  is development security operations. Its mantra is to make everyone accountable for security with the objective of implementing security decisions and actions at the same scale and speed as development and operations decisions and actions.</a:t>
            </a:r>
            <a:br>
              <a:rPr lang="en-US" sz="1800" dirty="0"/>
            </a:br>
            <a:endParaRPr lang="en-US" sz="1800" dirty="0"/>
          </a:p>
          <a:p>
            <a:pPr marL="685800" lvl="1" indent="-228600">
              <a:spcBef>
                <a:spcPts val="0"/>
              </a:spcBef>
              <a:buSzPts val="2000"/>
            </a:pPr>
            <a:r>
              <a:rPr lang="en-US" sz="1800" dirty="0"/>
              <a:t>The </a:t>
            </a:r>
            <a:r>
              <a:rPr lang="en-US" sz="1800" dirty="0" err="1"/>
              <a:t>DevSecOps</a:t>
            </a:r>
            <a:r>
              <a:rPr lang="en-US" sz="1800" dirty="0"/>
              <a:t> pipeline is an automated iterative process through out the lifecycle of an application. It entails leveraging automation tools at different points of the development lifecycle.</a:t>
            </a:r>
          </a:p>
          <a:p>
            <a:pPr marL="685800" lvl="1" indent="-228600">
              <a:spcBef>
                <a:spcPts val="0"/>
              </a:spcBef>
              <a:buSzPts val="2000"/>
            </a:pPr>
            <a:endParaRPr lang="en-US" sz="1800" dirty="0"/>
          </a:p>
          <a:p>
            <a:pPr marL="685800" lvl="1" indent="-228600">
              <a:spcBef>
                <a:spcPts val="0"/>
              </a:spcBef>
              <a:buSzPts val="2000"/>
            </a:pPr>
            <a:r>
              <a:rPr lang="en-US" sz="1800" dirty="0"/>
              <a:t>Here at Green Pace, we leverage a multitude of tools with each one serving a specific purpose. For writing code, we use linters such as PMD, this tool helps detects vulnerabilities as the code. For the build process we use tools such as SonarQube, this tool will scan the code and scan dependencies in our application. For the release we use tools such as terraform and ansible, this allows us to convert our configuration to reusable templates. Lasty, for motoring we use tools such as firewalls, and log collectors such as Sentry and </a:t>
            </a:r>
            <a:r>
              <a:rPr lang="en-US" sz="1800" dirty="0" err="1"/>
              <a:t>DataDog</a:t>
            </a:r>
            <a:r>
              <a:rPr lang="en-US" sz="1800" dirty="0"/>
              <a:t>.</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When implementing security there are always some trade offs, it is more than likely that vulnerabilities will be introduced, nothing can be 100% secure.</a:t>
            </a:r>
            <a:br>
              <a:rPr lang="en-US" dirty="0"/>
            </a:br>
            <a:br>
              <a:rPr lang="en-US" dirty="0"/>
            </a:br>
            <a:endParaRPr lang="en-US" dirty="0"/>
          </a:p>
          <a:p>
            <a:pPr marL="228600" lvl="0" indent="-228600" algn="l" rtl="0">
              <a:lnSpc>
                <a:spcPct val="90000"/>
              </a:lnSpc>
              <a:spcBef>
                <a:spcPts val="0"/>
              </a:spcBef>
              <a:spcAft>
                <a:spcPts val="0"/>
              </a:spcAft>
              <a:buClr>
                <a:schemeClr val="lt1"/>
              </a:buClr>
              <a:buSzPts val="2000"/>
              <a:buChar char="•"/>
            </a:pPr>
            <a:r>
              <a:rPr lang="en-US" dirty="0"/>
              <a:t>It is better to assume that there will be vulnerabilities in the system and that there will be individuals looking to exploit  them. Therefore, having the correct infrastructure and security process is crucial to detecting and resolving these vulnerabilities.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200" dirty="0"/>
              <a:t>Security is a constant iterative process, hackers are constantly finding new vulnerabilities and exploiting them. It is important to keep up with new security threats and trends. </a:t>
            </a:r>
            <a:br>
              <a:rPr lang="en-US" sz="2200" dirty="0"/>
            </a:br>
            <a:endParaRPr lang="en-US" sz="2200" dirty="0"/>
          </a:p>
          <a:p>
            <a:pPr marL="1143000" lvl="2" indent="-228600" algn="l" rtl="0">
              <a:lnSpc>
                <a:spcPct val="90000"/>
              </a:lnSpc>
              <a:spcBef>
                <a:spcPts val="0"/>
              </a:spcBef>
              <a:spcAft>
                <a:spcPts val="0"/>
              </a:spcAft>
              <a:buClr>
                <a:schemeClr val="lt1"/>
              </a:buClr>
              <a:buSzPts val="1800"/>
              <a:buChar char="•"/>
            </a:pPr>
            <a:r>
              <a:rPr lang="en-US" sz="2200" dirty="0"/>
              <a:t>More automation, security can be hard to implement and maintain, leveraging automated tools can help facilitate the process.</a:t>
            </a:r>
            <a:br>
              <a:rPr lang="en-US" sz="2200" dirty="0"/>
            </a:br>
            <a:endParaRPr lang="en-US" sz="2200" dirty="0"/>
          </a:p>
          <a:p>
            <a:pPr marL="1143000" lvl="2" indent="-228600" algn="l" rtl="0">
              <a:lnSpc>
                <a:spcPct val="90000"/>
              </a:lnSpc>
              <a:spcBef>
                <a:spcPts val="0"/>
              </a:spcBef>
              <a:spcAft>
                <a:spcPts val="0"/>
              </a:spcAft>
              <a:buClr>
                <a:schemeClr val="lt1"/>
              </a:buClr>
              <a:buSzPts val="1800"/>
              <a:buChar char="•"/>
            </a:pPr>
            <a:endParaRPr sz="2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Security is not fool proof it requires constant monitoring and maintenance. Following best practices and current security trends can helpful with combating new and existing vulnerabilities.</a:t>
            </a:r>
            <a:br>
              <a:rPr lang="en-US" sz="1800" dirty="0"/>
            </a:br>
            <a:endParaRPr lang="en-US" sz="1800" dirty="0"/>
          </a:p>
          <a:p>
            <a:pPr marL="228600" lvl="0" indent="-228600" algn="l" rtl="0">
              <a:lnSpc>
                <a:spcPct val="90000"/>
              </a:lnSpc>
              <a:spcBef>
                <a:spcPts val="0"/>
              </a:spcBef>
              <a:spcAft>
                <a:spcPts val="0"/>
              </a:spcAft>
              <a:buClr>
                <a:schemeClr val="lt1"/>
              </a:buClr>
              <a:buSzPts val="2200"/>
              <a:buChar char="•"/>
            </a:pPr>
            <a:r>
              <a:rPr lang="en-US" sz="1800" dirty="0"/>
              <a:t>Use automation when ever possible they can help with repetitive task that are time consuming and error prone.</a:t>
            </a:r>
            <a:br>
              <a:rPr lang="en-US" sz="1800" dirty="0"/>
            </a:br>
            <a:br>
              <a:rPr lang="en-US" sz="1800" dirty="0"/>
            </a:br>
            <a:endParaRPr lang="en-US" sz="1800" dirty="0"/>
          </a:p>
          <a:p>
            <a:pPr marL="228600" lvl="0" indent="-228600" algn="l" rtl="0">
              <a:lnSpc>
                <a:spcPct val="90000"/>
              </a:lnSpc>
              <a:spcBef>
                <a:spcPts val="0"/>
              </a:spcBef>
              <a:spcAft>
                <a:spcPts val="0"/>
              </a:spcAft>
              <a:buClr>
                <a:schemeClr val="lt1"/>
              </a:buClr>
              <a:buSzPts val="2200"/>
              <a:buChar char="•"/>
            </a:pPr>
            <a:r>
              <a:rPr lang="en-US" sz="1800" dirty="0"/>
              <a:t>Leverage security tools when possible. Linters, deploy managers, penetration tools and system logs are few types of tools that can help uncover vulnerabilities.</a:t>
            </a:r>
            <a:br>
              <a:rPr lang="en-US" sz="1800" dirty="0"/>
            </a:br>
            <a:br>
              <a:rPr lang="en-US" sz="1800" dirty="0"/>
            </a:br>
            <a:endParaRPr lang="en-US" sz="1800" dirty="0"/>
          </a:p>
          <a:p>
            <a:pPr marL="228600" lvl="0" indent="-228600" algn="l" rtl="0">
              <a:lnSpc>
                <a:spcPct val="90000"/>
              </a:lnSpc>
              <a:spcBef>
                <a:spcPts val="0"/>
              </a:spcBef>
              <a:spcAft>
                <a:spcPts val="0"/>
              </a:spcAft>
              <a:buClr>
                <a:schemeClr val="lt1"/>
              </a:buClr>
              <a:buSzPts val="2200"/>
              <a:buChar char="•"/>
            </a:pPr>
            <a:r>
              <a:rPr lang="en-US" sz="1800" dirty="0"/>
              <a:t>Layered approach. There are trades off when implementing security, however, by implementing a layered approach you increase the level of effort a hackers needs to apply and if one layer fails there are multiple backups in its place. </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i="1" dirty="0"/>
              <a:t>What is </a:t>
            </a:r>
            <a:r>
              <a:rPr lang="en-US" i="1" dirty="0" err="1"/>
              <a:t>DevSecOps</a:t>
            </a:r>
            <a:r>
              <a:rPr lang="en-US" i="1" dirty="0"/>
              <a:t>?</a:t>
            </a:r>
            <a:r>
              <a:rPr lang="en-US" dirty="0"/>
              <a:t>. Forcepoint. (2021). Retrieved from </a:t>
            </a:r>
            <a:r>
              <a:rPr lang="en-US" dirty="0">
                <a:hlinkClick r:id="rId4"/>
              </a:rPr>
              <a:t>https://www.forcepoint.com/cyber-edu/devsecops</a:t>
            </a:r>
            <a:r>
              <a:rPr lang="en-US" dirty="0"/>
              <a:t>.</a:t>
            </a:r>
          </a:p>
          <a:p>
            <a:pPr marL="0" lvl="0" indent="0">
              <a:spcBef>
                <a:spcPts val="0"/>
              </a:spcBef>
              <a:buSzPts val="2200"/>
              <a:buNone/>
            </a:pPr>
            <a:endParaRPr lang="en-US" dirty="0"/>
          </a:p>
          <a:p>
            <a:pPr marL="228600" lvl="0" indent="-228600">
              <a:spcBef>
                <a:spcPts val="0"/>
              </a:spcBef>
              <a:buSzPts val="2200"/>
            </a:pPr>
            <a:r>
              <a:rPr lang="en-US" dirty="0"/>
              <a:t>SEI CERT C Coding Standard - SEI CERT C Coding Standard - Confluence. (2021). Retrieved August 2021, from </a:t>
            </a:r>
            <a:r>
              <a:rPr lang="en-US" dirty="0">
                <a:hlinkClick r:id="rId5"/>
              </a:rPr>
              <a:t>https://wiki.sei.cmu.edu/confluence/display/c/SEI+CERT+C+Coding+Standard</a:t>
            </a:r>
            <a:br>
              <a:rPr lang="en-US" dirty="0"/>
            </a:br>
            <a:endParaRPr lang="en-US" dirty="0"/>
          </a:p>
          <a:p>
            <a:pPr marL="228600" lvl="0" indent="-228600">
              <a:spcBef>
                <a:spcPts val="0"/>
              </a:spcBef>
              <a:buSzPts val="2200"/>
            </a:pPr>
            <a:r>
              <a:rPr lang="en-US" dirty="0"/>
              <a:t>What is Defense in Depth?. (2021). Retrieved August 2021, from https://</a:t>
            </a:r>
            <a:r>
              <a:rPr lang="en-US" dirty="0" err="1"/>
              <a:t>www.forcepoint.com</a:t>
            </a:r>
            <a:r>
              <a:rPr lang="en-US" dirty="0"/>
              <a:t>/cyber-</a:t>
            </a:r>
            <a:r>
              <a:rPr lang="en-US" dirty="0" err="1"/>
              <a:t>edu</a:t>
            </a:r>
            <a:r>
              <a:rPr lang="en-US" dirty="0"/>
              <a:t>/defense-depth</a:t>
            </a:r>
          </a:p>
          <a:p>
            <a:pPr marL="0" lvl="0" indent="0">
              <a:spcBef>
                <a:spcPts val="0"/>
              </a:spcBef>
              <a:buSzPts val="2200"/>
              <a:buNone/>
            </a:pPr>
            <a:endParaRPr lang="en-US" dirty="0"/>
          </a:p>
          <a:p>
            <a:pPr marL="228600" lvl="0" indent="-228600">
              <a:spcBef>
                <a:spcPts val="0"/>
              </a:spcBef>
              <a:buSzPts val="2200"/>
            </a:pP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056466"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524934" y="1561277"/>
            <a:ext cx="10820400" cy="4339085"/>
          </a:xfrm>
          <a:prstGeom prst="rect">
            <a:avLst/>
          </a:prstGeom>
          <a:noFill/>
          <a:ln>
            <a:noFill/>
          </a:ln>
        </p:spPr>
        <p:txBody>
          <a:bodyPr spcFirstLastPara="1" wrap="square" lIns="91425" tIns="45700" rIns="91425" bIns="45700" anchor="t" anchorCtr="0">
            <a:normAutofit/>
          </a:bodyPr>
          <a:lstStyle/>
          <a:p>
            <a:pPr marL="685800" lvl="0" indent="0">
              <a:spcBef>
                <a:spcPts val="0"/>
              </a:spcBef>
              <a:buNone/>
            </a:pPr>
            <a:r>
              <a:rPr lang="en-US" dirty="0"/>
              <a:t>Defense in Depth (</a:t>
            </a:r>
            <a:r>
              <a:rPr lang="en-US" dirty="0" err="1"/>
              <a:t>DiD</a:t>
            </a:r>
            <a:r>
              <a:rPr lang="en-US" dirty="0"/>
              <a:t>) is an approach to cybersecurity in which a series of defensive mechanisms are layered in order to protect valuable data and information. </a:t>
            </a: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0" y="2565551"/>
            <a:ext cx="39624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Secure coding standards come with certain levels of vulnerability to measure the impact of that certain standard. </a:t>
            </a:r>
            <a:endParaRPr dirty="0"/>
          </a:p>
        </p:txBody>
      </p:sp>
      <p:graphicFrame>
        <p:nvGraphicFramePr>
          <p:cNvPr id="161" name="Google Shape;161;p4"/>
          <p:cNvGraphicFramePr/>
          <p:nvPr>
            <p:extLst>
              <p:ext uri="{D42A27DB-BD31-4B8C-83A1-F6EECF244321}">
                <p14:modId xmlns:p14="http://schemas.microsoft.com/office/powerpoint/2010/main" val="1581203006"/>
              </p:ext>
            </p:extLst>
          </p:nvPr>
        </p:nvGraphicFramePr>
        <p:xfrm>
          <a:off x="4135450" y="1901876"/>
          <a:ext cx="7835225" cy="3657540"/>
        </p:xfrm>
        <a:graphic>
          <a:graphicData uri="http://schemas.openxmlformats.org/drawingml/2006/table">
            <a:tbl>
              <a:tblPr>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br>
                        <a:rPr lang="en-US" sz="3600" u="none" strike="noStrike" cap="none" dirty="0">
                          <a:solidFill>
                            <a:srgbClr val="FFD966"/>
                          </a:solidFill>
                        </a:rPr>
                      </a:br>
                      <a:r>
                        <a:rPr lang="en-US" sz="3600" u="none" strike="noStrike" cap="none" dirty="0">
                          <a:solidFill>
                            <a:srgbClr val="FFD966"/>
                          </a:solidFill>
                        </a:rPr>
                        <a:t>Threats that very likely to 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br>
                        <a:rPr lang="en-US" sz="3600" u="none" strike="noStrike" cap="none" dirty="0">
                          <a:solidFill>
                            <a:srgbClr val="FFD966"/>
                          </a:solidFill>
                        </a:rPr>
                      </a:br>
                      <a:r>
                        <a:rPr lang="en-US" sz="3600" u="none" strike="noStrike" cap="none" dirty="0">
                          <a:solidFill>
                            <a:srgbClr val="FFD966"/>
                          </a:solidFill>
                        </a:rPr>
                        <a:t>Standard with high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br>
                        <a:rPr lang="en-US" sz="3600" u="none" strike="noStrike" cap="none" dirty="0">
                          <a:solidFill>
                            <a:srgbClr val="FFD966"/>
                          </a:solidFill>
                        </a:rPr>
                      </a:br>
                      <a:r>
                        <a:rPr lang="en-US" sz="3600" u="none" strike="noStrike" cap="none" dirty="0">
                          <a:solidFill>
                            <a:srgbClr val="FFD966"/>
                          </a:solidFill>
                        </a:rPr>
                        <a:t>Standard with low relevancy.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br>
                        <a:rPr lang="en-US" sz="3600" u="none" strike="noStrike" cap="none" dirty="0">
                          <a:solidFill>
                            <a:srgbClr val="FFD966"/>
                          </a:solidFill>
                        </a:rPr>
                      </a:br>
                      <a:r>
                        <a:rPr lang="en-US" sz="3600" u="none" strike="noStrike" cap="none" dirty="0">
                          <a:solidFill>
                            <a:srgbClr val="FFD966"/>
                          </a:solidFill>
                        </a:rPr>
                        <a:t>Threats that not likely to happen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&amp;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Do NOT cast to an out-of-range enumeration value</a:t>
            </a:r>
          </a:p>
          <a:p>
            <a:pPr marL="228600" lvl="0" indent="-228600" algn="l" rtl="0">
              <a:lnSpc>
                <a:spcPct val="90000"/>
              </a:lnSpc>
              <a:spcBef>
                <a:spcPts val="0"/>
              </a:spcBef>
              <a:spcAft>
                <a:spcPts val="0"/>
              </a:spcAft>
              <a:buClr>
                <a:schemeClr val="lt1"/>
              </a:buClr>
              <a:buSzPts val="2000"/>
              <a:buChar char="•"/>
            </a:pPr>
            <a:r>
              <a:rPr lang="en-US" dirty="0"/>
              <a:t>Use valid references, pointers, and iterator to reference elements of a container</a:t>
            </a:r>
          </a:p>
          <a:p>
            <a:pPr marL="228600" lvl="0" indent="-228600" algn="l" rtl="0">
              <a:lnSpc>
                <a:spcPct val="90000"/>
              </a:lnSpc>
              <a:spcBef>
                <a:spcPts val="0"/>
              </a:spcBef>
              <a:spcAft>
                <a:spcPts val="0"/>
              </a:spcAft>
              <a:buClr>
                <a:schemeClr val="lt1"/>
              </a:buClr>
              <a:buSzPts val="2000"/>
              <a:buChar char="•"/>
            </a:pPr>
            <a:r>
              <a:rPr lang="en-US" dirty="0"/>
              <a:t>Do NOT attempt to create a string from a null pointer</a:t>
            </a:r>
          </a:p>
          <a:p>
            <a:pPr marL="228600" lvl="0" indent="-228600" algn="l" rtl="0">
              <a:lnSpc>
                <a:spcPct val="90000"/>
              </a:lnSpc>
              <a:spcBef>
                <a:spcPts val="0"/>
              </a:spcBef>
              <a:spcAft>
                <a:spcPts val="0"/>
              </a:spcAft>
              <a:buClr>
                <a:schemeClr val="lt1"/>
              </a:buClr>
              <a:buSzPts val="2000"/>
              <a:buChar char="•"/>
            </a:pPr>
            <a:r>
              <a:rPr lang="en-US" dirty="0"/>
              <a:t>Do NOT store an already-owned pointer value in an unrelated smart pointer</a:t>
            </a:r>
          </a:p>
          <a:p>
            <a:pPr marL="228600" lvl="0" indent="-228600" algn="l" rtl="0">
              <a:lnSpc>
                <a:spcPct val="90000"/>
              </a:lnSpc>
              <a:spcBef>
                <a:spcPts val="0"/>
              </a:spcBef>
              <a:spcAft>
                <a:spcPts val="0"/>
              </a:spcAft>
              <a:buClr>
                <a:schemeClr val="lt1"/>
              </a:buClr>
              <a:buSzPts val="2000"/>
              <a:buChar char="•"/>
            </a:pPr>
            <a:r>
              <a:rPr lang="en-US" dirty="0"/>
              <a:t>Properly deallocate dynamically allocated resources</a:t>
            </a:r>
          </a:p>
          <a:p>
            <a:pPr marL="228600" lvl="0" indent="-228600" algn="l" rtl="0">
              <a:lnSpc>
                <a:spcPct val="90000"/>
              </a:lnSpc>
              <a:spcBef>
                <a:spcPts val="0"/>
              </a:spcBef>
              <a:spcAft>
                <a:spcPts val="0"/>
              </a:spcAft>
              <a:buClr>
                <a:schemeClr val="lt1"/>
              </a:buClr>
              <a:buSzPts val="2000"/>
              <a:buChar char="•"/>
            </a:pPr>
            <a:r>
              <a:rPr lang="en-US" dirty="0"/>
              <a:t>Use a static assertion to test the value of a constant expression</a:t>
            </a:r>
          </a:p>
          <a:p>
            <a:pPr marL="228600" lvl="0" indent="-228600" algn="l" rtl="0">
              <a:lnSpc>
                <a:spcPct val="90000"/>
              </a:lnSpc>
              <a:spcBef>
                <a:spcPts val="0"/>
              </a:spcBef>
              <a:spcAft>
                <a:spcPts val="0"/>
              </a:spcAft>
              <a:buClr>
                <a:schemeClr val="lt1"/>
              </a:buClr>
              <a:buSzPts val="2000"/>
              <a:buChar char="•"/>
            </a:pPr>
            <a:r>
              <a:rPr lang="en-US" dirty="0"/>
              <a:t>Handle all exceptions thrown before main is executed</a:t>
            </a:r>
          </a:p>
          <a:p>
            <a:pPr marL="228600" lvl="0" indent="-228600" algn="l" rtl="0">
              <a:lnSpc>
                <a:spcPct val="90000"/>
              </a:lnSpc>
              <a:spcBef>
                <a:spcPts val="0"/>
              </a:spcBef>
              <a:spcAft>
                <a:spcPts val="0"/>
              </a:spcAft>
              <a:buClr>
                <a:schemeClr val="lt1"/>
              </a:buClr>
              <a:buSzPts val="2000"/>
              <a:buChar char="•"/>
            </a:pPr>
            <a:r>
              <a:rPr lang="en-US" dirty="0"/>
              <a:t>Do NOT alternately input and output from a file stream without an intervening position call </a:t>
            </a:r>
          </a:p>
          <a:p>
            <a:pPr marL="228600" lvl="0" indent="-228600" algn="l" rtl="0">
              <a:lnSpc>
                <a:spcPct val="90000"/>
              </a:lnSpc>
              <a:spcBef>
                <a:spcPts val="0"/>
              </a:spcBef>
              <a:spcAft>
                <a:spcPts val="0"/>
              </a:spcAft>
              <a:buClr>
                <a:schemeClr val="lt1"/>
              </a:buClr>
              <a:buSzPts val="2000"/>
              <a:buChar char="•"/>
            </a:pPr>
            <a:r>
              <a:rPr lang="en-US" dirty="0"/>
              <a:t>Do NOT invoke virtual functions from constructors or destructors</a:t>
            </a:r>
          </a:p>
          <a:p>
            <a:pPr marL="228600" lvl="0" indent="-228600" algn="l" rtl="0">
              <a:lnSpc>
                <a:spcPct val="90000"/>
              </a:lnSpc>
              <a:spcBef>
                <a:spcPts val="0"/>
              </a:spcBef>
              <a:spcAft>
                <a:spcPts val="0"/>
              </a:spcAft>
              <a:buClr>
                <a:schemeClr val="lt1"/>
              </a:buClr>
              <a:buSzPts val="2000"/>
              <a:buChar char="•"/>
            </a:pPr>
            <a:r>
              <a:rPr lang="en-US" dirty="0"/>
              <a:t>Value returning functions must return a value from all exit paths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3259667" y="21619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605DC456-D858-9F40-B8BB-94E9E8664E75}"/>
              </a:ext>
            </a:extLst>
          </p:cNvPr>
          <p:cNvGraphicFramePr>
            <a:graphicFrameLocks noGrp="1"/>
          </p:cNvGraphicFramePr>
          <p:nvPr>
            <p:extLst>
              <p:ext uri="{D42A27DB-BD31-4B8C-83A1-F6EECF244321}">
                <p14:modId xmlns:p14="http://schemas.microsoft.com/office/powerpoint/2010/main" val="790135471"/>
              </p:ext>
            </p:extLst>
          </p:nvPr>
        </p:nvGraphicFramePr>
        <p:xfrm>
          <a:off x="60466" y="1384609"/>
          <a:ext cx="11648942" cy="4865869"/>
        </p:xfrm>
        <a:graphic>
          <a:graphicData uri="http://schemas.openxmlformats.org/drawingml/2006/table">
            <a:tbl>
              <a:tblPr>
                <a:tableStyleId>{802198C4-3087-4945-87E3-76CBB3509B7E}</a:tableStyleId>
              </a:tblPr>
              <a:tblGrid>
                <a:gridCol w="2058556">
                  <a:extLst>
                    <a:ext uri="{9D8B030D-6E8A-4147-A177-3AD203B41FA5}">
                      <a16:colId xmlns:a16="http://schemas.microsoft.com/office/drawing/2014/main" val="153989413"/>
                    </a:ext>
                  </a:extLst>
                </a:gridCol>
                <a:gridCol w="9590386">
                  <a:extLst>
                    <a:ext uri="{9D8B030D-6E8A-4147-A177-3AD203B41FA5}">
                      <a16:colId xmlns:a16="http://schemas.microsoft.com/office/drawing/2014/main" val="3343461656"/>
                    </a:ext>
                  </a:extLst>
                </a:gridCol>
              </a:tblGrid>
              <a:tr h="1516720">
                <a:tc>
                  <a:txBody>
                    <a:bodyPr/>
                    <a:lstStyle/>
                    <a:p>
                      <a:pPr marL="0" marR="0">
                        <a:spcBef>
                          <a:spcPts val="0"/>
                        </a:spcBef>
                        <a:spcAft>
                          <a:spcPts val="0"/>
                        </a:spcAft>
                      </a:pPr>
                      <a:r>
                        <a:rPr lang="en-US" sz="1600" b="0" i="0" dirty="0">
                          <a:solidFill>
                            <a:schemeClr val="bg1"/>
                          </a:solidFill>
                          <a:effectLst/>
                          <a:latin typeface="Century Gothic" panose="020B0502020202020204" pitchFamily="34" charset="0"/>
                        </a:rPr>
                        <a:t>Encryption in Rest</a:t>
                      </a:r>
                      <a:endParaRPr lang="en-US" sz="16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600" b="0" i="0" dirty="0">
                          <a:solidFill>
                            <a:schemeClr val="bg1"/>
                          </a:solidFill>
                          <a:effectLst/>
                          <a:latin typeface="Century Gothic" panose="020B0502020202020204" pitchFamily="34" charset="0"/>
                        </a:rPr>
                        <a:t>Keeping customers data safe is of utmost importance. There are a couple ways to accomplish this, such data encryption at rest. Encryption at rest is designed to prevent the attacker from accessing the unencrypted data by ensuring the data is encrypted when on disk. If an attacker obtains a hard drive with encrypted data but not the encryption keys, the attacker must defeat the encryption to read the data.</a:t>
                      </a:r>
                    </a:p>
                    <a:p>
                      <a:pPr marL="0" marR="0">
                        <a:spcBef>
                          <a:spcPts val="0"/>
                        </a:spcBef>
                        <a:spcAft>
                          <a:spcPts val="0"/>
                        </a:spcAft>
                      </a:pPr>
                      <a:r>
                        <a:rPr lang="en-US" sz="1600" b="0" i="0" dirty="0">
                          <a:solidFill>
                            <a:schemeClr val="bg1"/>
                          </a:solidFill>
                          <a:effectLst/>
                          <a:latin typeface="Century Gothic" panose="020B0502020202020204" pitchFamily="34" charset="0"/>
                        </a:rPr>
                        <a:t>  </a:t>
                      </a:r>
                      <a:endParaRPr lang="en-US" sz="16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19709137"/>
                  </a:ext>
                </a:extLst>
              </a:tr>
              <a:tr h="1994636">
                <a:tc>
                  <a:txBody>
                    <a:bodyPr/>
                    <a:lstStyle/>
                    <a:p>
                      <a:pPr marL="0" marR="0">
                        <a:spcBef>
                          <a:spcPts val="0"/>
                        </a:spcBef>
                        <a:spcAft>
                          <a:spcPts val="0"/>
                        </a:spcAft>
                      </a:pPr>
                      <a:r>
                        <a:rPr lang="en-US" sz="1600" b="0" i="0" dirty="0">
                          <a:solidFill>
                            <a:schemeClr val="bg1"/>
                          </a:solidFill>
                          <a:effectLst/>
                          <a:latin typeface="Century Gothic" panose="020B0502020202020204" pitchFamily="34" charset="0"/>
                        </a:rPr>
                        <a:t>Encryption at Flight</a:t>
                      </a:r>
                      <a:endParaRPr lang="en-US" sz="16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600" b="0" i="0" dirty="0">
                          <a:solidFill>
                            <a:schemeClr val="bg1"/>
                          </a:solidFill>
                          <a:effectLst/>
                          <a:latin typeface="Century Gothic" panose="020B0502020202020204" pitchFamily="34" charset="0"/>
                        </a:rPr>
                        <a:t>In addition to the encryption at rest, data often needs to be accessed over the network. When the data sits on the disk the data remains encrypted, however, once it is in transmission it becomes vulnerable. To mitigate this vulnerability the data can also be encrypted in transit which protects your data if communications are intercepted while data moves between your site and the cloud provider or between two services. This protection is achieved by encrypting the data before transmission; authenticating the endpoints; and decrypting and verifying the data on arrival.</a:t>
                      </a:r>
                    </a:p>
                    <a:p>
                      <a:pPr marL="0" marR="0">
                        <a:spcBef>
                          <a:spcPts val="0"/>
                        </a:spcBef>
                        <a:spcAft>
                          <a:spcPts val="0"/>
                        </a:spcAft>
                      </a:pPr>
                      <a:r>
                        <a:rPr lang="en-US" sz="1600" b="0" i="0" dirty="0">
                          <a:solidFill>
                            <a:schemeClr val="bg1"/>
                          </a:solidFill>
                          <a:effectLst/>
                          <a:latin typeface="Century Gothic" panose="020B0502020202020204" pitchFamily="34" charset="0"/>
                        </a:rPr>
                        <a:t> </a:t>
                      </a:r>
                      <a:endParaRPr lang="en-US" sz="16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3115061130"/>
                  </a:ext>
                </a:extLst>
              </a:tr>
              <a:tr h="1198109">
                <a:tc>
                  <a:txBody>
                    <a:bodyPr/>
                    <a:lstStyle/>
                    <a:p>
                      <a:pPr marL="0" marR="0">
                        <a:spcBef>
                          <a:spcPts val="0"/>
                        </a:spcBef>
                        <a:spcAft>
                          <a:spcPts val="0"/>
                        </a:spcAft>
                      </a:pPr>
                      <a:r>
                        <a:rPr lang="en-US" sz="1600" b="0" i="0" dirty="0">
                          <a:solidFill>
                            <a:schemeClr val="bg1"/>
                          </a:solidFill>
                          <a:effectLst/>
                          <a:latin typeface="Century Gothic" panose="020B0502020202020204" pitchFamily="34" charset="0"/>
                        </a:rPr>
                        <a:t>Encryption in Use</a:t>
                      </a:r>
                      <a:endParaRPr lang="en-US" sz="16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600" b="0" i="0" dirty="0">
                          <a:solidFill>
                            <a:schemeClr val="bg1"/>
                          </a:solidFill>
                          <a:effectLst/>
                          <a:latin typeface="Century Gothic" panose="020B0502020202020204" pitchFamily="34" charset="0"/>
                        </a:rPr>
                        <a:t>As mentioned, protecting customer data is of utmost importance. While encrypting data at rest and in transit does help it does not fully protect the data. This is because to interact with the data it first must decrypted which again leaves data vulnerable. However, through the use of Homomorphic Encryption that data can be used without having being decrypted. </a:t>
                      </a:r>
                      <a:endParaRPr lang="en-US" sz="16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819807169"/>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FEC61242-57A7-4E49-B8CC-EF9615E807EE}"/>
              </a:ext>
            </a:extLst>
          </p:cNvPr>
          <p:cNvGraphicFramePr>
            <a:graphicFrameLocks noGrp="1"/>
          </p:cNvGraphicFramePr>
          <p:nvPr>
            <p:extLst>
              <p:ext uri="{D42A27DB-BD31-4B8C-83A1-F6EECF244321}">
                <p14:modId xmlns:p14="http://schemas.microsoft.com/office/powerpoint/2010/main" val="3268904763"/>
              </p:ext>
            </p:extLst>
          </p:nvPr>
        </p:nvGraphicFramePr>
        <p:xfrm>
          <a:off x="221325" y="1922740"/>
          <a:ext cx="10820400" cy="4667011"/>
        </p:xfrm>
        <a:graphic>
          <a:graphicData uri="http://schemas.openxmlformats.org/drawingml/2006/table">
            <a:tbl>
              <a:tblPr>
                <a:tableStyleId>{802198C4-3087-4945-87E3-76CBB3509B7E}</a:tableStyleId>
              </a:tblPr>
              <a:tblGrid>
                <a:gridCol w="2081773">
                  <a:extLst>
                    <a:ext uri="{9D8B030D-6E8A-4147-A177-3AD203B41FA5}">
                      <a16:colId xmlns:a16="http://schemas.microsoft.com/office/drawing/2014/main" val="1527183494"/>
                    </a:ext>
                  </a:extLst>
                </a:gridCol>
                <a:gridCol w="8738627">
                  <a:extLst>
                    <a:ext uri="{9D8B030D-6E8A-4147-A177-3AD203B41FA5}">
                      <a16:colId xmlns:a16="http://schemas.microsoft.com/office/drawing/2014/main" val="3699149700"/>
                    </a:ext>
                  </a:extLst>
                </a:gridCol>
              </a:tblGrid>
              <a:tr h="1359976">
                <a:tc>
                  <a:txBody>
                    <a:bodyPr/>
                    <a:lstStyle/>
                    <a:p>
                      <a:pPr marL="0" marR="0">
                        <a:spcBef>
                          <a:spcPts val="0"/>
                        </a:spcBef>
                        <a:spcAft>
                          <a:spcPts val="0"/>
                        </a:spcAft>
                      </a:pPr>
                      <a:r>
                        <a:rPr lang="en-US" sz="1800" b="0" i="0" dirty="0">
                          <a:solidFill>
                            <a:schemeClr val="bg1"/>
                          </a:solidFill>
                          <a:effectLst/>
                          <a:latin typeface="Century Gothic" panose="020B0502020202020204" pitchFamily="34" charset="0"/>
                        </a:rPr>
                        <a:t>Authentication</a:t>
                      </a:r>
                      <a:endParaRPr lang="en-US" sz="18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800" b="0" i="0" dirty="0">
                          <a:solidFill>
                            <a:schemeClr val="bg1"/>
                          </a:solidFill>
                          <a:effectLst/>
                          <a:latin typeface="Century Gothic" panose="020B0502020202020204" pitchFamily="34" charset="0"/>
                        </a:rPr>
                        <a:t>Authentication is the process where the user’s identity is confirmed. It essentially confirms the question, are you who you say you are? This is done through methods such login and password authentication and multi factor authentication.   </a:t>
                      </a:r>
                      <a:endParaRPr lang="en-US" sz="18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2064486629"/>
                  </a:ext>
                </a:extLst>
              </a:tr>
              <a:tr h="2096644">
                <a:tc>
                  <a:txBody>
                    <a:bodyPr/>
                    <a:lstStyle/>
                    <a:p>
                      <a:pPr marL="0" marR="0">
                        <a:spcBef>
                          <a:spcPts val="0"/>
                        </a:spcBef>
                        <a:spcAft>
                          <a:spcPts val="0"/>
                        </a:spcAft>
                      </a:pPr>
                      <a:r>
                        <a:rPr lang="en-US" sz="1800" b="0" i="0">
                          <a:solidFill>
                            <a:schemeClr val="bg1"/>
                          </a:solidFill>
                          <a:effectLst/>
                          <a:latin typeface="Century Gothic" panose="020B0502020202020204" pitchFamily="34" charset="0"/>
                        </a:rPr>
                        <a:t>Authorization</a:t>
                      </a:r>
                      <a:endParaRPr lang="en-US" sz="1800" b="0" i="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800" b="0" i="0" dirty="0">
                          <a:solidFill>
                            <a:schemeClr val="bg1"/>
                          </a:solidFill>
                          <a:effectLst/>
                          <a:latin typeface="Century Gothic" panose="020B0502020202020204" pitchFamily="34" charset="0"/>
                        </a:rPr>
                        <a:t>Authorization refers to the level of access a user has once the user has been authenticated. When speaking in terms of database, authorization would determine if the user has read, edit, create, and delete access. Once recommended approach to authorization is to implement role-based authorization. This allows us to grant access via a role instead of individual assignments which are often hard to maintain. </a:t>
                      </a:r>
                      <a:endParaRPr lang="en-US" sz="18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1557032960"/>
                  </a:ext>
                </a:extLst>
              </a:tr>
              <a:tr h="1210391">
                <a:tc>
                  <a:txBody>
                    <a:bodyPr/>
                    <a:lstStyle/>
                    <a:p>
                      <a:pPr marL="0" marR="0">
                        <a:spcBef>
                          <a:spcPts val="0"/>
                        </a:spcBef>
                        <a:spcAft>
                          <a:spcPts val="0"/>
                        </a:spcAft>
                      </a:pPr>
                      <a:r>
                        <a:rPr lang="en-US" sz="1800" b="0" i="0">
                          <a:solidFill>
                            <a:schemeClr val="bg1"/>
                          </a:solidFill>
                          <a:effectLst/>
                          <a:latin typeface="Century Gothic" panose="020B0502020202020204" pitchFamily="34" charset="0"/>
                        </a:rPr>
                        <a:t>Accounting</a:t>
                      </a:r>
                      <a:endParaRPr lang="en-US" sz="1800" b="0" i="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800" b="0" i="0" dirty="0">
                          <a:solidFill>
                            <a:schemeClr val="bg1"/>
                          </a:solidFill>
                          <a:effectLst/>
                          <a:latin typeface="Century Gothic" panose="020B0502020202020204" pitchFamily="34" charset="0"/>
                        </a:rPr>
                        <a:t>Accounting refers to the audit of the system. System security should be reviewed and monitored at a regular cadence. Doing so help will help uncover suspicious and malicious activity. </a:t>
                      </a:r>
                      <a:endParaRPr lang="en-US" sz="1800" b="0" i="0" dirty="0">
                        <a:solidFill>
                          <a:schemeClr val="bg1"/>
                        </a:solidFill>
                        <a:effectLst/>
                        <a:latin typeface="Century Gothic" panose="020B0502020202020204" pitchFamily="34" charset="0"/>
                        <a:ea typeface="Times New Roman" panose="02020603050405020304" pitchFamily="18" charset="0"/>
                      </a:endParaRPr>
                    </a:p>
                  </a:txBody>
                  <a:tcPr marL="63500" marR="63500" marT="63500" marB="63500"/>
                </a:tc>
                <a:extLst>
                  <a:ext uri="{0D108BD9-81ED-4DB2-BD59-A6C34878D82A}">
                    <a16:rowId xmlns:a16="http://schemas.microsoft.com/office/drawing/2014/main" val="850178312"/>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6CFF1A64-DBE6-7A41-BE11-3910011E8C7D}"/>
              </a:ext>
            </a:extLst>
          </p:cNvPr>
          <p:cNvPicPr>
            <a:picLocks noChangeAspect="1"/>
          </p:cNvPicPr>
          <p:nvPr/>
        </p:nvPicPr>
        <p:blipFill>
          <a:blip r:embed="rId5"/>
          <a:stretch>
            <a:fillRect/>
          </a:stretch>
        </p:blipFill>
        <p:spPr>
          <a:xfrm>
            <a:off x="1005417" y="982372"/>
            <a:ext cx="6538383" cy="5291428"/>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278</TotalTime>
  <Words>1176</Words>
  <Application>Microsoft Macintosh PowerPoint</Application>
  <PresentationFormat>Widescreen</PresentationFormat>
  <Paragraphs>72</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Haro, Jonathan</cp:lastModifiedBy>
  <cp:revision>16</cp:revision>
  <dcterms:created xsi:type="dcterms:W3CDTF">2020-08-19T17:59:24Z</dcterms:created>
  <dcterms:modified xsi:type="dcterms:W3CDTF">2021-08-21T21:47:51Z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