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 id="214748365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6858000" cx="12192000"/>
  <p:notesSz cx="6858000" cy="9144000"/>
  <p:embeddedFontLs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5">
          <p15:clr>
            <a:srgbClr val="747775"/>
          </p15:clr>
        </p15:guide>
        <p15:guide id="2" pos="189">
          <p15:clr>
            <a:srgbClr val="747775"/>
          </p15:clr>
        </p15:guide>
        <p15:guide id="3" pos="7498">
          <p15:clr>
            <a:srgbClr val="747775"/>
          </p15:clr>
        </p15:guide>
        <p15:guide id="4" orient="horz" pos="113">
          <p15:clr>
            <a:srgbClr val="747775"/>
          </p15:clr>
        </p15:guide>
      </p15:sldGuideLst>
    </p:ext>
    <p:ext uri="http://customooxmlschemas.google.com/">
      <go:slidesCustomData xmlns:go="http://customooxmlschemas.google.com/" r:id="rId26" roundtripDataSignature="AMtx7mhMsW+OyQMsD4rYeYu8E2c2yW8Jk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4" name="Tony Zhang"/>
  <p:cmAuthor clrIdx="1" id="1" initials="" lastIdx="1" name="Tristan K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E40451-1D0A-4201-A199-25054ADCB936}">
  <a:tblStyle styleId="{28E40451-1D0A-4201-A199-25054ADCB936}"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2F2"/>
          </a:solidFill>
        </a:fill>
      </a:tcStyle>
    </a:wholeTbl>
    <a:band1H>
      <a:tcTxStyle/>
      <a:tcStyle>
        <a:fill>
          <a:solidFill>
            <a:srgbClr val="DEE3E5"/>
          </a:solidFill>
        </a:fill>
      </a:tcStyle>
    </a:band1H>
    <a:band2H>
      <a:tcTxStyle/>
    </a:band2H>
    <a:band1V>
      <a:tcTxStyle/>
      <a:tcStyle>
        <a:fill>
          <a:solidFill>
            <a:srgbClr val="DEE3E5"/>
          </a:solidFill>
        </a:fill>
      </a:tcStyle>
    </a:band1V>
    <a:band2V>
      <a:tcTxStyle/>
    </a:band2V>
    <a:lastCol>
      <a:tcTxStyle b="on" i="off">
        <a:font>
          <a:latin typeface="Gill Sans MT"/>
          <a:ea typeface="Gill Sans MT"/>
          <a:cs typeface="Gill Sans MT"/>
        </a:font>
        <a:schemeClr val="lt1"/>
      </a:tcTxStyle>
      <a:tcStyle>
        <a:fill>
          <a:solidFill>
            <a:schemeClr val="accent2"/>
          </a:solidFill>
        </a:fill>
      </a:tcStyle>
    </a:lastCol>
    <a:firstCol>
      <a:tcTxStyle b="on" i="off">
        <a:font>
          <a:latin typeface="Gill Sans MT"/>
          <a:ea typeface="Gill Sans MT"/>
          <a:cs typeface="Gill Sans MT"/>
        </a:font>
        <a:schemeClr val="lt1"/>
      </a:tcTxStyle>
      <a:tcStyle>
        <a:fill>
          <a:solidFill>
            <a:schemeClr val="accent2"/>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49F29610-CF13-42E1-A7D7-C945496F419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5" orient="horz"/>
        <p:guide pos="189"/>
        <p:guide pos="7498"/>
        <p:guide pos="11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GillSans-regular.fntdata"/><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02T22:39:16.679">
    <p:pos x="6000" y="0"/>
    <p:text>Jharod</p:text>
    <p:extLst>
      <p:ext uri="{C676402C-5697-4E1C-873F-D02D1690AC5C}">
        <p15:threadingInfo timeZoneBias="0"/>
      </p:ext>
      <p:ext uri="http://customooxmlschemas.google.com/">
        <go:slidesCustomData xmlns:go="http://customooxmlschemas.google.com/" commentPostId="AAAAwL4vfjE"/>
      </p:ext>
    </p:extLs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3-05-02T22:41:49.094">
    <p:pos x="6000" y="0"/>
    <p:text>Derick</p:text>
    <p:extLst>
      <p:ext uri="{C676402C-5697-4E1C-873F-D02D1690AC5C}">
        <p15:threadingInfo timeZoneBias="0"/>
      </p:ext>
      <p:ext uri="http://customooxmlschemas.google.com/">
        <go:slidesCustomData xmlns:go="http://customooxmlschemas.google.com/" commentPostId="AAAAwL4vfjc"/>
      </p:ext>
    </p:extLs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3-05-02T22:42:44.374">
    <p:pos x="6000" y="0"/>
    <p:text>Tony</p:text>
    <p:extLst>
      <p:ext uri="{C676402C-5697-4E1C-873F-D02D1690AC5C}">
        <p15:threadingInfo timeZoneBias="0"/>
      </p:ext>
      <p:ext uri="http://customooxmlschemas.google.com/">
        <go:slidesCustomData xmlns:go="http://customooxmlschemas.google.com/" commentPostId="AAAAwRDnonY"/>
      </p:ext>
    </p:extLs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3-05-02T22:42:49.741">
    <p:pos x="6000" y="0"/>
    <p:text>Tony</p:text>
    <p:extLst>
      <p:ext uri="{C676402C-5697-4E1C-873F-D02D1690AC5C}">
        <p15:threadingInfo timeZoneBias="0"/>
      </p:ext>
      <p:ext uri="http://customooxmlschemas.google.com/">
        <go:slidesCustomData xmlns:go="http://customooxmlschemas.google.com/" commentPostId="AAAAwRDnonc"/>
      </p:ext>
    </p:extLs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5-03T01:09:22.405">
    <p:pos x="6000" y="0"/>
    <p:text>"Jharold"</p:text>
    <p:extLst>
      <p:ext uri="{C676402C-5697-4E1C-873F-D02D1690AC5C}">
        <p15:threadingInfo timeZoneBias="0"/>
      </p:ext>
      <p:ext uri="http://customooxmlschemas.google.com/">
        <go:slidesCustomData xmlns:go="http://customooxmlschemas.google.com/" commentPostId="AAAAwRDnono"/>
      </p:ext>
    </p:extLst>
  </p:cm>
  <p:cm authorId="0" idx="13" dt="2023-05-02T22:47:57.375">
    <p:pos x="6000" y="100"/>
    <p:text>Jharod</p:text>
    <p:extLst>
      <p:ext uri="{C676402C-5697-4E1C-873F-D02D1690AC5C}">
        <p15:threadingInfo timeZoneBias="0"/>
      </p:ext>
      <p:ext uri="http://customooxmlschemas.google.com/">
        <go:slidesCustomData xmlns:go="http://customooxmlschemas.google.com/" commentPostId="AAAAwRDnonk"/>
      </p:ext>
    </p:extLs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3-05-02T22:43:01.679">
    <p:pos x="6000" y="0"/>
    <p:text>Tony</p:text>
    <p:extLst>
      <p:ext uri="{C676402C-5697-4E1C-873F-D02D1690AC5C}">
        <p15:threadingInfo timeZoneBias="0"/>
      </p:ext>
      <p:ext uri="http://customooxmlschemas.google.com/">
        <go:slidesCustomData xmlns:go="http://customooxmlschemas.google.com/" commentPostId="AAAAwRDnong"/>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5-02T22:39:09.125">
    <p:pos x="6000" y="0"/>
    <p:text>Jharod</p:text>
    <p:extLst>
      <p:ext uri="{C676402C-5697-4E1C-873F-D02D1690AC5C}">
        <p15:threadingInfo timeZoneBias="0"/>
      </p:ext>
      <p:ext uri="http://customooxmlschemas.google.com/">
        <go:slidesCustomData xmlns:go="http://customooxmlschemas.google.com/" commentPostId="AAAAwL4vfjA"/>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5-02T22:38:58.762">
    <p:pos x="6000" y="0"/>
    <p:text>Jharod</p:text>
    <p:extLst>
      <p:ext uri="{C676402C-5697-4E1C-873F-D02D1690AC5C}">
        <p15:threadingInfo timeZoneBias="0"/>
      </p:ext>
      <p:ext uri="http://customooxmlschemas.google.com/">
        <go:slidesCustomData xmlns:go="http://customooxmlschemas.google.com/" commentPostId="AAAAwL4vfi8"/>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5-02T22:38:49.398">
    <p:pos x="6000" y="0"/>
    <p:text>Jharod</p:text>
    <p:extLst>
      <p:ext uri="{C676402C-5697-4E1C-873F-D02D1690AC5C}">
        <p15:threadingInfo timeZoneBias="0"/>
      </p:ext>
      <p:ext uri="http://customooxmlschemas.google.com/">
        <go:slidesCustomData xmlns:go="http://customooxmlschemas.google.com/" commentPostId="AAAAwL4vfi4"/>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5-02T22:40:38.884">
    <p:pos x="6000" y="0"/>
    <p:text>Charlie Tristan</p:text>
    <p:extLst>
      <p:ext uri="{C676402C-5697-4E1C-873F-D02D1690AC5C}">
        <p15:threadingInfo timeZoneBias="0"/>
      </p:ext>
      <p:ext uri="http://customooxmlschemas.google.com/">
        <go:slidesCustomData xmlns:go="http://customooxmlschemas.google.com/" commentPostId="AAAAwL4vfjI"/>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05-02T22:40:20.259">
    <p:pos x="6000" y="0"/>
    <p:text>Jordan</p:text>
    <p:extLst>
      <p:ext uri="{C676402C-5697-4E1C-873F-D02D1690AC5C}">
        <p15:threadingInfo timeZoneBias="0"/>
      </p:ext>
      <p:ext uri="http://customooxmlschemas.google.com/">
        <go:slidesCustomData xmlns:go="http://customooxmlschemas.google.com/" commentPostId="AAAAwL4vfjM"/>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5-02T22:41:26.804">
    <p:pos x="6000" y="0"/>
    <p:text>Jordan</p:text>
    <p:extLst>
      <p:ext uri="{C676402C-5697-4E1C-873F-D02D1690AC5C}">
        <p15:threadingInfo timeZoneBias="0"/>
      </p:ext>
      <p:ext uri="http://customooxmlschemas.google.com/">
        <go:slidesCustomData xmlns:go="http://customooxmlschemas.google.com/" commentPostId="AAAAwL4vfjQ"/>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3-05-02T22:41:35.274">
    <p:pos x="6000" y="0"/>
    <p:text>Derick</p:text>
    <p:extLst>
      <p:ext uri="{C676402C-5697-4E1C-873F-D02D1690AC5C}">
        <p15:threadingInfo timeZoneBias="0"/>
      </p:ext>
      <p:ext uri="http://customooxmlschemas.google.com/">
        <go:slidesCustomData xmlns:go="http://customooxmlschemas.google.com/" commentPostId="AAAAwL4vfjU"/>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3-05-02T22:41:41.663">
    <p:pos x="6000" y="0"/>
    <p:text>Derick</p:text>
    <p:extLst>
      <p:ext uri="{C676402C-5697-4E1C-873F-D02D1690AC5C}">
        <p15:threadingInfo timeZoneBias="0"/>
      </p:ext>
      <p:ext uri="http://customooxmlschemas.google.com/">
        <go:slidesCustomData xmlns:go="http://customooxmlschemas.google.com/" commentPostId="AAAAwL4vfj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333333"/>
                </a:solidFill>
                <a:highlight>
                  <a:srgbClr val="FFFFFF"/>
                </a:highlight>
                <a:latin typeface="Verdana"/>
                <a:ea typeface="Verdana"/>
                <a:cs typeface="Verdana"/>
                <a:sym typeface="Verdana"/>
              </a:rPr>
              <a:t>Good morning everybody. The title of our project is predicting the fed fund </a:t>
            </a:r>
            <a:r>
              <a:rPr b="1" lang="en-US" sz="900">
                <a:solidFill>
                  <a:srgbClr val="333333"/>
                </a:solidFill>
                <a:highlight>
                  <a:srgbClr val="FFFFFF"/>
                </a:highlight>
                <a:latin typeface="Verdana"/>
                <a:ea typeface="Verdana"/>
                <a:cs typeface="Verdana"/>
                <a:sym typeface="Verdana"/>
              </a:rPr>
              <a:t>effective</a:t>
            </a:r>
            <a:r>
              <a:rPr lang="en-US" sz="900">
                <a:solidFill>
                  <a:srgbClr val="333333"/>
                </a:solidFill>
                <a:highlight>
                  <a:srgbClr val="FFFFFF"/>
                </a:highlight>
                <a:latin typeface="Verdana"/>
                <a:ea typeface="Verdana"/>
                <a:cs typeface="Verdana"/>
                <a:sym typeface="Verdana"/>
              </a:rPr>
              <a:t> rate: a machine learning approach. </a:t>
            </a:r>
            <a:endParaRPr sz="900">
              <a:solidFill>
                <a:srgbClr val="333333"/>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900">
              <a:solidFill>
                <a:srgbClr val="333333"/>
              </a:solidFill>
              <a:highlight>
                <a:srgbClr val="FFFFFF"/>
              </a:highlight>
              <a:latin typeface="Verdana"/>
              <a:ea typeface="Verdana"/>
              <a:cs typeface="Verdana"/>
              <a:sym typeface="Verdana"/>
            </a:endParaRPr>
          </a:p>
          <a:p>
            <a:pPr indent="0" lvl="0" marL="0" rtl="0" algn="l">
              <a:spcBef>
                <a:spcPts val="0"/>
              </a:spcBef>
              <a:spcAft>
                <a:spcPts val="0"/>
              </a:spcAft>
              <a:buNone/>
            </a:pPr>
            <a:r>
              <a:rPr lang="en-US" sz="900">
                <a:solidFill>
                  <a:srgbClr val="333333"/>
                </a:solidFill>
                <a:highlight>
                  <a:srgbClr val="FFFFFF"/>
                </a:highlight>
                <a:latin typeface="Verdana"/>
                <a:ea typeface="Verdana"/>
                <a:cs typeface="Verdana"/>
                <a:sym typeface="Verdana"/>
              </a:rPr>
              <a:t>I am enfasizing </a:t>
            </a:r>
            <a:r>
              <a:rPr b="1" lang="en-US" sz="900">
                <a:solidFill>
                  <a:srgbClr val="333333"/>
                </a:solidFill>
                <a:highlight>
                  <a:srgbClr val="FFFFFF"/>
                </a:highlight>
                <a:latin typeface="Verdana"/>
                <a:ea typeface="Verdana"/>
                <a:cs typeface="Verdana"/>
                <a:sym typeface="Verdana"/>
              </a:rPr>
              <a:t>effective</a:t>
            </a:r>
            <a:r>
              <a:rPr lang="en-US" sz="900">
                <a:solidFill>
                  <a:srgbClr val="333333"/>
                </a:solidFill>
                <a:highlight>
                  <a:srgbClr val="FFFFFF"/>
                </a:highlight>
                <a:latin typeface="Verdana"/>
                <a:ea typeface="Verdana"/>
                <a:cs typeface="Verdana"/>
                <a:sym typeface="Verdana"/>
              </a:rPr>
              <a:t> because our initial goal was to predict the fed fund </a:t>
            </a:r>
            <a:r>
              <a:rPr b="1" lang="en-US" sz="900">
                <a:solidFill>
                  <a:srgbClr val="333333"/>
                </a:solidFill>
                <a:highlight>
                  <a:srgbClr val="FFFFFF"/>
                </a:highlight>
                <a:latin typeface="Verdana"/>
                <a:ea typeface="Verdana"/>
                <a:cs typeface="Verdana"/>
                <a:sym typeface="Verdana"/>
              </a:rPr>
              <a:t>target</a:t>
            </a:r>
            <a:r>
              <a:rPr lang="en-US" sz="900">
                <a:solidFill>
                  <a:srgbClr val="333333"/>
                </a:solidFill>
                <a:highlight>
                  <a:srgbClr val="FFFFFF"/>
                </a:highlight>
                <a:latin typeface="Verdana"/>
                <a:ea typeface="Verdana"/>
                <a:cs typeface="Verdana"/>
                <a:sym typeface="Verdana"/>
              </a:rPr>
              <a:t> rate, but since the FOMC meets eight times a year to determine that </a:t>
            </a:r>
            <a:r>
              <a:rPr b="1" lang="en-US" sz="900">
                <a:solidFill>
                  <a:srgbClr val="333333"/>
                </a:solidFill>
                <a:highlight>
                  <a:srgbClr val="FFFFFF"/>
                </a:highlight>
                <a:latin typeface="Verdana"/>
                <a:ea typeface="Verdana"/>
                <a:cs typeface="Verdana"/>
                <a:sym typeface="Verdana"/>
              </a:rPr>
              <a:t>target rate</a:t>
            </a:r>
            <a:r>
              <a:rPr lang="en-US" sz="900">
                <a:solidFill>
                  <a:srgbClr val="333333"/>
                </a:solidFill>
                <a:highlight>
                  <a:srgbClr val="FFFFFF"/>
                </a:highlight>
                <a:latin typeface="Verdana"/>
                <a:ea typeface="Verdana"/>
                <a:cs typeface="Verdana"/>
                <a:sym typeface="Verdana"/>
              </a:rPr>
              <a:t> (so 8 observations per year) and basically all our data come in a monthly basis (so 12 observations per year) our dependent and </a:t>
            </a:r>
            <a:r>
              <a:rPr lang="en-US" sz="900">
                <a:solidFill>
                  <a:srgbClr val="333333"/>
                </a:solidFill>
                <a:highlight>
                  <a:srgbClr val="FFFFFF"/>
                </a:highlight>
                <a:latin typeface="Verdana"/>
                <a:ea typeface="Verdana"/>
                <a:cs typeface="Verdana"/>
                <a:sym typeface="Verdana"/>
              </a:rPr>
              <a:t>independent</a:t>
            </a:r>
            <a:r>
              <a:rPr lang="en-US" sz="900">
                <a:solidFill>
                  <a:srgbClr val="333333"/>
                </a:solidFill>
                <a:highlight>
                  <a:srgbClr val="FFFFFF"/>
                </a:highlight>
                <a:latin typeface="Verdana"/>
                <a:ea typeface="Verdana"/>
                <a:cs typeface="Verdana"/>
                <a:sym typeface="Verdana"/>
              </a:rPr>
              <a:t> variable frequencies didn’t match, so we decided to change the target rate for the effective rate which </a:t>
            </a:r>
            <a:r>
              <a:rPr lang="en-US" sz="900">
                <a:solidFill>
                  <a:srgbClr val="333333"/>
                </a:solidFill>
                <a:highlight>
                  <a:srgbClr val="FFFFFF"/>
                </a:highlight>
                <a:latin typeface="Verdana"/>
                <a:ea typeface="Verdana"/>
                <a:cs typeface="Verdana"/>
                <a:sym typeface="Verdana"/>
              </a:rPr>
              <a:t>is essentially determined by the market but is highly influenced by the Fed through open market operations to reach the fed target rate.</a:t>
            </a:r>
            <a:endParaRPr sz="900">
              <a:solidFill>
                <a:srgbClr val="333333"/>
              </a:solidFill>
              <a:highlight>
                <a:srgbClr val="FFFFFF"/>
              </a:highlight>
              <a:latin typeface="Verdana"/>
              <a:ea typeface="Verdana"/>
              <a:cs typeface="Verdana"/>
              <a:sym typeface="Verdana"/>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daf505b2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daf505b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daf509860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daf50986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cf6a09c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Now that we saw the </a:t>
            </a:r>
            <a:r>
              <a:rPr lang="en-US"/>
              <a:t>asymmetry</a:t>
            </a:r>
            <a:r>
              <a:rPr lang="en-US"/>
              <a:t> in our predictions for increasing vs decreasing rates, we wanted to mention some reasons that might help explain this phenomenon.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they all are connected with a regime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a:t>
            </a:r>
            <a:r>
              <a:rPr lang="en-US"/>
              <a:t>in terms</a:t>
            </a:r>
            <a:r>
              <a:rPr lang="en-US"/>
              <a:t> of economic cycle for example, if we are experiencing </a:t>
            </a:r>
            <a:r>
              <a:rPr lang="en-US"/>
              <a:t>recession</a:t>
            </a:r>
            <a:r>
              <a:rPr lang="en-US"/>
              <a:t>, every economic agent want lower rates because lower rates will help bust activity </a:t>
            </a:r>
            <a:endParaRPr/>
          </a:p>
          <a:p>
            <a:pPr indent="0" lvl="0" marL="0" rtl="0" algn="l">
              <a:spcBef>
                <a:spcPts val="0"/>
              </a:spcBef>
              <a:spcAft>
                <a:spcPts val="0"/>
              </a:spcAft>
              <a:buNone/>
            </a:pPr>
            <a:r>
              <a:rPr lang="en-US"/>
              <a:t>but if we are in expansion, even if there are signs of </a:t>
            </a:r>
            <a:r>
              <a:rPr lang="en-US"/>
              <a:t>early</a:t>
            </a:r>
            <a:r>
              <a:rPr lang="en-US"/>
              <a:t> inflation in the data, no economic agent wants higher rates, which will slow the economy.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FOMC members evolution can help explain this asymmetry as well, going from a hawkish comite to a dovish one will affect how </a:t>
            </a:r>
            <a:r>
              <a:rPr lang="en-US"/>
              <a:t>decisions</a:t>
            </a:r>
            <a:r>
              <a:rPr lang="en-US"/>
              <a:t> are made facing the same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a change in the fed mandate can impact as well. Prior covid the inflation fed goal was 2% but after the covid crisis and the expansion economic packages deployed by multiple countries in the </a:t>
            </a:r>
            <a:r>
              <a:rPr lang="en-US"/>
              <a:t>world, the fed change the mandate for 2% over the longer run with the aim to allow for longer inflation period and recovery, unfortunately bringing with this  more uncertainty to the economic agents.</a:t>
            </a:r>
            <a:endParaRPr/>
          </a:p>
        </p:txBody>
      </p:sp>
      <p:sp>
        <p:nvSpPr>
          <p:cNvPr id="201" name="Google Shape;201;g23cf6a09c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Jharold</a:t>
            </a:r>
            <a:endParaRPr/>
          </a:p>
          <a:p>
            <a:pPr indent="0" lvl="0" marL="0" rtl="0" algn="l">
              <a:spcBef>
                <a:spcPts val="0"/>
              </a:spcBef>
              <a:spcAft>
                <a:spcPts val="0"/>
              </a:spcAft>
              <a:buNone/>
            </a:pPr>
            <a:r>
              <a:rPr lang="en-US"/>
              <a:t>So brief </a:t>
            </a:r>
            <a:r>
              <a:rPr lang="en-US"/>
              <a:t>introduction</a:t>
            </a:r>
            <a:endParaRPr/>
          </a:p>
          <a:p>
            <a:pPr indent="0" lvl="0" marL="0" rtl="0" algn="l">
              <a:spcBef>
                <a:spcPts val="0"/>
              </a:spcBef>
              <a:spcAft>
                <a:spcPts val="0"/>
              </a:spcAft>
              <a:buNone/>
            </a:pPr>
            <a:r>
              <a:rPr lang="en-US"/>
              <a:t>What did the work flow look like</a:t>
            </a:r>
            <a:endParaRPr/>
          </a:p>
          <a:p>
            <a:pPr indent="0" lvl="0" marL="0" rtl="0" algn="l">
              <a:spcBef>
                <a:spcPts val="0"/>
              </a:spcBef>
              <a:spcAft>
                <a:spcPts val="0"/>
              </a:spcAft>
              <a:buNone/>
            </a:pPr>
            <a:r>
              <a:rPr lang="en-US"/>
              <a:t>the data</a:t>
            </a:r>
            <a:endParaRPr/>
          </a:p>
          <a:p>
            <a:pPr indent="0" lvl="0" marL="0" rtl="0" algn="l">
              <a:spcBef>
                <a:spcPts val="0"/>
              </a:spcBef>
              <a:spcAft>
                <a:spcPts val="0"/>
              </a:spcAft>
              <a:buNone/>
            </a:pPr>
            <a:r>
              <a:rPr lang="en-US"/>
              <a:t>machine learning models</a:t>
            </a:r>
            <a:endParaRPr/>
          </a:p>
          <a:p>
            <a:pPr indent="0" lvl="0" marL="0" rtl="0" algn="l">
              <a:spcBef>
                <a:spcPts val="0"/>
              </a:spcBef>
              <a:spcAft>
                <a:spcPts val="0"/>
              </a:spcAft>
              <a:buNone/>
            </a:pPr>
            <a:r>
              <a:rPr lang="en-US"/>
              <a:t>results </a:t>
            </a:r>
            <a:endParaRPr/>
          </a:p>
          <a:p>
            <a:pPr indent="0" lvl="0" marL="0" rtl="0" algn="l">
              <a:spcBef>
                <a:spcPts val="0"/>
              </a:spcBef>
              <a:spcAft>
                <a:spcPts val="0"/>
              </a:spcAft>
              <a:buNone/>
            </a:pPr>
            <a:r>
              <a:rPr lang="en-US"/>
              <a:t>and some future </a:t>
            </a:r>
            <a:r>
              <a:rPr lang="en-US"/>
              <a:t>improvements</a:t>
            </a:r>
            <a:r>
              <a:rPr lang="en-US"/>
              <a:t> that can be made to our job</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Jharold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why is our project important?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a:t>
            </a:r>
            <a:r>
              <a:rPr lang="en-US">
                <a:solidFill>
                  <a:schemeClr val="dk1"/>
                </a:solidFill>
              </a:rPr>
              <a:t>impacts short-term and long-term interest rates as well as foreign exchange rates. So market variables. But also economic activity. variables like growth and employment.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So, since is such an important variable. Is it possible to build a model to predict the interest rate and the fed action?</a:t>
            </a:r>
            <a:endParaRPr>
              <a:solidFill>
                <a:schemeClr val="dk1"/>
              </a:solidFill>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Jharold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discuss in detail what type of data did we choose to feed our models and how did we adjust some of the initial variables to get better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also talked about the machine learning model we will used and a technique that will allow us to identify the most important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we will talked about the results using </a:t>
            </a:r>
            <a:r>
              <a:rPr b="1" lang="en-US"/>
              <a:t>all the variables</a:t>
            </a:r>
            <a:r>
              <a:rPr lang="en-US"/>
              <a:t> vs using only </a:t>
            </a:r>
            <a:r>
              <a:rPr b="1" lang="en-US"/>
              <a:t>the most important variables</a:t>
            </a:r>
            <a:r>
              <a:rPr lang="en-US"/>
              <a:t>.</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Tristan/Charlie</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dc7bc695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Tristan/Charlie</a:t>
            </a:r>
            <a:endParaRPr/>
          </a:p>
        </p:txBody>
      </p:sp>
      <p:sp>
        <p:nvSpPr>
          <p:cNvPr id="138" name="Google Shape;138;g23dc7bc695d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daf505b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daf505b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daf505b2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daf505b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1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23"/>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3"/>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3"/>
          <p:cNvSpPr/>
          <p:nvPr>
            <p:ph idx="2" type="pic"/>
          </p:nvPr>
        </p:nvSpPr>
        <p:spPr>
          <a:xfrm>
            <a:off x="6095999" y="0"/>
            <a:ext cx="6102097" cy="6858000"/>
          </a:xfrm>
          <a:prstGeom prst="rect">
            <a:avLst/>
          </a:prstGeom>
          <a:solidFill>
            <a:srgbClr val="BFBFBF"/>
          </a:solidFill>
          <a:ln>
            <a:noFill/>
          </a:ln>
        </p:spPr>
      </p:sp>
      <p:sp>
        <p:nvSpPr>
          <p:cNvPr id="78" name="Google Shape;78;p23"/>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4"/>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25"/>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5"/>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29" name="Shape 29"/>
        <p:cNvGrpSpPr/>
        <p:nvPr/>
      </p:nvGrpSpPr>
      <p:grpSpPr>
        <a:xfrm>
          <a:off x="0" y="0"/>
          <a:ext cx="0" cy="0"/>
          <a:chOff x="0" y="0"/>
          <a:chExt cx="0" cy="0"/>
        </a:xfrm>
      </p:grpSpPr>
      <p:sp>
        <p:nvSpPr>
          <p:cNvPr id="30" name="Google Shape;30;p14"/>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2" name="Google Shape;32;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5" name="Shape 35"/>
        <p:cNvGrpSpPr/>
        <p:nvPr/>
      </p:nvGrpSpPr>
      <p:grpSpPr>
        <a:xfrm>
          <a:off x="0" y="0"/>
          <a:ext cx="0" cy="0"/>
          <a:chOff x="0" y="0"/>
          <a:chExt cx="0" cy="0"/>
        </a:xfrm>
      </p:grpSpPr>
      <p:sp>
        <p:nvSpPr>
          <p:cNvPr id="36" name="Google Shape;36;p17"/>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38" name="Google Shape;3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8"/>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8"/>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5" name="Google Shape;45;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9"/>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0" name="Google Shape;50;p19"/>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19"/>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2" name="Google Shape;52;p19"/>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3" name="Google Shape;53;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2"/>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2"/>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22"/>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1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1.xml"/><Relationship Id="rId4" Type="http://schemas.openxmlformats.org/officeDocument/2006/relationships/image" Target="../media/image4.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12.xml"/><Relationship Id="rId4" Type="http://schemas.openxmlformats.org/officeDocument/2006/relationships/image" Target="../media/image3.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1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2000"/>
              <a:buFont typeface="Gill Sans"/>
              <a:buNone/>
            </a:pPr>
            <a:r>
              <a:rPr lang="en-US" sz="2000"/>
              <a:t>FIXED INCOME FINAL PROJECT</a:t>
            </a:r>
            <a:br>
              <a:rPr lang="en-US" sz="2000"/>
            </a:br>
            <a:r>
              <a:rPr lang="en-US" sz="2000"/>
              <a:t>PREDICTING THE FED FUND EFFECTIVE RATES: A MACHINE LEARNING APPROACH</a:t>
            </a:r>
            <a:endParaRPr/>
          </a:p>
        </p:txBody>
      </p:sp>
      <p:sp>
        <p:nvSpPr>
          <p:cNvPr id="99" name="Google Shape;99;p1"/>
          <p:cNvSpPr txBox="1"/>
          <p:nvPr>
            <p:ph idx="1" type="subTitle"/>
          </p:nvPr>
        </p:nvSpPr>
        <p:spPr>
          <a:xfrm>
            <a:off x="2695194" y="4352544"/>
            <a:ext cx="6801612" cy="208532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100000"/>
              </a:lnSpc>
              <a:spcBef>
                <a:spcPts val="0"/>
              </a:spcBef>
              <a:spcAft>
                <a:spcPts val="0"/>
              </a:spcAft>
              <a:buSzPct val="100000"/>
              <a:buNone/>
            </a:pPr>
            <a:r>
              <a:rPr lang="en-US"/>
              <a:t>Derick Hanscom,</a:t>
            </a:r>
            <a:endParaRPr/>
          </a:p>
          <a:p>
            <a:pPr indent="0" lvl="0" marL="0" rtl="0" algn="ctr">
              <a:lnSpc>
                <a:spcPct val="100000"/>
              </a:lnSpc>
              <a:spcBef>
                <a:spcPts val="1000"/>
              </a:spcBef>
              <a:spcAft>
                <a:spcPts val="0"/>
              </a:spcAft>
              <a:buSzPct val="100000"/>
              <a:buNone/>
            </a:pPr>
            <a:r>
              <a:rPr lang="en-US"/>
              <a:t> Jharold Montoya, </a:t>
            </a:r>
            <a:endParaRPr/>
          </a:p>
          <a:p>
            <a:pPr indent="0" lvl="0" marL="0" rtl="0" algn="ctr">
              <a:lnSpc>
                <a:spcPct val="100000"/>
              </a:lnSpc>
              <a:spcBef>
                <a:spcPts val="1000"/>
              </a:spcBef>
              <a:spcAft>
                <a:spcPts val="0"/>
              </a:spcAft>
              <a:buSzPct val="100000"/>
              <a:buNone/>
            </a:pPr>
            <a:r>
              <a:rPr lang="en-US"/>
              <a:t>Kaiyu Wen, </a:t>
            </a:r>
            <a:endParaRPr/>
          </a:p>
          <a:p>
            <a:pPr indent="0" lvl="0" marL="0" rtl="0" algn="ctr">
              <a:lnSpc>
                <a:spcPct val="100000"/>
              </a:lnSpc>
              <a:spcBef>
                <a:spcPts val="1000"/>
              </a:spcBef>
              <a:spcAft>
                <a:spcPts val="0"/>
              </a:spcAft>
              <a:buSzPct val="100000"/>
              <a:buNone/>
            </a:pPr>
            <a:r>
              <a:rPr lang="en-US"/>
              <a:t>Yuqiang Zhang, </a:t>
            </a:r>
            <a:endParaRPr/>
          </a:p>
          <a:p>
            <a:pPr indent="0" lvl="0" marL="0" rtl="0" algn="ctr">
              <a:lnSpc>
                <a:spcPct val="100000"/>
              </a:lnSpc>
              <a:spcBef>
                <a:spcPts val="1000"/>
              </a:spcBef>
              <a:spcAft>
                <a:spcPts val="0"/>
              </a:spcAft>
              <a:buSzPct val="100000"/>
              <a:buNone/>
            </a:pPr>
            <a:r>
              <a:rPr lang="en-US"/>
              <a:t>Leyi Hu, </a:t>
            </a:r>
            <a:endParaRPr/>
          </a:p>
          <a:p>
            <a:pPr indent="0" lvl="0" marL="0" rtl="0" algn="ctr">
              <a:lnSpc>
                <a:spcPct val="100000"/>
              </a:lnSpc>
              <a:spcBef>
                <a:spcPts val="1000"/>
              </a:spcBef>
              <a:spcAft>
                <a:spcPts val="0"/>
              </a:spcAft>
              <a:buSzPct val="100000"/>
              <a:buNone/>
            </a:pPr>
            <a:r>
              <a:rPr lang="en-US"/>
              <a:t>Tristan Ko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3daf505b2d_0_6"/>
          <p:cNvSpPr txBox="1"/>
          <p:nvPr>
            <p:ph type="title"/>
          </p:nvPr>
        </p:nvSpPr>
        <p:spPr>
          <a:xfrm>
            <a:off x="2231136" y="9646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US"/>
              <a:t>Results</a:t>
            </a:r>
            <a:endParaRPr/>
          </a:p>
          <a:p>
            <a:pPr indent="0" lvl="0" marL="0" rtl="0" algn="ctr">
              <a:spcBef>
                <a:spcPts val="0"/>
              </a:spcBef>
              <a:spcAft>
                <a:spcPts val="0"/>
              </a:spcAft>
              <a:buNone/>
            </a:pPr>
            <a:r>
              <a:rPr lang="en-US"/>
              <a:t>Top 10</a:t>
            </a:r>
            <a:r>
              <a:rPr lang="en-US"/>
              <a:t> Features</a:t>
            </a:r>
            <a:endParaRPr/>
          </a:p>
        </p:txBody>
      </p:sp>
      <p:graphicFrame>
        <p:nvGraphicFramePr>
          <p:cNvPr id="174" name="Google Shape;174;g23daf505b2d_0_6"/>
          <p:cNvGraphicFramePr/>
          <p:nvPr/>
        </p:nvGraphicFramePr>
        <p:xfrm>
          <a:off x="952500" y="2497500"/>
          <a:ext cx="3000000" cy="3000000"/>
        </p:xfrm>
        <a:graphic>
          <a:graphicData uri="http://schemas.openxmlformats.org/drawingml/2006/table">
            <a:tbl>
              <a:tblPr>
                <a:noFill/>
                <a:tableStyleId>{49F29610-CF13-42E1-A7D7-C945496F4191}</a:tableStyleId>
              </a:tblPr>
              <a:tblGrid>
                <a:gridCol w="2571750"/>
                <a:gridCol w="2571750"/>
                <a:gridCol w="2571750"/>
                <a:gridCol w="2571750"/>
              </a:tblGrid>
              <a:tr h="381000">
                <a:tc>
                  <a:txBody>
                    <a:bodyPr/>
                    <a:lstStyle/>
                    <a:p>
                      <a:pPr indent="0" lvl="0" marL="0" rtl="0" algn="l">
                        <a:spcBef>
                          <a:spcPts val="0"/>
                        </a:spcBef>
                        <a:spcAft>
                          <a:spcPts val="0"/>
                        </a:spcAft>
                        <a:buNone/>
                      </a:pPr>
                      <a:r>
                        <a:rPr lang="en-US"/>
                        <a:t>Model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ROC AUC</a:t>
                      </a:r>
                      <a:endParaRPr/>
                    </a:p>
                    <a:p>
                      <a:pPr indent="0" lvl="0" marL="0" rtl="0" algn="ctr">
                        <a:spcBef>
                          <a:spcPts val="0"/>
                        </a:spcBef>
                        <a:spcAft>
                          <a:spcPts val="0"/>
                        </a:spcAft>
                        <a:buNone/>
                      </a:pPr>
                      <a:r>
                        <a:rPr lang="en-US"/>
                        <a:t>(Train | Validation)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F1 weighted</a:t>
                      </a:r>
                      <a:endParaRPr/>
                    </a:p>
                    <a:p>
                      <a:pPr indent="0" lvl="0" marL="0" rtl="0" algn="ctr">
                        <a:spcBef>
                          <a:spcPts val="0"/>
                        </a:spcBef>
                        <a:spcAft>
                          <a:spcPts val="0"/>
                        </a:spcAft>
                        <a:buNone/>
                      </a:pPr>
                      <a:r>
                        <a:rPr lang="en-US">
                          <a:solidFill>
                            <a:schemeClr val="dk1"/>
                          </a:solidFill>
                        </a:rPr>
                        <a:t>(Train | Validation)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Imbalanced Accuracy</a:t>
                      </a:r>
                      <a:endParaRPr/>
                    </a:p>
                    <a:p>
                      <a:pPr indent="0" lvl="0" marL="0" rtl="0" algn="ctr">
                        <a:spcBef>
                          <a:spcPts val="0"/>
                        </a:spcBef>
                        <a:spcAft>
                          <a:spcPts val="0"/>
                        </a:spcAft>
                        <a:buNone/>
                      </a:pPr>
                      <a:r>
                        <a:rPr lang="en-US">
                          <a:solidFill>
                            <a:schemeClr val="dk1"/>
                          </a:solidFill>
                        </a:rPr>
                        <a:t>(Train | Validation)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Logistic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82.53   |   68.31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68.03</a:t>
                      </a:r>
                      <a:r>
                        <a:rPr lang="en-US"/>
                        <a:t>   |   80.44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58.09</a:t>
                      </a:r>
                      <a:r>
                        <a:rPr lang="en-US"/>
                        <a:t>   |   44.34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LDA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82.27</a:t>
                      </a:r>
                      <a:r>
                        <a:rPr lang="en-US"/>
                        <a:t>   |   62.89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67.25</a:t>
                      </a:r>
                      <a:r>
                        <a:rPr lang="en-US"/>
                        <a:t>   |   79.24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57.10</a:t>
                      </a:r>
                      <a:r>
                        <a:rPr lang="en-US"/>
                        <a:t>   |   43.60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QDA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77.09</a:t>
                      </a:r>
                      <a:r>
                        <a:rPr lang="en-US"/>
                        <a:t>   |   59.01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62.44</a:t>
                      </a:r>
                      <a:r>
                        <a:rPr lang="en-US"/>
                        <a:t>   |   75.76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52.97   |   33.33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KNN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84.04</a:t>
                      </a:r>
                      <a:r>
                        <a:rPr lang="en-US"/>
                        <a:t>   |   79.96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66.19</a:t>
                      </a:r>
                      <a:r>
                        <a:rPr lang="en-US"/>
                        <a:t>  |   77.84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56.68</a:t>
                      </a:r>
                      <a:r>
                        <a:rPr lang="en-US"/>
                        <a:t>   |    36.36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highlight>
                            <a:srgbClr val="E06666"/>
                          </a:highlight>
                        </a:rPr>
                        <a:t>SVM</a:t>
                      </a:r>
                      <a:endParaRPr>
                        <a:highlight>
                          <a:srgbClr val="E0666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highlight>
                            <a:srgbClr val="E06666"/>
                          </a:highlight>
                        </a:rPr>
                        <a:t>75.12</a:t>
                      </a:r>
                      <a:r>
                        <a:rPr lang="en-US">
                          <a:highlight>
                            <a:srgbClr val="E06666"/>
                          </a:highlight>
                        </a:rPr>
                        <a:t>  |   65.60</a:t>
                      </a:r>
                      <a:endParaRPr>
                        <a:highlight>
                          <a:srgbClr val="E0666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highlight>
                            <a:srgbClr val="E06666"/>
                          </a:highlight>
                        </a:rPr>
                        <a:t>64.48</a:t>
                      </a:r>
                      <a:r>
                        <a:rPr lang="en-US">
                          <a:highlight>
                            <a:srgbClr val="E06666"/>
                          </a:highlight>
                        </a:rPr>
                        <a:t>  |   80.60</a:t>
                      </a:r>
                      <a:endParaRPr>
                        <a:highlight>
                          <a:srgbClr val="E0666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highlight>
                            <a:srgbClr val="E06666"/>
                          </a:highlight>
                        </a:rPr>
                        <a:t>58.13</a:t>
                      </a:r>
                      <a:r>
                        <a:rPr lang="en-US">
                          <a:highlight>
                            <a:srgbClr val="E06666"/>
                          </a:highlight>
                        </a:rPr>
                        <a:t>   |    56.90</a:t>
                      </a:r>
                      <a:endParaRPr>
                        <a:highlight>
                          <a:srgbClr val="E06666"/>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Random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84.12</a:t>
                      </a:r>
                      <a:r>
                        <a:rPr lang="en-US"/>
                        <a:t>  |   52.92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63.47</a:t>
                      </a:r>
                      <a:r>
                        <a:rPr lang="en-US"/>
                        <a:t>  |   79.66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51.17</a:t>
                      </a:r>
                      <a:r>
                        <a:rPr lang="en-US"/>
                        <a:t>   |   39.39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XGBoosting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99.67</a:t>
                      </a:r>
                      <a:r>
                        <a:rPr lang="en-US"/>
                        <a:t>   |   63.88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96.91</a:t>
                      </a:r>
                      <a:r>
                        <a:rPr lang="en-US"/>
                        <a:t>  |   79.08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95.67</a:t>
                      </a:r>
                      <a:r>
                        <a:rPr lang="en-US"/>
                        <a:t>   |   48.18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Sequential Neural Network</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71.54</a:t>
                      </a:r>
                      <a:r>
                        <a:rPr lang="en-US"/>
                        <a:t>  |   54.50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59.55</a:t>
                      </a:r>
                      <a:r>
                        <a:rPr lang="en-US"/>
                        <a:t>  |   75.30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48.04 </a:t>
                      </a:r>
                      <a:r>
                        <a:rPr lang="en-US"/>
                        <a:t>  |   32.96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LSTM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85.65</a:t>
                      </a:r>
                      <a:r>
                        <a:rPr lang="en-US"/>
                        <a:t>   |   69.73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69.77</a:t>
                      </a:r>
                      <a:r>
                        <a:rPr lang="en-US"/>
                        <a:t>  |   85.58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60.73</a:t>
                      </a:r>
                      <a:r>
                        <a:rPr lang="en-US"/>
                        <a:t>   |   54.18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Top Models</a:t>
            </a:r>
            <a:endParaRPr/>
          </a:p>
        </p:txBody>
      </p:sp>
      <p:sp>
        <p:nvSpPr>
          <p:cNvPr id="180" name="Google Shape;180;p8"/>
          <p:cNvSpPr txBox="1"/>
          <p:nvPr>
            <p:ph idx="1" type="body"/>
          </p:nvPr>
        </p:nvSpPr>
        <p:spPr>
          <a:xfrm>
            <a:off x="2231125" y="2638051"/>
            <a:ext cx="7729800" cy="4065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a:t>Top Model: SVM with a polynomial kernel using the LASSO top ten features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Second Model: XGBoosting using all the features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SVM is one of the most popular classification algorithms due to its ability to be represented through many kernels. Using our optimized SVM model, this was the only model to correctly classify any upward predictions.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XGBoosting is another popular classification algorithm that uses a set of decision trees to develop a generalized model. Using our optimized XGBoosting algorithm we were able to finely define the border </a:t>
            </a:r>
            <a:r>
              <a:rPr lang="en-US"/>
              <a:t>between</a:t>
            </a:r>
            <a:r>
              <a:rPr lang="en-US"/>
              <a:t> 0 and 1 (down and </a:t>
            </a:r>
            <a:r>
              <a:rPr lang="en-US"/>
              <a:t>maintain</a:t>
            </a:r>
            <a:r>
              <a:rPr lang="en-US"/>
              <a:t>)</a:t>
            </a:r>
            <a:endParaRPr/>
          </a:p>
          <a:p>
            <a:pPr indent="0" lvl="0" marL="0" rtl="0" algn="l">
              <a:lnSpc>
                <a:spcPct val="100000"/>
              </a:lnSpc>
              <a:spcBef>
                <a:spcPts val="0"/>
              </a:spcBef>
              <a:spcAft>
                <a:spcPts val="0"/>
              </a:spcAft>
              <a:buNone/>
            </a:pPr>
            <a:r>
              <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2231136" y="1800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Testing</a:t>
            </a:r>
            <a:endParaRPr/>
          </a:p>
          <a:p>
            <a:pPr indent="0" lvl="0" marL="0" rtl="0" algn="ctr">
              <a:lnSpc>
                <a:spcPct val="90000"/>
              </a:lnSpc>
              <a:spcBef>
                <a:spcPts val="0"/>
              </a:spcBef>
              <a:spcAft>
                <a:spcPts val="0"/>
              </a:spcAft>
              <a:buClr>
                <a:srgbClr val="262626"/>
              </a:buClr>
              <a:buSzPts val="2800"/>
              <a:buFont typeface="Gill Sans"/>
              <a:buNone/>
            </a:pPr>
            <a:r>
              <a:rPr lang="en-US"/>
              <a:t>XGBoost</a:t>
            </a:r>
            <a:r>
              <a:rPr lang="en-US"/>
              <a:t>ing</a:t>
            </a:r>
            <a:r>
              <a:rPr lang="en-US"/>
              <a:t> Full Features</a:t>
            </a:r>
            <a:endParaRPr/>
          </a:p>
        </p:txBody>
      </p:sp>
      <p:pic>
        <p:nvPicPr>
          <p:cNvPr id="186" name="Google Shape;186;p10"/>
          <p:cNvPicPr preferRelativeResize="0"/>
          <p:nvPr/>
        </p:nvPicPr>
        <p:blipFill>
          <a:blip r:embed="rId4">
            <a:alphaModFix/>
          </a:blip>
          <a:stretch>
            <a:fillRect/>
          </a:stretch>
        </p:blipFill>
        <p:spPr>
          <a:xfrm>
            <a:off x="300650" y="1515625"/>
            <a:ext cx="4430025" cy="3826751"/>
          </a:xfrm>
          <a:prstGeom prst="rect">
            <a:avLst/>
          </a:prstGeom>
          <a:noFill/>
          <a:ln>
            <a:noFill/>
          </a:ln>
        </p:spPr>
      </p:pic>
      <p:pic>
        <p:nvPicPr>
          <p:cNvPr id="187" name="Google Shape;187;p10"/>
          <p:cNvPicPr preferRelativeResize="0"/>
          <p:nvPr/>
        </p:nvPicPr>
        <p:blipFill>
          <a:blip r:embed="rId5">
            <a:alphaModFix/>
          </a:blip>
          <a:stretch>
            <a:fillRect/>
          </a:stretch>
        </p:blipFill>
        <p:spPr>
          <a:xfrm>
            <a:off x="7477700" y="1551313"/>
            <a:ext cx="4425695" cy="3822192"/>
          </a:xfrm>
          <a:prstGeom prst="rect">
            <a:avLst/>
          </a:prstGeom>
          <a:noFill/>
          <a:ln>
            <a:noFill/>
          </a:ln>
        </p:spPr>
      </p:pic>
      <p:sp>
        <p:nvSpPr>
          <p:cNvPr id="188" name="Google Shape;188;p10"/>
          <p:cNvSpPr txBox="1"/>
          <p:nvPr/>
        </p:nvSpPr>
        <p:spPr>
          <a:xfrm>
            <a:off x="1911475" y="5556125"/>
            <a:ext cx="8369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Gill Sans"/>
                <a:ea typeface="Gill Sans"/>
                <a:cs typeface="Gill Sans"/>
                <a:sym typeface="Gill Sans"/>
              </a:rPr>
              <a:t>Unfortunately, like all the other models, we are unable to correctly classify upward </a:t>
            </a:r>
            <a:r>
              <a:rPr b="1" lang="en-US" sz="1700">
                <a:latin typeface="Gill Sans"/>
                <a:ea typeface="Gill Sans"/>
                <a:cs typeface="Gill Sans"/>
                <a:sym typeface="Gill Sans"/>
              </a:rPr>
              <a:t>movement in the federal fund rate.</a:t>
            </a:r>
            <a:endParaRPr b="1" sz="1700">
              <a:latin typeface="Gill Sans"/>
              <a:ea typeface="Gill Sans"/>
              <a:cs typeface="Gill Sans"/>
              <a:sym typeface="Gill Sans"/>
            </a:endParaRPr>
          </a:p>
          <a:p>
            <a:pPr indent="0" lvl="0" marL="0" rtl="0" algn="l">
              <a:spcBef>
                <a:spcPts val="0"/>
              </a:spcBef>
              <a:spcAft>
                <a:spcPts val="0"/>
              </a:spcAft>
              <a:buNone/>
            </a:pPr>
            <a:r>
              <a:t/>
            </a:r>
            <a:endParaRPr b="1" sz="1700">
              <a:latin typeface="Gill Sans"/>
              <a:ea typeface="Gill Sans"/>
              <a:cs typeface="Gill Sans"/>
              <a:sym typeface="Gill Sans"/>
            </a:endParaRPr>
          </a:p>
        </p:txBody>
      </p:sp>
      <p:graphicFrame>
        <p:nvGraphicFramePr>
          <p:cNvPr id="189" name="Google Shape;189;p10"/>
          <p:cNvGraphicFramePr/>
          <p:nvPr/>
        </p:nvGraphicFramePr>
        <p:xfrm>
          <a:off x="4730650" y="1515600"/>
          <a:ext cx="3000000" cy="3000000"/>
        </p:xfrm>
        <a:graphic>
          <a:graphicData uri="http://schemas.openxmlformats.org/drawingml/2006/table">
            <a:tbl>
              <a:tblPr>
                <a:noFill/>
                <a:tableStyleId>{49F29610-CF13-42E1-A7D7-C945496F4191}</a:tableStyleId>
              </a:tblPr>
              <a:tblGrid>
                <a:gridCol w="1334275"/>
                <a:gridCol w="1334275"/>
              </a:tblGrid>
              <a:tr h="1275575">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ROC AUC</a:t>
                      </a:r>
                      <a:endParaRPr b="1"/>
                    </a:p>
                  </a:txBody>
                  <a:tcPr marT="91425" marB="91425" marR="91425" marL="91425"/>
                </a:tc>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84.32%</a:t>
                      </a:r>
                      <a:endParaRPr b="1"/>
                    </a:p>
                  </a:txBody>
                  <a:tcPr marT="91425" marB="91425" marR="91425" marL="91425"/>
                </a:tc>
              </a:tr>
              <a:tr h="1275575">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F1 Weighted</a:t>
                      </a:r>
                      <a:endParaRPr b="1"/>
                    </a:p>
                  </a:txBody>
                  <a:tcPr marT="91425" marB="91425" marR="91425" marL="91425"/>
                </a:tc>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79.81%</a:t>
                      </a:r>
                      <a:endParaRPr b="1"/>
                    </a:p>
                  </a:txBody>
                  <a:tcPr marT="91425" marB="91425" marR="91425" marL="91425"/>
                </a:tc>
              </a:tr>
              <a:tr h="1275575">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US"/>
                        <a:t>Imbalance</a:t>
                      </a:r>
                      <a:r>
                        <a:rPr b="1" lang="en-US"/>
                        <a:t> Accuracy</a:t>
                      </a:r>
                      <a:endParaRPr b="1"/>
                    </a:p>
                  </a:txBody>
                  <a:tcPr marT="91425" marB="91425" marR="91425" marL="91425"/>
                </a:tc>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39.64%</a:t>
                      </a:r>
                      <a:endParaRPr b="1"/>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3daf509860_0_4"/>
          <p:cNvSpPr txBox="1"/>
          <p:nvPr>
            <p:ph type="title"/>
          </p:nvPr>
        </p:nvSpPr>
        <p:spPr>
          <a:xfrm>
            <a:off x="2231136" y="1800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US"/>
              <a:t>Testing</a:t>
            </a:r>
            <a:endParaRPr/>
          </a:p>
          <a:p>
            <a:pPr indent="0" lvl="0" marL="0" rtl="0" algn="ctr">
              <a:spcBef>
                <a:spcPts val="0"/>
              </a:spcBef>
              <a:spcAft>
                <a:spcPts val="0"/>
              </a:spcAft>
              <a:buNone/>
            </a:pPr>
            <a:r>
              <a:rPr lang="en-US"/>
              <a:t>SVM(polynomial) Top 10 Features</a:t>
            </a:r>
            <a:endParaRPr/>
          </a:p>
        </p:txBody>
      </p:sp>
      <p:pic>
        <p:nvPicPr>
          <p:cNvPr id="195" name="Google Shape;195;g23daf509860_0_4"/>
          <p:cNvPicPr preferRelativeResize="0"/>
          <p:nvPr/>
        </p:nvPicPr>
        <p:blipFill>
          <a:blip r:embed="rId4">
            <a:alphaModFix/>
          </a:blip>
          <a:stretch>
            <a:fillRect/>
          </a:stretch>
        </p:blipFill>
        <p:spPr>
          <a:xfrm>
            <a:off x="300650" y="1517900"/>
            <a:ext cx="4425695" cy="3822192"/>
          </a:xfrm>
          <a:prstGeom prst="rect">
            <a:avLst/>
          </a:prstGeom>
          <a:noFill/>
          <a:ln>
            <a:noFill/>
          </a:ln>
        </p:spPr>
      </p:pic>
      <p:pic>
        <p:nvPicPr>
          <p:cNvPr id="196" name="Google Shape;196;g23daf509860_0_4"/>
          <p:cNvPicPr preferRelativeResize="0"/>
          <p:nvPr/>
        </p:nvPicPr>
        <p:blipFill>
          <a:blip r:embed="rId5">
            <a:alphaModFix/>
          </a:blip>
          <a:stretch>
            <a:fillRect/>
          </a:stretch>
        </p:blipFill>
        <p:spPr>
          <a:xfrm>
            <a:off x="7477700" y="1517906"/>
            <a:ext cx="4425695" cy="3822192"/>
          </a:xfrm>
          <a:prstGeom prst="rect">
            <a:avLst/>
          </a:prstGeom>
          <a:noFill/>
          <a:ln>
            <a:noFill/>
          </a:ln>
        </p:spPr>
      </p:pic>
      <p:graphicFrame>
        <p:nvGraphicFramePr>
          <p:cNvPr id="197" name="Google Shape;197;g23daf509860_0_4"/>
          <p:cNvGraphicFramePr/>
          <p:nvPr/>
        </p:nvGraphicFramePr>
        <p:xfrm>
          <a:off x="4730650" y="1515600"/>
          <a:ext cx="3000000" cy="3000000"/>
        </p:xfrm>
        <a:graphic>
          <a:graphicData uri="http://schemas.openxmlformats.org/drawingml/2006/table">
            <a:tbl>
              <a:tblPr>
                <a:noFill/>
                <a:tableStyleId>{49F29610-CF13-42E1-A7D7-C945496F4191}</a:tableStyleId>
              </a:tblPr>
              <a:tblGrid>
                <a:gridCol w="1334275"/>
                <a:gridCol w="1334275"/>
              </a:tblGrid>
              <a:tr h="1275575">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ROC AUC</a:t>
                      </a:r>
                      <a:endParaRPr b="1"/>
                    </a:p>
                  </a:txBody>
                  <a:tcPr marT="91425" marB="91425" marR="91425" marL="91425"/>
                </a:tc>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68.89</a:t>
                      </a:r>
                      <a:r>
                        <a:rPr b="1" lang="en-US"/>
                        <a:t>%</a:t>
                      </a:r>
                      <a:endParaRPr b="1"/>
                    </a:p>
                  </a:txBody>
                  <a:tcPr marT="91425" marB="91425" marR="91425" marL="91425"/>
                </a:tc>
              </a:tr>
              <a:tr h="1275575">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F1 Weighted</a:t>
                      </a:r>
                      <a:endParaRPr b="1"/>
                    </a:p>
                  </a:txBody>
                  <a:tcPr marT="91425" marB="91425" marR="91425" marL="91425"/>
                </a:tc>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52.33</a:t>
                      </a:r>
                      <a:r>
                        <a:rPr b="1" lang="en-US"/>
                        <a:t>%</a:t>
                      </a:r>
                      <a:endParaRPr b="1"/>
                    </a:p>
                  </a:txBody>
                  <a:tcPr marT="91425" marB="91425" marR="91425" marL="91425"/>
                </a:tc>
              </a:tr>
              <a:tr h="1275575">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US"/>
                        <a:t>Imbalance Accuracy</a:t>
                      </a:r>
                      <a:endParaRPr b="1"/>
                    </a:p>
                  </a:txBody>
                  <a:tcPr marT="91425" marB="91425" marR="91425" marL="91425"/>
                </a:tc>
                <a:tc>
                  <a:txBody>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47.92</a:t>
                      </a:r>
                      <a:r>
                        <a:rPr b="1" lang="en-US"/>
                        <a:t>%</a:t>
                      </a:r>
                      <a:endParaRPr b="1"/>
                    </a:p>
                  </a:txBody>
                  <a:tcPr marT="91425" marB="91425" marR="91425" marL="91425"/>
                </a:tc>
              </a:tr>
            </a:tbl>
          </a:graphicData>
        </a:graphic>
      </p:graphicFrame>
      <p:sp>
        <p:nvSpPr>
          <p:cNvPr id="198" name="Google Shape;198;g23daf509860_0_4"/>
          <p:cNvSpPr txBox="1"/>
          <p:nvPr/>
        </p:nvSpPr>
        <p:spPr>
          <a:xfrm>
            <a:off x="1911475" y="5556125"/>
            <a:ext cx="8369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Gill Sans"/>
                <a:ea typeface="Gill Sans"/>
                <a:cs typeface="Gill Sans"/>
                <a:sym typeface="Gill Sans"/>
              </a:rPr>
              <a:t>We can actually predict 90% of the ups </a:t>
            </a:r>
            <a:r>
              <a:rPr b="1" lang="en-US" sz="1700">
                <a:latin typeface="Gill Sans"/>
                <a:ea typeface="Gill Sans"/>
                <a:cs typeface="Gill Sans"/>
                <a:sym typeface="Gill Sans"/>
              </a:rPr>
              <a:t>correctly</a:t>
            </a:r>
            <a:r>
              <a:rPr b="1" lang="en-US" sz="1700">
                <a:latin typeface="Gill Sans"/>
                <a:ea typeface="Gill Sans"/>
                <a:cs typeface="Gill Sans"/>
                <a:sym typeface="Gill Sans"/>
              </a:rPr>
              <a:t>! However, the prediction for the maintain is worse </a:t>
            </a:r>
            <a:r>
              <a:rPr b="1" lang="en-US" sz="1700">
                <a:latin typeface="Gill Sans"/>
                <a:ea typeface="Gill Sans"/>
                <a:cs typeface="Gill Sans"/>
                <a:sym typeface="Gill Sans"/>
              </a:rPr>
              <a:t>because</a:t>
            </a:r>
            <a:r>
              <a:rPr b="1" lang="en-US" sz="1700">
                <a:latin typeface="Gill Sans"/>
                <a:ea typeface="Gill Sans"/>
                <a:cs typeface="Gill Sans"/>
                <a:sym typeface="Gill Sans"/>
              </a:rPr>
              <a:t> the border between 1 and 2 is not optimally defined.</a:t>
            </a:r>
            <a:endParaRPr b="1" sz="1700">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3cf6a09c40_0_0"/>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EXPLANATION FOR ASYMMETRY IN RESULTS </a:t>
            </a:r>
            <a:endParaRPr/>
          </a:p>
        </p:txBody>
      </p:sp>
      <p:sp>
        <p:nvSpPr>
          <p:cNvPr id="204" name="Google Shape;204;g23cf6a09c40_0_0"/>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0"/>
              </a:spcBef>
              <a:spcAft>
                <a:spcPts val="0"/>
              </a:spcAft>
              <a:buSzPts val="1800"/>
              <a:buNone/>
            </a:pPr>
            <a:r>
              <a:rPr lang="en-US"/>
              <a:t>REGIME CHANGE</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rPr lang="en-US"/>
              <a:t>	ECONOMIC CYCLE</a:t>
            </a:r>
            <a:endParaRPr/>
          </a:p>
          <a:p>
            <a:pPr indent="0" lvl="0" marL="114300" rtl="0" algn="l">
              <a:lnSpc>
                <a:spcPct val="100000"/>
              </a:lnSpc>
              <a:spcBef>
                <a:spcPts val="0"/>
              </a:spcBef>
              <a:spcAft>
                <a:spcPts val="0"/>
              </a:spcAft>
              <a:buSzPts val="1800"/>
              <a:buNone/>
            </a:pPr>
            <a:r>
              <a:t/>
            </a:r>
            <a:endParaRPr/>
          </a:p>
          <a:p>
            <a:pPr indent="342900" lvl="0" marL="114300" rtl="0" algn="l">
              <a:lnSpc>
                <a:spcPct val="100000"/>
              </a:lnSpc>
              <a:spcBef>
                <a:spcPts val="0"/>
              </a:spcBef>
              <a:spcAft>
                <a:spcPts val="0"/>
              </a:spcAft>
              <a:buSzPts val="1800"/>
              <a:buNone/>
            </a:pPr>
            <a:r>
              <a:rPr lang="en-US"/>
              <a:t>FOMC MEMBER EVOLUTION</a:t>
            </a:r>
            <a:endParaRPr/>
          </a:p>
          <a:p>
            <a:pPr indent="342900" lvl="0" marL="114300" rtl="0" algn="l">
              <a:lnSpc>
                <a:spcPct val="100000"/>
              </a:lnSpc>
              <a:spcBef>
                <a:spcPts val="0"/>
              </a:spcBef>
              <a:spcAft>
                <a:spcPts val="0"/>
              </a:spcAft>
              <a:buSzPts val="1800"/>
              <a:buNone/>
            </a:pPr>
            <a:r>
              <a:t/>
            </a:r>
            <a:endParaRPr/>
          </a:p>
          <a:p>
            <a:pPr indent="342900" lvl="0" marL="114300" rtl="0" algn="l">
              <a:lnSpc>
                <a:spcPct val="100000"/>
              </a:lnSpc>
              <a:spcBef>
                <a:spcPts val="0"/>
              </a:spcBef>
              <a:spcAft>
                <a:spcPts val="0"/>
              </a:spcAft>
              <a:buSzPts val="1800"/>
              <a:buNone/>
            </a:pPr>
            <a:r>
              <a:rPr lang="en-US"/>
              <a:t>FED MANDATE</a:t>
            </a:r>
            <a:endParaRPr/>
          </a:p>
          <a:p>
            <a:pPr indent="342900" lvl="0" marL="114300" rtl="0" algn="l">
              <a:lnSpc>
                <a:spcPct val="100000"/>
              </a:lnSpc>
              <a:spcBef>
                <a:spcPts val="0"/>
              </a:spcBef>
              <a:spcAft>
                <a:spcPts val="0"/>
              </a:spcAft>
              <a:buSzPts val="1800"/>
              <a:buNone/>
            </a:pPr>
            <a:r>
              <a:t/>
            </a:r>
            <a:endParaRPr/>
          </a:p>
          <a:p>
            <a:pPr indent="342900" lvl="0" marL="114300" rtl="0" algn="l">
              <a:lnSpc>
                <a:spcPct val="100000"/>
              </a:lnSpc>
              <a:spcBef>
                <a:spcPts val="0"/>
              </a:spcBef>
              <a:spcAft>
                <a:spcPts val="0"/>
              </a:spcAft>
              <a:buSzPts val="1800"/>
              <a:buNone/>
            </a:pPr>
            <a:r>
              <a:t/>
            </a:r>
            <a:endParaRPr/>
          </a:p>
          <a:p>
            <a:pPr indent="342900" lvl="0" marL="114300" rtl="0" algn="l">
              <a:lnSpc>
                <a:spcPct val="100000"/>
              </a:lnSpc>
              <a:spcBef>
                <a:spcPts val="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IMPROVEMENTS</a:t>
            </a:r>
            <a:endParaRPr/>
          </a:p>
        </p:txBody>
      </p:sp>
      <p:sp>
        <p:nvSpPr>
          <p:cNvPr id="210" name="Google Shape;210;p11"/>
          <p:cNvSpPr txBox="1"/>
          <p:nvPr>
            <p:ph idx="1" type="body"/>
          </p:nvPr>
        </p:nvSpPr>
        <p:spPr>
          <a:xfrm>
            <a:off x="6169925" y="2543175"/>
            <a:ext cx="4838700" cy="37911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00000"/>
              </a:lnSpc>
              <a:spcBef>
                <a:spcPts val="0"/>
              </a:spcBef>
              <a:spcAft>
                <a:spcPts val="0"/>
              </a:spcAft>
              <a:buSzPts val="1800"/>
              <a:buChar char="-"/>
            </a:pPr>
            <a:r>
              <a:rPr lang="en-US"/>
              <a:t>Collect longer history of data for the features</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US"/>
              <a:t>Incorporate NLP </a:t>
            </a:r>
            <a:r>
              <a:rPr lang="en-US"/>
              <a:t>techniques</a:t>
            </a:r>
            <a:r>
              <a:rPr lang="en-US"/>
              <a:t> towards the FOMC Minutes</a:t>
            </a:r>
            <a:endParaRPr/>
          </a:p>
          <a:p>
            <a:pPr indent="-342900" lvl="1" marL="914400" rtl="0" algn="l">
              <a:lnSpc>
                <a:spcPct val="100000"/>
              </a:lnSpc>
              <a:spcBef>
                <a:spcPts val="0"/>
              </a:spcBef>
              <a:spcAft>
                <a:spcPts val="0"/>
              </a:spcAft>
              <a:buSzPts val="1800"/>
              <a:buChar char="-"/>
            </a:pPr>
            <a:r>
              <a:rPr lang="en-US"/>
              <a:t>Extract important features which FOMC considers</a:t>
            </a:r>
            <a:endParaRPr/>
          </a:p>
          <a:p>
            <a:pPr indent="-342900" lvl="1" marL="914400" rtl="0" algn="l">
              <a:lnSpc>
                <a:spcPct val="100000"/>
              </a:lnSpc>
              <a:spcBef>
                <a:spcPts val="0"/>
              </a:spcBef>
              <a:spcAft>
                <a:spcPts val="0"/>
              </a:spcAft>
              <a:buSzPts val="1800"/>
              <a:buChar char="-"/>
            </a:pPr>
            <a:r>
              <a:rPr lang="en-US"/>
              <a:t>Use the Minutes to the actual </a:t>
            </a:r>
            <a:r>
              <a:rPr lang="en-US"/>
              <a:t>prediction</a:t>
            </a:r>
            <a:r>
              <a:rPr lang="en-US"/>
              <a:t> </a:t>
            </a:r>
            <a:endParaRPr/>
          </a:p>
          <a:p>
            <a:pPr indent="0" lvl="0" marL="9144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US"/>
              <a:t>Ensemble multiple ML models toward the final prediction</a:t>
            </a:r>
            <a:endParaRPr/>
          </a:p>
          <a:p>
            <a:pPr indent="0" lvl="0" marL="4572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US"/>
              <a:t>Introduce a rolling </a:t>
            </a:r>
            <a:r>
              <a:rPr lang="en-US"/>
              <a:t>window</a:t>
            </a:r>
            <a:r>
              <a:rPr lang="en-US"/>
              <a:t> to localize the regimes in time</a:t>
            </a:r>
            <a:endParaRPr/>
          </a:p>
        </p:txBody>
      </p:sp>
      <p:pic>
        <p:nvPicPr>
          <p:cNvPr id="211" name="Google Shape;211;p11"/>
          <p:cNvPicPr preferRelativeResize="0"/>
          <p:nvPr/>
        </p:nvPicPr>
        <p:blipFill>
          <a:blip r:embed="rId4">
            <a:alphaModFix/>
          </a:blip>
          <a:stretch>
            <a:fillRect/>
          </a:stretch>
        </p:blipFill>
        <p:spPr>
          <a:xfrm>
            <a:off x="1790700" y="2543175"/>
            <a:ext cx="3975625" cy="31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CONTENT</a:t>
            </a:r>
            <a:endParaRPr/>
          </a:p>
        </p:txBody>
      </p:sp>
      <p:sp>
        <p:nvSpPr>
          <p:cNvPr id="105" name="Google Shape;105;p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00"/>
              <a:buFont typeface="Gill Sans"/>
              <a:buAutoNum type="arabicPeriod"/>
            </a:pPr>
            <a:r>
              <a:rPr lang="en-US"/>
              <a:t>Introduction</a:t>
            </a:r>
            <a:endParaRPr/>
          </a:p>
          <a:p>
            <a:pPr indent="-342900" lvl="0" marL="342900" rtl="0" algn="l">
              <a:lnSpc>
                <a:spcPct val="100000"/>
              </a:lnSpc>
              <a:spcBef>
                <a:spcPts val="1000"/>
              </a:spcBef>
              <a:spcAft>
                <a:spcPts val="0"/>
              </a:spcAft>
              <a:buSzPts val="1800"/>
              <a:buFont typeface="Gill Sans"/>
              <a:buAutoNum type="arabicPeriod"/>
            </a:pPr>
            <a:r>
              <a:rPr lang="en-US"/>
              <a:t>Project description</a:t>
            </a:r>
            <a:endParaRPr/>
          </a:p>
          <a:p>
            <a:pPr indent="-342900" lvl="0" marL="342900" rtl="0" algn="l">
              <a:lnSpc>
                <a:spcPct val="100000"/>
              </a:lnSpc>
              <a:spcBef>
                <a:spcPts val="1000"/>
              </a:spcBef>
              <a:spcAft>
                <a:spcPts val="0"/>
              </a:spcAft>
              <a:buSzPts val="1800"/>
              <a:buFont typeface="Gill Sans"/>
              <a:buAutoNum type="arabicPeriod"/>
            </a:pPr>
            <a:r>
              <a:rPr lang="en-US"/>
              <a:t>Data</a:t>
            </a:r>
            <a:endParaRPr/>
          </a:p>
          <a:p>
            <a:pPr indent="-342900" lvl="0" marL="342900" rtl="0" algn="l">
              <a:lnSpc>
                <a:spcPct val="100000"/>
              </a:lnSpc>
              <a:spcBef>
                <a:spcPts val="1000"/>
              </a:spcBef>
              <a:spcAft>
                <a:spcPts val="0"/>
              </a:spcAft>
              <a:buSzPts val="1800"/>
              <a:buFont typeface="Gill Sans"/>
              <a:buAutoNum type="arabicPeriod"/>
            </a:pPr>
            <a:r>
              <a:rPr lang="en-US"/>
              <a:t>Models</a:t>
            </a:r>
            <a:endParaRPr/>
          </a:p>
          <a:p>
            <a:pPr indent="-342900" lvl="0" marL="342900" rtl="0" algn="l">
              <a:lnSpc>
                <a:spcPct val="100000"/>
              </a:lnSpc>
              <a:spcBef>
                <a:spcPts val="1000"/>
              </a:spcBef>
              <a:spcAft>
                <a:spcPts val="0"/>
              </a:spcAft>
              <a:buSzPts val="1800"/>
              <a:buFont typeface="Gill Sans"/>
              <a:buAutoNum type="arabicPeriod"/>
            </a:pPr>
            <a:r>
              <a:rPr lang="en-US"/>
              <a:t>Results</a:t>
            </a:r>
            <a:endParaRPr/>
          </a:p>
          <a:p>
            <a:pPr indent="-342900" lvl="0" marL="342900" rtl="0" algn="l">
              <a:lnSpc>
                <a:spcPct val="100000"/>
              </a:lnSpc>
              <a:spcBef>
                <a:spcPts val="1000"/>
              </a:spcBef>
              <a:spcAft>
                <a:spcPts val="0"/>
              </a:spcAft>
              <a:buSzPts val="1800"/>
              <a:buFont typeface="Gill Sans"/>
              <a:buAutoNum type="arabicPeriod"/>
            </a:pPr>
            <a:r>
              <a:rPr lang="en-US"/>
              <a:t>Improvements</a:t>
            </a:r>
            <a:endParaRPr/>
          </a:p>
          <a:p>
            <a:pPr indent="0" lvl="0" marL="0" rtl="0" algn="l">
              <a:lnSpc>
                <a:spcPct val="100000"/>
              </a:lnSpc>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INTRODUCTION</a:t>
            </a:r>
            <a:endParaRPr/>
          </a:p>
        </p:txBody>
      </p:sp>
      <p:sp>
        <p:nvSpPr>
          <p:cNvPr id="111" name="Google Shape;111;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b="1" i="0" lang="en-US" u="none" strike="noStrike">
                <a:solidFill>
                  <a:schemeClr val="dk1"/>
                </a:solidFill>
                <a:latin typeface="Arial"/>
                <a:ea typeface="Arial"/>
                <a:cs typeface="Arial"/>
                <a:sym typeface="Arial"/>
              </a:rPr>
              <a:t>Why is the interest rate important?</a:t>
            </a:r>
            <a:endParaRPr/>
          </a:p>
          <a:p>
            <a:pPr indent="-228600" lvl="1" marL="457200" rtl="0" algn="l">
              <a:lnSpc>
                <a:spcPct val="100000"/>
              </a:lnSpc>
              <a:spcBef>
                <a:spcPts val="1000"/>
              </a:spcBef>
              <a:spcAft>
                <a:spcPts val="0"/>
              </a:spcAft>
              <a:buSzPts val="1800"/>
              <a:buChar char="•"/>
            </a:pPr>
            <a:r>
              <a:rPr b="0" i="0" lang="en-US" sz="1800" u="none" strike="noStrike">
                <a:solidFill>
                  <a:schemeClr val="dk1"/>
                </a:solidFill>
                <a:latin typeface="Arial"/>
                <a:ea typeface="Arial"/>
                <a:cs typeface="Arial"/>
                <a:sym typeface="Arial"/>
              </a:rPr>
              <a:t>The fed funds rate impacts short-term and long-term interest rates as well as foreign exchange rates. It also plays into broader economic considerations, like growth and employment.</a:t>
            </a:r>
            <a:endParaRPr/>
          </a:p>
          <a:p>
            <a:pPr indent="-114300" lvl="0" marL="228600" rtl="0" algn="l">
              <a:lnSpc>
                <a:spcPct val="100000"/>
              </a:lnSpc>
              <a:spcBef>
                <a:spcPts val="1000"/>
              </a:spcBef>
              <a:spcAft>
                <a:spcPts val="0"/>
              </a:spcAft>
              <a:buSzPts val="1800"/>
              <a:buNone/>
            </a:pPr>
            <a:r>
              <a:t/>
            </a:r>
            <a:endParaRPr>
              <a:solidFill>
                <a:schemeClr val="dk1"/>
              </a:solidFill>
              <a:latin typeface="Arial"/>
              <a:ea typeface="Arial"/>
              <a:cs typeface="Arial"/>
              <a:sym typeface="Arial"/>
            </a:endParaRPr>
          </a:p>
          <a:p>
            <a:pPr indent="-228600" lvl="0" marL="228600" rtl="0" algn="l">
              <a:lnSpc>
                <a:spcPct val="100000"/>
              </a:lnSpc>
              <a:spcBef>
                <a:spcPts val="1000"/>
              </a:spcBef>
              <a:spcAft>
                <a:spcPts val="0"/>
              </a:spcAft>
              <a:buSzPts val="1800"/>
              <a:buChar char="•"/>
            </a:pPr>
            <a:r>
              <a:rPr b="1" i="0" lang="en-US" u="none" strike="noStrike">
                <a:solidFill>
                  <a:schemeClr val="dk1"/>
                </a:solidFill>
                <a:latin typeface="Arial"/>
                <a:ea typeface="Arial"/>
                <a:cs typeface="Arial"/>
                <a:sym typeface="Arial"/>
              </a:rPr>
              <a:t>According to the US economic and financial data, </a:t>
            </a:r>
            <a:r>
              <a:rPr b="1" i="0" lang="en-US" u="sng" strike="noStrike">
                <a:solidFill>
                  <a:schemeClr val="dk1"/>
                </a:solidFill>
                <a:latin typeface="Arial"/>
                <a:ea typeface="Arial"/>
                <a:cs typeface="Arial"/>
                <a:sym typeface="Arial"/>
              </a:rPr>
              <a:t>Is it possible to build a model to predict the interest rate and the </a:t>
            </a:r>
            <a:r>
              <a:rPr b="1" i="0" lang="en-US" u="sng" strike="noStrike">
                <a:solidFill>
                  <a:schemeClr val="dk1"/>
                </a:solidFill>
                <a:latin typeface="Arial"/>
                <a:ea typeface="Arial"/>
                <a:cs typeface="Arial"/>
                <a:sym typeface="Arial"/>
                <a:extLst>
                  <a:ext uri="http://customooxmlschemas.google.com/">
                    <go:slidesCustomData xmlns:go="http://customooxmlschemas.google.com/" textRoundtripDataId="0"/>
                  </a:ext>
                </a:extLst>
              </a:rPr>
              <a:t>Fed's action?</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PROJECT DESCRIPTION</a:t>
            </a:r>
            <a:endParaRPr/>
          </a:p>
        </p:txBody>
      </p:sp>
      <p:grpSp>
        <p:nvGrpSpPr>
          <p:cNvPr id="117" name="Google Shape;117;p4"/>
          <p:cNvGrpSpPr/>
          <p:nvPr/>
        </p:nvGrpSpPr>
        <p:grpSpPr>
          <a:xfrm>
            <a:off x="1422462" y="2816817"/>
            <a:ext cx="9347070" cy="2746720"/>
            <a:chOff x="3774" y="679842"/>
            <a:chExt cx="7723575" cy="1742290"/>
          </a:xfrm>
        </p:grpSpPr>
        <p:sp>
          <p:nvSpPr>
            <p:cNvPr id="118" name="Google Shape;118;p4"/>
            <p:cNvSpPr/>
            <p:nvPr/>
          </p:nvSpPr>
          <p:spPr>
            <a:xfrm>
              <a:off x="502070" y="679842"/>
              <a:ext cx="1993180" cy="1742290"/>
            </a:xfrm>
            <a:prstGeom prst="rightArrow">
              <a:avLst>
                <a:gd fmla="val 70000" name="adj1"/>
                <a:gd fmla="val 50000" name="adj2"/>
              </a:avLst>
            </a:prstGeom>
            <a:solidFill>
              <a:srgbClr val="DDE3E5">
                <a:alpha val="89803"/>
              </a:srgbClr>
            </a:solidFill>
            <a:ln cap="flat" cmpd="sng" w="12700">
              <a:solidFill>
                <a:srgbClr val="DDE3E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txBox="1"/>
            <p:nvPr/>
          </p:nvSpPr>
          <p:spPr>
            <a:xfrm>
              <a:off x="1000361" y="941175"/>
              <a:ext cx="1388400" cy="1219500"/>
            </a:xfrm>
            <a:prstGeom prst="rect">
              <a:avLst/>
            </a:prstGeom>
            <a:noFill/>
            <a:ln>
              <a:noFill/>
            </a:ln>
          </p:spPr>
          <p:txBody>
            <a:bodyPr anchorCtr="0" anchor="ctr" bIns="8875" lIns="35550" spcFirstLastPara="1" rIns="17775" wrap="square" tIns="8875">
              <a:noAutofit/>
            </a:bodyPr>
            <a:lstStyle/>
            <a:p>
              <a:pPr indent="-114300" lvl="1" marL="114300" marR="0" rtl="0" algn="l">
                <a:lnSpc>
                  <a:spcPct val="90000"/>
                </a:lnSpc>
                <a:spcBef>
                  <a:spcPts val="0"/>
                </a:spcBef>
                <a:spcAft>
                  <a:spcPts val="0"/>
                </a:spcAft>
                <a:buClr>
                  <a:schemeClr val="dk1"/>
                </a:buClr>
                <a:buSzPts val="1400"/>
                <a:buFont typeface="Gill Sans"/>
                <a:buChar char="•"/>
              </a:pPr>
              <a:r>
                <a:rPr b="0" i="0" lang="en-US" sz="1400" u="none" cap="none" strike="noStrike">
                  <a:solidFill>
                    <a:schemeClr val="dk1"/>
                  </a:solidFill>
                  <a:latin typeface="Gill Sans"/>
                  <a:ea typeface="Gill Sans"/>
                  <a:cs typeface="Gill Sans"/>
                  <a:sym typeface="Gill Sans"/>
                </a:rPr>
                <a:t>Collection</a:t>
              </a:r>
              <a:endParaRPr/>
            </a:p>
            <a:p>
              <a:pPr indent="-114300" lvl="1" marL="114300" marR="0" rtl="0" algn="l">
                <a:lnSpc>
                  <a:spcPct val="90000"/>
                </a:lnSpc>
                <a:spcBef>
                  <a:spcPts val="210"/>
                </a:spcBef>
                <a:spcAft>
                  <a:spcPts val="0"/>
                </a:spcAft>
                <a:buClr>
                  <a:schemeClr val="dk1"/>
                </a:buClr>
                <a:buSzPts val="1400"/>
                <a:buFont typeface="Gill Sans"/>
                <a:buChar char="•"/>
              </a:pPr>
              <a:r>
                <a:rPr b="0" i="0" lang="en-US" sz="1400" u="none" cap="none" strike="noStrike">
                  <a:solidFill>
                    <a:schemeClr val="dk1"/>
                  </a:solidFill>
                  <a:latin typeface="Gill Sans"/>
                  <a:ea typeface="Gill Sans"/>
                  <a:cs typeface="Gill Sans"/>
                  <a:sym typeface="Gill Sans"/>
                </a:rPr>
                <a:t>Pre-</a:t>
              </a:r>
              <a:r>
                <a:rPr lang="en-US">
                  <a:solidFill>
                    <a:schemeClr val="dk1"/>
                  </a:solidFill>
                  <a:latin typeface="Gill Sans"/>
                  <a:ea typeface="Gill Sans"/>
                  <a:cs typeface="Gill Sans"/>
                  <a:sym typeface="Gill Sans"/>
                </a:rPr>
                <a:t>processing</a:t>
              </a:r>
              <a:endParaRPr b="0" i="0" sz="1400" u="none" cap="none" strike="noStrike">
                <a:solidFill>
                  <a:schemeClr val="dk1"/>
                </a:solidFill>
                <a:latin typeface="Gill Sans"/>
                <a:ea typeface="Gill Sans"/>
                <a:cs typeface="Gill Sans"/>
                <a:sym typeface="Gill Sans"/>
              </a:endParaRPr>
            </a:p>
          </p:txBody>
        </p:sp>
        <p:sp>
          <p:nvSpPr>
            <p:cNvPr id="120" name="Google Shape;120;p4"/>
            <p:cNvSpPr/>
            <p:nvPr/>
          </p:nvSpPr>
          <p:spPr>
            <a:xfrm>
              <a:off x="3774" y="1052692"/>
              <a:ext cx="996590" cy="996590"/>
            </a:xfrm>
            <a:prstGeom prst="ellipse">
              <a:avLst/>
            </a:prstGeom>
            <a:solidFill>
              <a:schemeClr val="accent2"/>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txBox="1"/>
            <p:nvPr/>
          </p:nvSpPr>
          <p:spPr>
            <a:xfrm>
              <a:off x="149721" y="1198639"/>
              <a:ext cx="704696" cy="704696"/>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Gill Sans"/>
                <a:buNone/>
              </a:pPr>
              <a:r>
                <a:rPr b="0" i="0" lang="en-US" sz="1600" u="none" cap="none" strike="noStrike">
                  <a:solidFill>
                    <a:schemeClr val="lt1"/>
                  </a:solidFill>
                  <a:latin typeface="Gill Sans"/>
                  <a:ea typeface="Gill Sans"/>
                  <a:cs typeface="Gill Sans"/>
                  <a:sym typeface="Gill Sans"/>
                </a:rPr>
                <a:t>Data</a:t>
              </a:r>
              <a:endParaRPr/>
            </a:p>
          </p:txBody>
        </p:sp>
        <p:sp>
          <p:nvSpPr>
            <p:cNvPr id="122" name="Google Shape;122;p4"/>
            <p:cNvSpPr/>
            <p:nvPr/>
          </p:nvSpPr>
          <p:spPr>
            <a:xfrm>
              <a:off x="3118119" y="679842"/>
              <a:ext cx="1993180" cy="1742290"/>
            </a:xfrm>
            <a:prstGeom prst="rightArrow">
              <a:avLst>
                <a:gd fmla="val 70000" name="adj1"/>
                <a:gd fmla="val 50000" name="adj2"/>
              </a:avLst>
            </a:prstGeom>
            <a:solidFill>
              <a:srgbClr val="DDE3E5">
                <a:alpha val="89803"/>
              </a:srgbClr>
            </a:solidFill>
            <a:ln cap="flat" cmpd="sng" w="12700">
              <a:solidFill>
                <a:srgbClr val="DDE3E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txBox="1"/>
            <p:nvPr/>
          </p:nvSpPr>
          <p:spPr>
            <a:xfrm>
              <a:off x="3616411" y="941175"/>
              <a:ext cx="1293600" cy="1219500"/>
            </a:xfrm>
            <a:prstGeom prst="rect">
              <a:avLst/>
            </a:prstGeom>
            <a:noFill/>
            <a:ln>
              <a:noFill/>
            </a:ln>
          </p:spPr>
          <p:txBody>
            <a:bodyPr anchorCtr="0" anchor="ctr" bIns="8875" lIns="35550" spcFirstLastPara="1" rIns="17775" wrap="square" tIns="8875">
              <a:noAutofit/>
            </a:bodyPr>
            <a:lstStyle/>
            <a:p>
              <a:pPr indent="-114300" lvl="1" marL="114300" marR="0" rtl="0" algn="l">
                <a:lnSpc>
                  <a:spcPct val="90000"/>
                </a:lnSpc>
                <a:spcBef>
                  <a:spcPts val="0"/>
                </a:spcBef>
                <a:spcAft>
                  <a:spcPts val="0"/>
                </a:spcAft>
                <a:buClr>
                  <a:schemeClr val="dk1"/>
                </a:buClr>
                <a:buSzPts val="1400"/>
                <a:buFont typeface="Gill Sans"/>
                <a:buChar char="•"/>
              </a:pPr>
              <a:r>
                <a:rPr b="0" i="0" lang="en-US" sz="1400" u="none" cap="none" strike="noStrike">
                  <a:solidFill>
                    <a:schemeClr val="dk1"/>
                  </a:solidFill>
                  <a:latin typeface="Gill Sans"/>
                  <a:ea typeface="Gill Sans"/>
                  <a:cs typeface="Gill Sans"/>
                  <a:sym typeface="Gill Sans"/>
                </a:rPr>
                <a:t>Model </a:t>
              </a:r>
              <a:r>
                <a:rPr lang="en-US">
                  <a:solidFill>
                    <a:schemeClr val="dk1"/>
                  </a:solidFill>
                  <a:latin typeface="Gill Sans"/>
                  <a:ea typeface="Gill Sans"/>
                  <a:cs typeface="Gill Sans"/>
                  <a:sym typeface="Gill Sans"/>
                </a:rPr>
                <a:t>descriptions</a:t>
              </a:r>
              <a:endParaRPr b="0" i="0" sz="1400" u="none" cap="none" strike="noStrike">
                <a:solidFill>
                  <a:schemeClr val="dk1"/>
                </a:solidFill>
                <a:latin typeface="Gill Sans"/>
                <a:ea typeface="Gill Sans"/>
                <a:cs typeface="Gill Sans"/>
                <a:sym typeface="Gill Sans"/>
              </a:endParaRPr>
            </a:p>
            <a:p>
              <a:pPr indent="-114300" lvl="1" marL="114300" marR="0" rtl="0" algn="l">
                <a:lnSpc>
                  <a:spcPct val="90000"/>
                </a:lnSpc>
                <a:spcBef>
                  <a:spcPts val="210"/>
                </a:spcBef>
                <a:spcAft>
                  <a:spcPts val="0"/>
                </a:spcAft>
                <a:buClr>
                  <a:schemeClr val="dk1"/>
                </a:buClr>
                <a:buSzPts val="1400"/>
                <a:buFont typeface="Gill Sans"/>
                <a:buChar char="•"/>
              </a:pPr>
              <a:r>
                <a:rPr b="0" i="0" lang="en-US" sz="1400" u="none" cap="none" strike="noStrike">
                  <a:solidFill>
                    <a:schemeClr val="dk1"/>
                  </a:solidFill>
                  <a:latin typeface="Gill Sans"/>
                  <a:ea typeface="Gill Sans"/>
                  <a:cs typeface="Gill Sans"/>
                  <a:sym typeface="Gill Sans"/>
                </a:rPr>
                <a:t>Model </a:t>
              </a:r>
              <a:r>
                <a:rPr lang="en-US">
                  <a:solidFill>
                    <a:schemeClr val="dk1"/>
                  </a:solidFill>
                  <a:latin typeface="Gill Sans"/>
                  <a:ea typeface="Gill Sans"/>
                  <a:cs typeface="Gill Sans"/>
                  <a:sym typeface="Gill Sans"/>
                </a:rPr>
                <a:t>Training</a:t>
              </a:r>
              <a:r>
                <a:rPr b="0" i="0" lang="en-US" sz="1400" u="none" cap="none" strike="noStrike">
                  <a:solidFill>
                    <a:schemeClr val="dk1"/>
                  </a:solidFill>
                  <a:latin typeface="Gill Sans"/>
                  <a:ea typeface="Gill Sans"/>
                  <a:cs typeface="Gill Sans"/>
                  <a:sym typeface="Gill Sans"/>
                </a:rPr>
                <a:t> and Validation</a:t>
              </a:r>
              <a:endParaRPr b="0" i="0" sz="1400" u="none" cap="none" strike="noStrike">
                <a:solidFill>
                  <a:schemeClr val="dk1"/>
                </a:solidFill>
                <a:latin typeface="Gill Sans"/>
                <a:ea typeface="Gill Sans"/>
                <a:cs typeface="Gill Sans"/>
                <a:sym typeface="Gill Sans"/>
              </a:endParaRPr>
            </a:p>
            <a:p>
              <a:pPr indent="-114300" lvl="1" marL="114300" marR="0" rtl="0" algn="l">
                <a:lnSpc>
                  <a:spcPct val="90000"/>
                </a:lnSpc>
                <a:spcBef>
                  <a:spcPts val="210"/>
                </a:spcBef>
                <a:spcAft>
                  <a:spcPts val="0"/>
                </a:spcAft>
                <a:buClr>
                  <a:schemeClr val="dk1"/>
                </a:buClr>
                <a:buSzPts val="1400"/>
                <a:buFont typeface="Gill Sans"/>
                <a:buChar char="•"/>
              </a:pPr>
              <a:r>
                <a:rPr lang="en-US">
                  <a:solidFill>
                    <a:schemeClr val="dk1"/>
                  </a:solidFill>
                  <a:latin typeface="Gill Sans"/>
                  <a:ea typeface="Gill Sans"/>
                  <a:cs typeface="Gill Sans"/>
                  <a:sym typeface="Gill Sans"/>
                </a:rPr>
                <a:t>Lasso Feature Selection</a:t>
              </a:r>
              <a:endParaRPr>
                <a:solidFill>
                  <a:schemeClr val="dk1"/>
                </a:solidFill>
                <a:latin typeface="Gill Sans"/>
                <a:ea typeface="Gill Sans"/>
                <a:cs typeface="Gill Sans"/>
                <a:sym typeface="Gill Sans"/>
              </a:endParaRPr>
            </a:p>
          </p:txBody>
        </p:sp>
        <p:sp>
          <p:nvSpPr>
            <p:cNvPr id="124" name="Google Shape;124;p4"/>
            <p:cNvSpPr/>
            <p:nvPr/>
          </p:nvSpPr>
          <p:spPr>
            <a:xfrm>
              <a:off x="2619824" y="1052692"/>
              <a:ext cx="996590" cy="996590"/>
            </a:xfrm>
            <a:prstGeom prst="ellipse">
              <a:avLst/>
            </a:prstGeom>
            <a:solidFill>
              <a:schemeClr val="accent2"/>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txBox="1"/>
            <p:nvPr/>
          </p:nvSpPr>
          <p:spPr>
            <a:xfrm>
              <a:off x="2765771" y="1198639"/>
              <a:ext cx="704696" cy="704696"/>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Gill Sans"/>
                <a:buNone/>
              </a:pPr>
              <a:r>
                <a:rPr b="0" i="0" lang="en-US" sz="1600" u="none" cap="none" strike="noStrike">
                  <a:solidFill>
                    <a:schemeClr val="lt1"/>
                  </a:solidFill>
                  <a:latin typeface="Gill Sans"/>
                  <a:ea typeface="Gill Sans"/>
                  <a:cs typeface="Gill Sans"/>
                  <a:sym typeface="Gill Sans"/>
                </a:rPr>
                <a:t>M</a:t>
              </a:r>
              <a:r>
                <a:rPr lang="en-US" sz="1600">
                  <a:solidFill>
                    <a:schemeClr val="lt1"/>
                  </a:solidFill>
                  <a:latin typeface="Gill Sans"/>
                  <a:ea typeface="Gill Sans"/>
                  <a:cs typeface="Gill Sans"/>
                  <a:sym typeface="Gill Sans"/>
                </a:rPr>
                <a:t>L</a:t>
              </a:r>
              <a:r>
                <a:rPr b="0" i="0" lang="en-US" sz="1600" u="none" cap="none" strike="noStrike">
                  <a:solidFill>
                    <a:schemeClr val="lt1"/>
                  </a:solidFill>
                  <a:latin typeface="Gill Sans"/>
                  <a:ea typeface="Gill Sans"/>
                  <a:cs typeface="Gill Sans"/>
                  <a:sym typeface="Gill Sans"/>
                </a:rPr>
                <a:t> models</a:t>
              </a:r>
              <a:endParaRPr/>
            </a:p>
          </p:txBody>
        </p:sp>
        <p:sp>
          <p:nvSpPr>
            <p:cNvPr id="126" name="Google Shape;126;p4"/>
            <p:cNvSpPr/>
            <p:nvPr/>
          </p:nvSpPr>
          <p:spPr>
            <a:xfrm>
              <a:off x="5734169" y="679842"/>
              <a:ext cx="1993180" cy="1742290"/>
            </a:xfrm>
            <a:prstGeom prst="rightArrow">
              <a:avLst>
                <a:gd fmla="val 70000" name="adj1"/>
                <a:gd fmla="val 50000" name="adj2"/>
              </a:avLst>
            </a:prstGeom>
            <a:solidFill>
              <a:srgbClr val="DDE3E5">
                <a:alpha val="89803"/>
              </a:srgbClr>
            </a:solidFill>
            <a:ln cap="flat" cmpd="sng" w="12700">
              <a:solidFill>
                <a:srgbClr val="DDE3E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6232461" y="941175"/>
              <a:ext cx="1293600" cy="1219500"/>
            </a:xfrm>
            <a:prstGeom prst="rect">
              <a:avLst/>
            </a:prstGeom>
            <a:noFill/>
            <a:ln>
              <a:noFill/>
            </a:ln>
          </p:spPr>
          <p:txBody>
            <a:bodyPr anchorCtr="0" anchor="ctr" bIns="8875" lIns="35550" spcFirstLastPara="1" rIns="17775" wrap="square" tIns="8875">
              <a:noAutofit/>
            </a:bodyPr>
            <a:lstStyle/>
            <a:p>
              <a:pPr indent="-25400" lvl="1" marL="114300" marR="0" rtl="0" algn="l">
                <a:lnSpc>
                  <a:spcPct val="90000"/>
                </a:lnSpc>
                <a:spcBef>
                  <a:spcPts val="0"/>
                </a:spcBef>
                <a:spcAft>
                  <a:spcPts val="0"/>
                </a:spcAft>
                <a:buClr>
                  <a:schemeClr val="dk1"/>
                </a:buClr>
                <a:buSzPts val="1400"/>
                <a:buFont typeface="Gill Sans"/>
                <a:buNone/>
              </a:pPr>
              <a:r>
                <a:t/>
              </a:r>
              <a:endParaRPr b="0" i="0" sz="1400" u="none" cap="none" strike="noStrike">
                <a:solidFill>
                  <a:schemeClr val="dk1"/>
                </a:solidFill>
                <a:latin typeface="Gill Sans"/>
                <a:ea typeface="Gill Sans"/>
                <a:cs typeface="Gill Sans"/>
                <a:sym typeface="Gill Sans"/>
              </a:endParaRPr>
            </a:p>
            <a:p>
              <a:pPr indent="-317500" lvl="0" marL="457200" marR="0" rtl="0" algn="l">
                <a:lnSpc>
                  <a:spcPct val="90000"/>
                </a:lnSpc>
                <a:spcBef>
                  <a:spcPts val="210"/>
                </a:spcBef>
                <a:spcAft>
                  <a:spcPts val="0"/>
                </a:spcAft>
                <a:buClr>
                  <a:schemeClr val="dk1"/>
                </a:buClr>
                <a:buSzPts val="1400"/>
                <a:buFont typeface="Gill Sans"/>
                <a:buChar char="●"/>
              </a:pPr>
              <a:r>
                <a:rPr lang="en-US">
                  <a:solidFill>
                    <a:schemeClr val="dk1"/>
                  </a:solidFill>
                  <a:latin typeface="Gill Sans"/>
                  <a:ea typeface="Gill Sans"/>
                  <a:cs typeface="Gill Sans"/>
                  <a:sym typeface="Gill Sans"/>
                </a:rPr>
                <a:t>Full Features</a:t>
              </a:r>
              <a:endParaRPr>
                <a:solidFill>
                  <a:schemeClr val="dk1"/>
                </a:solidFill>
                <a:latin typeface="Gill Sans"/>
                <a:ea typeface="Gill Sans"/>
                <a:cs typeface="Gill Sans"/>
                <a:sym typeface="Gill Sans"/>
              </a:endParaRPr>
            </a:p>
            <a:p>
              <a:pPr indent="-317500" lvl="0" marL="457200" marR="0" rtl="0" algn="l">
                <a:lnSpc>
                  <a:spcPct val="90000"/>
                </a:lnSpc>
                <a:spcBef>
                  <a:spcPts val="0"/>
                </a:spcBef>
                <a:spcAft>
                  <a:spcPts val="0"/>
                </a:spcAft>
                <a:buClr>
                  <a:schemeClr val="dk1"/>
                </a:buClr>
                <a:buSzPts val="1400"/>
                <a:buFont typeface="Gill Sans"/>
                <a:buChar char="●"/>
              </a:pPr>
              <a:r>
                <a:rPr lang="en-US">
                  <a:solidFill>
                    <a:schemeClr val="dk1"/>
                  </a:solidFill>
                  <a:latin typeface="Gill Sans"/>
                  <a:ea typeface="Gill Sans"/>
                  <a:cs typeface="Gill Sans"/>
                  <a:sym typeface="Gill Sans"/>
                </a:rPr>
                <a:t>Top 10 Features </a:t>
              </a:r>
              <a:endParaRPr b="0" i="0" sz="1400" u="none" cap="none" strike="noStrike">
                <a:solidFill>
                  <a:schemeClr val="dk1"/>
                </a:solidFill>
                <a:latin typeface="Gill Sans"/>
                <a:ea typeface="Gill Sans"/>
                <a:cs typeface="Gill Sans"/>
                <a:sym typeface="Gill Sans"/>
              </a:endParaRPr>
            </a:p>
          </p:txBody>
        </p:sp>
        <p:sp>
          <p:nvSpPr>
            <p:cNvPr id="128" name="Google Shape;128;p4"/>
            <p:cNvSpPr/>
            <p:nvPr/>
          </p:nvSpPr>
          <p:spPr>
            <a:xfrm>
              <a:off x="5235874" y="1052692"/>
              <a:ext cx="996590" cy="996590"/>
            </a:xfrm>
            <a:prstGeom prst="ellipse">
              <a:avLst/>
            </a:prstGeom>
            <a:solidFill>
              <a:schemeClr val="accent2"/>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txBox="1"/>
            <p:nvPr/>
          </p:nvSpPr>
          <p:spPr>
            <a:xfrm>
              <a:off x="5381821" y="1198639"/>
              <a:ext cx="704696" cy="704696"/>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Gill Sans"/>
                <a:buNone/>
              </a:pPr>
              <a:r>
                <a:rPr b="0" i="0" lang="en-US" sz="1600" u="none" cap="none" strike="noStrike">
                  <a:solidFill>
                    <a:schemeClr val="lt1"/>
                  </a:solidFill>
                  <a:latin typeface="Gill Sans"/>
                  <a:ea typeface="Gill Sans"/>
                  <a:cs typeface="Gill Sans"/>
                  <a:sym typeface="Gill Sans"/>
                </a:rPr>
                <a:t>Results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DATA</a:t>
            </a:r>
            <a:endParaRPr/>
          </a:p>
        </p:txBody>
      </p:sp>
      <p:graphicFrame>
        <p:nvGraphicFramePr>
          <p:cNvPr id="135" name="Google Shape;135;p5"/>
          <p:cNvGraphicFramePr/>
          <p:nvPr/>
        </p:nvGraphicFramePr>
        <p:xfrm>
          <a:off x="204788" y="2389550"/>
          <a:ext cx="3000000" cy="3000000"/>
        </p:xfrm>
        <a:graphic>
          <a:graphicData uri="http://schemas.openxmlformats.org/drawingml/2006/table">
            <a:tbl>
              <a:tblPr bandRow="1" firstRow="1">
                <a:noFill/>
                <a:tableStyleId>{28E40451-1D0A-4201-A199-25054ADCB936}</a:tableStyleId>
              </a:tblPr>
              <a:tblGrid>
                <a:gridCol w="3897475"/>
                <a:gridCol w="3897475"/>
                <a:gridCol w="3897475"/>
              </a:tblGrid>
              <a:tr h="541375">
                <a:tc>
                  <a:txBody>
                    <a:bodyPr/>
                    <a:lstStyle/>
                    <a:p>
                      <a:pPr indent="0" lvl="0" marL="0" marR="0" rtl="0" algn="l">
                        <a:spcBef>
                          <a:spcPts val="0"/>
                        </a:spcBef>
                        <a:spcAft>
                          <a:spcPts val="0"/>
                        </a:spcAft>
                        <a:buNone/>
                      </a:pPr>
                      <a:r>
                        <a:rPr lang="en-US" sz="1600" u="none" cap="none" strike="noStrike"/>
                        <a:t>ECONOMIC ACTIVITY</a:t>
                      </a:r>
                      <a:endParaRPr/>
                    </a:p>
                  </a:txBody>
                  <a:tcPr marT="45725" marB="45725" marR="91450" marL="91450"/>
                </a:tc>
                <a:tc>
                  <a:txBody>
                    <a:bodyPr/>
                    <a:lstStyle/>
                    <a:p>
                      <a:pPr indent="0" lvl="0" marL="0" marR="0" rtl="0" algn="l">
                        <a:spcBef>
                          <a:spcPts val="0"/>
                        </a:spcBef>
                        <a:spcAft>
                          <a:spcPts val="0"/>
                        </a:spcAft>
                        <a:buNone/>
                      </a:pPr>
                      <a:r>
                        <a:rPr lang="en-US" sz="1600"/>
                        <a:t>PRICES</a:t>
                      </a:r>
                      <a:endParaRPr/>
                    </a:p>
                  </a:txBody>
                  <a:tcPr marT="45725" marB="45725" marR="91450" marL="91450"/>
                </a:tc>
                <a:tc>
                  <a:txBody>
                    <a:bodyPr/>
                    <a:lstStyle/>
                    <a:p>
                      <a:pPr indent="0" lvl="0" marL="0" marR="0" rtl="0" algn="l">
                        <a:spcBef>
                          <a:spcPts val="0"/>
                        </a:spcBef>
                        <a:spcAft>
                          <a:spcPts val="0"/>
                        </a:spcAft>
                        <a:buNone/>
                      </a:pPr>
                      <a:r>
                        <a:rPr lang="en-US" sz="1600"/>
                        <a:t>FINANCIAL CONDITIONS</a:t>
                      </a:r>
                      <a:endParaRPr/>
                    </a:p>
                  </a:txBody>
                  <a:tcPr marT="45725" marB="45725" marR="91450" marL="91450"/>
                </a:tc>
              </a:tr>
              <a:tr h="3721175">
                <a:tc>
                  <a:txBody>
                    <a:bodyPr/>
                    <a:lstStyle/>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Industrial Production</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Non-farm payrolls</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Consumer Confidence</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Initial Jobless Claims</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Unemployment rate</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Labor Market Participation</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Personal Consumption Expenditures</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Total </a:t>
                      </a:r>
                      <a:r>
                        <a:rPr b="1" lang="en-US" sz="1600">
                          <a:latin typeface="Times New Roman"/>
                          <a:ea typeface="Times New Roman"/>
                          <a:cs typeface="Times New Roman"/>
                          <a:sym typeface="Times New Roman"/>
                        </a:rPr>
                        <a:t>Vehicle</a:t>
                      </a:r>
                      <a:r>
                        <a:rPr b="1" lang="en-US" sz="1600">
                          <a:latin typeface="Times New Roman"/>
                          <a:ea typeface="Times New Roman"/>
                          <a:cs typeface="Times New Roman"/>
                          <a:sym typeface="Times New Roman"/>
                        </a:rPr>
                        <a:t> Sales</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Boom Bust</a:t>
                      </a:r>
                      <a:endParaRPr b="1"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p>
                  </a:txBody>
                  <a:tcPr marT="45725" marB="45725" marR="91450" marL="91450"/>
                </a:tc>
                <a:tc>
                  <a:txBody>
                    <a:bodyPr/>
                    <a:lstStyle/>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Consumer Price Index (CPI)</a:t>
                      </a:r>
                      <a:endParaRPr b="1" sz="16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1" lang="en-US" sz="1600">
                          <a:latin typeface="Times New Roman"/>
                          <a:ea typeface="Times New Roman"/>
                          <a:cs typeface="Times New Roman"/>
                          <a:sym typeface="Times New Roman"/>
                        </a:rPr>
                        <a:t>1.1      First order derivative</a:t>
                      </a:r>
                      <a:endParaRPr b="1" sz="16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1" lang="en-US" sz="1600">
                          <a:latin typeface="Times New Roman"/>
                          <a:ea typeface="Times New Roman"/>
                          <a:cs typeface="Times New Roman"/>
                          <a:sym typeface="Times New Roman"/>
                        </a:rPr>
                        <a:t>1.2      </a:t>
                      </a:r>
                      <a:r>
                        <a:rPr b="1" lang="en-US" sz="1600">
                          <a:latin typeface="Times New Roman"/>
                          <a:ea typeface="Times New Roman"/>
                          <a:cs typeface="Times New Roman"/>
                          <a:sym typeface="Times New Roman"/>
                        </a:rPr>
                        <a:t>Second order derivative</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Core CPI </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Bank of New York – Survey of inflation</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Sentiment</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Michigan Inflation Expectations</a:t>
                      </a:r>
                      <a:endParaRPr b="1" sz="1600">
                        <a:latin typeface="Times New Roman"/>
                        <a:ea typeface="Times New Roman"/>
                        <a:cs typeface="Times New Roman"/>
                        <a:sym typeface="Times New Roman"/>
                      </a:endParaRPr>
                    </a:p>
                    <a:p>
                      <a:pPr indent="-342900" lvl="0" marL="342900" marR="0" rtl="0" algn="l">
                        <a:lnSpc>
                          <a:spcPct val="115000"/>
                        </a:lnSpc>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Bank Prime Loan Rate</a:t>
                      </a:r>
                      <a:endParaRPr b="1" sz="16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1" lang="en-US" sz="1600">
                          <a:latin typeface="Times New Roman"/>
                          <a:ea typeface="Times New Roman"/>
                          <a:cs typeface="Times New Roman"/>
                          <a:sym typeface="Times New Roman"/>
                        </a:rPr>
                        <a:t>6.1.      First order </a:t>
                      </a:r>
                      <a:r>
                        <a:rPr b="1" lang="en-US" sz="1600">
                          <a:latin typeface="Times New Roman"/>
                          <a:ea typeface="Times New Roman"/>
                          <a:cs typeface="Times New Roman"/>
                          <a:sym typeface="Times New Roman"/>
                        </a:rPr>
                        <a:t>derivative</a:t>
                      </a:r>
                      <a:endParaRPr b="1" sz="16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1" lang="en-US" sz="1600">
                          <a:latin typeface="Times New Roman"/>
                          <a:ea typeface="Times New Roman"/>
                          <a:cs typeface="Times New Roman"/>
                          <a:sym typeface="Times New Roman"/>
                        </a:rPr>
                        <a:t>6.2.      Second order derivative</a:t>
                      </a:r>
                      <a:endParaRPr b="1" sz="1600">
                        <a:latin typeface="Times New Roman"/>
                        <a:ea typeface="Times New Roman"/>
                        <a:cs typeface="Times New Roman"/>
                        <a:sym typeface="Times New Roman"/>
                      </a:endParaRPr>
                    </a:p>
                  </a:txBody>
                  <a:tcPr marT="45725" marB="45725" marR="91450" marL="91450"/>
                </a:tc>
                <a:tc>
                  <a:txBody>
                    <a:bodyPr/>
                    <a:lstStyle/>
                    <a:p>
                      <a:pPr indent="-342900" lvl="0" marL="342900" marR="0" rtl="0" algn="l">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National Financial Conditions Index – Chicago Fed</a:t>
                      </a:r>
                      <a:endParaRPr b="1" sz="1600">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600"/>
                        <a:buFont typeface="Times New Roman"/>
                        <a:buAutoNum type="arabicPeriod"/>
                      </a:pPr>
                      <a:r>
                        <a:rPr b="1" lang="en-US" sz="1600">
                          <a:latin typeface="Times New Roman"/>
                          <a:ea typeface="Times New Roman"/>
                          <a:cs typeface="Times New Roman"/>
                          <a:sym typeface="Times New Roman"/>
                        </a:rPr>
                        <a:t>Fed Fund Rate </a:t>
                      </a:r>
                      <a:r>
                        <a:rPr b="1" lang="en-US" sz="1600">
                          <a:latin typeface="Times New Roman"/>
                          <a:ea typeface="Times New Roman"/>
                          <a:cs typeface="Times New Roman"/>
                          <a:sym typeface="Times New Roman"/>
                        </a:rPr>
                        <a:t>lagged</a:t>
                      </a:r>
                      <a:r>
                        <a:rPr b="1" lang="en-US" sz="1600">
                          <a:latin typeface="Times New Roman"/>
                          <a:ea typeface="Times New Roman"/>
                          <a:cs typeface="Times New Roman"/>
                          <a:sym typeface="Times New Roman"/>
                        </a:rPr>
                        <a:t> one month</a:t>
                      </a:r>
                      <a:endParaRPr b="1"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3dc7bc695d_1_3"/>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DATA</a:t>
            </a:r>
            <a:endParaRPr/>
          </a:p>
        </p:txBody>
      </p:sp>
      <p:sp>
        <p:nvSpPr>
          <p:cNvPr id="141" name="Google Shape;141;g23dc7bc695d_1_3"/>
          <p:cNvSpPr txBox="1"/>
          <p:nvPr/>
        </p:nvSpPr>
        <p:spPr>
          <a:xfrm>
            <a:off x="1640325" y="2961350"/>
            <a:ext cx="3338400" cy="1037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Consumer Price Index (CPI)</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1&amp;2 order derivative</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a:latin typeface="Gill Sans"/>
              <a:ea typeface="Gill Sans"/>
              <a:cs typeface="Gill Sans"/>
              <a:sym typeface="Gill Sans"/>
            </a:endParaRPr>
          </a:p>
        </p:txBody>
      </p:sp>
      <p:sp>
        <p:nvSpPr>
          <p:cNvPr id="142" name="Google Shape;142;g23dc7bc695d_1_3"/>
          <p:cNvSpPr txBox="1"/>
          <p:nvPr/>
        </p:nvSpPr>
        <p:spPr>
          <a:xfrm>
            <a:off x="6616100" y="3059550"/>
            <a:ext cx="394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Fed Fund Rate lagged one month</a:t>
            </a:r>
            <a:endParaRPr sz="1600">
              <a:latin typeface="Gill Sans"/>
              <a:ea typeface="Gill Sans"/>
              <a:cs typeface="Gill Sans"/>
              <a:sym typeface="Gill Sans"/>
            </a:endParaRPr>
          </a:p>
        </p:txBody>
      </p:sp>
      <p:sp>
        <p:nvSpPr>
          <p:cNvPr id="143" name="Google Shape;143;g23dc7bc695d_1_3"/>
          <p:cNvSpPr txBox="1"/>
          <p:nvPr/>
        </p:nvSpPr>
        <p:spPr>
          <a:xfrm>
            <a:off x="1945125" y="4721175"/>
            <a:ext cx="3033600" cy="132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capture the trend and momentum of inflation</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Gill Sans"/>
              <a:ea typeface="Gill Sans"/>
              <a:cs typeface="Gill Sans"/>
              <a:sym typeface="Gill Sans"/>
            </a:endParaRPr>
          </a:p>
        </p:txBody>
      </p:sp>
      <p:sp>
        <p:nvSpPr>
          <p:cNvPr id="144" name="Google Shape;144;g23dc7bc695d_1_3"/>
          <p:cNvSpPr txBox="1"/>
          <p:nvPr/>
        </p:nvSpPr>
        <p:spPr>
          <a:xfrm>
            <a:off x="6450500" y="4644975"/>
            <a:ext cx="41091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account for the time series properties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
        <p:nvSpPr>
          <p:cNvPr id="145" name="Google Shape;145;g23dc7bc695d_1_3"/>
          <p:cNvSpPr/>
          <p:nvPr/>
        </p:nvSpPr>
        <p:spPr>
          <a:xfrm>
            <a:off x="2977225" y="3813600"/>
            <a:ext cx="245700" cy="831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3dc7bc695d_1_3"/>
          <p:cNvSpPr/>
          <p:nvPr/>
        </p:nvSpPr>
        <p:spPr>
          <a:xfrm>
            <a:off x="8155200" y="3667463"/>
            <a:ext cx="245700" cy="831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3dc7bc695d_1_3"/>
          <p:cNvSpPr txBox="1"/>
          <p:nvPr/>
        </p:nvSpPr>
        <p:spPr>
          <a:xfrm>
            <a:off x="2565525" y="2499650"/>
            <a:ext cx="164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highlight>
                  <a:srgbClr val="76A5AF"/>
                </a:highlight>
                <a:latin typeface="Times New Roman"/>
                <a:ea typeface="Times New Roman"/>
                <a:cs typeface="Times New Roman"/>
                <a:sym typeface="Times New Roman"/>
              </a:rPr>
              <a:t>  PRICES   </a:t>
            </a:r>
            <a:endParaRPr b="1" sz="1800">
              <a:solidFill>
                <a:schemeClr val="lt1"/>
              </a:solidFill>
              <a:highlight>
                <a:srgbClr val="76A5AF"/>
              </a:highlight>
              <a:latin typeface="Times New Roman"/>
              <a:ea typeface="Times New Roman"/>
              <a:cs typeface="Times New Roman"/>
              <a:sym typeface="Times New Roman"/>
            </a:endParaRPr>
          </a:p>
        </p:txBody>
      </p:sp>
      <p:sp>
        <p:nvSpPr>
          <p:cNvPr id="148" name="Google Shape;148;g23dc7bc695d_1_3"/>
          <p:cNvSpPr txBox="1"/>
          <p:nvPr/>
        </p:nvSpPr>
        <p:spPr>
          <a:xfrm>
            <a:off x="6988250" y="2482225"/>
            <a:ext cx="274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US" sz="1600">
                <a:solidFill>
                  <a:schemeClr val="lt1"/>
                </a:solidFill>
                <a:highlight>
                  <a:srgbClr val="76A5AF"/>
                </a:highlight>
                <a:latin typeface="Gill Sans MT"/>
                <a:ea typeface="Gill Sans MT"/>
                <a:cs typeface="Gill Sans MT"/>
                <a:sym typeface="Gill Sans MT"/>
              </a:rPr>
              <a:t>FINANCIAL CONDITIONS</a:t>
            </a:r>
            <a:endParaRPr b="1" sz="1800">
              <a:solidFill>
                <a:schemeClr val="lt1"/>
              </a:solidFill>
              <a:highlight>
                <a:srgbClr val="76A5A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MODELS</a:t>
            </a:r>
            <a:endParaRPr/>
          </a:p>
        </p:txBody>
      </p:sp>
      <p:sp>
        <p:nvSpPr>
          <p:cNvPr id="154" name="Google Shape;154;p6"/>
          <p:cNvSpPr txBox="1"/>
          <p:nvPr>
            <p:ph idx="1" type="body"/>
          </p:nvPr>
        </p:nvSpPr>
        <p:spPr>
          <a:xfrm>
            <a:off x="2231131" y="2638050"/>
            <a:ext cx="3860400" cy="3102000"/>
          </a:xfrm>
          <a:prstGeom prst="rect">
            <a:avLst/>
          </a:prstGeom>
          <a:noFill/>
          <a:ln>
            <a:noFill/>
          </a:ln>
        </p:spPr>
        <p:txBody>
          <a:bodyPr anchorCtr="0" anchor="t" bIns="45700" lIns="91425" spcFirstLastPara="1" rIns="91425" wrap="square" tIns="45700">
            <a:normAutofit/>
          </a:bodyPr>
          <a:lstStyle/>
          <a:p>
            <a:pPr indent="-254000" lvl="0" marL="228600" rtl="0" algn="l">
              <a:lnSpc>
                <a:spcPct val="115000"/>
              </a:lnSpc>
              <a:spcBef>
                <a:spcPts val="0"/>
              </a:spcBef>
              <a:spcAft>
                <a:spcPts val="0"/>
              </a:spcAft>
              <a:buSzPts val="2200"/>
              <a:buChar char="•"/>
            </a:pPr>
            <a:r>
              <a:rPr b="1" lang="en-US" sz="2200"/>
              <a:t>Linear:</a:t>
            </a:r>
            <a:endParaRPr b="1" sz="2200"/>
          </a:p>
          <a:p>
            <a:pPr indent="-228600" lvl="1" marL="457200" rtl="0" algn="l">
              <a:lnSpc>
                <a:spcPct val="115000"/>
              </a:lnSpc>
              <a:spcBef>
                <a:spcPts val="1000"/>
              </a:spcBef>
              <a:spcAft>
                <a:spcPts val="0"/>
              </a:spcAft>
              <a:buSzPts val="1800"/>
              <a:buChar char="•"/>
            </a:pPr>
            <a:r>
              <a:rPr lang="en-US" sz="1800"/>
              <a:t>Logistic</a:t>
            </a:r>
            <a:endParaRPr sz="1800"/>
          </a:p>
          <a:p>
            <a:pPr indent="-241300" lvl="1" marL="457200" rtl="0" algn="l">
              <a:lnSpc>
                <a:spcPct val="115000"/>
              </a:lnSpc>
              <a:spcBef>
                <a:spcPts val="1000"/>
              </a:spcBef>
              <a:spcAft>
                <a:spcPts val="0"/>
              </a:spcAft>
              <a:buSzPts val="2000"/>
              <a:buChar char="•"/>
            </a:pPr>
            <a:r>
              <a:rPr lang="en-US" sz="1800"/>
              <a:t>LDA</a:t>
            </a:r>
            <a:endParaRPr sz="1800"/>
          </a:p>
        </p:txBody>
      </p:sp>
      <p:sp>
        <p:nvSpPr>
          <p:cNvPr id="155" name="Google Shape;155;p6"/>
          <p:cNvSpPr txBox="1"/>
          <p:nvPr>
            <p:ph idx="1" type="body"/>
          </p:nvPr>
        </p:nvSpPr>
        <p:spPr>
          <a:xfrm>
            <a:off x="6091531" y="2638050"/>
            <a:ext cx="3860400" cy="3102000"/>
          </a:xfrm>
          <a:prstGeom prst="rect">
            <a:avLst/>
          </a:prstGeom>
          <a:noFill/>
          <a:ln>
            <a:noFill/>
          </a:ln>
        </p:spPr>
        <p:txBody>
          <a:bodyPr anchorCtr="0" anchor="t" bIns="45700" lIns="91425" spcFirstLastPara="1" rIns="91425" wrap="square" tIns="45700">
            <a:normAutofit/>
          </a:bodyPr>
          <a:lstStyle/>
          <a:p>
            <a:pPr indent="-254000" lvl="0" marL="228600" rtl="0" algn="l">
              <a:lnSpc>
                <a:spcPct val="115000"/>
              </a:lnSpc>
              <a:spcBef>
                <a:spcPts val="0"/>
              </a:spcBef>
              <a:spcAft>
                <a:spcPts val="0"/>
              </a:spcAft>
              <a:buSzPts val="2200"/>
              <a:buChar char="•"/>
            </a:pPr>
            <a:r>
              <a:rPr b="1" lang="en-US" sz="2200"/>
              <a:t>Non-</a:t>
            </a:r>
            <a:r>
              <a:rPr b="1" lang="en-US" sz="2200"/>
              <a:t>Linear:</a:t>
            </a:r>
            <a:endParaRPr b="1" sz="2200"/>
          </a:p>
          <a:p>
            <a:pPr indent="-241300" lvl="1" marL="457200" rtl="0" algn="l">
              <a:lnSpc>
                <a:spcPct val="115000"/>
              </a:lnSpc>
              <a:spcBef>
                <a:spcPts val="0"/>
              </a:spcBef>
              <a:spcAft>
                <a:spcPts val="0"/>
              </a:spcAft>
              <a:buSzPts val="2000"/>
              <a:buChar char="•"/>
            </a:pPr>
            <a:r>
              <a:rPr lang="en-US" sz="1800"/>
              <a:t>QDA</a:t>
            </a:r>
            <a:endParaRPr sz="1800"/>
          </a:p>
          <a:p>
            <a:pPr indent="-241300" lvl="1" marL="457200" rtl="0" algn="l">
              <a:lnSpc>
                <a:spcPct val="115000"/>
              </a:lnSpc>
              <a:spcBef>
                <a:spcPts val="0"/>
              </a:spcBef>
              <a:spcAft>
                <a:spcPts val="0"/>
              </a:spcAft>
              <a:buSzPts val="2000"/>
              <a:buChar char="•"/>
            </a:pPr>
            <a:r>
              <a:rPr lang="en-US" sz="1800"/>
              <a:t>SVM</a:t>
            </a:r>
            <a:endParaRPr sz="1800"/>
          </a:p>
          <a:p>
            <a:pPr indent="-241300" lvl="1" marL="457200" rtl="0" algn="l">
              <a:lnSpc>
                <a:spcPct val="115000"/>
              </a:lnSpc>
              <a:spcBef>
                <a:spcPts val="0"/>
              </a:spcBef>
              <a:spcAft>
                <a:spcPts val="0"/>
              </a:spcAft>
              <a:buSzPts val="2000"/>
              <a:buChar char="•"/>
            </a:pPr>
            <a:r>
              <a:rPr lang="en-US" sz="1800"/>
              <a:t>KNN</a:t>
            </a:r>
            <a:endParaRPr sz="1800"/>
          </a:p>
          <a:p>
            <a:pPr indent="-241300" lvl="1" marL="457200" rtl="0" algn="l">
              <a:lnSpc>
                <a:spcPct val="115000"/>
              </a:lnSpc>
              <a:spcBef>
                <a:spcPts val="0"/>
              </a:spcBef>
              <a:spcAft>
                <a:spcPts val="0"/>
              </a:spcAft>
              <a:buSzPts val="2000"/>
              <a:buChar char="•"/>
            </a:pPr>
            <a:r>
              <a:rPr lang="en-US" sz="1800"/>
              <a:t>LSTM</a:t>
            </a:r>
            <a:endParaRPr sz="1800"/>
          </a:p>
          <a:p>
            <a:pPr indent="-241300" lvl="1" marL="457200" rtl="0" algn="l">
              <a:lnSpc>
                <a:spcPct val="115000"/>
              </a:lnSpc>
              <a:spcBef>
                <a:spcPts val="0"/>
              </a:spcBef>
              <a:spcAft>
                <a:spcPts val="0"/>
              </a:spcAft>
              <a:buSzPts val="2000"/>
              <a:buChar char="•"/>
            </a:pPr>
            <a:r>
              <a:rPr lang="en-US" sz="1800"/>
              <a:t>Gradient Boost</a:t>
            </a:r>
            <a:endParaRPr sz="1800"/>
          </a:p>
          <a:p>
            <a:pPr indent="-241300" lvl="1" marL="457200" rtl="0" algn="l">
              <a:lnSpc>
                <a:spcPct val="115000"/>
              </a:lnSpc>
              <a:spcBef>
                <a:spcPts val="0"/>
              </a:spcBef>
              <a:spcAft>
                <a:spcPts val="0"/>
              </a:spcAft>
              <a:buSzPts val="2000"/>
              <a:buChar char="•"/>
            </a:pPr>
            <a:r>
              <a:rPr lang="en-US" sz="1800"/>
              <a:t>Random Forest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3daf505b2d_0_0"/>
          <p:cNvSpPr txBox="1"/>
          <p:nvPr>
            <p:ph type="title"/>
          </p:nvPr>
        </p:nvSpPr>
        <p:spPr>
          <a:xfrm>
            <a:off x="2231136" y="9646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US"/>
              <a:t>Results</a:t>
            </a:r>
            <a:endParaRPr/>
          </a:p>
          <a:p>
            <a:pPr indent="0" lvl="0" marL="0" rtl="0" algn="ctr">
              <a:spcBef>
                <a:spcPts val="0"/>
              </a:spcBef>
              <a:spcAft>
                <a:spcPts val="0"/>
              </a:spcAft>
              <a:buNone/>
            </a:pPr>
            <a:r>
              <a:rPr lang="en-US"/>
              <a:t>Full Features</a:t>
            </a:r>
            <a:endParaRPr/>
          </a:p>
        </p:txBody>
      </p:sp>
      <p:graphicFrame>
        <p:nvGraphicFramePr>
          <p:cNvPr id="161" name="Google Shape;161;g23daf505b2d_0_0"/>
          <p:cNvGraphicFramePr/>
          <p:nvPr/>
        </p:nvGraphicFramePr>
        <p:xfrm>
          <a:off x="952500" y="2497500"/>
          <a:ext cx="3000000" cy="3000000"/>
        </p:xfrm>
        <a:graphic>
          <a:graphicData uri="http://schemas.openxmlformats.org/drawingml/2006/table">
            <a:tbl>
              <a:tblPr>
                <a:noFill/>
                <a:tableStyleId>{49F29610-CF13-42E1-A7D7-C945496F4191}</a:tableStyleId>
              </a:tblPr>
              <a:tblGrid>
                <a:gridCol w="2571750"/>
                <a:gridCol w="2571750"/>
                <a:gridCol w="2571750"/>
                <a:gridCol w="2571750"/>
              </a:tblGrid>
              <a:tr h="381000">
                <a:tc>
                  <a:txBody>
                    <a:bodyPr/>
                    <a:lstStyle/>
                    <a:p>
                      <a:pPr indent="0" lvl="0" marL="0" rtl="0" algn="l">
                        <a:spcBef>
                          <a:spcPts val="0"/>
                        </a:spcBef>
                        <a:spcAft>
                          <a:spcPts val="0"/>
                        </a:spcAft>
                        <a:buNone/>
                      </a:pPr>
                      <a:r>
                        <a:rPr lang="en-US"/>
                        <a:t>Model</a:t>
                      </a:r>
                      <a:endParaRPr/>
                    </a:p>
                  </a:txBody>
                  <a:tcPr marT="91425" marB="91425" marR="91425" marL="91425"/>
                </a:tc>
                <a:tc>
                  <a:txBody>
                    <a:bodyPr/>
                    <a:lstStyle/>
                    <a:p>
                      <a:pPr indent="0" lvl="0" marL="0" rtl="0" algn="ctr">
                        <a:spcBef>
                          <a:spcPts val="0"/>
                        </a:spcBef>
                        <a:spcAft>
                          <a:spcPts val="0"/>
                        </a:spcAft>
                        <a:buNone/>
                      </a:pPr>
                      <a:r>
                        <a:rPr lang="en-US"/>
                        <a:t>ROC AUC</a:t>
                      </a:r>
                      <a:endParaRPr/>
                    </a:p>
                    <a:p>
                      <a:pPr indent="0" lvl="0" marL="0" rtl="0" algn="ctr">
                        <a:spcBef>
                          <a:spcPts val="0"/>
                        </a:spcBef>
                        <a:spcAft>
                          <a:spcPts val="0"/>
                        </a:spcAft>
                        <a:buNone/>
                      </a:pPr>
                      <a:r>
                        <a:rPr lang="en-US"/>
                        <a:t>(Train | Validation)</a:t>
                      </a:r>
                      <a:endParaRPr/>
                    </a:p>
                  </a:txBody>
                  <a:tcPr marT="91425" marB="91425" marR="91425" marL="91425"/>
                </a:tc>
                <a:tc>
                  <a:txBody>
                    <a:bodyPr/>
                    <a:lstStyle/>
                    <a:p>
                      <a:pPr indent="0" lvl="0" marL="0" rtl="0" algn="ctr">
                        <a:spcBef>
                          <a:spcPts val="0"/>
                        </a:spcBef>
                        <a:spcAft>
                          <a:spcPts val="0"/>
                        </a:spcAft>
                        <a:buNone/>
                      </a:pPr>
                      <a:r>
                        <a:rPr lang="en-US"/>
                        <a:t>F1 weighted</a:t>
                      </a:r>
                      <a:endParaRPr/>
                    </a:p>
                    <a:p>
                      <a:pPr indent="0" lvl="0" marL="0" rtl="0" algn="ctr">
                        <a:spcBef>
                          <a:spcPts val="0"/>
                        </a:spcBef>
                        <a:spcAft>
                          <a:spcPts val="0"/>
                        </a:spcAft>
                        <a:buNone/>
                      </a:pPr>
                      <a:r>
                        <a:rPr lang="en-US">
                          <a:solidFill>
                            <a:schemeClr val="dk1"/>
                          </a:solidFill>
                        </a:rPr>
                        <a:t>(Train | Validation)</a:t>
                      </a:r>
                      <a:endParaRPr/>
                    </a:p>
                  </a:txBody>
                  <a:tcPr marT="91425" marB="91425" marR="91425" marL="91425"/>
                </a:tc>
                <a:tc>
                  <a:txBody>
                    <a:bodyPr/>
                    <a:lstStyle/>
                    <a:p>
                      <a:pPr indent="0" lvl="0" marL="0" rtl="0" algn="ctr">
                        <a:spcBef>
                          <a:spcPts val="0"/>
                        </a:spcBef>
                        <a:spcAft>
                          <a:spcPts val="0"/>
                        </a:spcAft>
                        <a:buNone/>
                      </a:pPr>
                      <a:r>
                        <a:rPr lang="en-US"/>
                        <a:t>Imbalanced Accuracy</a:t>
                      </a:r>
                      <a:endParaRPr/>
                    </a:p>
                    <a:p>
                      <a:pPr indent="0" lvl="0" marL="0" rtl="0" algn="ctr">
                        <a:spcBef>
                          <a:spcPts val="0"/>
                        </a:spcBef>
                        <a:spcAft>
                          <a:spcPts val="0"/>
                        </a:spcAft>
                        <a:buNone/>
                      </a:pPr>
                      <a:r>
                        <a:rPr lang="en-US">
                          <a:solidFill>
                            <a:schemeClr val="dk1"/>
                          </a:solidFill>
                        </a:rPr>
                        <a:t>(Train | Validation)</a:t>
                      </a:r>
                      <a:endParaRPr/>
                    </a:p>
                  </a:txBody>
                  <a:tcPr marT="91425" marB="91425" marR="91425" marL="91425"/>
                </a:tc>
              </a:tr>
              <a:tr h="381000">
                <a:tc>
                  <a:txBody>
                    <a:bodyPr/>
                    <a:lstStyle/>
                    <a:p>
                      <a:pPr indent="0" lvl="0" marL="0" rtl="0" algn="l">
                        <a:spcBef>
                          <a:spcPts val="0"/>
                        </a:spcBef>
                        <a:spcAft>
                          <a:spcPts val="0"/>
                        </a:spcAft>
                        <a:buNone/>
                      </a:pPr>
                      <a:r>
                        <a:rPr lang="en-US"/>
                        <a:t>Logistic</a:t>
                      </a:r>
                      <a:endParaRPr/>
                    </a:p>
                  </a:txBody>
                  <a:tcPr marT="91425" marB="91425" marR="91425" marL="91425"/>
                </a:tc>
                <a:tc>
                  <a:txBody>
                    <a:bodyPr/>
                    <a:lstStyle/>
                    <a:p>
                      <a:pPr indent="0" lvl="0" marL="0" rtl="0" algn="ctr">
                        <a:spcBef>
                          <a:spcPts val="0"/>
                        </a:spcBef>
                        <a:spcAft>
                          <a:spcPts val="0"/>
                        </a:spcAft>
                        <a:buNone/>
                      </a:pPr>
                      <a:r>
                        <a:rPr lang="en-US"/>
                        <a:t>85.53   |   62.46</a:t>
                      </a:r>
                      <a:endParaRPr/>
                    </a:p>
                  </a:txBody>
                  <a:tcPr marT="91425" marB="91425" marR="91425" marL="91425"/>
                </a:tc>
                <a:tc>
                  <a:txBody>
                    <a:bodyPr/>
                    <a:lstStyle/>
                    <a:p>
                      <a:pPr indent="0" lvl="0" marL="0" rtl="0" algn="ctr">
                        <a:spcBef>
                          <a:spcPts val="0"/>
                        </a:spcBef>
                        <a:spcAft>
                          <a:spcPts val="0"/>
                        </a:spcAft>
                        <a:buNone/>
                      </a:pPr>
                      <a:r>
                        <a:rPr lang="en-US"/>
                        <a:t>69.66   |   75.76</a:t>
                      </a:r>
                      <a:endParaRPr/>
                    </a:p>
                  </a:txBody>
                  <a:tcPr marT="91425" marB="91425" marR="91425" marL="91425"/>
                </a:tc>
                <a:tc>
                  <a:txBody>
                    <a:bodyPr/>
                    <a:lstStyle/>
                    <a:p>
                      <a:pPr indent="0" lvl="0" marL="0" rtl="0" algn="ctr">
                        <a:spcBef>
                          <a:spcPts val="0"/>
                        </a:spcBef>
                        <a:spcAft>
                          <a:spcPts val="0"/>
                        </a:spcAft>
                        <a:buNone/>
                      </a:pPr>
                      <a:r>
                        <a:rPr lang="en-US"/>
                        <a:t>60.42   |   33.33</a:t>
                      </a:r>
                      <a:endParaRPr/>
                    </a:p>
                  </a:txBody>
                  <a:tcPr marT="91425" marB="91425" marR="91425" marL="91425"/>
                </a:tc>
              </a:tr>
              <a:tr h="381000">
                <a:tc>
                  <a:txBody>
                    <a:bodyPr/>
                    <a:lstStyle/>
                    <a:p>
                      <a:pPr indent="0" lvl="0" marL="0" rtl="0" algn="l">
                        <a:spcBef>
                          <a:spcPts val="0"/>
                        </a:spcBef>
                        <a:spcAft>
                          <a:spcPts val="0"/>
                        </a:spcAft>
                        <a:buNone/>
                      </a:pPr>
                      <a:r>
                        <a:rPr lang="en-US"/>
                        <a:t>LDA</a:t>
                      </a:r>
                      <a:endParaRPr/>
                    </a:p>
                  </a:txBody>
                  <a:tcPr marT="91425" marB="91425" marR="91425" marL="91425"/>
                </a:tc>
                <a:tc>
                  <a:txBody>
                    <a:bodyPr/>
                    <a:lstStyle/>
                    <a:p>
                      <a:pPr indent="0" lvl="0" marL="0" rtl="0" algn="ctr">
                        <a:spcBef>
                          <a:spcPts val="0"/>
                        </a:spcBef>
                        <a:spcAft>
                          <a:spcPts val="0"/>
                        </a:spcAft>
                        <a:buNone/>
                      </a:pPr>
                      <a:r>
                        <a:rPr lang="en-US"/>
                        <a:t>84.68   |   75.20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68.91   |   74.36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59.99   |   32.22</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QDA</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82.39   |   80.75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66.56   |   75.83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56.65   |   37.17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KNN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86.79   |   66.56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68.32  |   80.44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59.74   |    44.34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SVM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74.22   |   51.72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62.91  |   73.98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52.33   |    52.46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Random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84.60   |   56.30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50.68  |   79.66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38.96   |   39.39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highlight>
                            <a:srgbClr val="E06666"/>
                          </a:highlight>
                        </a:rPr>
                        <a:t>XGBoosting</a:t>
                      </a:r>
                      <a:endParaRPr>
                        <a:highlight>
                          <a:srgbClr val="E06666"/>
                        </a:highlight>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highlight>
                            <a:srgbClr val="E06666"/>
                          </a:highlight>
                        </a:rPr>
                        <a:t>87.88   |   85.70</a:t>
                      </a:r>
                      <a:endParaRPr>
                        <a:highlight>
                          <a:srgbClr val="E06666"/>
                        </a:highlight>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highlight>
                            <a:srgbClr val="E06666"/>
                          </a:highlight>
                        </a:rPr>
                        <a:t>68.81  |   84.15</a:t>
                      </a:r>
                      <a:endParaRPr>
                        <a:highlight>
                          <a:srgbClr val="E06666"/>
                        </a:highlight>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highlight>
                            <a:srgbClr val="E06666"/>
                          </a:highlight>
                        </a:rPr>
                        <a:t>59.03   |   56.09</a:t>
                      </a:r>
                      <a:endParaRPr>
                        <a:highlight>
                          <a:srgbClr val="E06666"/>
                        </a:highlight>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Sequential Neural Network</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86.09</a:t>
                      </a:r>
                      <a:r>
                        <a:rPr lang="en-US"/>
                        <a:t>   |   71.89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67.36</a:t>
                      </a:r>
                      <a:r>
                        <a:rPr lang="en-US"/>
                        <a:t>  |   77.02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57.57</a:t>
                      </a:r>
                      <a:r>
                        <a:rPr lang="en-US"/>
                        <a:t>   |   42.49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LSTM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84.02</a:t>
                      </a:r>
                      <a:r>
                        <a:rPr lang="en-US"/>
                        <a:t>   |   </a:t>
                      </a:r>
                      <a:r>
                        <a:rPr lang="en-US"/>
                        <a:t>67.68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66.11</a:t>
                      </a:r>
                      <a:r>
                        <a:rPr lang="en-US"/>
                        <a:t>  |   </a:t>
                      </a:r>
                      <a:r>
                        <a:rPr lang="en-US"/>
                        <a:t>76.43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54.66</a:t>
                      </a:r>
                      <a:r>
                        <a:rPr lang="en-US"/>
                        <a:t>   |   </a:t>
                      </a:r>
                      <a:r>
                        <a:rPr lang="en-US"/>
                        <a:t>37.54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3daf505b2d_0_14"/>
          <p:cNvSpPr txBox="1"/>
          <p:nvPr>
            <p:ph type="title"/>
          </p:nvPr>
        </p:nvSpPr>
        <p:spPr>
          <a:xfrm>
            <a:off x="2231124" y="3253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US"/>
              <a:t>LASSO Feature Selection</a:t>
            </a:r>
            <a:endParaRPr/>
          </a:p>
        </p:txBody>
      </p:sp>
      <p:pic>
        <p:nvPicPr>
          <p:cNvPr id="167" name="Google Shape;167;g23daf505b2d_0_14"/>
          <p:cNvPicPr preferRelativeResize="0"/>
          <p:nvPr/>
        </p:nvPicPr>
        <p:blipFill>
          <a:blip r:embed="rId4">
            <a:alphaModFix/>
          </a:blip>
          <a:stretch>
            <a:fillRect/>
          </a:stretch>
        </p:blipFill>
        <p:spPr>
          <a:xfrm>
            <a:off x="3205204" y="1668495"/>
            <a:ext cx="5781622" cy="4082176"/>
          </a:xfrm>
          <a:prstGeom prst="rect">
            <a:avLst/>
          </a:prstGeom>
          <a:noFill/>
          <a:ln>
            <a:noFill/>
          </a:ln>
        </p:spPr>
      </p:pic>
      <p:sp>
        <p:nvSpPr>
          <p:cNvPr id="168" name="Google Shape;168;g23daf505b2d_0_14"/>
          <p:cNvSpPr txBox="1"/>
          <p:nvPr/>
        </p:nvSpPr>
        <p:spPr>
          <a:xfrm>
            <a:off x="1911450" y="5846750"/>
            <a:ext cx="836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Top 10 Features: Fed Rate Lag, Bank Loan Rate, Labor Market Participation, CPI Acceleration, Core CPI, Consumer Opinion Survey, Personal Consumption Expenditure, Sentiment, CPI, Industrial Production</a:t>
            </a:r>
            <a:endParaRPr>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2023-04-30T01:09:44Z</dcterms:created>
  <dc:creator>Jharold Montoya Villalta</dc:creator>
</cp:coreProperties>
</file>