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65" r:id="rId3"/>
    <p:sldId id="264" r:id="rId4"/>
    <p:sldId id="258" r:id="rId5"/>
    <p:sldId id="259" r:id="rId6"/>
    <p:sldId id="260" r:id="rId7"/>
    <p:sldId id="261" r:id="rId8"/>
    <p:sldId id="262" r:id="rId9"/>
    <p:sldId id="263"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94"/>
  </p:normalViewPr>
  <p:slideViewPr>
    <p:cSldViewPr snapToGrid="0">
      <p:cViewPr varScale="1">
        <p:scale>
          <a:sx n="96" d="100"/>
          <a:sy n="96" d="100"/>
        </p:scale>
        <p:origin x="200" y="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10/8/23</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4710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10/8/23</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663700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10/8/23</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604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10/8/23</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246300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10/8/23</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79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10/8/23</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049979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10/8/23</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229444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10/8/23</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508965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10/8/23</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03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10/8/23</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2371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10/8/23</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0082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10/8/23</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194562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899DA5E-794D-4391-A67B-C734D18C5E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nt">
            <a:extLst>
              <a:ext uri="{FF2B5EF4-FFF2-40B4-BE49-F238E27FC236}">
                <a16:creationId xmlns:a16="http://schemas.microsoft.com/office/drawing/2014/main" id="{DF8D6DF5-7A00-4A9D-BD50-E8BCC8F4D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86CD41EE-71BF-8473-50CA-A0587318B346}"/>
              </a:ext>
            </a:extLst>
          </p:cNvPr>
          <p:cNvPicPr>
            <a:picLocks noChangeAspect="1"/>
          </p:cNvPicPr>
          <p:nvPr/>
        </p:nvPicPr>
        <p:blipFill rotWithShape="1">
          <a:blip r:embed="rId2"/>
          <a:srcRect b="1587"/>
          <a:stretch/>
        </p:blipFill>
        <p:spPr>
          <a:xfrm>
            <a:off x="6121757" y="2570072"/>
            <a:ext cx="6095999" cy="4289479"/>
          </a:xfrm>
          <a:prstGeom prst="rect">
            <a:avLst/>
          </a:prstGeom>
          <a:effectLst/>
        </p:spPr>
      </p:pic>
      <p:sp useBgFill="1">
        <p:nvSpPr>
          <p:cNvPr id="13" name="Rectangle 12">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FB8B2B-0CC3-6858-3A81-2DD53F9782F9}"/>
              </a:ext>
            </a:extLst>
          </p:cNvPr>
          <p:cNvSpPr>
            <a:spLocks noGrp="1"/>
          </p:cNvSpPr>
          <p:nvPr>
            <p:ph type="ctrTitle"/>
          </p:nvPr>
        </p:nvSpPr>
        <p:spPr>
          <a:xfrm>
            <a:off x="761802" y="754336"/>
            <a:ext cx="10426434" cy="1287816"/>
          </a:xfrm>
        </p:spPr>
        <p:txBody>
          <a:bodyPr>
            <a:normAutofit/>
          </a:bodyPr>
          <a:lstStyle/>
          <a:p>
            <a:r>
              <a:rPr lang="en-US"/>
              <a:t>Bakeoff 1</a:t>
            </a:r>
            <a:endParaRPr lang="en-US" dirty="0"/>
          </a:p>
        </p:txBody>
      </p:sp>
      <p:sp>
        <p:nvSpPr>
          <p:cNvPr id="3" name="Subtitle 2">
            <a:extLst>
              <a:ext uri="{FF2B5EF4-FFF2-40B4-BE49-F238E27FC236}">
                <a16:creationId xmlns:a16="http://schemas.microsoft.com/office/drawing/2014/main" id="{AE7E39FF-2D60-D99A-E46D-8CA473A6D929}"/>
              </a:ext>
            </a:extLst>
          </p:cNvPr>
          <p:cNvSpPr>
            <a:spLocks noGrp="1"/>
          </p:cNvSpPr>
          <p:nvPr>
            <p:ph type="subTitle" idx="1"/>
          </p:nvPr>
        </p:nvSpPr>
        <p:spPr>
          <a:xfrm>
            <a:off x="761801" y="2964520"/>
            <a:ext cx="4829434" cy="2951202"/>
          </a:xfrm>
        </p:spPr>
        <p:txBody>
          <a:bodyPr anchor="t">
            <a:normAutofit/>
          </a:bodyPr>
          <a:lstStyle/>
          <a:p>
            <a:r>
              <a:rPr lang="en-US"/>
              <a:t>Processing App</a:t>
            </a:r>
            <a:endParaRPr lang="en-US" dirty="0"/>
          </a:p>
        </p:txBody>
      </p:sp>
      <p:cxnSp>
        <p:nvCxnSpPr>
          <p:cNvPr id="18" name="Straight Connector 17">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310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4FD4A-072D-894C-FB98-B61EC26FD188}"/>
              </a:ext>
            </a:extLst>
          </p:cNvPr>
          <p:cNvSpPr>
            <a:spLocks noGrp="1"/>
          </p:cNvSpPr>
          <p:nvPr>
            <p:ph type="title"/>
          </p:nvPr>
        </p:nvSpPr>
        <p:spPr/>
        <p:txBody>
          <a:bodyPr/>
          <a:lstStyle/>
          <a:p>
            <a:r>
              <a:rPr lang="en-US" dirty="0"/>
              <a:t>Final Prototype Test</a:t>
            </a:r>
          </a:p>
        </p:txBody>
      </p:sp>
      <p:graphicFrame>
        <p:nvGraphicFramePr>
          <p:cNvPr id="4" name="Table 3">
            <a:extLst>
              <a:ext uri="{FF2B5EF4-FFF2-40B4-BE49-F238E27FC236}">
                <a16:creationId xmlns:a16="http://schemas.microsoft.com/office/drawing/2014/main" id="{1C596684-B495-97E4-C176-DBEDF191682B}"/>
              </a:ext>
            </a:extLst>
          </p:cNvPr>
          <p:cNvGraphicFramePr>
            <a:graphicFrameLocks noGrp="1"/>
          </p:cNvGraphicFramePr>
          <p:nvPr>
            <p:extLst>
              <p:ext uri="{D42A27DB-BD31-4B8C-83A1-F6EECF244321}">
                <p14:modId xmlns:p14="http://schemas.microsoft.com/office/powerpoint/2010/main" val="172817992"/>
              </p:ext>
            </p:extLst>
          </p:nvPr>
        </p:nvGraphicFramePr>
        <p:xfrm>
          <a:off x="607313" y="2192952"/>
          <a:ext cx="9419555" cy="4665048"/>
        </p:xfrm>
        <a:graphic>
          <a:graphicData uri="http://schemas.openxmlformats.org/drawingml/2006/table">
            <a:tbl>
              <a:tblPr/>
              <a:tblGrid>
                <a:gridCol w="2916152">
                  <a:extLst>
                    <a:ext uri="{9D8B030D-6E8A-4147-A177-3AD203B41FA5}">
                      <a16:colId xmlns:a16="http://schemas.microsoft.com/office/drawing/2014/main" val="908921622"/>
                    </a:ext>
                  </a:extLst>
                </a:gridCol>
                <a:gridCol w="128895">
                  <a:extLst>
                    <a:ext uri="{9D8B030D-6E8A-4147-A177-3AD203B41FA5}">
                      <a16:colId xmlns:a16="http://schemas.microsoft.com/office/drawing/2014/main" val="2347082535"/>
                    </a:ext>
                  </a:extLst>
                </a:gridCol>
                <a:gridCol w="512892">
                  <a:extLst>
                    <a:ext uri="{9D8B030D-6E8A-4147-A177-3AD203B41FA5}">
                      <a16:colId xmlns:a16="http://schemas.microsoft.com/office/drawing/2014/main" val="2106551538"/>
                    </a:ext>
                  </a:extLst>
                </a:gridCol>
                <a:gridCol w="674085">
                  <a:extLst>
                    <a:ext uri="{9D8B030D-6E8A-4147-A177-3AD203B41FA5}">
                      <a16:colId xmlns:a16="http://schemas.microsoft.com/office/drawing/2014/main" val="388400892"/>
                    </a:ext>
                  </a:extLst>
                </a:gridCol>
                <a:gridCol w="762008">
                  <a:extLst>
                    <a:ext uri="{9D8B030D-6E8A-4147-A177-3AD203B41FA5}">
                      <a16:colId xmlns:a16="http://schemas.microsoft.com/office/drawing/2014/main" val="1983081381"/>
                    </a:ext>
                  </a:extLst>
                </a:gridCol>
                <a:gridCol w="1186977">
                  <a:extLst>
                    <a:ext uri="{9D8B030D-6E8A-4147-A177-3AD203B41FA5}">
                      <a16:colId xmlns:a16="http://schemas.microsoft.com/office/drawing/2014/main" val="39174853"/>
                    </a:ext>
                  </a:extLst>
                </a:gridCol>
                <a:gridCol w="1963644">
                  <a:extLst>
                    <a:ext uri="{9D8B030D-6E8A-4147-A177-3AD203B41FA5}">
                      <a16:colId xmlns:a16="http://schemas.microsoft.com/office/drawing/2014/main" val="551349419"/>
                    </a:ext>
                  </a:extLst>
                </a:gridCol>
                <a:gridCol w="1274902">
                  <a:extLst>
                    <a:ext uri="{9D8B030D-6E8A-4147-A177-3AD203B41FA5}">
                      <a16:colId xmlns:a16="http://schemas.microsoft.com/office/drawing/2014/main" val="2640277921"/>
                    </a:ext>
                  </a:extLst>
                </a:gridCol>
              </a:tblGrid>
              <a:tr h="271859">
                <a:tc>
                  <a:txBody>
                    <a:bodyPr/>
                    <a:lstStyle/>
                    <a:p>
                      <a:pPr algn="ctr" rtl="0" fontAlgn="b">
                        <a:spcBef>
                          <a:spcPts val="0"/>
                        </a:spcBef>
                        <a:spcAft>
                          <a:spcPts val="0"/>
                        </a:spcAft>
                      </a:pPr>
                      <a:r>
                        <a:rPr lang="en-US" sz="800" b="1" i="0" u="none" strike="noStrike" dirty="0">
                          <a:solidFill>
                            <a:srgbClr val="000000"/>
                          </a:solidFill>
                          <a:effectLst/>
                          <a:latin typeface="Aharoni" panose="02010803020104030203" pitchFamily="2" charset="-79"/>
                          <a:cs typeface="Aharoni" panose="02010803020104030203" pitchFamily="2" charset="-79"/>
                        </a:rPr>
                        <a:t>MouseOver Code Test Run</a:t>
                      </a:r>
                      <a:endParaRPr lang="en-US" sz="800" dirty="0">
                        <a:effectLst/>
                        <a:latin typeface="Aharoni" panose="02010803020104030203" pitchFamily="2" charset="-79"/>
                        <a:cs typeface="Aharoni" panose="02010803020104030203" pitchFamily="2" charset="-79"/>
                      </a:endParaRPr>
                    </a:p>
                  </a:txBody>
                  <a:tcPr marL="5526" marR="5526" marT="5526" marB="27628" anchor="b">
                    <a:lnL>
                      <a:noFill/>
                    </a:lnL>
                    <a:lnR w="9525"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a:txBody>
                    <a:bodyPr/>
                    <a:lstStyle/>
                    <a:p>
                      <a:pPr fontAlgn="b"/>
                      <a:br>
                        <a:rPr lang="en-US" sz="800" dirty="0">
                          <a:effectLst/>
                          <a:latin typeface="Aharoni" panose="02010803020104030203" pitchFamily="2" charset="-79"/>
                          <a:cs typeface="Aharoni" panose="02010803020104030203" pitchFamily="2" charset="-79"/>
                        </a:rPr>
                      </a:br>
                      <a:endParaRPr lang="en-US" sz="800" dirty="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800" b="1" i="0" u="none" strike="noStrike" dirty="0">
                          <a:solidFill>
                            <a:srgbClr val="000000"/>
                          </a:solidFill>
                          <a:effectLst/>
                          <a:latin typeface="Aharoni" panose="02010803020104030203" pitchFamily="2" charset="-79"/>
                          <a:cs typeface="Aharoni" panose="02010803020104030203" pitchFamily="2" charset="-79"/>
                        </a:rPr>
                        <a:t>Hits</a:t>
                      </a:r>
                      <a:endParaRPr lang="en-US" sz="800" dirty="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a:noFill/>
                    </a:lnR>
                    <a:lnT>
                      <a:noFill/>
                    </a:lnT>
                    <a:lnB w="9525"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800" b="1" i="0" u="none" strike="noStrike" dirty="0">
                          <a:solidFill>
                            <a:srgbClr val="000000"/>
                          </a:solidFill>
                          <a:effectLst/>
                          <a:latin typeface="Aharoni" panose="02010803020104030203" pitchFamily="2" charset="-79"/>
                          <a:cs typeface="Aharoni" panose="02010803020104030203" pitchFamily="2" charset="-79"/>
                        </a:rPr>
                        <a:t>Misses</a:t>
                      </a:r>
                      <a:endParaRPr lang="en-US" sz="800" dirty="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w="9525"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800" b="1" i="0" u="none" strike="noStrike" dirty="0">
                          <a:solidFill>
                            <a:srgbClr val="000000"/>
                          </a:solidFill>
                          <a:effectLst/>
                          <a:latin typeface="Aharoni" panose="02010803020104030203" pitchFamily="2" charset="-79"/>
                          <a:cs typeface="Aharoni" panose="02010803020104030203" pitchFamily="2" charset="-79"/>
                        </a:rPr>
                        <a:t>Accuracy</a:t>
                      </a:r>
                      <a:endParaRPr lang="en-US" sz="800" dirty="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w="9525"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800" b="1" i="0" u="none" strike="noStrike" dirty="0">
                          <a:solidFill>
                            <a:srgbClr val="000000"/>
                          </a:solidFill>
                          <a:effectLst/>
                          <a:latin typeface="Aharoni" panose="02010803020104030203" pitchFamily="2" charset="-79"/>
                          <a:cs typeface="Aharoni" panose="02010803020104030203" pitchFamily="2" charset="-79"/>
                        </a:rPr>
                        <a:t>Total Time Taken</a:t>
                      </a:r>
                      <a:endParaRPr lang="en-US" sz="800" dirty="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w="9525"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800" b="1" i="0" u="none" strike="noStrike" dirty="0">
                          <a:solidFill>
                            <a:srgbClr val="000000"/>
                          </a:solidFill>
                          <a:effectLst/>
                          <a:latin typeface="Aharoni" panose="02010803020104030203" pitchFamily="2" charset="-79"/>
                          <a:cs typeface="Aharoni" panose="02010803020104030203" pitchFamily="2" charset="-79"/>
                        </a:rPr>
                        <a:t>Average Time for Each Button</a:t>
                      </a:r>
                      <a:endParaRPr lang="en-US" sz="800" dirty="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w="9525"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800" b="1" i="0" u="none" strike="noStrike" dirty="0">
                          <a:solidFill>
                            <a:srgbClr val="000000"/>
                          </a:solidFill>
                          <a:effectLst/>
                          <a:latin typeface="Aharoni" panose="02010803020104030203" pitchFamily="2" charset="-79"/>
                          <a:cs typeface="Aharoni" panose="02010803020104030203" pitchFamily="2" charset="-79"/>
                        </a:rPr>
                        <a:t>Avg Time + Penalty</a:t>
                      </a:r>
                      <a:endParaRPr lang="en-US" sz="800" dirty="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4112566"/>
                  </a:ext>
                </a:extLst>
              </a:tr>
              <a:tr h="271859">
                <a:tc>
                  <a:txBody>
                    <a:bodyPr/>
                    <a:lstStyle/>
                    <a:p>
                      <a:pPr algn="ct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a:txBody>
                    <a:bodyPr/>
                    <a:lstStyle/>
                    <a:p>
                      <a:pPr fontAlgn="b"/>
                      <a:br>
                        <a:rPr lang="en-US" sz="1200">
                          <a:effectLst/>
                          <a:latin typeface="Times New Roman" panose="02020603050405020304" pitchFamily="18" charset="0"/>
                          <a:cs typeface="Times New Roman" panose="02020603050405020304" pitchFamily="18" charset="0"/>
                        </a:rPr>
                      </a:br>
                      <a:endParaRPr lang="en-US" sz="1200">
                        <a:effectLst/>
                        <a:latin typeface="Times New Roman" panose="02020603050405020304" pitchFamily="18" charset="0"/>
                        <a:cs typeface="Times New Roman" panose="02020603050405020304" pitchFamily="18" charset="0"/>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15</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w="9525" cap="flat" cmpd="sng" algn="ctr">
                      <a:solidFill>
                        <a:srgbClr val="000000"/>
                      </a:solidFill>
                      <a:prstDash val="solid"/>
                      <a:round/>
                      <a:headEnd type="none" w="med" len="med"/>
                      <a:tailEnd type="none" w="med" len="med"/>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93.75%</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w="9525" cap="flat" cmpd="sng" algn="ctr">
                      <a:solidFill>
                        <a:srgbClr val="000000"/>
                      </a:solidFill>
                      <a:prstDash val="solid"/>
                      <a:round/>
                      <a:headEnd type="none" w="med" len="med"/>
                      <a:tailEnd type="none" w="med" len="med"/>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12.350</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w="9525" cap="flat" cmpd="sng" algn="ctr">
                      <a:solidFill>
                        <a:srgbClr val="000000"/>
                      </a:solidFill>
                      <a:prstDash val="solid"/>
                      <a:round/>
                      <a:headEnd type="none" w="med" len="med"/>
                      <a:tailEnd type="none" w="med" len="med"/>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0.772</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w="9525" cap="flat" cmpd="sng" algn="ctr">
                      <a:solidFill>
                        <a:srgbClr val="000000"/>
                      </a:solidFill>
                      <a:prstDash val="solid"/>
                      <a:round/>
                      <a:headEnd type="none" w="med" len="med"/>
                      <a:tailEnd type="none" w="med" len="med"/>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1.022</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w="9525"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134966482"/>
                  </a:ext>
                </a:extLst>
              </a:tr>
              <a:tr h="271859">
                <a:tc>
                  <a:txBody>
                    <a:bodyPr/>
                    <a:lstStyle/>
                    <a:p>
                      <a:pPr algn="ct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w="9525" cap="flat" cmpd="sng" algn="ctr">
                      <a:solidFill>
                        <a:srgbClr val="000000"/>
                      </a:solidFill>
                      <a:prstDash val="solid"/>
                      <a:round/>
                      <a:headEnd type="none" w="med" len="med"/>
                      <a:tailEnd type="none" w="med" len="med"/>
                    </a:lnR>
                    <a:lnT>
                      <a:noFill/>
                    </a:lnT>
                    <a:lnB>
                      <a:noFill/>
                    </a:lnB>
                  </a:tcPr>
                </a:tc>
                <a:tc>
                  <a:txBody>
                    <a:bodyPr/>
                    <a:lstStyle/>
                    <a:p>
                      <a:pPr fontAlgn="b"/>
                      <a:br>
                        <a:rPr lang="en-US" sz="1200">
                          <a:effectLst/>
                          <a:latin typeface="Times New Roman" panose="02020603050405020304" pitchFamily="18" charset="0"/>
                          <a:cs typeface="Times New Roman" panose="02020603050405020304" pitchFamily="18" charset="0"/>
                        </a:rPr>
                      </a:br>
                      <a:endParaRPr lang="en-US" sz="1200">
                        <a:effectLst/>
                        <a:latin typeface="Times New Roman" panose="02020603050405020304" pitchFamily="18" charset="0"/>
                        <a:cs typeface="Times New Roman" panose="02020603050405020304" pitchFamily="18" charset="0"/>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16</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w="9525" cap="flat" cmpd="sng" algn="ctr">
                      <a:solidFill>
                        <a:srgbClr val="000000"/>
                      </a:solidFill>
                      <a:prstDash val="solid"/>
                      <a:round/>
                      <a:headEnd type="none" w="med" len="med"/>
                      <a:tailEnd type="none" w="med" len="med"/>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100.00%</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12.768</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0.789</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0.789</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a:noFill/>
                    </a:lnB>
                  </a:tcPr>
                </a:tc>
                <a:extLst>
                  <a:ext uri="{0D108BD9-81ED-4DB2-BD59-A6C34878D82A}">
                    <a16:rowId xmlns:a16="http://schemas.microsoft.com/office/drawing/2014/main" val="780187272"/>
                  </a:ext>
                </a:extLst>
              </a:tr>
              <a:tr h="271859">
                <a:tc>
                  <a:txBody>
                    <a:bodyPr/>
                    <a:lstStyle/>
                    <a:p>
                      <a:pPr algn="ct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w="9525" cap="flat" cmpd="sng" algn="ctr">
                      <a:solidFill>
                        <a:srgbClr val="000000"/>
                      </a:solidFill>
                      <a:prstDash val="solid"/>
                      <a:round/>
                      <a:headEnd type="none" w="med" len="med"/>
                      <a:tailEnd type="none" w="med" len="med"/>
                    </a:lnR>
                    <a:lnT>
                      <a:noFill/>
                    </a:lnT>
                    <a:lnB>
                      <a:noFill/>
                    </a:lnB>
                  </a:tcPr>
                </a:tc>
                <a:tc>
                  <a:txBody>
                    <a:bodyPr/>
                    <a:lstStyle/>
                    <a:p>
                      <a:pPr fontAlgn="b"/>
                      <a:br>
                        <a:rPr lang="en-US" sz="1200">
                          <a:effectLst/>
                          <a:latin typeface="Times New Roman" panose="02020603050405020304" pitchFamily="18" charset="0"/>
                          <a:cs typeface="Times New Roman" panose="02020603050405020304" pitchFamily="18" charset="0"/>
                        </a:rPr>
                      </a:br>
                      <a:endParaRPr lang="en-US" sz="1200">
                        <a:effectLst/>
                        <a:latin typeface="Times New Roman" panose="02020603050405020304" pitchFamily="18" charset="0"/>
                        <a:cs typeface="Times New Roman" panose="02020603050405020304" pitchFamily="18" charset="0"/>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16</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w="9525" cap="flat" cmpd="sng" algn="ctr">
                      <a:solidFill>
                        <a:srgbClr val="000000"/>
                      </a:solidFill>
                      <a:prstDash val="solid"/>
                      <a:round/>
                      <a:headEnd type="none" w="med" len="med"/>
                      <a:tailEnd type="none" w="med" len="med"/>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100.00%</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12.166</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0.760</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0.760</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a:noFill/>
                    </a:lnB>
                  </a:tcPr>
                </a:tc>
                <a:extLst>
                  <a:ext uri="{0D108BD9-81ED-4DB2-BD59-A6C34878D82A}">
                    <a16:rowId xmlns:a16="http://schemas.microsoft.com/office/drawing/2014/main" val="1453615069"/>
                  </a:ext>
                </a:extLst>
              </a:tr>
              <a:tr h="271859">
                <a:tc>
                  <a:txBody>
                    <a:bodyPr/>
                    <a:lstStyle/>
                    <a:p>
                      <a:pPr algn="ct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4</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w="9525" cap="flat" cmpd="sng" algn="ctr">
                      <a:solidFill>
                        <a:srgbClr val="000000"/>
                      </a:solidFill>
                      <a:prstDash val="solid"/>
                      <a:round/>
                      <a:headEnd type="none" w="med" len="med"/>
                      <a:tailEnd type="none" w="med" len="med"/>
                    </a:lnR>
                    <a:lnT>
                      <a:noFill/>
                    </a:lnT>
                    <a:lnB>
                      <a:noFill/>
                    </a:lnB>
                  </a:tcPr>
                </a:tc>
                <a:tc>
                  <a:txBody>
                    <a:bodyPr/>
                    <a:lstStyle/>
                    <a:p>
                      <a:pPr fontAlgn="b"/>
                      <a:br>
                        <a:rPr lang="en-US" sz="1200">
                          <a:effectLst/>
                          <a:latin typeface="Times New Roman" panose="02020603050405020304" pitchFamily="18" charset="0"/>
                          <a:cs typeface="Times New Roman" panose="02020603050405020304" pitchFamily="18" charset="0"/>
                        </a:rPr>
                      </a:br>
                      <a:endParaRPr lang="en-US" sz="1200">
                        <a:effectLst/>
                        <a:latin typeface="Times New Roman" panose="02020603050405020304" pitchFamily="18" charset="0"/>
                        <a:cs typeface="Times New Roman" panose="02020603050405020304" pitchFamily="18" charset="0"/>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13</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w="9525" cap="flat" cmpd="sng" algn="ctr">
                      <a:solidFill>
                        <a:srgbClr val="000000"/>
                      </a:solidFill>
                      <a:prstDash val="solid"/>
                      <a:round/>
                      <a:headEnd type="none" w="med" len="med"/>
                      <a:tailEnd type="none" w="med" len="med"/>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81.25%</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12.423</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0.776</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3.526</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a:noFill/>
                    </a:lnB>
                  </a:tcPr>
                </a:tc>
                <a:extLst>
                  <a:ext uri="{0D108BD9-81ED-4DB2-BD59-A6C34878D82A}">
                    <a16:rowId xmlns:a16="http://schemas.microsoft.com/office/drawing/2014/main" val="1992531181"/>
                  </a:ext>
                </a:extLst>
              </a:tr>
              <a:tr h="271859">
                <a:tc>
                  <a:txBody>
                    <a:bodyPr/>
                    <a:lstStyle/>
                    <a:p>
                      <a:pPr algn="ct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5</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w="9525" cap="flat" cmpd="sng" algn="ctr">
                      <a:solidFill>
                        <a:srgbClr val="000000"/>
                      </a:solidFill>
                      <a:prstDash val="solid"/>
                      <a:round/>
                      <a:headEnd type="none" w="med" len="med"/>
                      <a:tailEnd type="none" w="med" len="med"/>
                    </a:lnR>
                    <a:lnT>
                      <a:noFill/>
                    </a:lnT>
                    <a:lnB>
                      <a:noFill/>
                    </a:lnB>
                  </a:tcPr>
                </a:tc>
                <a:tc>
                  <a:txBody>
                    <a:bodyPr/>
                    <a:lstStyle/>
                    <a:p>
                      <a:pPr fontAlgn="b"/>
                      <a:br>
                        <a:rPr lang="en-US" sz="1200">
                          <a:effectLst/>
                          <a:latin typeface="Times New Roman" panose="02020603050405020304" pitchFamily="18" charset="0"/>
                          <a:cs typeface="Times New Roman" panose="02020603050405020304" pitchFamily="18" charset="0"/>
                        </a:rPr>
                      </a:br>
                      <a:endParaRPr lang="en-US" sz="1200">
                        <a:effectLst/>
                        <a:latin typeface="Times New Roman" panose="02020603050405020304" pitchFamily="18" charset="0"/>
                        <a:cs typeface="Times New Roman" panose="02020603050405020304" pitchFamily="18" charset="0"/>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15</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w="9525" cap="flat" cmpd="sng" algn="ctr">
                      <a:solidFill>
                        <a:srgbClr val="000000"/>
                      </a:solidFill>
                      <a:prstDash val="solid"/>
                      <a:round/>
                      <a:headEnd type="none" w="med" len="med"/>
                      <a:tailEnd type="none" w="med" len="med"/>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93.75%</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13.616</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0.851</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1.101</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a:noFill/>
                    </a:lnB>
                  </a:tcPr>
                </a:tc>
                <a:extLst>
                  <a:ext uri="{0D108BD9-81ED-4DB2-BD59-A6C34878D82A}">
                    <a16:rowId xmlns:a16="http://schemas.microsoft.com/office/drawing/2014/main" val="4011065692"/>
                  </a:ext>
                </a:extLst>
              </a:tr>
              <a:tr h="271859">
                <a:tc>
                  <a:txBody>
                    <a:bodyPr/>
                    <a:lstStyle/>
                    <a:p>
                      <a:pPr algn="ct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6</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w="9525" cap="flat" cmpd="sng" algn="ctr">
                      <a:solidFill>
                        <a:srgbClr val="000000"/>
                      </a:solidFill>
                      <a:prstDash val="solid"/>
                      <a:round/>
                      <a:headEnd type="none" w="med" len="med"/>
                      <a:tailEnd type="none" w="med" len="med"/>
                    </a:lnR>
                    <a:lnT>
                      <a:noFill/>
                    </a:lnT>
                    <a:lnB>
                      <a:noFill/>
                    </a:lnB>
                  </a:tcPr>
                </a:tc>
                <a:tc>
                  <a:txBody>
                    <a:bodyPr/>
                    <a:lstStyle/>
                    <a:p>
                      <a:pPr fontAlgn="b"/>
                      <a:br>
                        <a:rPr lang="en-US" sz="1200">
                          <a:effectLst/>
                          <a:latin typeface="Times New Roman" panose="02020603050405020304" pitchFamily="18" charset="0"/>
                          <a:cs typeface="Times New Roman" panose="02020603050405020304" pitchFamily="18" charset="0"/>
                        </a:rPr>
                      </a:br>
                      <a:endParaRPr lang="en-US" sz="1200">
                        <a:effectLst/>
                        <a:latin typeface="Times New Roman" panose="02020603050405020304" pitchFamily="18" charset="0"/>
                        <a:cs typeface="Times New Roman" panose="02020603050405020304" pitchFamily="18" charset="0"/>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14</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w="9525" cap="flat" cmpd="sng" algn="ctr">
                      <a:solidFill>
                        <a:srgbClr val="000000"/>
                      </a:solidFill>
                      <a:prstDash val="solid"/>
                      <a:round/>
                      <a:headEnd type="none" w="med" len="med"/>
                      <a:tailEnd type="none" w="med" len="med"/>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87.50%</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13.135</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0.821</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2.321</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a:noFill/>
                    </a:lnB>
                  </a:tcPr>
                </a:tc>
                <a:extLst>
                  <a:ext uri="{0D108BD9-81ED-4DB2-BD59-A6C34878D82A}">
                    <a16:rowId xmlns:a16="http://schemas.microsoft.com/office/drawing/2014/main" val="2852326645"/>
                  </a:ext>
                </a:extLst>
              </a:tr>
              <a:tr h="271859">
                <a:tc>
                  <a:txBody>
                    <a:bodyPr/>
                    <a:lstStyle/>
                    <a:p>
                      <a:pPr algn="ct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7</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w="9525" cap="flat" cmpd="sng" algn="ctr">
                      <a:solidFill>
                        <a:srgbClr val="000000"/>
                      </a:solidFill>
                      <a:prstDash val="solid"/>
                      <a:round/>
                      <a:headEnd type="none" w="med" len="med"/>
                      <a:tailEnd type="none" w="med" len="med"/>
                    </a:lnR>
                    <a:lnT>
                      <a:noFill/>
                    </a:lnT>
                    <a:lnB>
                      <a:noFill/>
                    </a:lnB>
                  </a:tcPr>
                </a:tc>
                <a:tc>
                  <a:txBody>
                    <a:bodyPr/>
                    <a:lstStyle/>
                    <a:p>
                      <a:pPr fontAlgn="b"/>
                      <a:br>
                        <a:rPr lang="en-US" sz="1200">
                          <a:effectLst/>
                          <a:latin typeface="Times New Roman" panose="02020603050405020304" pitchFamily="18" charset="0"/>
                          <a:cs typeface="Times New Roman" panose="02020603050405020304" pitchFamily="18" charset="0"/>
                        </a:rPr>
                      </a:br>
                      <a:endParaRPr lang="en-US" sz="1200">
                        <a:effectLst/>
                        <a:latin typeface="Times New Roman" panose="02020603050405020304" pitchFamily="18" charset="0"/>
                        <a:cs typeface="Times New Roman" panose="02020603050405020304" pitchFamily="18" charset="0"/>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16</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w="9525" cap="flat" cmpd="sng" algn="ctr">
                      <a:solidFill>
                        <a:srgbClr val="000000"/>
                      </a:solidFill>
                      <a:prstDash val="solid"/>
                      <a:round/>
                      <a:headEnd type="none" w="med" len="med"/>
                      <a:tailEnd type="none" w="med" len="med"/>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100.00%</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13.034</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0.815</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0.815</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a:noFill/>
                    </a:lnB>
                  </a:tcPr>
                </a:tc>
                <a:extLst>
                  <a:ext uri="{0D108BD9-81ED-4DB2-BD59-A6C34878D82A}">
                    <a16:rowId xmlns:a16="http://schemas.microsoft.com/office/drawing/2014/main" val="407273448"/>
                  </a:ext>
                </a:extLst>
              </a:tr>
              <a:tr h="271859">
                <a:tc>
                  <a:txBody>
                    <a:bodyPr/>
                    <a:lstStyle/>
                    <a:p>
                      <a:pPr algn="ct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8</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w="9525" cap="flat" cmpd="sng" algn="ctr">
                      <a:solidFill>
                        <a:srgbClr val="000000"/>
                      </a:solidFill>
                      <a:prstDash val="solid"/>
                      <a:round/>
                      <a:headEnd type="none" w="med" len="med"/>
                      <a:tailEnd type="none" w="med" len="med"/>
                    </a:lnR>
                    <a:lnT>
                      <a:noFill/>
                    </a:lnT>
                    <a:lnB>
                      <a:noFill/>
                    </a:lnB>
                  </a:tcPr>
                </a:tc>
                <a:tc>
                  <a:txBody>
                    <a:bodyPr/>
                    <a:lstStyle/>
                    <a:p>
                      <a:pPr fontAlgn="b"/>
                      <a:br>
                        <a:rPr lang="en-US" sz="1200">
                          <a:effectLst/>
                          <a:latin typeface="Times New Roman" panose="02020603050405020304" pitchFamily="18" charset="0"/>
                          <a:cs typeface="Times New Roman" panose="02020603050405020304" pitchFamily="18" charset="0"/>
                        </a:rPr>
                      </a:br>
                      <a:endParaRPr lang="en-US" sz="1200">
                        <a:effectLst/>
                        <a:latin typeface="Times New Roman" panose="02020603050405020304" pitchFamily="18" charset="0"/>
                        <a:cs typeface="Times New Roman" panose="02020603050405020304" pitchFamily="18" charset="0"/>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15</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w="9525" cap="flat" cmpd="sng" algn="ctr">
                      <a:solidFill>
                        <a:srgbClr val="000000"/>
                      </a:solidFill>
                      <a:prstDash val="solid"/>
                      <a:round/>
                      <a:headEnd type="none" w="med" len="med"/>
                      <a:tailEnd type="none" w="med" len="med"/>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93.75%</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13.017</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0.814</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1.064</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a:noFill/>
                    </a:lnB>
                  </a:tcPr>
                </a:tc>
                <a:extLst>
                  <a:ext uri="{0D108BD9-81ED-4DB2-BD59-A6C34878D82A}">
                    <a16:rowId xmlns:a16="http://schemas.microsoft.com/office/drawing/2014/main" val="713833194"/>
                  </a:ext>
                </a:extLst>
              </a:tr>
              <a:tr h="271859">
                <a:tc>
                  <a:txBody>
                    <a:bodyPr/>
                    <a:lstStyle/>
                    <a:p>
                      <a:pPr algn="ct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9</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w="9525" cap="flat" cmpd="sng" algn="ctr">
                      <a:solidFill>
                        <a:srgbClr val="000000"/>
                      </a:solidFill>
                      <a:prstDash val="solid"/>
                      <a:round/>
                      <a:headEnd type="none" w="med" len="med"/>
                      <a:tailEnd type="none" w="med" len="med"/>
                    </a:lnR>
                    <a:lnT>
                      <a:noFill/>
                    </a:lnT>
                    <a:lnB>
                      <a:noFill/>
                    </a:lnB>
                  </a:tcPr>
                </a:tc>
                <a:tc>
                  <a:txBody>
                    <a:bodyPr/>
                    <a:lstStyle/>
                    <a:p>
                      <a:pPr fontAlgn="b"/>
                      <a:br>
                        <a:rPr lang="en-US" sz="1200">
                          <a:effectLst/>
                          <a:latin typeface="Times New Roman" panose="02020603050405020304" pitchFamily="18" charset="0"/>
                          <a:cs typeface="Times New Roman" panose="02020603050405020304" pitchFamily="18" charset="0"/>
                        </a:rPr>
                      </a:br>
                      <a:endParaRPr lang="en-US" sz="1200">
                        <a:effectLst/>
                        <a:latin typeface="Times New Roman" panose="02020603050405020304" pitchFamily="18" charset="0"/>
                        <a:cs typeface="Times New Roman" panose="02020603050405020304" pitchFamily="18" charset="0"/>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15</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w="9525" cap="flat" cmpd="sng" algn="ctr">
                      <a:solidFill>
                        <a:srgbClr val="000000"/>
                      </a:solidFill>
                      <a:prstDash val="solid"/>
                      <a:round/>
                      <a:headEnd type="none" w="med" len="med"/>
                      <a:tailEnd type="none" w="med" len="med"/>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93.75%</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13.098</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0.819</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1.069</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a:noFill/>
                    </a:lnB>
                  </a:tcPr>
                </a:tc>
                <a:extLst>
                  <a:ext uri="{0D108BD9-81ED-4DB2-BD59-A6C34878D82A}">
                    <a16:rowId xmlns:a16="http://schemas.microsoft.com/office/drawing/2014/main" val="2671813575"/>
                  </a:ext>
                </a:extLst>
              </a:tr>
              <a:tr h="271859">
                <a:tc>
                  <a:txBody>
                    <a:bodyPr/>
                    <a:lstStyle/>
                    <a:p>
                      <a:pPr algn="ct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10</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w="9525"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fontAlgn="b"/>
                      <a:br>
                        <a:rPr lang="en-US" sz="1200">
                          <a:effectLst/>
                          <a:latin typeface="Times New Roman" panose="02020603050405020304" pitchFamily="18" charset="0"/>
                          <a:cs typeface="Times New Roman" panose="02020603050405020304" pitchFamily="18" charset="0"/>
                        </a:rPr>
                      </a:br>
                      <a:endParaRPr lang="en-US" sz="1200">
                        <a:effectLst/>
                        <a:latin typeface="Times New Roman" panose="02020603050405020304" pitchFamily="18" charset="0"/>
                        <a:cs typeface="Times New Roman" panose="02020603050405020304" pitchFamily="18" charset="0"/>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15</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w="9525"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93.75%</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12.362</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0.773</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200" b="0" i="0" u="none" strike="noStrike">
                          <a:solidFill>
                            <a:srgbClr val="000000"/>
                          </a:solidFill>
                          <a:effectLst/>
                          <a:latin typeface="Times New Roman" panose="02020603050405020304" pitchFamily="18" charset="0"/>
                          <a:cs typeface="Times New Roman" panose="02020603050405020304" pitchFamily="18" charset="0"/>
                        </a:rPr>
                        <a:t>1.023</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0593514"/>
                  </a:ext>
                </a:extLst>
              </a:tr>
              <a:tr h="271859">
                <a:tc>
                  <a:txBody>
                    <a:bodyPr/>
                    <a:lstStyle/>
                    <a:p>
                      <a:pPr rtl="0" fontAlgn="b">
                        <a:spcBef>
                          <a:spcPts val="0"/>
                        </a:spcBef>
                        <a:spcAft>
                          <a:spcPts val="0"/>
                        </a:spcAft>
                      </a:pPr>
                      <a:r>
                        <a:rPr lang="en-US" sz="1200" b="1" i="0" u="none" strike="noStrike">
                          <a:solidFill>
                            <a:srgbClr val="000000"/>
                          </a:solidFill>
                          <a:effectLst/>
                          <a:latin typeface="Times New Roman" panose="02020603050405020304" pitchFamily="18" charset="0"/>
                          <a:cs typeface="Times New Roman" panose="02020603050405020304" pitchFamily="18" charset="0"/>
                        </a:rPr>
                        <a:t>Average Test Run</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w="952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fontAlgn="b"/>
                      <a:br>
                        <a:rPr lang="en-US" sz="1200">
                          <a:effectLst/>
                          <a:latin typeface="Times New Roman" panose="02020603050405020304" pitchFamily="18" charset="0"/>
                          <a:cs typeface="Times New Roman" panose="02020603050405020304" pitchFamily="18" charset="0"/>
                        </a:rPr>
                      </a:br>
                      <a:endParaRPr lang="en-US" sz="1200">
                        <a:effectLst/>
                        <a:latin typeface="Times New Roman" panose="02020603050405020304" pitchFamily="18" charset="0"/>
                        <a:cs typeface="Times New Roman" panose="02020603050405020304" pitchFamily="18" charset="0"/>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200" b="1" i="0" u="none" strike="noStrike">
                          <a:solidFill>
                            <a:srgbClr val="000000"/>
                          </a:solidFill>
                          <a:effectLst/>
                          <a:latin typeface="Times New Roman" panose="02020603050405020304" pitchFamily="18" charset="0"/>
                          <a:cs typeface="Times New Roman" panose="02020603050405020304" pitchFamily="18" charset="0"/>
                        </a:rPr>
                        <a:t>15</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w="9525"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200" b="1" i="0" u="none" strike="noStrike">
                          <a:solidFill>
                            <a:srgbClr val="000000"/>
                          </a:solidFill>
                          <a:effectLst/>
                          <a:latin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9BC2E6"/>
                    </a:solidFill>
                  </a:tcPr>
                </a:tc>
                <a:tc>
                  <a:txBody>
                    <a:bodyPr/>
                    <a:lstStyle/>
                    <a:p>
                      <a:pPr rtl="0" fontAlgn="b">
                        <a:spcBef>
                          <a:spcPts val="0"/>
                        </a:spcBef>
                        <a:spcAft>
                          <a:spcPts val="0"/>
                        </a:spcAft>
                      </a:pPr>
                      <a:r>
                        <a:rPr lang="en-US" sz="1200" b="1" i="0" u="none" strike="noStrike">
                          <a:solidFill>
                            <a:srgbClr val="000000"/>
                          </a:solidFill>
                          <a:effectLst/>
                          <a:latin typeface="Times New Roman" panose="02020603050405020304" pitchFamily="18" charset="0"/>
                          <a:cs typeface="Times New Roman" panose="02020603050405020304" pitchFamily="18" charset="0"/>
                        </a:rPr>
                        <a:t>93.75%</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9BC2E6"/>
                    </a:solidFill>
                  </a:tcPr>
                </a:tc>
                <a:tc>
                  <a:txBody>
                    <a:bodyPr/>
                    <a:lstStyle/>
                    <a:p>
                      <a:pPr rtl="0" fontAlgn="b">
                        <a:spcBef>
                          <a:spcPts val="0"/>
                        </a:spcBef>
                        <a:spcAft>
                          <a:spcPts val="0"/>
                        </a:spcAft>
                      </a:pPr>
                      <a:r>
                        <a:rPr lang="en-US" sz="1200" b="1" i="0" u="none" strike="noStrike">
                          <a:solidFill>
                            <a:srgbClr val="000000"/>
                          </a:solidFill>
                          <a:effectLst/>
                          <a:latin typeface="Times New Roman" panose="02020603050405020304" pitchFamily="18" charset="0"/>
                          <a:cs typeface="Times New Roman" panose="02020603050405020304" pitchFamily="18" charset="0"/>
                        </a:rPr>
                        <a:t>12.797</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200" b="1" i="0" u="none" strike="noStrike">
                          <a:solidFill>
                            <a:srgbClr val="000000"/>
                          </a:solidFill>
                          <a:effectLst/>
                          <a:latin typeface="Times New Roman" panose="02020603050405020304" pitchFamily="18" charset="0"/>
                          <a:cs typeface="Times New Roman" panose="02020603050405020304" pitchFamily="18" charset="0"/>
                        </a:rPr>
                        <a:t>0.799</a:t>
                      </a:r>
                      <a:endParaRPr lang="en-US" sz="120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200" b="1" i="0" u="none" strike="noStrike" dirty="0">
                          <a:solidFill>
                            <a:srgbClr val="000000"/>
                          </a:solidFill>
                          <a:effectLst/>
                          <a:latin typeface="Times New Roman" panose="02020603050405020304" pitchFamily="18" charset="0"/>
                          <a:cs typeface="Times New Roman" panose="02020603050405020304" pitchFamily="18" charset="0"/>
                        </a:rPr>
                        <a:t>1.349</a:t>
                      </a:r>
                      <a:endParaRPr lang="en-US" sz="1200" dirty="0">
                        <a:effectLst/>
                        <a:latin typeface="Times New Roman" panose="02020603050405020304" pitchFamily="18" charset="0"/>
                        <a:cs typeface="Times New Roman" panose="02020603050405020304" pitchFamily="18" charset="0"/>
                      </a:endParaRPr>
                    </a:p>
                  </a:txBody>
                  <a:tcPr marL="5526" marR="5526" marT="5526" marB="27628"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205050332"/>
                  </a:ext>
                </a:extLst>
              </a:tr>
            </a:tbl>
          </a:graphicData>
        </a:graphic>
      </p:graphicFrame>
      <p:sp>
        <p:nvSpPr>
          <p:cNvPr id="5" name="Rectangle 1">
            <a:extLst>
              <a:ext uri="{FF2B5EF4-FFF2-40B4-BE49-F238E27FC236}">
                <a16:creationId xmlns:a16="http://schemas.microsoft.com/office/drawing/2014/main" id="{8B22F13D-CE6B-C80F-02A0-0E30F1094B8B}"/>
              </a:ext>
            </a:extLst>
          </p:cNvPr>
          <p:cNvSpPr>
            <a:spLocks noChangeArrowheads="1"/>
          </p:cNvSpPr>
          <p:nvPr/>
        </p:nvSpPr>
        <p:spPr bwMode="auto">
          <a:xfrm>
            <a:off x="-13555001" y="2719388"/>
            <a:ext cx="22619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904059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56279-BD3D-8807-A77E-855005FF8BE6}"/>
              </a:ext>
            </a:extLst>
          </p:cNvPr>
          <p:cNvSpPr>
            <a:spLocks noGrp="1"/>
          </p:cNvSpPr>
          <p:nvPr>
            <p:ph type="title"/>
          </p:nvPr>
        </p:nvSpPr>
        <p:spPr/>
        <p:txBody>
          <a:bodyPr/>
          <a:lstStyle/>
          <a:p>
            <a:r>
              <a:rPr lang="en-US" dirty="0"/>
              <a:t>Final Result</a:t>
            </a:r>
          </a:p>
        </p:txBody>
      </p:sp>
      <p:sp>
        <p:nvSpPr>
          <p:cNvPr id="3" name="Content Placeholder 2">
            <a:extLst>
              <a:ext uri="{FF2B5EF4-FFF2-40B4-BE49-F238E27FC236}">
                <a16:creationId xmlns:a16="http://schemas.microsoft.com/office/drawing/2014/main" id="{76579493-3F27-CBEA-97F7-172D4A12ACC8}"/>
              </a:ext>
            </a:extLst>
          </p:cNvPr>
          <p:cNvSpPr>
            <a:spLocks noGrp="1"/>
          </p:cNvSpPr>
          <p:nvPr>
            <p:ph idx="1"/>
          </p:nvPr>
        </p:nvSpPr>
        <p:spPr>
          <a:xfrm>
            <a:off x="509551" y="2571450"/>
            <a:ext cx="5586449" cy="3860881"/>
          </a:xfrm>
        </p:spPr>
        <p:txBody>
          <a:bodyPr>
            <a:normAutofit/>
          </a:bodyPr>
          <a:lstStyle/>
          <a:p>
            <a:r>
              <a:rPr lang="en-US" dirty="0"/>
              <a:t>The combination of all three changes did show the best improvement during testing. The changes to the final code included a flashing target to increase recognition, a smaller cursor to refine the hit likelihood, and a mouseOver f(x) that turned the target to green if the target is fully engaged.</a:t>
            </a:r>
          </a:p>
          <a:p>
            <a:r>
              <a:rPr lang="en-US" dirty="0"/>
              <a:t>Improvements in accuracy, total hits, and total time(penalty).</a:t>
            </a:r>
          </a:p>
          <a:p>
            <a:endParaRPr lang="en-US" dirty="0"/>
          </a:p>
        </p:txBody>
      </p:sp>
      <p:pic>
        <p:nvPicPr>
          <p:cNvPr id="5" name="Picture 4" descr="A screenshot of a computer&#10;&#10;Description automatically generated">
            <a:extLst>
              <a:ext uri="{FF2B5EF4-FFF2-40B4-BE49-F238E27FC236}">
                <a16:creationId xmlns:a16="http://schemas.microsoft.com/office/drawing/2014/main" id="{18DD7F06-C010-177B-16C9-F7A0815DEF6E}"/>
              </a:ext>
            </a:extLst>
          </p:cNvPr>
          <p:cNvPicPr>
            <a:picLocks noChangeAspect="1"/>
          </p:cNvPicPr>
          <p:nvPr/>
        </p:nvPicPr>
        <p:blipFill>
          <a:blip r:embed="rId2"/>
          <a:stretch>
            <a:fillRect/>
          </a:stretch>
        </p:blipFill>
        <p:spPr>
          <a:xfrm>
            <a:off x="6605443" y="2571450"/>
            <a:ext cx="3735126" cy="4022035"/>
          </a:xfrm>
          <a:prstGeom prst="rect">
            <a:avLst/>
          </a:prstGeom>
        </p:spPr>
      </p:pic>
    </p:spTree>
    <p:extLst>
      <p:ext uri="{BB962C8B-B14F-4D97-AF65-F5344CB8AC3E}">
        <p14:creationId xmlns:p14="http://schemas.microsoft.com/office/powerpoint/2010/main" val="3576856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5D705-F714-77B1-E987-B3EB31EBA32D}"/>
              </a:ext>
            </a:extLst>
          </p:cNvPr>
          <p:cNvSpPr>
            <a:spLocks noGrp="1"/>
          </p:cNvSpPr>
          <p:nvPr>
            <p:ph type="title"/>
          </p:nvPr>
        </p:nvSpPr>
        <p:spPr/>
        <p:txBody>
          <a:bodyPr/>
          <a:lstStyle/>
          <a:p>
            <a:r>
              <a:rPr lang="en-US" b="1" dirty="0">
                <a:solidFill>
                  <a:srgbClr val="2D3B45"/>
                </a:solidFill>
                <a:latin typeface="LatoWeb"/>
              </a:rPr>
              <a:t>Initial Ideas</a:t>
            </a:r>
            <a:r>
              <a:rPr lang="en-US" dirty="0">
                <a:solidFill>
                  <a:srgbClr val="2D3B45"/>
                </a:solidFill>
                <a:latin typeface="LatoWeb"/>
              </a:rPr>
              <a:t> </a:t>
            </a:r>
            <a:endParaRPr lang="en-US" dirty="0"/>
          </a:p>
        </p:txBody>
      </p:sp>
      <p:sp>
        <p:nvSpPr>
          <p:cNvPr id="3" name="Content Placeholder 2">
            <a:extLst>
              <a:ext uri="{FF2B5EF4-FFF2-40B4-BE49-F238E27FC236}">
                <a16:creationId xmlns:a16="http://schemas.microsoft.com/office/drawing/2014/main" id="{159FEBC8-2CCA-1D2D-4680-4721AFA89CF6}"/>
              </a:ext>
            </a:extLst>
          </p:cNvPr>
          <p:cNvSpPr>
            <a:spLocks noGrp="1"/>
          </p:cNvSpPr>
          <p:nvPr>
            <p:ph idx="1"/>
          </p:nvPr>
        </p:nvSpPr>
        <p:spPr>
          <a:xfrm>
            <a:off x="761799" y="2750127"/>
            <a:ext cx="10381205" cy="3692714"/>
          </a:xfrm>
        </p:spPr>
        <p:txBody>
          <a:bodyPr/>
          <a:lstStyle/>
          <a:p>
            <a:pPr marL="285750" indent="-285750" algn="l" rtl="0" eaLnBrk="1" fontAlgn="b" latinLnBrk="0" hangingPunct="1">
              <a:spcBef>
                <a:spcPts val="0"/>
              </a:spcBef>
              <a:spcAft>
                <a:spcPts val="0"/>
              </a:spcAft>
              <a:buClrTx/>
              <a:buSzPts val="1200"/>
              <a:buFont typeface="Wingdings" pitchFamily="2" charset="2"/>
              <a:buChar char="Ø"/>
            </a:pPr>
            <a:r>
              <a:rPr lang="en-US" sz="1800" b="0" i="0" u="none" strike="noStrike" kern="1200" dirty="0">
                <a:solidFill>
                  <a:srgbClr val="000000"/>
                </a:solidFill>
                <a:effectLst/>
                <a:latin typeface="Aharoni" panose="02010803020104030203" pitchFamily="2" charset="-79"/>
                <a:cs typeface="Aharoni" panose="02010803020104030203" pitchFamily="2" charset="-79"/>
              </a:rPr>
              <a:t>Test scaffold code to establish a comparison for changes to the original code.</a:t>
            </a:r>
          </a:p>
          <a:p>
            <a:pPr marL="285750" indent="-285750" fontAlgn="b">
              <a:spcBef>
                <a:spcPts val="0"/>
              </a:spcBef>
              <a:buSzPts val="1200"/>
              <a:buFont typeface="Wingdings" pitchFamily="2" charset="2"/>
              <a:buChar char="Ø"/>
            </a:pPr>
            <a:r>
              <a:rPr lang="en-US" sz="1800" b="0" i="0" u="none" strike="noStrike" kern="1200" dirty="0">
                <a:solidFill>
                  <a:srgbClr val="000000"/>
                </a:solidFill>
                <a:effectLst/>
                <a:latin typeface="Aharoni" panose="02010803020104030203" pitchFamily="2" charset="-79"/>
                <a:cs typeface="Aharoni" panose="02010803020104030203" pitchFamily="2" charset="-79"/>
              </a:rPr>
              <a:t>Add flashing block for easier recognition of the target block.</a:t>
            </a:r>
            <a:endParaRPr lang="en-US" sz="1800" b="0" i="0" u="none" strike="noStrike" dirty="0">
              <a:effectLst/>
              <a:latin typeface="Arial" panose="020B0604020202020204" pitchFamily="34" charset="0"/>
            </a:endParaRPr>
          </a:p>
          <a:p>
            <a:pPr marL="285750" indent="-285750" fontAlgn="b">
              <a:spcBef>
                <a:spcPts val="0"/>
              </a:spcBef>
              <a:buSzPts val="1200"/>
              <a:buFont typeface="Wingdings" pitchFamily="2" charset="2"/>
              <a:buChar char="Ø"/>
            </a:pPr>
            <a:r>
              <a:rPr lang="en-US" sz="1800" dirty="0">
                <a:solidFill>
                  <a:srgbClr val="000000"/>
                </a:solidFill>
                <a:latin typeface="Aharoni" panose="02010803020104030203" pitchFamily="2" charset="-79"/>
                <a:cs typeface="Aharoni" panose="02010803020104030203" pitchFamily="2" charset="-79"/>
              </a:rPr>
              <a:t>Reduce cursor size in addition to the flashing target blocks.</a:t>
            </a:r>
            <a:endParaRPr lang="en-US" sz="1800" dirty="0">
              <a:latin typeface="Arial" panose="020B0604020202020204" pitchFamily="34" charset="0"/>
            </a:endParaRPr>
          </a:p>
          <a:p>
            <a:pPr marL="285750" indent="-285750" fontAlgn="b">
              <a:spcBef>
                <a:spcPts val="0"/>
              </a:spcBef>
              <a:buSzPts val="1200"/>
              <a:buFont typeface="Wingdings" pitchFamily="2" charset="2"/>
              <a:buChar char="Ø"/>
            </a:pPr>
            <a:r>
              <a:rPr lang="en-US" sz="1800" dirty="0">
                <a:solidFill>
                  <a:srgbClr val="000000"/>
                </a:solidFill>
                <a:latin typeface="Aharoni" panose="02010803020104030203" pitchFamily="2" charset="-79"/>
                <a:cs typeface="Aharoni" panose="02010803020104030203" pitchFamily="2" charset="-79"/>
              </a:rPr>
              <a:t>Add a mouseover function to change block color when on target in addition to the flashing target blocks.</a:t>
            </a:r>
            <a:endParaRPr lang="en-US" sz="1800" dirty="0">
              <a:latin typeface="Arial" panose="020B0604020202020204" pitchFamily="34" charset="0"/>
            </a:endParaRPr>
          </a:p>
          <a:p>
            <a:pPr marL="285750" indent="-285750" algn="l" rtl="0" eaLnBrk="1" fontAlgn="b" latinLnBrk="0" hangingPunct="1">
              <a:spcBef>
                <a:spcPts val="0"/>
              </a:spcBef>
              <a:spcAft>
                <a:spcPts val="0"/>
              </a:spcAft>
              <a:buClrTx/>
              <a:buSzPts val="1200"/>
              <a:buFont typeface="Wingdings" pitchFamily="2" charset="2"/>
              <a:buChar char="Ø"/>
            </a:pPr>
            <a:r>
              <a:rPr lang="en-US" sz="1800" b="0" i="0" u="none" strike="noStrike" kern="1200" dirty="0">
                <a:solidFill>
                  <a:srgbClr val="000000"/>
                </a:solidFill>
                <a:effectLst/>
                <a:latin typeface="Aharoni" panose="02010803020104030203" pitchFamily="2" charset="-79"/>
                <a:cs typeface="Aharoni" panose="02010803020104030203" pitchFamily="2" charset="-79"/>
              </a:rPr>
              <a:t>Add an auto return to cursor to focus cursor back to center on each click.</a:t>
            </a:r>
          </a:p>
          <a:p>
            <a:pPr marL="285750" indent="-285750" algn="l" rtl="0" eaLnBrk="1" fontAlgn="b" latinLnBrk="0" hangingPunct="1">
              <a:spcBef>
                <a:spcPts val="0"/>
              </a:spcBef>
              <a:spcAft>
                <a:spcPts val="0"/>
              </a:spcAft>
              <a:buClrTx/>
              <a:buSzPts val="1200"/>
              <a:buFont typeface="Wingdings" pitchFamily="2" charset="2"/>
              <a:buChar char="Ø"/>
            </a:pPr>
            <a:endParaRPr lang="en-US" sz="1800" b="0" i="0" u="none" strike="noStrike" dirty="0">
              <a:effectLst/>
              <a:latin typeface="Arial" panose="020B0604020202020204" pitchFamily="34" charset="0"/>
            </a:endParaRPr>
          </a:p>
          <a:p>
            <a:endParaRPr lang="en-US" dirty="0"/>
          </a:p>
        </p:txBody>
      </p:sp>
    </p:spTree>
    <p:extLst>
      <p:ext uri="{BB962C8B-B14F-4D97-AF65-F5344CB8AC3E}">
        <p14:creationId xmlns:p14="http://schemas.microsoft.com/office/powerpoint/2010/main" val="3568278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F42D5-2E54-7DDF-D7FE-374FBEE52FE2}"/>
              </a:ext>
            </a:extLst>
          </p:cNvPr>
          <p:cNvSpPr>
            <a:spLocks noGrp="1"/>
          </p:cNvSpPr>
          <p:nvPr>
            <p:ph type="title"/>
          </p:nvPr>
        </p:nvSpPr>
        <p:spPr/>
        <p:txBody>
          <a:bodyPr/>
          <a:lstStyle/>
          <a:p>
            <a:r>
              <a:rPr lang="en-US" dirty="0"/>
              <a:t>Scaffold Code Baseline</a:t>
            </a:r>
          </a:p>
        </p:txBody>
      </p:sp>
      <p:graphicFrame>
        <p:nvGraphicFramePr>
          <p:cNvPr id="4" name="Content Placeholder 5">
            <a:extLst>
              <a:ext uri="{FF2B5EF4-FFF2-40B4-BE49-F238E27FC236}">
                <a16:creationId xmlns:a16="http://schemas.microsoft.com/office/drawing/2014/main" id="{325628E4-6661-362F-ED46-3598E9A7E713}"/>
              </a:ext>
            </a:extLst>
          </p:cNvPr>
          <p:cNvGraphicFramePr>
            <a:graphicFrameLocks noGrp="1"/>
          </p:cNvGraphicFramePr>
          <p:nvPr>
            <p:ph idx="1"/>
            <p:extLst>
              <p:ext uri="{D42A27DB-BD31-4B8C-83A1-F6EECF244321}">
                <p14:modId xmlns:p14="http://schemas.microsoft.com/office/powerpoint/2010/main" val="2539450079"/>
              </p:ext>
            </p:extLst>
          </p:nvPr>
        </p:nvGraphicFramePr>
        <p:xfrm>
          <a:off x="762000" y="2749550"/>
          <a:ext cx="7005146" cy="4055448"/>
        </p:xfrm>
        <a:graphic>
          <a:graphicData uri="http://schemas.openxmlformats.org/drawingml/2006/table">
            <a:tbl>
              <a:tblPr/>
              <a:tblGrid>
                <a:gridCol w="1994895">
                  <a:extLst>
                    <a:ext uri="{9D8B030D-6E8A-4147-A177-3AD203B41FA5}">
                      <a16:colId xmlns:a16="http://schemas.microsoft.com/office/drawing/2014/main" val="198676562"/>
                    </a:ext>
                  </a:extLst>
                </a:gridCol>
                <a:gridCol w="88175">
                  <a:extLst>
                    <a:ext uri="{9D8B030D-6E8A-4147-A177-3AD203B41FA5}">
                      <a16:colId xmlns:a16="http://schemas.microsoft.com/office/drawing/2014/main" val="2280488946"/>
                    </a:ext>
                  </a:extLst>
                </a:gridCol>
                <a:gridCol w="350859">
                  <a:extLst>
                    <a:ext uri="{9D8B030D-6E8A-4147-A177-3AD203B41FA5}">
                      <a16:colId xmlns:a16="http://schemas.microsoft.com/office/drawing/2014/main" val="579247588"/>
                    </a:ext>
                  </a:extLst>
                </a:gridCol>
                <a:gridCol w="461131">
                  <a:extLst>
                    <a:ext uri="{9D8B030D-6E8A-4147-A177-3AD203B41FA5}">
                      <a16:colId xmlns:a16="http://schemas.microsoft.com/office/drawing/2014/main" val="4148881601"/>
                    </a:ext>
                  </a:extLst>
                </a:gridCol>
                <a:gridCol w="521277">
                  <a:extLst>
                    <a:ext uri="{9D8B030D-6E8A-4147-A177-3AD203B41FA5}">
                      <a16:colId xmlns:a16="http://schemas.microsoft.com/office/drawing/2014/main" val="4135546590"/>
                    </a:ext>
                  </a:extLst>
                </a:gridCol>
                <a:gridCol w="811993">
                  <a:extLst>
                    <a:ext uri="{9D8B030D-6E8A-4147-A177-3AD203B41FA5}">
                      <a16:colId xmlns:a16="http://schemas.microsoft.com/office/drawing/2014/main" val="3576238450"/>
                    </a:ext>
                  </a:extLst>
                </a:gridCol>
                <a:gridCol w="1343298">
                  <a:extLst>
                    <a:ext uri="{9D8B030D-6E8A-4147-A177-3AD203B41FA5}">
                      <a16:colId xmlns:a16="http://schemas.microsoft.com/office/drawing/2014/main" val="2993182179"/>
                    </a:ext>
                  </a:extLst>
                </a:gridCol>
                <a:gridCol w="872140">
                  <a:extLst>
                    <a:ext uri="{9D8B030D-6E8A-4147-A177-3AD203B41FA5}">
                      <a16:colId xmlns:a16="http://schemas.microsoft.com/office/drawing/2014/main" val="975240434"/>
                    </a:ext>
                  </a:extLst>
                </a:gridCol>
                <a:gridCol w="561378">
                  <a:extLst>
                    <a:ext uri="{9D8B030D-6E8A-4147-A177-3AD203B41FA5}">
                      <a16:colId xmlns:a16="http://schemas.microsoft.com/office/drawing/2014/main" val="2657229970"/>
                    </a:ext>
                  </a:extLst>
                </a:gridCol>
              </a:tblGrid>
              <a:tr h="243836">
                <a:tc>
                  <a:txBody>
                    <a:bodyPr/>
                    <a:lstStyle/>
                    <a:p>
                      <a:pPr algn="ctr" rtl="0" fontAlgn="b">
                        <a:spcBef>
                          <a:spcPts val="0"/>
                        </a:spcBef>
                        <a:spcAft>
                          <a:spcPts val="0"/>
                        </a:spcAft>
                      </a:pPr>
                      <a:r>
                        <a:rPr lang="en-US" sz="1000" b="1" i="0" u="none" strike="noStrike" dirty="0">
                          <a:solidFill>
                            <a:srgbClr val="000000"/>
                          </a:solidFill>
                          <a:effectLst/>
                          <a:latin typeface="Arial" panose="020B0604020202020204" pitchFamily="34" charset="0"/>
                        </a:rPr>
                        <a:t>Scaffold Code Test Run</a:t>
                      </a:r>
                      <a:endParaRPr lang="en-US" sz="1000" dirty="0">
                        <a:effectLst/>
                      </a:endParaRPr>
                    </a:p>
                  </a:txBody>
                  <a:tcPr marL="5526" marR="5526" marT="5526" marB="27628" anchor="b">
                    <a:lnL>
                      <a:noFill/>
                    </a:lnL>
                    <a:lnR w="9525"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a:txBody>
                    <a:bodyPr/>
                    <a:lstStyle/>
                    <a:p>
                      <a:pPr fontAlgn="b"/>
                      <a:br>
                        <a:rPr lang="en-US" sz="1000">
                          <a:effectLst/>
                        </a:rPr>
                      </a:br>
                      <a:endParaRPr lang="en-US" sz="1000">
                        <a:effectLst/>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800" b="1" i="0" u="none" strike="noStrike" dirty="0">
                          <a:solidFill>
                            <a:srgbClr val="000000"/>
                          </a:solidFill>
                          <a:effectLst/>
                          <a:latin typeface="Arial" panose="020B0604020202020204" pitchFamily="34" charset="0"/>
                        </a:rPr>
                        <a:t>Hits</a:t>
                      </a:r>
                      <a:endParaRPr lang="en-US" sz="800" dirty="0">
                        <a:effectLst/>
                      </a:endParaRPr>
                    </a:p>
                  </a:txBody>
                  <a:tcPr marL="5526" marR="5526" marT="5526" marB="27628" anchor="b">
                    <a:lnL w="9525" cap="flat" cmpd="sng" algn="ctr">
                      <a:solidFill>
                        <a:srgbClr val="000000"/>
                      </a:solidFill>
                      <a:prstDash val="solid"/>
                      <a:round/>
                      <a:headEnd type="none" w="med" len="med"/>
                      <a:tailEnd type="none" w="med" len="med"/>
                    </a:lnL>
                    <a:lnR>
                      <a:noFill/>
                    </a:lnR>
                    <a:lnT>
                      <a:noFill/>
                    </a:lnT>
                    <a:lnB w="9525"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800" b="1" i="0" u="none" strike="noStrike" dirty="0">
                          <a:solidFill>
                            <a:srgbClr val="000000"/>
                          </a:solidFill>
                          <a:effectLst/>
                          <a:latin typeface="Arial" panose="020B0604020202020204" pitchFamily="34" charset="0"/>
                        </a:rPr>
                        <a:t>Misses</a:t>
                      </a:r>
                      <a:endParaRPr lang="en-US" sz="800" dirty="0">
                        <a:effectLst/>
                      </a:endParaRPr>
                    </a:p>
                  </a:txBody>
                  <a:tcPr marL="5526" marR="5526" marT="5526" marB="27628" anchor="b">
                    <a:lnL>
                      <a:noFill/>
                    </a:lnL>
                    <a:lnR>
                      <a:noFill/>
                    </a:lnR>
                    <a:lnT>
                      <a:noFill/>
                    </a:lnT>
                    <a:lnB w="9525"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800" b="1" i="0" u="none" strike="noStrike" dirty="0">
                          <a:solidFill>
                            <a:srgbClr val="000000"/>
                          </a:solidFill>
                          <a:effectLst/>
                          <a:latin typeface="Arial" panose="020B0604020202020204" pitchFamily="34" charset="0"/>
                        </a:rPr>
                        <a:t>Accuracy</a:t>
                      </a:r>
                      <a:endParaRPr lang="en-US" sz="800" dirty="0">
                        <a:effectLst/>
                      </a:endParaRPr>
                    </a:p>
                  </a:txBody>
                  <a:tcPr marL="5526" marR="5526" marT="5526" marB="27628" anchor="b">
                    <a:lnL>
                      <a:noFill/>
                    </a:lnL>
                    <a:lnR>
                      <a:noFill/>
                    </a:lnR>
                    <a:lnT>
                      <a:noFill/>
                    </a:lnT>
                    <a:lnB w="9525"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800" b="1" i="0" u="none" strike="noStrike" dirty="0">
                          <a:solidFill>
                            <a:srgbClr val="000000"/>
                          </a:solidFill>
                          <a:effectLst/>
                          <a:latin typeface="Arial" panose="020B0604020202020204" pitchFamily="34" charset="0"/>
                        </a:rPr>
                        <a:t>Total Time Taken</a:t>
                      </a:r>
                      <a:endParaRPr lang="en-US" sz="800" dirty="0">
                        <a:effectLst/>
                      </a:endParaRPr>
                    </a:p>
                  </a:txBody>
                  <a:tcPr marL="5526" marR="5526" marT="5526" marB="27628" anchor="b">
                    <a:lnL>
                      <a:noFill/>
                    </a:lnL>
                    <a:lnR>
                      <a:noFill/>
                    </a:lnR>
                    <a:lnT>
                      <a:noFill/>
                    </a:lnT>
                    <a:lnB w="9525"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800" b="1" i="0" u="none" strike="noStrike" dirty="0">
                          <a:solidFill>
                            <a:srgbClr val="000000"/>
                          </a:solidFill>
                          <a:effectLst/>
                          <a:latin typeface="Arial" panose="020B0604020202020204" pitchFamily="34" charset="0"/>
                        </a:rPr>
                        <a:t>Average Time for Each Button</a:t>
                      </a:r>
                      <a:endParaRPr lang="en-US" sz="800" dirty="0">
                        <a:effectLst/>
                      </a:endParaRPr>
                    </a:p>
                  </a:txBody>
                  <a:tcPr marL="5526" marR="5526" marT="5526" marB="27628" anchor="b">
                    <a:lnL>
                      <a:noFill/>
                    </a:lnL>
                    <a:lnR>
                      <a:noFill/>
                    </a:lnR>
                    <a:lnT>
                      <a:noFill/>
                    </a:lnT>
                    <a:lnB w="9525"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800" b="1" i="0" u="none" strike="noStrike" dirty="0">
                          <a:solidFill>
                            <a:srgbClr val="000000"/>
                          </a:solidFill>
                          <a:effectLst/>
                          <a:latin typeface="Arial" panose="020B0604020202020204" pitchFamily="34" charset="0"/>
                        </a:rPr>
                        <a:t>Avg Time + Penalty</a:t>
                      </a:r>
                      <a:endParaRPr lang="en-US" sz="800" dirty="0">
                        <a:effectLst/>
                      </a:endParaRPr>
                    </a:p>
                  </a:txBody>
                  <a:tcPr marL="5526" marR="5526" marT="5526" marB="27628" anchor="b">
                    <a:lnL>
                      <a:noFill/>
                    </a:lnL>
                    <a:lnR>
                      <a:noFill/>
                    </a:lnR>
                    <a:lnT>
                      <a:noFill/>
                    </a:lnT>
                    <a:lnB w="9525" cap="flat" cmpd="sng" algn="ctr">
                      <a:solidFill>
                        <a:srgbClr val="000000"/>
                      </a:solidFill>
                      <a:prstDash val="solid"/>
                      <a:round/>
                      <a:headEnd type="none" w="med" len="med"/>
                      <a:tailEnd type="none" w="med" len="med"/>
                    </a:lnB>
                  </a:tcPr>
                </a:tc>
                <a:tc>
                  <a:txBody>
                    <a:bodyPr/>
                    <a:lstStyle/>
                    <a:p>
                      <a:pPr fontAlgn="b"/>
                      <a:br>
                        <a:rPr lang="en-US" sz="800">
                          <a:effectLst/>
                        </a:rPr>
                      </a:br>
                      <a:endParaRPr lang="en-US" sz="800">
                        <a:effectLst/>
                      </a:endParaRPr>
                    </a:p>
                  </a:txBody>
                  <a:tcPr marL="5526" marR="5526" marT="5526" marB="27628" anchor="b">
                    <a:lnL>
                      <a:noFill/>
                    </a:lnL>
                    <a:lnR>
                      <a:noFill/>
                    </a:lnR>
                    <a:lnT>
                      <a:noFill/>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5305059"/>
                  </a:ext>
                </a:extLst>
              </a:tr>
              <a:tr h="243836">
                <a:tc>
                  <a:txBody>
                    <a:bodyPr/>
                    <a:lstStyle/>
                    <a:p>
                      <a:pPr algn="ctr" rtl="0" fontAlgn="b">
                        <a:spcBef>
                          <a:spcPts val="0"/>
                        </a:spcBef>
                        <a:spcAft>
                          <a:spcPts val="0"/>
                        </a:spcAft>
                      </a:pPr>
                      <a:r>
                        <a:rPr lang="en-US" sz="1000" b="0" i="0" u="none" strike="noStrike">
                          <a:solidFill>
                            <a:srgbClr val="000000"/>
                          </a:solidFill>
                          <a:effectLst/>
                          <a:latin typeface="Arial" panose="020B0604020202020204" pitchFamily="34" charset="0"/>
                        </a:rPr>
                        <a:t>1</a:t>
                      </a:r>
                      <a:endParaRPr lang="en-US" sz="1000">
                        <a:effectLst/>
                      </a:endParaRPr>
                    </a:p>
                  </a:txBody>
                  <a:tcPr marL="5526" marR="5526" marT="5526" marB="27628" anchor="b">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a:txBody>
                    <a:bodyPr/>
                    <a:lstStyle/>
                    <a:p>
                      <a:pPr fontAlgn="b"/>
                      <a:br>
                        <a:rPr lang="en-US" sz="1000">
                          <a:effectLst/>
                        </a:rPr>
                      </a:br>
                      <a:endParaRPr lang="en-US" sz="1000">
                        <a:effectLst/>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16</a:t>
                      </a:r>
                      <a:endParaRPr lang="en-US" sz="1000">
                        <a:effectLst/>
                      </a:endParaRPr>
                    </a:p>
                  </a:txBody>
                  <a:tcPr marL="5526" marR="5526" marT="5526" marB="27628" anchor="b">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0</a:t>
                      </a:r>
                      <a:endParaRPr lang="en-US" sz="1000">
                        <a:effectLst/>
                      </a:endParaRPr>
                    </a:p>
                  </a:txBody>
                  <a:tcPr marL="5526" marR="5526" marT="5526" marB="27628" anchor="b">
                    <a:lnL>
                      <a:noFill/>
                    </a:lnL>
                    <a:lnR>
                      <a:noFill/>
                    </a:lnR>
                    <a:lnT w="9525" cap="flat" cmpd="sng" algn="ctr">
                      <a:solidFill>
                        <a:srgbClr val="000000"/>
                      </a:solidFill>
                      <a:prstDash val="solid"/>
                      <a:round/>
                      <a:headEnd type="none" w="med" len="med"/>
                      <a:tailEnd type="none" w="med" len="med"/>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100.00%</a:t>
                      </a:r>
                      <a:endParaRPr lang="en-US" sz="1000">
                        <a:effectLst/>
                      </a:endParaRPr>
                    </a:p>
                  </a:txBody>
                  <a:tcPr marL="5526" marR="5526" marT="5526" marB="27628" anchor="b">
                    <a:lnL>
                      <a:noFill/>
                    </a:lnL>
                    <a:lnR>
                      <a:noFill/>
                    </a:lnR>
                    <a:lnT w="9525" cap="flat" cmpd="sng" algn="ctr">
                      <a:solidFill>
                        <a:srgbClr val="000000"/>
                      </a:solidFill>
                      <a:prstDash val="solid"/>
                      <a:round/>
                      <a:headEnd type="none" w="med" len="med"/>
                      <a:tailEnd type="none" w="med" len="med"/>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14.300</a:t>
                      </a:r>
                      <a:endParaRPr lang="en-US" sz="1000">
                        <a:effectLst/>
                      </a:endParaRPr>
                    </a:p>
                  </a:txBody>
                  <a:tcPr marL="5526" marR="5526" marT="5526" marB="27628" anchor="b">
                    <a:lnL>
                      <a:noFill/>
                    </a:lnL>
                    <a:lnR>
                      <a:noFill/>
                    </a:lnR>
                    <a:lnT w="9525" cap="flat" cmpd="sng" algn="ctr">
                      <a:solidFill>
                        <a:srgbClr val="000000"/>
                      </a:solidFill>
                      <a:prstDash val="solid"/>
                      <a:round/>
                      <a:headEnd type="none" w="med" len="med"/>
                      <a:tailEnd type="none" w="med" len="med"/>
                    </a:lnT>
                    <a:lnB>
                      <a:noFill/>
                    </a:lnB>
                  </a:tcPr>
                </a:tc>
                <a:tc>
                  <a:txBody>
                    <a:bodyPr/>
                    <a:lstStyle/>
                    <a:p>
                      <a:pPr rtl="0" fontAlgn="b">
                        <a:spcBef>
                          <a:spcPts val="0"/>
                        </a:spcBef>
                        <a:spcAft>
                          <a:spcPts val="0"/>
                        </a:spcAft>
                      </a:pPr>
                      <a:r>
                        <a:rPr lang="en-US" sz="1000" b="0" i="0" u="none" strike="noStrike" dirty="0">
                          <a:solidFill>
                            <a:srgbClr val="000000"/>
                          </a:solidFill>
                          <a:effectLst/>
                          <a:latin typeface="Arial" panose="020B0604020202020204" pitchFamily="34" charset="0"/>
                        </a:rPr>
                        <a:t>0.894</a:t>
                      </a:r>
                      <a:endParaRPr lang="en-US" sz="1000" dirty="0">
                        <a:effectLst/>
                      </a:endParaRPr>
                    </a:p>
                  </a:txBody>
                  <a:tcPr marL="5526" marR="5526" marT="5526" marB="27628" anchor="b">
                    <a:lnL>
                      <a:noFill/>
                    </a:lnL>
                    <a:lnR>
                      <a:noFill/>
                    </a:lnR>
                    <a:lnT w="9525" cap="flat" cmpd="sng" algn="ctr">
                      <a:solidFill>
                        <a:srgbClr val="000000"/>
                      </a:solidFill>
                      <a:prstDash val="solid"/>
                      <a:round/>
                      <a:headEnd type="none" w="med" len="med"/>
                      <a:tailEnd type="none" w="med" len="med"/>
                    </a:lnT>
                    <a:lnB>
                      <a:noFill/>
                    </a:lnB>
                  </a:tcPr>
                </a:tc>
                <a:tc>
                  <a:txBody>
                    <a:bodyPr/>
                    <a:lstStyle/>
                    <a:p>
                      <a:pPr rtl="0" fontAlgn="b">
                        <a:spcBef>
                          <a:spcPts val="0"/>
                        </a:spcBef>
                        <a:spcAft>
                          <a:spcPts val="0"/>
                        </a:spcAft>
                      </a:pPr>
                      <a:r>
                        <a:rPr lang="en-US" sz="1000" b="0" i="0" u="none" strike="noStrike" dirty="0">
                          <a:solidFill>
                            <a:srgbClr val="000000"/>
                          </a:solidFill>
                          <a:effectLst/>
                          <a:latin typeface="Arial" panose="020B0604020202020204" pitchFamily="34" charset="0"/>
                        </a:rPr>
                        <a:t>0.894</a:t>
                      </a:r>
                      <a:endParaRPr lang="en-US" sz="1000" dirty="0">
                        <a:effectLst/>
                      </a:endParaRPr>
                    </a:p>
                  </a:txBody>
                  <a:tcPr marL="5526" marR="5526" marT="5526" marB="27628" anchor="b">
                    <a:lnL>
                      <a:noFill/>
                    </a:lnL>
                    <a:lnR>
                      <a:noFill/>
                    </a:lnR>
                    <a:lnT w="9525" cap="flat" cmpd="sng" algn="ctr">
                      <a:solidFill>
                        <a:srgbClr val="000000"/>
                      </a:solidFill>
                      <a:prstDash val="solid"/>
                      <a:round/>
                      <a:headEnd type="none" w="med" len="med"/>
                      <a:tailEnd type="none" w="med" len="med"/>
                    </a:lnT>
                    <a:lnB>
                      <a:noFill/>
                    </a:lnB>
                  </a:tcPr>
                </a:tc>
                <a:tc>
                  <a:txBody>
                    <a:bodyPr/>
                    <a:lstStyle/>
                    <a:p>
                      <a:pPr fontAlgn="b"/>
                      <a:br>
                        <a:rPr lang="en-US" sz="800">
                          <a:effectLst/>
                        </a:rPr>
                      </a:br>
                      <a:endParaRPr lang="en-US" sz="800">
                        <a:effectLst/>
                      </a:endParaRPr>
                    </a:p>
                  </a:txBody>
                  <a:tcPr marL="5526" marR="5526" marT="5526" marB="27628" anchor="b">
                    <a:lnL>
                      <a:noFill/>
                    </a:lnL>
                    <a:lnR>
                      <a:noFill/>
                    </a:lnR>
                    <a:lnT w="9525"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961862266"/>
                  </a:ext>
                </a:extLst>
              </a:tr>
              <a:tr h="243836">
                <a:tc>
                  <a:txBody>
                    <a:bodyPr/>
                    <a:lstStyle/>
                    <a:p>
                      <a:pPr algn="ctr" rtl="0" fontAlgn="b">
                        <a:spcBef>
                          <a:spcPts val="0"/>
                        </a:spcBef>
                        <a:spcAft>
                          <a:spcPts val="0"/>
                        </a:spcAft>
                      </a:pPr>
                      <a:r>
                        <a:rPr lang="en-US" sz="1000" b="0" i="0" u="none" strike="noStrike">
                          <a:solidFill>
                            <a:srgbClr val="000000"/>
                          </a:solidFill>
                          <a:effectLst/>
                          <a:latin typeface="Arial" panose="020B0604020202020204" pitchFamily="34" charset="0"/>
                        </a:rPr>
                        <a:t>2</a:t>
                      </a:r>
                      <a:endParaRPr lang="en-US" sz="1000">
                        <a:effectLst/>
                      </a:endParaRPr>
                    </a:p>
                  </a:txBody>
                  <a:tcPr marL="5526" marR="5526" marT="5526" marB="27628" anchor="b">
                    <a:lnL>
                      <a:noFill/>
                    </a:lnL>
                    <a:lnR w="9525" cap="flat" cmpd="sng" algn="ctr">
                      <a:solidFill>
                        <a:srgbClr val="000000"/>
                      </a:solidFill>
                      <a:prstDash val="solid"/>
                      <a:round/>
                      <a:headEnd type="none" w="med" len="med"/>
                      <a:tailEnd type="none" w="med" len="med"/>
                    </a:lnR>
                    <a:lnT>
                      <a:noFill/>
                    </a:lnT>
                    <a:lnB>
                      <a:noFill/>
                    </a:lnB>
                  </a:tcPr>
                </a:tc>
                <a:tc>
                  <a:txBody>
                    <a:bodyPr/>
                    <a:lstStyle/>
                    <a:p>
                      <a:pPr fontAlgn="b"/>
                      <a:br>
                        <a:rPr lang="en-US" sz="1000">
                          <a:effectLst/>
                        </a:rPr>
                      </a:br>
                      <a:endParaRPr lang="en-US" sz="1000">
                        <a:effectLst/>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13</a:t>
                      </a:r>
                      <a:endParaRPr lang="en-US" sz="1000">
                        <a:effectLst/>
                      </a:endParaRPr>
                    </a:p>
                  </a:txBody>
                  <a:tcPr marL="5526" marR="5526" marT="5526" marB="27628" anchor="b">
                    <a:lnL w="9525" cap="flat" cmpd="sng" algn="ctr">
                      <a:solidFill>
                        <a:srgbClr val="000000"/>
                      </a:solidFill>
                      <a:prstDash val="solid"/>
                      <a:round/>
                      <a:headEnd type="none" w="med" len="med"/>
                      <a:tailEnd type="none" w="med" len="med"/>
                    </a:lnL>
                    <a:lnR>
                      <a:noFill/>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3</a:t>
                      </a:r>
                      <a:endParaRPr lang="en-US" sz="1000">
                        <a:effectLst/>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000" b="0" i="0" u="none" strike="noStrike" dirty="0">
                          <a:solidFill>
                            <a:srgbClr val="000000"/>
                          </a:solidFill>
                          <a:effectLst/>
                          <a:latin typeface="Arial" panose="020B0604020202020204" pitchFamily="34" charset="0"/>
                        </a:rPr>
                        <a:t>81.25%</a:t>
                      </a:r>
                      <a:endParaRPr lang="en-US" sz="1000" dirty="0">
                        <a:effectLst/>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13.225</a:t>
                      </a:r>
                      <a:endParaRPr lang="en-US" sz="1000">
                        <a:effectLst/>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0.827</a:t>
                      </a:r>
                      <a:endParaRPr lang="en-US" sz="1000">
                        <a:effectLst/>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3.577</a:t>
                      </a:r>
                      <a:endParaRPr lang="en-US" sz="1000">
                        <a:effectLst/>
                      </a:endParaRPr>
                    </a:p>
                  </a:txBody>
                  <a:tcPr marL="5526" marR="5526" marT="5526" marB="27628" anchor="b">
                    <a:lnL>
                      <a:noFill/>
                    </a:lnL>
                    <a:lnR>
                      <a:noFill/>
                    </a:lnR>
                    <a:lnT>
                      <a:noFill/>
                    </a:lnT>
                    <a:lnB>
                      <a:noFill/>
                    </a:lnB>
                  </a:tcPr>
                </a:tc>
                <a:tc>
                  <a:txBody>
                    <a:bodyPr/>
                    <a:lstStyle/>
                    <a:p>
                      <a:pPr fontAlgn="b"/>
                      <a:br>
                        <a:rPr lang="en-US" sz="800">
                          <a:effectLst/>
                        </a:rPr>
                      </a:br>
                      <a:endParaRPr lang="en-US" sz="800">
                        <a:effectLst/>
                      </a:endParaRPr>
                    </a:p>
                  </a:txBody>
                  <a:tcPr marL="5526" marR="5526" marT="5526" marB="27628" anchor="b">
                    <a:lnL>
                      <a:noFill/>
                    </a:lnL>
                    <a:lnR>
                      <a:noFill/>
                    </a:lnR>
                    <a:lnT>
                      <a:noFill/>
                    </a:lnT>
                    <a:lnB>
                      <a:noFill/>
                    </a:lnB>
                  </a:tcPr>
                </a:tc>
                <a:extLst>
                  <a:ext uri="{0D108BD9-81ED-4DB2-BD59-A6C34878D82A}">
                    <a16:rowId xmlns:a16="http://schemas.microsoft.com/office/drawing/2014/main" val="2723387875"/>
                  </a:ext>
                </a:extLst>
              </a:tr>
              <a:tr h="243836">
                <a:tc>
                  <a:txBody>
                    <a:bodyPr/>
                    <a:lstStyle/>
                    <a:p>
                      <a:pPr algn="ctr" rtl="0" fontAlgn="b">
                        <a:spcBef>
                          <a:spcPts val="0"/>
                        </a:spcBef>
                        <a:spcAft>
                          <a:spcPts val="0"/>
                        </a:spcAft>
                      </a:pPr>
                      <a:r>
                        <a:rPr lang="en-US" sz="1000" b="0" i="0" u="none" strike="noStrike">
                          <a:solidFill>
                            <a:srgbClr val="000000"/>
                          </a:solidFill>
                          <a:effectLst/>
                          <a:latin typeface="Arial" panose="020B0604020202020204" pitchFamily="34" charset="0"/>
                        </a:rPr>
                        <a:t>3</a:t>
                      </a:r>
                      <a:endParaRPr lang="en-US" sz="1000">
                        <a:effectLst/>
                      </a:endParaRPr>
                    </a:p>
                  </a:txBody>
                  <a:tcPr marL="5526" marR="5526" marT="5526" marB="27628" anchor="b">
                    <a:lnL>
                      <a:noFill/>
                    </a:lnL>
                    <a:lnR w="9525" cap="flat" cmpd="sng" algn="ctr">
                      <a:solidFill>
                        <a:srgbClr val="000000"/>
                      </a:solidFill>
                      <a:prstDash val="solid"/>
                      <a:round/>
                      <a:headEnd type="none" w="med" len="med"/>
                      <a:tailEnd type="none" w="med" len="med"/>
                    </a:lnR>
                    <a:lnT>
                      <a:noFill/>
                    </a:lnT>
                    <a:lnB>
                      <a:noFill/>
                    </a:lnB>
                  </a:tcPr>
                </a:tc>
                <a:tc>
                  <a:txBody>
                    <a:bodyPr/>
                    <a:lstStyle/>
                    <a:p>
                      <a:pPr fontAlgn="b"/>
                      <a:br>
                        <a:rPr lang="en-US" sz="1000">
                          <a:effectLst/>
                        </a:rPr>
                      </a:br>
                      <a:endParaRPr lang="en-US" sz="1000">
                        <a:effectLst/>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14</a:t>
                      </a:r>
                      <a:endParaRPr lang="en-US" sz="1000">
                        <a:effectLst/>
                      </a:endParaRPr>
                    </a:p>
                  </a:txBody>
                  <a:tcPr marL="5526" marR="5526" marT="5526" marB="27628" anchor="b">
                    <a:lnL w="9525" cap="flat" cmpd="sng" algn="ctr">
                      <a:solidFill>
                        <a:srgbClr val="000000"/>
                      </a:solidFill>
                      <a:prstDash val="solid"/>
                      <a:round/>
                      <a:headEnd type="none" w="med" len="med"/>
                      <a:tailEnd type="none" w="med" len="med"/>
                    </a:lnL>
                    <a:lnR>
                      <a:noFill/>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2</a:t>
                      </a:r>
                      <a:endParaRPr lang="en-US" sz="1000">
                        <a:effectLst/>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87.50%</a:t>
                      </a:r>
                      <a:endParaRPr lang="en-US" sz="1000">
                        <a:effectLst/>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12.185</a:t>
                      </a:r>
                      <a:endParaRPr lang="en-US" sz="1000">
                        <a:effectLst/>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0.762</a:t>
                      </a:r>
                      <a:endParaRPr lang="en-US" sz="1000">
                        <a:effectLst/>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2.262</a:t>
                      </a:r>
                      <a:endParaRPr lang="en-US" sz="1000">
                        <a:effectLst/>
                      </a:endParaRPr>
                    </a:p>
                  </a:txBody>
                  <a:tcPr marL="5526" marR="5526" marT="5526" marB="27628" anchor="b">
                    <a:lnL>
                      <a:noFill/>
                    </a:lnL>
                    <a:lnR>
                      <a:noFill/>
                    </a:lnR>
                    <a:lnT>
                      <a:noFill/>
                    </a:lnT>
                    <a:lnB>
                      <a:noFill/>
                    </a:lnB>
                  </a:tcPr>
                </a:tc>
                <a:tc>
                  <a:txBody>
                    <a:bodyPr/>
                    <a:lstStyle/>
                    <a:p>
                      <a:pPr fontAlgn="b"/>
                      <a:br>
                        <a:rPr lang="en-US" sz="800">
                          <a:effectLst/>
                        </a:rPr>
                      </a:br>
                      <a:endParaRPr lang="en-US" sz="800">
                        <a:effectLst/>
                      </a:endParaRPr>
                    </a:p>
                  </a:txBody>
                  <a:tcPr marL="5526" marR="5526" marT="5526" marB="27628" anchor="b">
                    <a:lnL>
                      <a:noFill/>
                    </a:lnL>
                    <a:lnR>
                      <a:noFill/>
                    </a:lnR>
                    <a:lnT>
                      <a:noFill/>
                    </a:lnT>
                    <a:lnB>
                      <a:noFill/>
                    </a:lnB>
                  </a:tcPr>
                </a:tc>
                <a:extLst>
                  <a:ext uri="{0D108BD9-81ED-4DB2-BD59-A6C34878D82A}">
                    <a16:rowId xmlns:a16="http://schemas.microsoft.com/office/drawing/2014/main" val="1746447271"/>
                  </a:ext>
                </a:extLst>
              </a:tr>
              <a:tr h="243836">
                <a:tc>
                  <a:txBody>
                    <a:bodyPr/>
                    <a:lstStyle/>
                    <a:p>
                      <a:pPr algn="ctr" rtl="0" fontAlgn="b">
                        <a:spcBef>
                          <a:spcPts val="0"/>
                        </a:spcBef>
                        <a:spcAft>
                          <a:spcPts val="0"/>
                        </a:spcAft>
                      </a:pPr>
                      <a:r>
                        <a:rPr lang="en-US" sz="1000" b="0" i="0" u="none" strike="noStrike" dirty="0">
                          <a:solidFill>
                            <a:srgbClr val="000000"/>
                          </a:solidFill>
                          <a:effectLst/>
                          <a:latin typeface="Arial" panose="020B0604020202020204" pitchFamily="34" charset="0"/>
                        </a:rPr>
                        <a:t>4</a:t>
                      </a:r>
                      <a:endParaRPr lang="en-US" sz="1000" dirty="0">
                        <a:effectLst/>
                      </a:endParaRPr>
                    </a:p>
                  </a:txBody>
                  <a:tcPr marL="5526" marR="5526" marT="5526" marB="27628" anchor="b">
                    <a:lnL>
                      <a:noFill/>
                    </a:lnL>
                    <a:lnR w="9525" cap="flat" cmpd="sng" algn="ctr">
                      <a:solidFill>
                        <a:srgbClr val="000000"/>
                      </a:solidFill>
                      <a:prstDash val="solid"/>
                      <a:round/>
                      <a:headEnd type="none" w="med" len="med"/>
                      <a:tailEnd type="none" w="med" len="med"/>
                    </a:lnR>
                    <a:lnT>
                      <a:noFill/>
                    </a:lnT>
                    <a:lnB>
                      <a:noFill/>
                    </a:lnB>
                  </a:tcPr>
                </a:tc>
                <a:tc>
                  <a:txBody>
                    <a:bodyPr/>
                    <a:lstStyle/>
                    <a:p>
                      <a:pPr fontAlgn="b"/>
                      <a:br>
                        <a:rPr lang="en-US" sz="1000">
                          <a:effectLst/>
                        </a:rPr>
                      </a:br>
                      <a:endParaRPr lang="en-US" sz="1000">
                        <a:effectLst/>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16</a:t>
                      </a:r>
                      <a:endParaRPr lang="en-US" sz="1000">
                        <a:effectLst/>
                      </a:endParaRPr>
                    </a:p>
                  </a:txBody>
                  <a:tcPr marL="5526" marR="5526" marT="5526" marB="27628" anchor="b">
                    <a:lnL w="9525" cap="flat" cmpd="sng" algn="ctr">
                      <a:solidFill>
                        <a:srgbClr val="000000"/>
                      </a:solidFill>
                      <a:prstDash val="solid"/>
                      <a:round/>
                      <a:headEnd type="none" w="med" len="med"/>
                      <a:tailEnd type="none" w="med" len="med"/>
                    </a:lnL>
                    <a:lnR>
                      <a:noFill/>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0</a:t>
                      </a:r>
                      <a:endParaRPr lang="en-US" sz="1000">
                        <a:effectLst/>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100.00%</a:t>
                      </a:r>
                      <a:endParaRPr lang="en-US" sz="1000">
                        <a:effectLst/>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13.050</a:t>
                      </a:r>
                      <a:endParaRPr lang="en-US" sz="1000">
                        <a:effectLst/>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000" b="0" i="0" u="none" strike="noStrike" dirty="0">
                          <a:solidFill>
                            <a:srgbClr val="000000"/>
                          </a:solidFill>
                          <a:effectLst/>
                          <a:latin typeface="Arial" panose="020B0604020202020204" pitchFamily="34" charset="0"/>
                        </a:rPr>
                        <a:t>0.816</a:t>
                      </a:r>
                      <a:endParaRPr lang="en-US" sz="1000" dirty="0">
                        <a:effectLst/>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0.816</a:t>
                      </a:r>
                      <a:endParaRPr lang="en-US" sz="1000">
                        <a:effectLst/>
                      </a:endParaRPr>
                    </a:p>
                  </a:txBody>
                  <a:tcPr marL="5526" marR="5526" marT="5526" marB="27628" anchor="b">
                    <a:lnL>
                      <a:noFill/>
                    </a:lnL>
                    <a:lnR>
                      <a:noFill/>
                    </a:lnR>
                    <a:lnT>
                      <a:noFill/>
                    </a:lnT>
                    <a:lnB>
                      <a:noFill/>
                    </a:lnB>
                  </a:tcPr>
                </a:tc>
                <a:tc>
                  <a:txBody>
                    <a:bodyPr/>
                    <a:lstStyle/>
                    <a:p>
                      <a:pPr fontAlgn="b"/>
                      <a:br>
                        <a:rPr lang="en-US" sz="800">
                          <a:effectLst/>
                        </a:rPr>
                      </a:br>
                      <a:endParaRPr lang="en-US" sz="800">
                        <a:effectLst/>
                      </a:endParaRPr>
                    </a:p>
                  </a:txBody>
                  <a:tcPr marL="5526" marR="5526" marT="5526" marB="27628" anchor="b">
                    <a:lnL>
                      <a:noFill/>
                    </a:lnL>
                    <a:lnR>
                      <a:noFill/>
                    </a:lnR>
                    <a:lnT>
                      <a:noFill/>
                    </a:lnT>
                    <a:lnB>
                      <a:noFill/>
                    </a:lnB>
                  </a:tcPr>
                </a:tc>
                <a:extLst>
                  <a:ext uri="{0D108BD9-81ED-4DB2-BD59-A6C34878D82A}">
                    <a16:rowId xmlns:a16="http://schemas.microsoft.com/office/drawing/2014/main" val="2186335469"/>
                  </a:ext>
                </a:extLst>
              </a:tr>
              <a:tr h="243836">
                <a:tc>
                  <a:txBody>
                    <a:bodyPr/>
                    <a:lstStyle/>
                    <a:p>
                      <a:pPr algn="ctr" rtl="0" fontAlgn="b">
                        <a:spcBef>
                          <a:spcPts val="0"/>
                        </a:spcBef>
                        <a:spcAft>
                          <a:spcPts val="0"/>
                        </a:spcAft>
                      </a:pPr>
                      <a:r>
                        <a:rPr lang="en-US" sz="1000" b="0" i="0" u="none" strike="noStrike">
                          <a:solidFill>
                            <a:srgbClr val="000000"/>
                          </a:solidFill>
                          <a:effectLst/>
                          <a:latin typeface="Arial" panose="020B0604020202020204" pitchFamily="34" charset="0"/>
                        </a:rPr>
                        <a:t>5</a:t>
                      </a:r>
                      <a:endParaRPr lang="en-US" sz="1000">
                        <a:effectLst/>
                      </a:endParaRPr>
                    </a:p>
                  </a:txBody>
                  <a:tcPr marL="5526" marR="5526" marT="5526" marB="27628" anchor="b">
                    <a:lnL>
                      <a:noFill/>
                    </a:lnL>
                    <a:lnR w="9525" cap="flat" cmpd="sng" algn="ctr">
                      <a:solidFill>
                        <a:srgbClr val="000000"/>
                      </a:solidFill>
                      <a:prstDash val="solid"/>
                      <a:round/>
                      <a:headEnd type="none" w="med" len="med"/>
                      <a:tailEnd type="none" w="med" len="med"/>
                    </a:lnR>
                    <a:lnT>
                      <a:noFill/>
                    </a:lnT>
                    <a:lnB>
                      <a:noFill/>
                    </a:lnB>
                  </a:tcPr>
                </a:tc>
                <a:tc>
                  <a:txBody>
                    <a:bodyPr/>
                    <a:lstStyle/>
                    <a:p>
                      <a:pPr fontAlgn="b"/>
                      <a:br>
                        <a:rPr lang="en-US" sz="1000">
                          <a:effectLst/>
                        </a:rPr>
                      </a:br>
                      <a:endParaRPr lang="en-US" sz="1000">
                        <a:effectLst/>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14</a:t>
                      </a:r>
                      <a:endParaRPr lang="en-US" sz="1000">
                        <a:effectLst/>
                      </a:endParaRPr>
                    </a:p>
                  </a:txBody>
                  <a:tcPr marL="5526" marR="5526" marT="5526" marB="27628" anchor="b">
                    <a:lnL w="9525" cap="flat" cmpd="sng" algn="ctr">
                      <a:solidFill>
                        <a:srgbClr val="000000"/>
                      </a:solidFill>
                      <a:prstDash val="solid"/>
                      <a:round/>
                      <a:headEnd type="none" w="med" len="med"/>
                      <a:tailEnd type="none" w="med" len="med"/>
                    </a:lnL>
                    <a:lnR>
                      <a:noFill/>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2</a:t>
                      </a:r>
                      <a:endParaRPr lang="en-US" sz="1000">
                        <a:effectLst/>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87.50%</a:t>
                      </a:r>
                      <a:endParaRPr lang="en-US" sz="1000">
                        <a:effectLst/>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12.834</a:t>
                      </a:r>
                      <a:endParaRPr lang="en-US" sz="1000">
                        <a:effectLst/>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0.802</a:t>
                      </a:r>
                      <a:endParaRPr lang="en-US" sz="1000">
                        <a:effectLst/>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2.302</a:t>
                      </a:r>
                      <a:endParaRPr lang="en-US" sz="1000">
                        <a:effectLst/>
                      </a:endParaRPr>
                    </a:p>
                  </a:txBody>
                  <a:tcPr marL="5526" marR="5526" marT="5526" marB="27628" anchor="b">
                    <a:lnL>
                      <a:noFill/>
                    </a:lnL>
                    <a:lnR>
                      <a:noFill/>
                    </a:lnR>
                    <a:lnT>
                      <a:noFill/>
                    </a:lnT>
                    <a:lnB>
                      <a:noFill/>
                    </a:lnB>
                  </a:tcPr>
                </a:tc>
                <a:tc>
                  <a:txBody>
                    <a:bodyPr/>
                    <a:lstStyle/>
                    <a:p>
                      <a:pPr fontAlgn="b"/>
                      <a:br>
                        <a:rPr lang="en-US" sz="800">
                          <a:effectLst/>
                        </a:rPr>
                      </a:br>
                      <a:endParaRPr lang="en-US" sz="800">
                        <a:effectLst/>
                      </a:endParaRPr>
                    </a:p>
                  </a:txBody>
                  <a:tcPr marL="5526" marR="5526" marT="5526" marB="27628" anchor="b">
                    <a:lnL>
                      <a:noFill/>
                    </a:lnL>
                    <a:lnR>
                      <a:noFill/>
                    </a:lnR>
                    <a:lnT>
                      <a:noFill/>
                    </a:lnT>
                    <a:lnB>
                      <a:noFill/>
                    </a:lnB>
                  </a:tcPr>
                </a:tc>
                <a:extLst>
                  <a:ext uri="{0D108BD9-81ED-4DB2-BD59-A6C34878D82A}">
                    <a16:rowId xmlns:a16="http://schemas.microsoft.com/office/drawing/2014/main" val="1155252082"/>
                  </a:ext>
                </a:extLst>
              </a:tr>
              <a:tr h="243836">
                <a:tc>
                  <a:txBody>
                    <a:bodyPr/>
                    <a:lstStyle/>
                    <a:p>
                      <a:pPr algn="ctr" rtl="0" fontAlgn="b">
                        <a:spcBef>
                          <a:spcPts val="0"/>
                        </a:spcBef>
                        <a:spcAft>
                          <a:spcPts val="0"/>
                        </a:spcAft>
                      </a:pPr>
                      <a:r>
                        <a:rPr lang="en-US" sz="1000" b="0" i="0" u="none" strike="noStrike">
                          <a:solidFill>
                            <a:srgbClr val="000000"/>
                          </a:solidFill>
                          <a:effectLst/>
                          <a:latin typeface="Arial" panose="020B0604020202020204" pitchFamily="34" charset="0"/>
                        </a:rPr>
                        <a:t>6</a:t>
                      </a:r>
                      <a:endParaRPr lang="en-US" sz="1000">
                        <a:effectLst/>
                      </a:endParaRPr>
                    </a:p>
                  </a:txBody>
                  <a:tcPr marL="5526" marR="5526" marT="5526" marB="27628" anchor="b">
                    <a:lnL>
                      <a:noFill/>
                    </a:lnL>
                    <a:lnR w="9525" cap="flat" cmpd="sng" algn="ctr">
                      <a:solidFill>
                        <a:srgbClr val="000000"/>
                      </a:solidFill>
                      <a:prstDash val="solid"/>
                      <a:round/>
                      <a:headEnd type="none" w="med" len="med"/>
                      <a:tailEnd type="none" w="med" len="med"/>
                    </a:lnR>
                    <a:lnT>
                      <a:noFill/>
                    </a:lnT>
                    <a:lnB>
                      <a:noFill/>
                    </a:lnB>
                  </a:tcPr>
                </a:tc>
                <a:tc>
                  <a:txBody>
                    <a:bodyPr/>
                    <a:lstStyle/>
                    <a:p>
                      <a:pPr fontAlgn="b"/>
                      <a:br>
                        <a:rPr lang="en-US" sz="1000">
                          <a:effectLst/>
                        </a:rPr>
                      </a:br>
                      <a:endParaRPr lang="en-US" sz="1000">
                        <a:effectLst/>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15</a:t>
                      </a:r>
                      <a:endParaRPr lang="en-US" sz="1000">
                        <a:effectLst/>
                      </a:endParaRPr>
                    </a:p>
                  </a:txBody>
                  <a:tcPr marL="5526" marR="5526" marT="5526" marB="27628" anchor="b">
                    <a:lnL w="9525" cap="flat" cmpd="sng" algn="ctr">
                      <a:solidFill>
                        <a:srgbClr val="000000"/>
                      </a:solidFill>
                      <a:prstDash val="solid"/>
                      <a:round/>
                      <a:headEnd type="none" w="med" len="med"/>
                      <a:tailEnd type="none" w="med" len="med"/>
                    </a:lnL>
                    <a:lnR>
                      <a:noFill/>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1</a:t>
                      </a:r>
                      <a:endParaRPr lang="en-US" sz="1000">
                        <a:effectLst/>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93.75%</a:t>
                      </a:r>
                      <a:endParaRPr lang="en-US" sz="1000">
                        <a:effectLst/>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12.652</a:t>
                      </a:r>
                      <a:endParaRPr lang="en-US" sz="1000">
                        <a:effectLst/>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0.791</a:t>
                      </a:r>
                      <a:endParaRPr lang="en-US" sz="1000">
                        <a:effectLst/>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1.041</a:t>
                      </a:r>
                      <a:endParaRPr lang="en-US" sz="1000">
                        <a:effectLst/>
                      </a:endParaRPr>
                    </a:p>
                  </a:txBody>
                  <a:tcPr marL="5526" marR="5526" marT="5526" marB="27628" anchor="b">
                    <a:lnL>
                      <a:noFill/>
                    </a:lnL>
                    <a:lnR>
                      <a:noFill/>
                    </a:lnR>
                    <a:lnT>
                      <a:noFill/>
                    </a:lnT>
                    <a:lnB>
                      <a:noFill/>
                    </a:lnB>
                  </a:tcPr>
                </a:tc>
                <a:tc>
                  <a:txBody>
                    <a:bodyPr/>
                    <a:lstStyle/>
                    <a:p>
                      <a:pPr fontAlgn="b"/>
                      <a:br>
                        <a:rPr lang="en-US" sz="800" dirty="0">
                          <a:effectLst/>
                        </a:rPr>
                      </a:br>
                      <a:endParaRPr lang="en-US" sz="800" dirty="0">
                        <a:effectLst/>
                      </a:endParaRPr>
                    </a:p>
                  </a:txBody>
                  <a:tcPr marL="5526" marR="5526" marT="5526" marB="27628" anchor="b">
                    <a:lnL>
                      <a:noFill/>
                    </a:lnL>
                    <a:lnR>
                      <a:noFill/>
                    </a:lnR>
                    <a:lnT>
                      <a:noFill/>
                    </a:lnT>
                    <a:lnB>
                      <a:noFill/>
                    </a:lnB>
                  </a:tcPr>
                </a:tc>
                <a:extLst>
                  <a:ext uri="{0D108BD9-81ED-4DB2-BD59-A6C34878D82A}">
                    <a16:rowId xmlns:a16="http://schemas.microsoft.com/office/drawing/2014/main" val="3045567312"/>
                  </a:ext>
                </a:extLst>
              </a:tr>
              <a:tr h="243836">
                <a:tc>
                  <a:txBody>
                    <a:bodyPr/>
                    <a:lstStyle/>
                    <a:p>
                      <a:pPr algn="ctr" rtl="0" fontAlgn="b">
                        <a:spcBef>
                          <a:spcPts val="0"/>
                        </a:spcBef>
                        <a:spcAft>
                          <a:spcPts val="0"/>
                        </a:spcAft>
                      </a:pPr>
                      <a:r>
                        <a:rPr lang="en-US" sz="1000" b="0" i="0" u="none" strike="noStrike">
                          <a:solidFill>
                            <a:srgbClr val="000000"/>
                          </a:solidFill>
                          <a:effectLst/>
                          <a:latin typeface="Arial" panose="020B0604020202020204" pitchFamily="34" charset="0"/>
                        </a:rPr>
                        <a:t>7</a:t>
                      </a:r>
                      <a:endParaRPr lang="en-US" sz="1000">
                        <a:effectLst/>
                      </a:endParaRPr>
                    </a:p>
                  </a:txBody>
                  <a:tcPr marL="5526" marR="5526" marT="5526" marB="27628" anchor="b">
                    <a:lnL>
                      <a:noFill/>
                    </a:lnL>
                    <a:lnR w="9525" cap="flat" cmpd="sng" algn="ctr">
                      <a:solidFill>
                        <a:srgbClr val="000000"/>
                      </a:solidFill>
                      <a:prstDash val="solid"/>
                      <a:round/>
                      <a:headEnd type="none" w="med" len="med"/>
                      <a:tailEnd type="none" w="med" len="med"/>
                    </a:lnR>
                    <a:lnT>
                      <a:noFill/>
                    </a:lnT>
                    <a:lnB>
                      <a:noFill/>
                    </a:lnB>
                  </a:tcPr>
                </a:tc>
                <a:tc>
                  <a:txBody>
                    <a:bodyPr/>
                    <a:lstStyle/>
                    <a:p>
                      <a:pPr fontAlgn="b"/>
                      <a:br>
                        <a:rPr lang="en-US" sz="1000">
                          <a:effectLst/>
                        </a:rPr>
                      </a:br>
                      <a:endParaRPr lang="en-US" sz="1000">
                        <a:effectLst/>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16</a:t>
                      </a:r>
                      <a:endParaRPr lang="en-US" sz="1000">
                        <a:effectLst/>
                      </a:endParaRPr>
                    </a:p>
                  </a:txBody>
                  <a:tcPr marL="5526" marR="5526" marT="5526" marB="27628" anchor="b">
                    <a:lnL w="9525" cap="flat" cmpd="sng" algn="ctr">
                      <a:solidFill>
                        <a:srgbClr val="000000"/>
                      </a:solidFill>
                      <a:prstDash val="solid"/>
                      <a:round/>
                      <a:headEnd type="none" w="med" len="med"/>
                      <a:tailEnd type="none" w="med" len="med"/>
                    </a:lnL>
                    <a:lnR>
                      <a:noFill/>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0</a:t>
                      </a:r>
                      <a:endParaRPr lang="en-US" sz="1000">
                        <a:effectLst/>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100.00%</a:t>
                      </a:r>
                      <a:endParaRPr lang="en-US" sz="1000">
                        <a:effectLst/>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14.966</a:t>
                      </a:r>
                      <a:endParaRPr lang="en-US" sz="1000">
                        <a:effectLst/>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0.935</a:t>
                      </a:r>
                      <a:endParaRPr lang="en-US" sz="1000">
                        <a:effectLst/>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0.935</a:t>
                      </a:r>
                      <a:endParaRPr lang="en-US" sz="1000">
                        <a:effectLst/>
                      </a:endParaRPr>
                    </a:p>
                  </a:txBody>
                  <a:tcPr marL="5526" marR="5526" marT="5526" marB="27628" anchor="b">
                    <a:lnL>
                      <a:noFill/>
                    </a:lnL>
                    <a:lnR>
                      <a:noFill/>
                    </a:lnR>
                    <a:lnT>
                      <a:noFill/>
                    </a:lnT>
                    <a:lnB>
                      <a:noFill/>
                    </a:lnB>
                  </a:tcPr>
                </a:tc>
                <a:tc>
                  <a:txBody>
                    <a:bodyPr/>
                    <a:lstStyle/>
                    <a:p>
                      <a:pPr fontAlgn="b"/>
                      <a:br>
                        <a:rPr lang="en-US" sz="800">
                          <a:effectLst/>
                        </a:rPr>
                      </a:br>
                      <a:endParaRPr lang="en-US" sz="800">
                        <a:effectLst/>
                      </a:endParaRPr>
                    </a:p>
                  </a:txBody>
                  <a:tcPr marL="5526" marR="5526" marT="5526" marB="27628" anchor="b">
                    <a:lnL>
                      <a:noFill/>
                    </a:lnL>
                    <a:lnR>
                      <a:noFill/>
                    </a:lnR>
                    <a:lnT>
                      <a:noFill/>
                    </a:lnT>
                    <a:lnB>
                      <a:noFill/>
                    </a:lnB>
                  </a:tcPr>
                </a:tc>
                <a:extLst>
                  <a:ext uri="{0D108BD9-81ED-4DB2-BD59-A6C34878D82A}">
                    <a16:rowId xmlns:a16="http://schemas.microsoft.com/office/drawing/2014/main" val="2486128261"/>
                  </a:ext>
                </a:extLst>
              </a:tr>
              <a:tr h="243836">
                <a:tc>
                  <a:txBody>
                    <a:bodyPr/>
                    <a:lstStyle/>
                    <a:p>
                      <a:pPr algn="ctr" rtl="0" fontAlgn="b">
                        <a:spcBef>
                          <a:spcPts val="0"/>
                        </a:spcBef>
                        <a:spcAft>
                          <a:spcPts val="0"/>
                        </a:spcAft>
                      </a:pPr>
                      <a:r>
                        <a:rPr lang="en-US" sz="1000" b="0" i="0" u="none" strike="noStrike">
                          <a:solidFill>
                            <a:srgbClr val="000000"/>
                          </a:solidFill>
                          <a:effectLst/>
                          <a:latin typeface="Arial" panose="020B0604020202020204" pitchFamily="34" charset="0"/>
                        </a:rPr>
                        <a:t>8</a:t>
                      </a:r>
                      <a:endParaRPr lang="en-US" sz="1000">
                        <a:effectLst/>
                      </a:endParaRPr>
                    </a:p>
                  </a:txBody>
                  <a:tcPr marL="5526" marR="5526" marT="5526" marB="27628" anchor="b">
                    <a:lnL>
                      <a:noFill/>
                    </a:lnL>
                    <a:lnR w="9525" cap="flat" cmpd="sng" algn="ctr">
                      <a:solidFill>
                        <a:srgbClr val="000000"/>
                      </a:solidFill>
                      <a:prstDash val="solid"/>
                      <a:round/>
                      <a:headEnd type="none" w="med" len="med"/>
                      <a:tailEnd type="none" w="med" len="med"/>
                    </a:lnR>
                    <a:lnT>
                      <a:noFill/>
                    </a:lnT>
                    <a:lnB>
                      <a:noFill/>
                    </a:lnB>
                  </a:tcPr>
                </a:tc>
                <a:tc>
                  <a:txBody>
                    <a:bodyPr/>
                    <a:lstStyle/>
                    <a:p>
                      <a:pPr fontAlgn="b"/>
                      <a:br>
                        <a:rPr lang="en-US" sz="1000">
                          <a:effectLst/>
                        </a:rPr>
                      </a:br>
                      <a:endParaRPr lang="en-US" sz="1000">
                        <a:effectLst/>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12</a:t>
                      </a:r>
                      <a:endParaRPr lang="en-US" sz="1000">
                        <a:effectLst/>
                      </a:endParaRPr>
                    </a:p>
                  </a:txBody>
                  <a:tcPr marL="5526" marR="5526" marT="5526" marB="27628" anchor="b">
                    <a:lnL w="9525" cap="flat" cmpd="sng" algn="ctr">
                      <a:solidFill>
                        <a:srgbClr val="000000"/>
                      </a:solidFill>
                      <a:prstDash val="solid"/>
                      <a:round/>
                      <a:headEnd type="none" w="med" len="med"/>
                      <a:tailEnd type="none" w="med" len="med"/>
                    </a:lnL>
                    <a:lnR>
                      <a:noFill/>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4</a:t>
                      </a:r>
                      <a:endParaRPr lang="en-US" sz="1000">
                        <a:effectLst/>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75.00%</a:t>
                      </a:r>
                      <a:endParaRPr lang="en-US" sz="1000">
                        <a:effectLst/>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11.564</a:t>
                      </a:r>
                      <a:endParaRPr lang="en-US" sz="1000">
                        <a:effectLst/>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0.723</a:t>
                      </a:r>
                      <a:endParaRPr lang="en-US" sz="1000">
                        <a:effectLst/>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000" b="0" i="0" u="none" strike="noStrike" dirty="0">
                          <a:solidFill>
                            <a:srgbClr val="000000"/>
                          </a:solidFill>
                          <a:effectLst/>
                          <a:latin typeface="Arial" panose="020B0604020202020204" pitchFamily="34" charset="0"/>
                        </a:rPr>
                        <a:t>4.723</a:t>
                      </a:r>
                      <a:endParaRPr lang="en-US" sz="1000" dirty="0">
                        <a:effectLst/>
                      </a:endParaRPr>
                    </a:p>
                  </a:txBody>
                  <a:tcPr marL="5526" marR="5526" marT="5526" marB="27628" anchor="b">
                    <a:lnL>
                      <a:noFill/>
                    </a:lnL>
                    <a:lnR>
                      <a:noFill/>
                    </a:lnR>
                    <a:lnT>
                      <a:noFill/>
                    </a:lnT>
                    <a:lnB>
                      <a:noFill/>
                    </a:lnB>
                  </a:tcPr>
                </a:tc>
                <a:tc>
                  <a:txBody>
                    <a:bodyPr/>
                    <a:lstStyle/>
                    <a:p>
                      <a:pPr fontAlgn="b"/>
                      <a:br>
                        <a:rPr lang="en-US" sz="800" dirty="0">
                          <a:effectLst/>
                        </a:rPr>
                      </a:br>
                      <a:endParaRPr lang="en-US" sz="800" dirty="0">
                        <a:effectLst/>
                      </a:endParaRPr>
                    </a:p>
                  </a:txBody>
                  <a:tcPr marL="5526" marR="5526" marT="5526" marB="27628" anchor="b">
                    <a:lnL>
                      <a:noFill/>
                    </a:lnL>
                    <a:lnR>
                      <a:noFill/>
                    </a:lnR>
                    <a:lnT>
                      <a:noFill/>
                    </a:lnT>
                    <a:lnB>
                      <a:noFill/>
                    </a:lnB>
                  </a:tcPr>
                </a:tc>
                <a:extLst>
                  <a:ext uri="{0D108BD9-81ED-4DB2-BD59-A6C34878D82A}">
                    <a16:rowId xmlns:a16="http://schemas.microsoft.com/office/drawing/2014/main" val="52935563"/>
                  </a:ext>
                </a:extLst>
              </a:tr>
              <a:tr h="243836">
                <a:tc>
                  <a:txBody>
                    <a:bodyPr/>
                    <a:lstStyle/>
                    <a:p>
                      <a:pPr algn="ctr" rtl="0" fontAlgn="b">
                        <a:spcBef>
                          <a:spcPts val="0"/>
                        </a:spcBef>
                        <a:spcAft>
                          <a:spcPts val="0"/>
                        </a:spcAft>
                      </a:pPr>
                      <a:r>
                        <a:rPr lang="en-US" sz="1000" b="0" i="0" u="none" strike="noStrike">
                          <a:solidFill>
                            <a:srgbClr val="000000"/>
                          </a:solidFill>
                          <a:effectLst/>
                          <a:latin typeface="Arial" panose="020B0604020202020204" pitchFamily="34" charset="0"/>
                        </a:rPr>
                        <a:t>9</a:t>
                      </a:r>
                      <a:endParaRPr lang="en-US" sz="1000">
                        <a:effectLst/>
                      </a:endParaRPr>
                    </a:p>
                  </a:txBody>
                  <a:tcPr marL="5526" marR="5526" marT="5526" marB="27628" anchor="b">
                    <a:lnL>
                      <a:noFill/>
                    </a:lnL>
                    <a:lnR w="9525" cap="flat" cmpd="sng" algn="ctr">
                      <a:solidFill>
                        <a:srgbClr val="000000"/>
                      </a:solidFill>
                      <a:prstDash val="solid"/>
                      <a:round/>
                      <a:headEnd type="none" w="med" len="med"/>
                      <a:tailEnd type="none" w="med" len="med"/>
                    </a:lnR>
                    <a:lnT>
                      <a:noFill/>
                    </a:lnT>
                    <a:lnB>
                      <a:noFill/>
                    </a:lnB>
                  </a:tcPr>
                </a:tc>
                <a:tc>
                  <a:txBody>
                    <a:bodyPr/>
                    <a:lstStyle/>
                    <a:p>
                      <a:pPr fontAlgn="b"/>
                      <a:br>
                        <a:rPr lang="en-US" sz="1000">
                          <a:effectLst/>
                        </a:rPr>
                      </a:br>
                      <a:endParaRPr lang="en-US" sz="1000">
                        <a:effectLst/>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14</a:t>
                      </a:r>
                      <a:endParaRPr lang="en-US" sz="1000">
                        <a:effectLst/>
                      </a:endParaRPr>
                    </a:p>
                  </a:txBody>
                  <a:tcPr marL="5526" marR="5526" marT="5526" marB="27628" anchor="b">
                    <a:lnL w="9525" cap="flat" cmpd="sng" algn="ctr">
                      <a:solidFill>
                        <a:srgbClr val="000000"/>
                      </a:solidFill>
                      <a:prstDash val="solid"/>
                      <a:round/>
                      <a:headEnd type="none" w="med" len="med"/>
                      <a:tailEnd type="none" w="med" len="med"/>
                    </a:lnL>
                    <a:lnR>
                      <a:noFill/>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2</a:t>
                      </a:r>
                      <a:endParaRPr lang="en-US" sz="1000">
                        <a:effectLst/>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87.50%</a:t>
                      </a:r>
                      <a:endParaRPr lang="en-US" sz="1000">
                        <a:effectLst/>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12.334</a:t>
                      </a:r>
                      <a:endParaRPr lang="en-US" sz="1000">
                        <a:effectLst/>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0.771</a:t>
                      </a:r>
                      <a:endParaRPr lang="en-US" sz="1000">
                        <a:effectLst/>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2.271</a:t>
                      </a:r>
                      <a:endParaRPr lang="en-US" sz="1000">
                        <a:effectLst/>
                      </a:endParaRPr>
                    </a:p>
                  </a:txBody>
                  <a:tcPr marL="5526" marR="5526" marT="5526" marB="27628" anchor="b">
                    <a:lnL>
                      <a:noFill/>
                    </a:lnL>
                    <a:lnR>
                      <a:noFill/>
                    </a:lnR>
                    <a:lnT>
                      <a:noFill/>
                    </a:lnT>
                    <a:lnB>
                      <a:noFill/>
                    </a:lnB>
                  </a:tcPr>
                </a:tc>
                <a:tc>
                  <a:txBody>
                    <a:bodyPr/>
                    <a:lstStyle/>
                    <a:p>
                      <a:pPr fontAlgn="b"/>
                      <a:br>
                        <a:rPr lang="en-US" sz="800" dirty="0">
                          <a:effectLst/>
                        </a:rPr>
                      </a:br>
                      <a:endParaRPr lang="en-US" sz="800" dirty="0">
                        <a:effectLst/>
                      </a:endParaRPr>
                    </a:p>
                  </a:txBody>
                  <a:tcPr marL="5526" marR="5526" marT="5526" marB="27628" anchor="b">
                    <a:lnL>
                      <a:noFill/>
                    </a:lnL>
                    <a:lnR>
                      <a:noFill/>
                    </a:lnR>
                    <a:lnT>
                      <a:noFill/>
                    </a:lnT>
                    <a:lnB>
                      <a:noFill/>
                    </a:lnB>
                  </a:tcPr>
                </a:tc>
                <a:extLst>
                  <a:ext uri="{0D108BD9-81ED-4DB2-BD59-A6C34878D82A}">
                    <a16:rowId xmlns:a16="http://schemas.microsoft.com/office/drawing/2014/main" val="1585796217"/>
                  </a:ext>
                </a:extLst>
              </a:tr>
              <a:tr h="243836">
                <a:tc>
                  <a:txBody>
                    <a:bodyPr/>
                    <a:lstStyle/>
                    <a:p>
                      <a:pPr algn="ctr" rtl="0" fontAlgn="b">
                        <a:spcBef>
                          <a:spcPts val="0"/>
                        </a:spcBef>
                        <a:spcAft>
                          <a:spcPts val="0"/>
                        </a:spcAft>
                      </a:pPr>
                      <a:r>
                        <a:rPr lang="en-US" sz="1000" b="0" i="0" u="none" strike="noStrike">
                          <a:solidFill>
                            <a:srgbClr val="000000"/>
                          </a:solidFill>
                          <a:effectLst/>
                          <a:latin typeface="Arial" panose="020B0604020202020204" pitchFamily="34" charset="0"/>
                        </a:rPr>
                        <a:t>10</a:t>
                      </a:r>
                      <a:endParaRPr lang="en-US" sz="1000">
                        <a:effectLst/>
                      </a:endParaRPr>
                    </a:p>
                  </a:txBody>
                  <a:tcPr marL="5526" marR="5526" marT="5526" marB="27628" anchor="b">
                    <a:lnL>
                      <a:noFill/>
                    </a:lnL>
                    <a:lnR w="9525"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fontAlgn="b"/>
                      <a:br>
                        <a:rPr lang="en-US" sz="1000">
                          <a:effectLst/>
                        </a:rPr>
                      </a:br>
                      <a:endParaRPr lang="en-US" sz="1000">
                        <a:effectLst/>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16</a:t>
                      </a:r>
                      <a:endParaRPr lang="en-US" sz="1000">
                        <a:effectLst/>
                      </a:endParaRPr>
                    </a:p>
                  </a:txBody>
                  <a:tcPr marL="5526" marR="5526" marT="5526" marB="27628" anchor="b">
                    <a:lnL w="9525"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0</a:t>
                      </a:r>
                      <a:endParaRPr lang="en-US" sz="1000">
                        <a:effectLst/>
                      </a:endParaRPr>
                    </a:p>
                  </a:txBody>
                  <a:tcPr marL="5526" marR="5526" marT="5526" marB="27628" anchor="b">
                    <a:lnL>
                      <a:noFill/>
                    </a:lnL>
                    <a:lnR>
                      <a:noFill/>
                    </a:lnR>
                    <a:lnT>
                      <a:noFill/>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100.00%</a:t>
                      </a:r>
                      <a:endParaRPr lang="en-US" sz="1000">
                        <a:effectLst/>
                      </a:endParaRPr>
                    </a:p>
                  </a:txBody>
                  <a:tcPr marL="5526" marR="5526" marT="5526" marB="27628" anchor="b">
                    <a:lnL>
                      <a:noFill/>
                    </a:lnL>
                    <a:lnR>
                      <a:noFill/>
                    </a:lnR>
                    <a:lnT>
                      <a:noFill/>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12.623</a:t>
                      </a:r>
                      <a:endParaRPr lang="en-US" sz="1000">
                        <a:effectLst/>
                      </a:endParaRPr>
                    </a:p>
                  </a:txBody>
                  <a:tcPr marL="5526" marR="5526" marT="5526" marB="27628" anchor="b">
                    <a:lnL>
                      <a:noFill/>
                    </a:lnL>
                    <a:lnR>
                      <a:noFill/>
                    </a:lnR>
                    <a:lnT>
                      <a:noFill/>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0.789</a:t>
                      </a:r>
                      <a:endParaRPr lang="en-US" sz="1000">
                        <a:effectLst/>
                      </a:endParaRPr>
                    </a:p>
                  </a:txBody>
                  <a:tcPr marL="5526" marR="5526" marT="5526" marB="27628" anchor="b">
                    <a:lnL>
                      <a:noFill/>
                    </a:lnL>
                    <a:lnR>
                      <a:noFill/>
                    </a:lnR>
                    <a:lnT>
                      <a:noFill/>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000" b="0" i="0" u="none" strike="noStrike">
                          <a:solidFill>
                            <a:srgbClr val="000000"/>
                          </a:solidFill>
                          <a:effectLst/>
                          <a:latin typeface="Arial" panose="020B0604020202020204" pitchFamily="34" charset="0"/>
                        </a:rPr>
                        <a:t>0.789</a:t>
                      </a:r>
                      <a:endParaRPr lang="en-US" sz="1000">
                        <a:effectLst/>
                      </a:endParaRPr>
                    </a:p>
                  </a:txBody>
                  <a:tcPr marL="5526" marR="5526" marT="5526" marB="27628" anchor="b">
                    <a:lnL>
                      <a:noFill/>
                    </a:lnL>
                    <a:lnR>
                      <a:noFill/>
                    </a:lnR>
                    <a:lnT>
                      <a:noFill/>
                    </a:lnT>
                    <a:lnB w="19050" cap="flat" cmpd="sng" algn="ctr">
                      <a:solidFill>
                        <a:srgbClr val="000000"/>
                      </a:solidFill>
                      <a:prstDash val="solid"/>
                      <a:round/>
                      <a:headEnd type="none" w="med" len="med"/>
                      <a:tailEnd type="none" w="med" len="med"/>
                    </a:lnB>
                  </a:tcPr>
                </a:tc>
                <a:tc>
                  <a:txBody>
                    <a:bodyPr/>
                    <a:lstStyle/>
                    <a:p>
                      <a:pPr fontAlgn="b"/>
                      <a:br>
                        <a:rPr lang="en-US" sz="800">
                          <a:effectLst/>
                        </a:rPr>
                      </a:br>
                      <a:endParaRPr lang="en-US" sz="800">
                        <a:effectLst/>
                      </a:endParaRPr>
                    </a:p>
                  </a:txBody>
                  <a:tcPr marL="5526" marR="5526" marT="5526" marB="27628" anchor="b">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9832536"/>
                  </a:ext>
                </a:extLst>
              </a:tr>
              <a:tr h="243836">
                <a:tc>
                  <a:txBody>
                    <a:bodyPr/>
                    <a:lstStyle/>
                    <a:p>
                      <a:pPr rtl="0" fontAlgn="b">
                        <a:spcBef>
                          <a:spcPts val="0"/>
                        </a:spcBef>
                        <a:spcAft>
                          <a:spcPts val="0"/>
                        </a:spcAft>
                      </a:pPr>
                      <a:r>
                        <a:rPr lang="en-US" sz="1000" b="1" i="0" u="none" strike="noStrike">
                          <a:solidFill>
                            <a:srgbClr val="000000"/>
                          </a:solidFill>
                          <a:effectLst/>
                          <a:latin typeface="Arial" panose="020B0604020202020204" pitchFamily="34" charset="0"/>
                        </a:rPr>
                        <a:t>Average Test Run</a:t>
                      </a:r>
                      <a:endParaRPr lang="en-US" sz="1000">
                        <a:effectLst/>
                      </a:endParaRPr>
                    </a:p>
                  </a:txBody>
                  <a:tcPr marL="5526" marR="5526" marT="5526" marB="27628" anchor="b">
                    <a:lnL>
                      <a:noFill/>
                    </a:lnL>
                    <a:lnR w="952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fontAlgn="b"/>
                      <a:br>
                        <a:rPr lang="en-US" sz="1000">
                          <a:effectLst/>
                        </a:rPr>
                      </a:br>
                      <a:endParaRPr lang="en-US" sz="1000">
                        <a:effectLst/>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000" b="1" i="0" u="none" strike="noStrike">
                          <a:solidFill>
                            <a:srgbClr val="000000"/>
                          </a:solidFill>
                          <a:effectLst/>
                          <a:latin typeface="Arial" panose="020B0604020202020204" pitchFamily="34" charset="0"/>
                        </a:rPr>
                        <a:t>14.6</a:t>
                      </a:r>
                      <a:endParaRPr lang="en-US" sz="1000">
                        <a:effectLst/>
                      </a:endParaRPr>
                    </a:p>
                  </a:txBody>
                  <a:tcPr marL="5526" marR="5526" marT="5526" marB="27628" anchor="b">
                    <a:lnL w="9525"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9BC2E6"/>
                    </a:solidFill>
                  </a:tcPr>
                </a:tc>
                <a:tc>
                  <a:txBody>
                    <a:bodyPr/>
                    <a:lstStyle/>
                    <a:p>
                      <a:pPr rtl="0" fontAlgn="b">
                        <a:spcBef>
                          <a:spcPts val="0"/>
                        </a:spcBef>
                        <a:spcAft>
                          <a:spcPts val="0"/>
                        </a:spcAft>
                      </a:pPr>
                      <a:r>
                        <a:rPr lang="en-US" sz="1000" b="1" i="0" u="none" strike="noStrike">
                          <a:solidFill>
                            <a:srgbClr val="000000"/>
                          </a:solidFill>
                          <a:effectLst/>
                          <a:latin typeface="Arial" panose="020B0604020202020204" pitchFamily="34" charset="0"/>
                        </a:rPr>
                        <a:t>1.4</a:t>
                      </a:r>
                      <a:endParaRPr lang="en-US" sz="1000">
                        <a:effectLst/>
                      </a:endParaRPr>
                    </a:p>
                  </a:txBody>
                  <a:tcPr marL="5526" marR="5526" marT="5526" marB="27628"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000" b="1" i="0" u="none" strike="noStrike">
                          <a:solidFill>
                            <a:srgbClr val="000000"/>
                          </a:solidFill>
                          <a:effectLst/>
                          <a:latin typeface="Arial" panose="020B0604020202020204" pitchFamily="34" charset="0"/>
                        </a:rPr>
                        <a:t>91.25%</a:t>
                      </a:r>
                      <a:endParaRPr lang="en-US" sz="1000">
                        <a:effectLst/>
                      </a:endParaRPr>
                    </a:p>
                  </a:txBody>
                  <a:tcPr marL="5526" marR="5526" marT="5526" marB="27628"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000" b="1" i="0" u="none" strike="noStrike">
                          <a:solidFill>
                            <a:srgbClr val="000000"/>
                          </a:solidFill>
                          <a:effectLst/>
                          <a:latin typeface="Arial" panose="020B0604020202020204" pitchFamily="34" charset="0"/>
                        </a:rPr>
                        <a:t>12.973</a:t>
                      </a:r>
                      <a:endParaRPr lang="en-US" sz="1000">
                        <a:effectLst/>
                      </a:endParaRPr>
                    </a:p>
                  </a:txBody>
                  <a:tcPr marL="5526" marR="5526" marT="5526" marB="27628"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000" b="1" i="0" u="none" strike="noStrike">
                          <a:solidFill>
                            <a:srgbClr val="000000"/>
                          </a:solidFill>
                          <a:effectLst/>
                          <a:latin typeface="Arial" panose="020B0604020202020204" pitchFamily="34" charset="0"/>
                        </a:rPr>
                        <a:t>0.811</a:t>
                      </a:r>
                      <a:endParaRPr lang="en-US" sz="1000">
                        <a:effectLst/>
                      </a:endParaRPr>
                    </a:p>
                  </a:txBody>
                  <a:tcPr marL="5526" marR="5526" marT="5526" marB="27628"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000" b="1" i="0" u="none" strike="noStrike" dirty="0">
                          <a:solidFill>
                            <a:srgbClr val="000000"/>
                          </a:solidFill>
                          <a:effectLst/>
                          <a:latin typeface="Arial" panose="020B0604020202020204" pitchFamily="34" charset="0"/>
                        </a:rPr>
                        <a:t>1.961</a:t>
                      </a:r>
                      <a:endParaRPr lang="en-US" sz="1000" dirty="0">
                        <a:effectLst/>
                      </a:endParaRPr>
                    </a:p>
                  </a:txBody>
                  <a:tcPr marL="5526" marR="5526" marT="5526" marB="27628"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fontAlgn="b"/>
                      <a:br>
                        <a:rPr lang="en-US" sz="800" dirty="0">
                          <a:effectLst/>
                        </a:rPr>
                      </a:br>
                      <a:endParaRPr lang="en-US" sz="800" dirty="0">
                        <a:effectLst/>
                      </a:endParaRPr>
                    </a:p>
                  </a:txBody>
                  <a:tcPr marL="5526" marR="5526" marT="5526" marB="27628"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4470123"/>
                  </a:ext>
                </a:extLst>
              </a:tr>
            </a:tbl>
          </a:graphicData>
        </a:graphic>
      </p:graphicFrame>
    </p:spTree>
    <p:extLst>
      <p:ext uri="{BB962C8B-B14F-4D97-AF65-F5344CB8AC3E}">
        <p14:creationId xmlns:p14="http://schemas.microsoft.com/office/powerpoint/2010/main" val="269480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1E5BF-4EB1-8ED3-68FD-0EB32B974E42}"/>
              </a:ext>
            </a:extLst>
          </p:cNvPr>
          <p:cNvSpPr>
            <a:spLocks noGrp="1"/>
          </p:cNvSpPr>
          <p:nvPr>
            <p:ph type="title"/>
          </p:nvPr>
        </p:nvSpPr>
        <p:spPr/>
        <p:txBody>
          <a:bodyPr/>
          <a:lstStyle/>
          <a:p>
            <a:r>
              <a:rPr lang="en-US" b="1" dirty="0">
                <a:solidFill>
                  <a:srgbClr val="2D3B45"/>
                </a:solidFill>
                <a:latin typeface="LatoWeb"/>
              </a:rPr>
              <a:t>1st Prototypes</a:t>
            </a:r>
            <a:r>
              <a:rPr lang="en-US" dirty="0">
                <a:solidFill>
                  <a:srgbClr val="2D3B45"/>
                </a:solidFill>
                <a:latin typeface="LatoWeb"/>
              </a:rPr>
              <a:t> </a:t>
            </a:r>
            <a:endParaRPr lang="en-US" dirty="0"/>
          </a:p>
        </p:txBody>
      </p:sp>
      <p:sp>
        <p:nvSpPr>
          <p:cNvPr id="3" name="Content Placeholder 2">
            <a:extLst>
              <a:ext uri="{FF2B5EF4-FFF2-40B4-BE49-F238E27FC236}">
                <a16:creationId xmlns:a16="http://schemas.microsoft.com/office/drawing/2014/main" id="{A8C618AA-F1A4-7BDC-407B-1629075042EB}"/>
              </a:ext>
            </a:extLst>
          </p:cNvPr>
          <p:cNvSpPr>
            <a:spLocks noGrp="1"/>
          </p:cNvSpPr>
          <p:nvPr>
            <p:ph idx="1"/>
          </p:nvPr>
        </p:nvSpPr>
        <p:spPr/>
        <p:txBody>
          <a:bodyPr>
            <a:normAutofit/>
          </a:bodyPr>
          <a:lstStyle/>
          <a:p>
            <a:r>
              <a:rPr lang="en-US" dirty="0">
                <a:latin typeface="Aharoni" panose="02010803020104030203" pitchFamily="2" charset="-79"/>
                <a:cs typeface="Aharoni" panose="02010803020104030203" pitchFamily="2" charset="-79"/>
              </a:rPr>
              <a:t>This code was added to make the target block flash.</a:t>
            </a:r>
          </a:p>
          <a:p>
            <a:br>
              <a:rPr lang="en-US" dirty="0"/>
            </a:b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trials.get</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trialNum</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 see if current button is the target {</a:t>
            </a:r>
          </a:p>
          <a:p>
            <a:r>
              <a:rPr lang="en-US" sz="1400" dirty="0">
                <a:latin typeface="Times New Roman" panose="02020603050405020304" pitchFamily="18" charset="0"/>
                <a:cs typeface="Times New Roman" panose="02020603050405020304" pitchFamily="18" charset="0"/>
              </a:rPr>
              <a:t>    fill(</a:t>
            </a:r>
            <a:r>
              <a:rPr lang="en-US" sz="1400" dirty="0" err="1">
                <a:latin typeface="Times New Roman" panose="02020603050405020304" pitchFamily="18" charset="0"/>
                <a:cs typeface="Times New Roman" panose="02020603050405020304" pitchFamily="18" charset="0"/>
              </a:rPr>
              <a:t>millis</a:t>
            </a:r>
            <a:r>
              <a:rPr lang="en-US" sz="1400" dirty="0">
                <a:latin typeface="Times New Roman" panose="02020603050405020304" pitchFamily="18" charset="0"/>
                <a:cs typeface="Times New Roman" panose="02020603050405020304" pitchFamily="18" charset="0"/>
              </a:rPr>
              <a:t>() % 255); // if so, fill with flashing light -- changes based on milliseconds passed</a:t>
            </a:r>
          </a:p>
        </p:txBody>
      </p:sp>
      <p:sp>
        <p:nvSpPr>
          <p:cNvPr id="5" name="Rectangle 1">
            <a:extLst>
              <a:ext uri="{FF2B5EF4-FFF2-40B4-BE49-F238E27FC236}">
                <a16:creationId xmlns:a16="http://schemas.microsoft.com/office/drawing/2014/main" id="{997592FC-D0C5-6639-98A9-2FAD127D06BF}"/>
              </a:ext>
            </a:extLst>
          </p:cNvPr>
          <p:cNvSpPr>
            <a:spLocks noChangeArrowheads="1"/>
          </p:cNvSpPr>
          <p:nvPr/>
        </p:nvSpPr>
        <p:spPr bwMode="auto">
          <a:xfrm>
            <a:off x="4503738" y="27193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170083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DA91F-CE63-9CBF-E567-C3D553771EC6}"/>
              </a:ext>
            </a:extLst>
          </p:cNvPr>
          <p:cNvSpPr>
            <a:spLocks noGrp="1"/>
          </p:cNvSpPr>
          <p:nvPr>
            <p:ph type="title"/>
          </p:nvPr>
        </p:nvSpPr>
        <p:spPr/>
        <p:txBody>
          <a:bodyPr>
            <a:normAutofit fontScale="90000"/>
          </a:bodyPr>
          <a:lstStyle/>
          <a:p>
            <a:r>
              <a:rPr lang="en-US" b="1" dirty="0">
                <a:solidFill>
                  <a:srgbClr val="2D3B45"/>
                </a:solidFill>
                <a:latin typeface="LatoWeb"/>
              </a:rPr>
              <a:t>1st Testing</a:t>
            </a:r>
            <a:r>
              <a:rPr lang="en-US" dirty="0">
                <a:solidFill>
                  <a:srgbClr val="2D3B45"/>
                </a:solidFill>
                <a:latin typeface="LatoWeb"/>
              </a:rPr>
              <a:t> </a:t>
            </a:r>
            <a:br>
              <a:rPr lang="en-US" dirty="0">
                <a:solidFill>
                  <a:srgbClr val="2D3B45"/>
                </a:solidFill>
                <a:latin typeface="LatoWeb"/>
              </a:rPr>
            </a:br>
            <a:r>
              <a:rPr lang="en-US" sz="1800" dirty="0">
                <a:solidFill>
                  <a:srgbClr val="2D3B45"/>
                </a:solidFill>
                <a:latin typeface="Aharoni" panose="02010803020104030203" pitchFamily="2" charset="-79"/>
                <a:cs typeface="Aharoni" panose="02010803020104030203" pitchFamily="2" charset="-79"/>
              </a:rPr>
              <a:t>Testing involved multiple runs of code the averaging the results</a:t>
            </a:r>
            <a:br>
              <a:rPr lang="en-US" dirty="0"/>
            </a:br>
            <a:endParaRPr lang="en-US" dirty="0"/>
          </a:p>
        </p:txBody>
      </p:sp>
      <p:graphicFrame>
        <p:nvGraphicFramePr>
          <p:cNvPr id="4" name="Table 3">
            <a:extLst>
              <a:ext uri="{FF2B5EF4-FFF2-40B4-BE49-F238E27FC236}">
                <a16:creationId xmlns:a16="http://schemas.microsoft.com/office/drawing/2014/main" id="{94EB7A27-9585-A7CD-7EF8-EA6C8A2738F6}"/>
              </a:ext>
            </a:extLst>
          </p:cNvPr>
          <p:cNvGraphicFramePr>
            <a:graphicFrameLocks noGrp="1"/>
          </p:cNvGraphicFramePr>
          <p:nvPr>
            <p:extLst>
              <p:ext uri="{D42A27DB-BD31-4B8C-83A1-F6EECF244321}">
                <p14:modId xmlns:p14="http://schemas.microsoft.com/office/powerpoint/2010/main" val="1374090698"/>
              </p:ext>
            </p:extLst>
          </p:nvPr>
        </p:nvGraphicFramePr>
        <p:xfrm>
          <a:off x="761799" y="2185069"/>
          <a:ext cx="8655468" cy="4665048"/>
        </p:xfrm>
        <a:graphic>
          <a:graphicData uri="http://schemas.openxmlformats.org/drawingml/2006/table">
            <a:tbl>
              <a:tblPr/>
              <a:tblGrid>
                <a:gridCol w="2464866">
                  <a:extLst>
                    <a:ext uri="{9D8B030D-6E8A-4147-A177-3AD203B41FA5}">
                      <a16:colId xmlns:a16="http://schemas.microsoft.com/office/drawing/2014/main" val="1063067680"/>
                    </a:ext>
                  </a:extLst>
                </a:gridCol>
                <a:gridCol w="108948">
                  <a:extLst>
                    <a:ext uri="{9D8B030D-6E8A-4147-A177-3AD203B41FA5}">
                      <a16:colId xmlns:a16="http://schemas.microsoft.com/office/drawing/2014/main" val="4257492666"/>
                    </a:ext>
                  </a:extLst>
                </a:gridCol>
                <a:gridCol w="433518">
                  <a:extLst>
                    <a:ext uri="{9D8B030D-6E8A-4147-A177-3AD203B41FA5}">
                      <a16:colId xmlns:a16="http://schemas.microsoft.com/office/drawing/2014/main" val="992077535"/>
                    </a:ext>
                  </a:extLst>
                </a:gridCol>
                <a:gridCol w="569768">
                  <a:extLst>
                    <a:ext uri="{9D8B030D-6E8A-4147-A177-3AD203B41FA5}">
                      <a16:colId xmlns:a16="http://schemas.microsoft.com/office/drawing/2014/main" val="2073755067"/>
                    </a:ext>
                  </a:extLst>
                </a:gridCol>
                <a:gridCol w="644084">
                  <a:extLst>
                    <a:ext uri="{9D8B030D-6E8A-4147-A177-3AD203B41FA5}">
                      <a16:colId xmlns:a16="http://schemas.microsoft.com/office/drawing/2014/main" val="1003929919"/>
                    </a:ext>
                  </a:extLst>
                </a:gridCol>
                <a:gridCol w="1003288">
                  <a:extLst>
                    <a:ext uri="{9D8B030D-6E8A-4147-A177-3AD203B41FA5}">
                      <a16:colId xmlns:a16="http://schemas.microsoft.com/office/drawing/2014/main" val="2826238216"/>
                    </a:ext>
                  </a:extLst>
                </a:gridCol>
                <a:gridCol w="1659761">
                  <a:extLst>
                    <a:ext uri="{9D8B030D-6E8A-4147-A177-3AD203B41FA5}">
                      <a16:colId xmlns:a16="http://schemas.microsoft.com/office/drawing/2014/main" val="3172799222"/>
                    </a:ext>
                  </a:extLst>
                </a:gridCol>
                <a:gridCol w="1077605">
                  <a:extLst>
                    <a:ext uri="{9D8B030D-6E8A-4147-A177-3AD203B41FA5}">
                      <a16:colId xmlns:a16="http://schemas.microsoft.com/office/drawing/2014/main" val="3630763931"/>
                    </a:ext>
                  </a:extLst>
                </a:gridCol>
                <a:gridCol w="693630">
                  <a:extLst>
                    <a:ext uri="{9D8B030D-6E8A-4147-A177-3AD203B41FA5}">
                      <a16:colId xmlns:a16="http://schemas.microsoft.com/office/drawing/2014/main" val="1552744882"/>
                    </a:ext>
                  </a:extLst>
                </a:gridCol>
              </a:tblGrid>
              <a:tr h="176724">
                <a:tc>
                  <a:txBody>
                    <a:bodyPr/>
                    <a:lstStyle/>
                    <a:p>
                      <a:pPr algn="ctr" rtl="0" fontAlgn="b">
                        <a:spcBef>
                          <a:spcPts val="0"/>
                        </a:spcBef>
                        <a:spcAft>
                          <a:spcPts val="0"/>
                        </a:spcAft>
                      </a:pPr>
                      <a:r>
                        <a:rPr lang="en-US" sz="800" b="1" i="0" u="none" strike="noStrike" dirty="0">
                          <a:solidFill>
                            <a:srgbClr val="000000"/>
                          </a:solidFill>
                          <a:effectLst/>
                          <a:latin typeface="Arial" panose="020B0604020202020204" pitchFamily="34" charset="0"/>
                        </a:rPr>
                        <a:t>Flash Code Test Run</a:t>
                      </a:r>
                      <a:endParaRPr lang="en-US" sz="800" dirty="0">
                        <a:effectLst/>
                      </a:endParaRPr>
                    </a:p>
                  </a:txBody>
                  <a:tcPr marL="5526" marR="5526" marT="5526" marB="27628" anchor="b">
                    <a:lnL>
                      <a:noFill/>
                    </a:lnL>
                    <a:lnR w="9525"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a:txBody>
                    <a:bodyPr/>
                    <a:lstStyle/>
                    <a:p>
                      <a:pPr fontAlgn="b"/>
                      <a:br>
                        <a:rPr lang="en-US" sz="800" dirty="0">
                          <a:effectLst/>
                        </a:rPr>
                      </a:br>
                      <a:endParaRPr lang="en-US" sz="800" dirty="0">
                        <a:effectLst/>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800" b="1" i="0" u="none" strike="noStrike" dirty="0">
                          <a:solidFill>
                            <a:srgbClr val="000000"/>
                          </a:solidFill>
                          <a:effectLst/>
                          <a:latin typeface="Arial" panose="020B0604020202020204" pitchFamily="34" charset="0"/>
                        </a:rPr>
                        <a:t>Hits</a:t>
                      </a:r>
                      <a:endParaRPr lang="en-US" sz="800" dirty="0">
                        <a:effectLst/>
                      </a:endParaRPr>
                    </a:p>
                  </a:txBody>
                  <a:tcPr marL="5526" marR="5526" marT="5526" marB="27628" anchor="b">
                    <a:lnL w="9525" cap="flat" cmpd="sng" algn="ctr">
                      <a:solidFill>
                        <a:srgbClr val="000000"/>
                      </a:solidFill>
                      <a:prstDash val="solid"/>
                      <a:round/>
                      <a:headEnd type="none" w="med" len="med"/>
                      <a:tailEnd type="none" w="med" len="med"/>
                    </a:lnL>
                    <a:lnR>
                      <a:noFill/>
                    </a:lnR>
                    <a:lnT>
                      <a:noFill/>
                    </a:lnT>
                    <a:lnB w="9525"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800" b="1" i="0" u="none" strike="noStrike">
                          <a:solidFill>
                            <a:srgbClr val="000000"/>
                          </a:solidFill>
                          <a:effectLst/>
                          <a:latin typeface="Arial" panose="020B0604020202020204" pitchFamily="34" charset="0"/>
                        </a:rPr>
                        <a:t>Misses</a:t>
                      </a:r>
                      <a:endParaRPr lang="en-US" sz="800">
                        <a:effectLst/>
                      </a:endParaRPr>
                    </a:p>
                  </a:txBody>
                  <a:tcPr marL="5526" marR="5526" marT="5526" marB="27628" anchor="b">
                    <a:lnL>
                      <a:noFill/>
                    </a:lnL>
                    <a:lnR>
                      <a:noFill/>
                    </a:lnR>
                    <a:lnT>
                      <a:noFill/>
                    </a:lnT>
                    <a:lnB w="9525"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800" b="1" i="0" u="none" strike="noStrike">
                          <a:solidFill>
                            <a:srgbClr val="000000"/>
                          </a:solidFill>
                          <a:effectLst/>
                          <a:latin typeface="Arial" panose="020B0604020202020204" pitchFamily="34" charset="0"/>
                        </a:rPr>
                        <a:t>Accuracy</a:t>
                      </a:r>
                      <a:endParaRPr lang="en-US" sz="800">
                        <a:effectLst/>
                      </a:endParaRPr>
                    </a:p>
                  </a:txBody>
                  <a:tcPr marL="5526" marR="5526" marT="5526" marB="27628" anchor="b">
                    <a:lnL>
                      <a:noFill/>
                    </a:lnL>
                    <a:lnR>
                      <a:noFill/>
                    </a:lnR>
                    <a:lnT>
                      <a:noFill/>
                    </a:lnT>
                    <a:lnB w="9525"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800" b="1" i="0" u="none" strike="noStrike">
                          <a:solidFill>
                            <a:srgbClr val="000000"/>
                          </a:solidFill>
                          <a:effectLst/>
                          <a:latin typeface="Arial" panose="020B0604020202020204" pitchFamily="34" charset="0"/>
                        </a:rPr>
                        <a:t>Total Time Taken</a:t>
                      </a:r>
                      <a:endParaRPr lang="en-US" sz="800">
                        <a:effectLst/>
                      </a:endParaRPr>
                    </a:p>
                  </a:txBody>
                  <a:tcPr marL="5526" marR="5526" marT="5526" marB="27628" anchor="b">
                    <a:lnL>
                      <a:noFill/>
                    </a:lnL>
                    <a:lnR>
                      <a:noFill/>
                    </a:lnR>
                    <a:lnT>
                      <a:noFill/>
                    </a:lnT>
                    <a:lnB w="9525"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800" b="1" i="0" u="none" strike="noStrike">
                          <a:solidFill>
                            <a:srgbClr val="000000"/>
                          </a:solidFill>
                          <a:effectLst/>
                          <a:latin typeface="Arial" panose="020B0604020202020204" pitchFamily="34" charset="0"/>
                        </a:rPr>
                        <a:t>Average Time for Each Button</a:t>
                      </a:r>
                      <a:endParaRPr lang="en-US" sz="800">
                        <a:effectLst/>
                      </a:endParaRPr>
                    </a:p>
                  </a:txBody>
                  <a:tcPr marL="5526" marR="5526" marT="5526" marB="27628" anchor="b">
                    <a:lnL>
                      <a:noFill/>
                    </a:lnL>
                    <a:lnR>
                      <a:noFill/>
                    </a:lnR>
                    <a:lnT>
                      <a:noFill/>
                    </a:lnT>
                    <a:lnB w="9525"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800" b="1" i="0" u="none" strike="noStrike">
                          <a:solidFill>
                            <a:srgbClr val="000000"/>
                          </a:solidFill>
                          <a:effectLst/>
                          <a:latin typeface="Arial" panose="020B0604020202020204" pitchFamily="34" charset="0"/>
                        </a:rPr>
                        <a:t>Avg Time + Penalty</a:t>
                      </a:r>
                      <a:endParaRPr lang="en-US" sz="800">
                        <a:effectLst/>
                      </a:endParaRPr>
                    </a:p>
                  </a:txBody>
                  <a:tcPr marL="5526" marR="5526" marT="5526" marB="27628" anchor="b">
                    <a:lnL>
                      <a:noFill/>
                    </a:lnL>
                    <a:lnR>
                      <a:noFill/>
                    </a:lnR>
                    <a:lnT>
                      <a:noFill/>
                    </a:lnT>
                    <a:lnB w="9525" cap="flat" cmpd="sng" algn="ctr">
                      <a:solidFill>
                        <a:srgbClr val="000000"/>
                      </a:solidFill>
                      <a:prstDash val="solid"/>
                      <a:round/>
                      <a:headEnd type="none" w="med" len="med"/>
                      <a:tailEnd type="none" w="med" len="med"/>
                    </a:lnB>
                  </a:tcPr>
                </a:tc>
                <a:tc>
                  <a:txBody>
                    <a:bodyPr/>
                    <a:lstStyle/>
                    <a:p>
                      <a:pPr fontAlgn="b"/>
                      <a:br>
                        <a:rPr lang="en-US" sz="800" dirty="0">
                          <a:effectLst/>
                        </a:rPr>
                      </a:br>
                      <a:endParaRPr lang="en-US" sz="800" dirty="0">
                        <a:effectLst/>
                      </a:endParaRPr>
                    </a:p>
                  </a:txBody>
                  <a:tcPr marL="5526" marR="5526" marT="5526" marB="27628" anchor="b">
                    <a:lnL>
                      <a:noFill/>
                    </a:lnL>
                    <a:lnR>
                      <a:noFill/>
                    </a:lnR>
                    <a:lnT>
                      <a:noFill/>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145850"/>
                  </a:ext>
                </a:extLst>
              </a:tr>
              <a:tr h="306508">
                <a:tc>
                  <a:txBody>
                    <a:bodyPr/>
                    <a:lstStyle/>
                    <a:p>
                      <a:pPr algn="ctr" rtl="0" fontAlgn="b">
                        <a:spcBef>
                          <a:spcPts val="0"/>
                        </a:spcBef>
                        <a:spcAft>
                          <a:spcPts val="0"/>
                        </a:spcAft>
                      </a:pPr>
                      <a:r>
                        <a:rPr lang="en-US" sz="1200" b="0" i="0" u="none" strike="noStrike" dirty="0">
                          <a:solidFill>
                            <a:srgbClr val="000000"/>
                          </a:solidFill>
                          <a:effectLst/>
                          <a:latin typeface="Aharoni" panose="02010803020104030203" pitchFamily="2" charset="-79"/>
                          <a:cs typeface="Aharoni" panose="02010803020104030203" pitchFamily="2" charset="-79"/>
                        </a:rPr>
                        <a:t>1</a:t>
                      </a:r>
                      <a:endParaRPr lang="en-US" sz="1200" dirty="0">
                        <a:effectLst/>
                        <a:latin typeface="Aharoni" panose="02010803020104030203" pitchFamily="2" charset="-79"/>
                        <a:cs typeface="Aharoni" panose="02010803020104030203" pitchFamily="2" charset="-79"/>
                      </a:endParaRPr>
                    </a:p>
                  </a:txBody>
                  <a:tcPr marL="5526" marR="5526" marT="5526" marB="27628" anchor="b">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a:txBody>
                    <a:bodyPr/>
                    <a:lstStyle/>
                    <a:p>
                      <a:pPr fontAlgn="b"/>
                      <a:br>
                        <a:rPr lang="en-US" sz="1200">
                          <a:effectLst/>
                          <a:latin typeface="Aharoni" panose="02010803020104030203" pitchFamily="2" charset="-79"/>
                          <a:cs typeface="Aharoni" panose="02010803020104030203" pitchFamily="2" charset="-79"/>
                        </a:rPr>
                      </a:br>
                      <a:endParaRPr lang="en-US" sz="120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16</a:t>
                      </a:r>
                      <a:endParaRPr lang="en-US" sz="120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a:noFill/>
                    </a:lnB>
                  </a:tcPr>
                </a:tc>
                <a:tc>
                  <a:txBody>
                    <a:bodyPr/>
                    <a:lstStyle/>
                    <a:p>
                      <a:pPr rtl="0" fontAlgn="b">
                        <a:spcBef>
                          <a:spcPts val="0"/>
                        </a:spcBef>
                        <a:spcAft>
                          <a:spcPts val="0"/>
                        </a:spcAft>
                      </a:pPr>
                      <a:r>
                        <a:rPr lang="en-US" sz="1200" b="0" i="0" u="none" strike="noStrike" dirty="0">
                          <a:solidFill>
                            <a:srgbClr val="000000"/>
                          </a:solidFill>
                          <a:effectLst/>
                          <a:latin typeface="Aharoni" panose="02010803020104030203" pitchFamily="2" charset="-79"/>
                          <a:cs typeface="Aharoni" panose="02010803020104030203" pitchFamily="2" charset="-79"/>
                        </a:rPr>
                        <a:t>0</a:t>
                      </a:r>
                      <a:endParaRPr lang="en-US" sz="1200" dirty="0">
                        <a:effectLst/>
                        <a:latin typeface="Aharoni" panose="02010803020104030203" pitchFamily="2" charset="-79"/>
                        <a:cs typeface="Aharoni" panose="02010803020104030203" pitchFamily="2" charset="-79"/>
                      </a:endParaRPr>
                    </a:p>
                  </a:txBody>
                  <a:tcPr marL="5526" marR="5526" marT="5526" marB="27628" anchor="b">
                    <a:lnL>
                      <a:noFill/>
                    </a:lnL>
                    <a:lnR>
                      <a:noFill/>
                    </a:lnR>
                    <a:lnT w="9525" cap="flat" cmpd="sng" algn="ctr">
                      <a:solidFill>
                        <a:srgbClr val="000000"/>
                      </a:solidFill>
                      <a:prstDash val="solid"/>
                      <a:round/>
                      <a:headEnd type="none" w="med" len="med"/>
                      <a:tailEnd type="none" w="med" len="med"/>
                    </a:lnT>
                    <a:lnB>
                      <a:noFill/>
                    </a:lnB>
                  </a:tcPr>
                </a:tc>
                <a:tc>
                  <a:txBody>
                    <a:bodyPr/>
                    <a:lstStyle/>
                    <a:p>
                      <a:pPr rtl="0" fontAlgn="b">
                        <a:spcBef>
                          <a:spcPts val="0"/>
                        </a:spcBef>
                        <a:spcAft>
                          <a:spcPts val="0"/>
                        </a:spcAft>
                      </a:pPr>
                      <a:r>
                        <a:rPr lang="en-US" sz="1200" b="0" i="0" u="none" strike="noStrike" dirty="0">
                          <a:solidFill>
                            <a:srgbClr val="000000"/>
                          </a:solidFill>
                          <a:effectLst/>
                          <a:latin typeface="Aharoni" panose="02010803020104030203" pitchFamily="2" charset="-79"/>
                          <a:cs typeface="Aharoni" panose="02010803020104030203" pitchFamily="2" charset="-79"/>
                        </a:rPr>
                        <a:t>100.00%</a:t>
                      </a:r>
                      <a:endParaRPr lang="en-US" sz="1200" dirty="0">
                        <a:effectLst/>
                        <a:latin typeface="Aharoni" panose="02010803020104030203" pitchFamily="2" charset="-79"/>
                        <a:cs typeface="Aharoni" panose="02010803020104030203" pitchFamily="2" charset="-79"/>
                      </a:endParaRPr>
                    </a:p>
                  </a:txBody>
                  <a:tcPr marL="5526" marR="5526" marT="5526" marB="27628" anchor="b">
                    <a:lnL>
                      <a:noFill/>
                    </a:lnL>
                    <a:lnR>
                      <a:noFill/>
                    </a:lnR>
                    <a:lnT w="9525" cap="flat" cmpd="sng" algn="ctr">
                      <a:solidFill>
                        <a:srgbClr val="000000"/>
                      </a:solidFill>
                      <a:prstDash val="solid"/>
                      <a:round/>
                      <a:headEnd type="none" w="med" len="med"/>
                      <a:tailEnd type="none" w="med" len="med"/>
                    </a:lnT>
                    <a:lnB>
                      <a:noFill/>
                    </a:lnB>
                  </a:tcPr>
                </a:tc>
                <a:tc>
                  <a:txBody>
                    <a:bodyPr/>
                    <a:lstStyle/>
                    <a:p>
                      <a:pPr rtl="0" fontAlgn="b">
                        <a:spcBef>
                          <a:spcPts val="0"/>
                        </a:spcBef>
                        <a:spcAft>
                          <a:spcPts val="0"/>
                        </a:spcAft>
                      </a:pPr>
                      <a:r>
                        <a:rPr lang="en-US" sz="1200" b="0" i="0" u="none" strike="noStrike" dirty="0">
                          <a:solidFill>
                            <a:srgbClr val="000000"/>
                          </a:solidFill>
                          <a:effectLst/>
                          <a:latin typeface="Aharoni" panose="02010803020104030203" pitchFamily="2" charset="-79"/>
                          <a:cs typeface="Aharoni" panose="02010803020104030203" pitchFamily="2" charset="-79"/>
                        </a:rPr>
                        <a:t>12.550</a:t>
                      </a:r>
                      <a:endParaRPr lang="en-US" sz="1200" dirty="0">
                        <a:effectLst/>
                        <a:latin typeface="Aharoni" panose="02010803020104030203" pitchFamily="2" charset="-79"/>
                        <a:cs typeface="Aharoni" panose="02010803020104030203" pitchFamily="2" charset="-79"/>
                      </a:endParaRPr>
                    </a:p>
                  </a:txBody>
                  <a:tcPr marL="5526" marR="5526" marT="5526" marB="27628" anchor="b">
                    <a:lnL>
                      <a:noFill/>
                    </a:lnL>
                    <a:lnR>
                      <a:noFill/>
                    </a:lnR>
                    <a:lnT w="9525" cap="flat" cmpd="sng" algn="ctr">
                      <a:solidFill>
                        <a:srgbClr val="000000"/>
                      </a:solidFill>
                      <a:prstDash val="solid"/>
                      <a:round/>
                      <a:headEnd type="none" w="med" len="med"/>
                      <a:tailEnd type="none" w="med" len="med"/>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0.784</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w="9525" cap="flat" cmpd="sng" algn="ctr">
                      <a:solidFill>
                        <a:srgbClr val="000000"/>
                      </a:solidFill>
                      <a:prstDash val="solid"/>
                      <a:round/>
                      <a:headEnd type="none" w="med" len="med"/>
                      <a:tailEnd type="none" w="med" len="med"/>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0.784</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w="9525" cap="flat" cmpd="sng" algn="ctr">
                      <a:solidFill>
                        <a:srgbClr val="000000"/>
                      </a:solidFill>
                      <a:prstDash val="solid"/>
                      <a:round/>
                      <a:headEnd type="none" w="med" len="med"/>
                      <a:tailEnd type="none" w="med" len="med"/>
                    </a:lnT>
                    <a:lnB>
                      <a:noFill/>
                    </a:lnB>
                  </a:tcPr>
                </a:tc>
                <a:tc>
                  <a:txBody>
                    <a:bodyPr/>
                    <a:lstStyle/>
                    <a:p>
                      <a:pPr fontAlgn="b"/>
                      <a:br>
                        <a:rPr lang="en-US" sz="800" dirty="0">
                          <a:effectLst/>
                        </a:rPr>
                      </a:br>
                      <a:endParaRPr lang="en-US" sz="800" dirty="0">
                        <a:effectLst/>
                      </a:endParaRPr>
                    </a:p>
                  </a:txBody>
                  <a:tcPr marL="5526" marR="5526" marT="5526" marB="27628" anchor="b">
                    <a:lnL>
                      <a:noFill/>
                    </a:lnL>
                    <a:lnR>
                      <a:noFill/>
                    </a:lnR>
                    <a:lnT w="9525"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532934216"/>
                  </a:ext>
                </a:extLst>
              </a:tr>
              <a:tr h="306508">
                <a:tc>
                  <a:txBody>
                    <a:bodyPr/>
                    <a:lstStyle/>
                    <a:p>
                      <a:pPr algn="ctr" rtl="0" fontAlgn="b">
                        <a:spcBef>
                          <a:spcPts val="0"/>
                        </a:spcBef>
                        <a:spcAft>
                          <a:spcPts val="0"/>
                        </a:spcAft>
                      </a:pPr>
                      <a:r>
                        <a:rPr lang="en-US" sz="1200" b="0" i="0" u="none" strike="noStrike" dirty="0">
                          <a:solidFill>
                            <a:srgbClr val="000000"/>
                          </a:solidFill>
                          <a:effectLst/>
                          <a:latin typeface="Aharoni" panose="02010803020104030203" pitchFamily="2" charset="-79"/>
                          <a:cs typeface="Aharoni" panose="02010803020104030203" pitchFamily="2" charset="-79"/>
                        </a:rPr>
                        <a:t>2</a:t>
                      </a:r>
                      <a:endParaRPr lang="en-US" sz="1200" dirty="0">
                        <a:effectLst/>
                        <a:latin typeface="Aharoni" panose="02010803020104030203" pitchFamily="2" charset="-79"/>
                        <a:cs typeface="Aharoni" panose="02010803020104030203" pitchFamily="2" charset="-79"/>
                      </a:endParaRPr>
                    </a:p>
                  </a:txBody>
                  <a:tcPr marL="5526" marR="5526" marT="5526" marB="27628" anchor="b">
                    <a:lnL>
                      <a:noFill/>
                    </a:lnL>
                    <a:lnR w="9525" cap="flat" cmpd="sng" algn="ctr">
                      <a:solidFill>
                        <a:srgbClr val="000000"/>
                      </a:solidFill>
                      <a:prstDash val="solid"/>
                      <a:round/>
                      <a:headEnd type="none" w="med" len="med"/>
                      <a:tailEnd type="none" w="med" len="med"/>
                    </a:lnR>
                    <a:lnT>
                      <a:noFill/>
                    </a:lnT>
                    <a:lnB>
                      <a:noFill/>
                    </a:lnB>
                  </a:tcPr>
                </a:tc>
                <a:tc>
                  <a:txBody>
                    <a:bodyPr/>
                    <a:lstStyle/>
                    <a:p>
                      <a:pPr fontAlgn="b"/>
                      <a:br>
                        <a:rPr lang="en-US" sz="1200" dirty="0">
                          <a:effectLst/>
                          <a:latin typeface="Aharoni" panose="02010803020104030203" pitchFamily="2" charset="-79"/>
                          <a:cs typeface="Aharoni" panose="02010803020104030203" pitchFamily="2" charset="-79"/>
                        </a:rPr>
                      </a:br>
                      <a:endParaRPr lang="en-US" sz="1200" dirty="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tcPr>
                </a:tc>
                <a:tc>
                  <a:txBody>
                    <a:bodyPr/>
                    <a:lstStyle/>
                    <a:p>
                      <a:pPr rtl="0" fontAlgn="b">
                        <a:spcBef>
                          <a:spcPts val="0"/>
                        </a:spcBef>
                        <a:spcAft>
                          <a:spcPts val="0"/>
                        </a:spcAft>
                      </a:pPr>
                      <a:r>
                        <a:rPr lang="en-US" sz="1200" b="0" i="0" u="none" strike="noStrike" dirty="0">
                          <a:solidFill>
                            <a:srgbClr val="000000"/>
                          </a:solidFill>
                          <a:effectLst/>
                          <a:latin typeface="Aharoni" panose="02010803020104030203" pitchFamily="2" charset="-79"/>
                          <a:cs typeface="Aharoni" panose="02010803020104030203" pitchFamily="2" charset="-79"/>
                        </a:rPr>
                        <a:t>12</a:t>
                      </a:r>
                      <a:endParaRPr lang="en-US" sz="1200" dirty="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4</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75.00%</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dirty="0">
                          <a:solidFill>
                            <a:srgbClr val="000000"/>
                          </a:solidFill>
                          <a:effectLst/>
                          <a:latin typeface="Aharoni" panose="02010803020104030203" pitchFamily="2" charset="-79"/>
                          <a:cs typeface="Aharoni" panose="02010803020104030203" pitchFamily="2" charset="-79"/>
                        </a:rPr>
                        <a:t>13.415</a:t>
                      </a:r>
                      <a:endParaRPr lang="en-US" sz="1200" dirty="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dirty="0">
                          <a:solidFill>
                            <a:srgbClr val="000000"/>
                          </a:solidFill>
                          <a:effectLst/>
                          <a:latin typeface="Aharoni" panose="02010803020104030203" pitchFamily="2" charset="-79"/>
                          <a:cs typeface="Aharoni" panose="02010803020104030203" pitchFamily="2" charset="-79"/>
                        </a:rPr>
                        <a:t>0.838</a:t>
                      </a:r>
                      <a:endParaRPr lang="en-US" sz="1200" dirty="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dirty="0">
                          <a:solidFill>
                            <a:srgbClr val="000000"/>
                          </a:solidFill>
                          <a:effectLst/>
                          <a:latin typeface="Aharoni" panose="02010803020104030203" pitchFamily="2" charset="-79"/>
                          <a:cs typeface="Aharoni" panose="02010803020104030203" pitchFamily="2" charset="-79"/>
                        </a:rPr>
                        <a:t>4.838</a:t>
                      </a:r>
                      <a:endParaRPr lang="en-US" sz="1200" dirty="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fontAlgn="b"/>
                      <a:br>
                        <a:rPr lang="en-US" sz="800" dirty="0">
                          <a:effectLst/>
                        </a:rPr>
                      </a:br>
                      <a:endParaRPr lang="en-US" sz="800" dirty="0">
                        <a:effectLst/>
                      </a:endParaRPr>
                    </a:p>
                  </a:txBody>
                  <a:tcPr marL="5526" marR="5526" marT="5526" marB="27628" anchor="b">
                    <a:lnL>
                      <a:noFill/>
                    </a:lnL>
                    <a:lnR>
                      <a:noFill/>
                    </a:lnR>
                    <a:lnT>
                      <a:noFill/>
                    </a:lnT>
                    <a:lnB>
                      <a:noFill/>
                    </a:lnB>
                  </a:tcPr>
                </a:tc>
                <a:extLst>
                  <a:ext uri="{0D108BD9-81ED-4DB2-BD59-A6C34878D82A}">
                    <a16:rowId xmlns:a16="http://schemas.microsoft.com/office/drawing/2014/main" val="583192041"/>
                  </a:ext>
                </a:extLst>
              </a:tr>
              <a:tr h="306508">
                <a:tc>
                  <a:txBody>
                    <a:bodyPr/>
                    <a:lstStyle/>
                    <a:p>
                      <a:pPr algn="ct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3</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w="9525" cap="flat" cmpd="sng" algn="ctr">
                      <a:solidFill>
                        <a:srgbClr val="000000"/>
                      </a:solidFill>
                      <a:prstDash val="solid"/>
                      <a:round/>
                      <a:headEnd type="none" w="med" len="med"/>
                      <a:tailEnd type="none" w="med" len="med"/>
                    </a:lnR>
                    <a:lnT>
                      <a:noFill/>
                    </a:lnT>
                    <a:lnB>
                      <a:noFill/>
                    </a:lnB>
                  </a:tcPr>
                </a:tc>
                <a:tc>
                  <a:txBody>
                    <a:bodyPr/>
                    <a:lstStyle/>
                    <a:p>
                      <a:pPr fontAlgn="b"/>
                      <a:br>
                        <a:rPr lang="en-US" sz="1200">
                          <a:effectLst/>
                          <a:latin typeface="Aharoni" panose="02010803020104030203" pitchFamily="2" charset="-79"/>
                          <a:cs typeface="Aharoni" panose="02010803020104030203" pitchFamily="2" charset="-79"/>
                        </a:rPr>
                      </a:br>
                      <a:endParaRPr lang="en-US" sz="120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14</a:t>
                      </a:r>
                      <a:endParaRPr lang="en-US" sz="120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a:noFill/>
                    </a:lnR>
                    <a:lnT>
                      <a:noFill/>
                    </a:lnT>
                    <a:lnB>
                      <a:noFill/>
                    </a:lnB>
                  </a:tcPr>
                </a:tc>
                <a:tc>
                  <a:txBody>
                    <a:bodyPr/>
                    <a:lstStyle/>
                    <a:p>
                      <a:pPr rtl="0" fontAlgn="b">
                        <a:spcBef>
                          <a:spcPts val="0"/>
                        </a:spcBef>
                        <a:spcAft>
                          <a:spcPts val="0"/>
                        </a:spcAft>
                      </a:pPr>
                      <a:r>
                        <a:rPr lang="en-US" sz="1200" b="0" i="0" u="none" strike="noStrike" dirty="0">
                          <a:solidFill>
                            <a:srgbClr val="000000"/>
                          </a:solidFill>
                          <a:effectLst/>
                          <a:latin typeface="Aharoni" panose="02010803020104030203" pitchFamily="2" charset="-79"/>
                          <a:cs typeface="Aharoni" panose="02010803020104030203" pitchFamily="2" charset="-79"/>
                        </a:rPr>
                        <a:t>2</a:t>
                      </a:r>
                      <a:endParaRPr lang="en-US" sz="1200" dirty="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dirty="0">
                          <a:solidFill>
                            <a:srgbClr val="000000"/>
                          </a:solidFill>
                          <a:effectLst/>
                          <a:latin typeface="Aharoni" panose="02010803020104030203" pitchFamily="2" charset="-79"/>
                          <a:cs typeface="Aharoni" panose="02010803020104030203" pitchFamily="2" charset="-79"/>
                        </a:rPr>
                        <a:t>87.50%</a:t>
                      </a:r>
                      <a:endParaRPr lang="en-US" sz="1200" dirty="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11.502</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0.719</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2.219</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fontAlgn="b"/>
                      <a:br>
                        <a:rPr lang="en-US" sz="800">
                          <a:effectLst/>
                        </a:rPr>
                      </a:br>
                      <a:endParaRPr lang="en-US" sz="800">
                        <a:effectLst/>
                      </a:endParaRPr>
                    </a:p>
                  </a:txBody>
                  <a:tcPr marL="5526" marR="5526" marT="5526" marB="27628" anchor="b">
                    <a:lnL>
                      <a:noFill/>
                    </a:lnL>
                    <a:lnR>
                      <a:noFill/>
                    </a:lnR>
                    <a:lnT>
                      <a:noFill/>
                    </a:lnT>
                    <a:lnB>
                      <a:noFill/>
                    </a:lnB>
                  </a:tcPr>
                </a:tc>
                <a:extLst>
                  <a:ext uri="{0D108BD9-81ED-4DB2-BD59-A6C34878D82A}">
                    <a16:rowId xmlns:a16="http://schemas.microsoft.com/office/drawing/2014/main" val="1560118669"/>
                  </a:ext>
                </a:extLst>
              </a:tr>
              <a:tr h="306508">
                <a:tc>
                  <a:txBody>
                    <a:bodyPr/>
                    <a:lstStyle/>
                    <a:p>
                      <a:pPr algn="ct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4</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w="9525" cap="flat" cmpd="sng" algn="ctr">
                      <a:solidFill>
                        <a:srgbClr val="000000"/>
                      </a:solidFill>
                      <a:prstDash val="solid"/>
                      <a:round/>
                      <a:headEnd type="none" w="med" len="med"/>
                      <a:tailEnd type="none" w="med" len="med"/>
                    </a:lnR>
                    <a:lnT>
                      <a:noFill/>
                    </a:lnT>
                    <a:lnB>
                      <a:noFill/>
                    </a:lnB>
                  </a:tcPr>
                </a:tc>
                <a:tc>
                  <a:txBody>
                    <a:bodyPr/>
                    <a:lstStyle/>
                    <a:p>
                      <a:pPr fontAlgn="b"/>
                      <a:br>
                        <a:rPr lang="en-US" sz="1200">
                          <a:effectLst/>
                          <a:latin typeface="Aharoni" panose="02010803020104030203" pitchFamily="2" charset="-79"/>
                          <a:cs typeface="Aharoni" panose="02010803020104030203" pitchFamily="2" charset="-79"/>
                        </a:rPr>
                      </a:br>
                      <a:endParaRPr lang="en-US" sz="120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15</a:t>
                      </a:r>
                      <a:endParaRPr lang="en-US" sz="120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93.75%</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dirty="0">
                          <a:solidFill>
                            <a:srgbClr val="000000"/>
                          </a:solidFill>
                          <a:effectLst/>
                          <a:latin typeface="Aharoni" panose="02010803020104030203" pitchFamily="2" charset="-79"/>
                          <a:cs typeface="Aharoni" panose="02010803020104030203" pitchFamily="2" charset="-79"/>
                        </a:rPr>
                        <a:t>12.786</a:t>
                      </a:r>
                      <a:endParaRPr lang="en-US" sz="1200" dirty="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dirty="0">
                          <a:solidFill>
                            <a:srgbClr val="000000"/>
                          </a:solidFill>
                          <a:effectLst/>
                          <a:latin typeface="Aharoni" panose="02010803020104030203" pitchFamily="2" charset="-79"/>
                          <a:cs typeface="Aharoni" panose="02010803020104030203" pitchFamily="2" charset="-79"/>
                        </a:rPr>
                        <a:t>0.799</a:t>
                      </a:r>
                      <a:endParaRPr lang="en-US" sz="1200" dirty="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1.049</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fontAlgn="b"/>
                      <a:br>
                        <a:rPr lang="en-US" sz="800">
                          <a:effectLst/>
                        </a:rPr>
                      </a:br>
                      <a:endParaRPr lang="en-US" sz="800">
                        <a:effectLst/>
                      </a:endParaRPr>
                    </a:p>
                  </a:txBody>
                  <a:tcPr marL="5526" marR="5526" marT="5526" marB="27628" anchor="b">
                    <a:lnL>
                      <a:noFill/>
                    </a:lnL>
                    <a:lnR>
                      <a:noFill/>
                    </a:lnR>
                    <a:lnT>
                      <a:noFill/>
                    </a:lnT>
                    <a:lnB>
                      <a:noFill/>
                    </a:lnB>
                  </a:tcPr>
                </a:tc>
                <a:extLst>
                  <a:ext uri="{0D108BD9-81ED-4DB2-BD59-A6C34878D82A}">
                    <a16:rowId xmlns:a16="http://schemas.microsoft.com/office/drawing/2014/main" val="1100577350"/>
                  </a:ext>
                </a:extLst>
              </a:tr>
              <a:tr h="306508">
                <a:tc>
                  <a:txBody>
                    <a:bodyPr/>
                    <a:lstStyle/>
                    <a:p>
                      <a:pPr algn="ct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5</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w="9525" cap="flat" cmpd="sng" algn="ctr">
                      <a:solidFill>
                        <a:srgbClr val="000000"/>
                      </a:solidFill>
                      <a:prstDash val="solid"/>
                      <a:round/>
                      <a:headEnd type="none" w="med" len="med"/>
                      <a:tailEnd type="none" w="med" len="med"/>
                    </a:lnR>
                    <a:lnT>
                      <a:noFill/>
                    </a:lnT>
                    <a:lnB>
                      <a:noFill/>
                    </a:lnB>
                  </a:tcPr>
                </a:tc>
                <a:tc>
                  <a:txBody>
                    <a:bodyPr/>
                    <a:lstStyle/>
                    <a:p>
                      <a:pPr fontAlgn="b"/>
                      <a:br>
                        <a:rPr lang="en-US" sz="1200">
                          <a:effectLst/>
                          <a:latin typeface="Aharoni" panose="02010803020104030203" pitchFamily="2" charset="-79"/>
                          <a:cs typeface="Aharoni" panose="02010803020104030203" pitchFamily="2" charset="-79"/>
                        </a:rPr>
                      </a:br>
                      <a:endParaRPr lang="en-US" sz="120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15</a:t>
                      </a:r>
                      <a:endParaRPr lang="en-US" sz="120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93.75%</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dirty="0">
                          <a:solidFill>
                            <a:srgbClr val="000000"/>
                          </a:solidFill>
                          <a:effectLst/>
                          <a:latin typeface="Aharoni" panose="02010803020104030203" pitchFamily="2" charset="-79"/>
                          <a:cs typeface="Aharoni" panose="02010803020104030203" pitchFamily="2" charset="-79"/>
                        </a:rPr>
                        <a:t>11.401</a:t>
                      </a:r>
                      <a:endParaRPr lang="en-US" sz="1200" dirty="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dirty="0">
                          <a:solidFill>
                            <a:srgbClr val="000000"/>
                          </a:solidFill>
                          <a:effectLst/>
                          <a:latin typeface="Aharoni" panose="02010803020104030203" pitchFamily="2" charset="-79"/>
                          <a:cs typeface="Aharoni" panose="02010803020104030203" pitchFamily="2" charset="-79"/>
                        </a:rPr>
                        <a:t>0.713</a:t>
                      </a:r>
                      <a:endParaRPr lang="en-US" sz="1200" dirty="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0.963</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fontAlgn="b"/>
                      <a:br>
                        <a:rPr lang="en-US" sz="800">
                          <a:effectLst/>
                        </a:rPr>
                      </a:br>
                      <a:endParaRPr lang="en-US" sz="800">
                        <a:effectLst/>
                      </a:endParaRPr>
                    </a:p>
                  </a:txBody>
                  <a:tcPr marL="5526" marR="5526" marT="5526" marB="27628" anchor="b">
                    <a:lnL>
                      <a:noFill/>
                    </a:lnL>
                    <a:lnR>
                      <a:noFill/>
                    </a:lnR>
                    <a:lnT>
                      <a:noFill/>
                    </a:lnT>
                    <a:lnB>
                      <a:noFill/>
                    </a:lnB>
                  </a:tcPr>
                </a:tc>
                <a:extLst>
                  <a:ext uri="{0D108BD9-81ED-4DB2-BD59-A6C34878D82A}">
                    <a16:rowId xmlns:a16="http://schemas.microsoft.com/office/drawing/2014/main" val="3220374648"/>
                  </a:ext>
                </a:extLst>
              </a:tr>
              <a:tr h="306508">
                <a:tc>
                  <a:txBody>
                    <a:bodyPr/>
                    <a:lstStyle/>
                    <a:p>
                      <a:pPr algn="ct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6</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w="9525" cap="flat" cmpd="sng" algn="ctr">
                      <a:solidFill>
                        <a:srgbClr val="000000"/>
                      </a:solidFill>
                      <a:prstDash val="solid"/>
                      <a:round/>
                      <a:headEnd type="none" w="med" len="med"/>
                      <a:tailEnd type="none" w="med" len="med"/>
                    </a:lnR>
                    <a:lnT>
                      <a:noFill/>
                    </a:lnT>
                    <a:lnB>
                      <a:noFill/>
                    </a:lnB>
                  </a:tcPr>
                </a:tc>
                <a:tc>
                  <a:txBody>
                    <a:bodyPr/>
                    <a:lstStyle/>
                    <a:p>
                      <a:pPr fontAlgn="b"/>
                      <a:br>
                        <a:rPr lang="en-US" sz="1200">
                          <a:effectLst/>
                          <a:latin typeface="Aharoni" panose="02010803020104030203" pitchFamily="2" charset="-79"/>
                          <a:cs typeface="Aharoni" panose="02010803020104030203" pitchFamily="2" charset="-79"/>
                        </a:rPr>
                      </a:br>
                      <a:endParaRPr lang="en-US" sz="120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15</a:t>
                      </a:r>
                      <a:endParaRPr lang="en-US" sz="120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93.75%</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11.953</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dirty="0">
                          <a:solidFill>
                            <a:srgbClr val="000000"/>
                          </a:solidFill>
                          <a:effectLst/>
                          <a:latin typeface="Aharoni" panose="02010803020104030203" pitchFamily="2" charset="-79"/>
                          <a:cs typeface="Aharoni" panose="02010803020104030203" pitchFamily="2" charset="-79"/>
                        </a:rPr>
                        <a:t>0.747</a:t>
                      </a:r>
                      <a:endParaRPr lang="en-US" sz="1200" dirty="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0.997</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fontAlgn="b"/>
                      <a:br>
                        <a:rPr lang="en-US" sz="800" dirty="0">
                          <a:effectLst/>
                        </a:rPr>
                      </a:br>
                      <a:endParaRPr lang="en-US" sz="800" dirty="0">
                        <a:effectLst/>
                      </a:endParaRPr>
                    </a:p>
                  </a:txBody>
                  <a:tcPr marL="5526" marR="5526" marT="5526" marB="27628" anchor="b">
                    <a:lnL>
                      <a:noFill/>
                    </a:lnL>
                    <a:lnR>
                      <a:noFill/>
                    </a:lnR>
                    <a:lnT>
                      <a:noFill/>
                    </a:lnT>
                    <a:lnB>
                      <a:noFill/>
                    </a:lnB>
                  </a:tcPr>
                </a:tc>
                <a:extLst>
                  <a:ext uri="{0D108BD9-81ED-4DB2-BD59-A6C34878D82A}">
                    <a16:rowId xmlns:a16="http://schemas.microsoft.com/office/drawing/2014/main" val="554277354"/>
                  </a:ext>
                </a:extLst>
              </a:tr>
              <a:tr h="306508">
                <a:tc>
                  <a:txBody>
                    <a:bodyPr/>
                    <a:lstStyle/>
                    <a:p>
                      <a:pPr algn="ct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7</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w="9525" cap="flat" cmpd="sng" algn="ctr">
                      <a:solidFill>
                        <a:srgbClr val="000000"/>
                      </a:solidFill>
                      <a:prstDash val="solid"/>
                      <a:round/>
                      <a:headEnd type="none" w="med" len="med"/>
                      <a:tailEnd type="none" w="med" len="med"/>
                    </a:lnR>
                    <a:lnT>
                      <a:noFill/>
                    </a:lnT>
                    <a:lnB>
                      <a:noFill/>
                    </a:lnB>
                  </a:tcPr>
                </a:tc>
                <a:tc>
                  <a:txBody>
                    <a:bodyPr/>
                    <a:lstStyle/>
                    <a:p>
                      <a:pPr fontAlgn="b"/>
                      <a:br>
                        <a:rPr lang="en-US" sz="1200">
                          <a:effectLst/>
                          <a:latin typeface="Aharoni" panose="02010803020104030203" pitchFamily="2" charset="-79"/>
                          <a:cs typeface="Aharoni" panose="02010803020104030203" pitchFamily="2" charset="-79"/>
                        </a:rPr>
                      </a:br>
                      <a:endParaRPr lang="en-US" sz="120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12</a:t>
                      </a:r>
                      <a:endParaRPr lang="en-US" sz="120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4</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75.00%</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10.500</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dirty="0">
                          <a:solidFill>
                            <a:srgbClr val="000000"/>
                          </a:solidFill>
                          <a:effectLst/>
                          <a:latin typeface="Aharoni" panose="02010803020104030203" pitchFamily="2" charset="-79"/>
                          <a:cs typeface="Aharoni" panose="02010803020104030203" pitchFamily="2" charset="-79"/>
                        </a:rPr>
                        <a:t>0.656</a:t>
                      </a:r>
                      <a:endParaRPr lang="en-US" sz="1200" dirty="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dirty="0">
                          <a:solidFill>
                            <a:srgbClr val="000000"/>
                          </a:solidFill>
                          <a:effectLst/>
                          <a:latin typeface="Aharoni" panose="02010803020104030203" pitchFamily="2" charset="-79"/>
                          <a:cs typeface="Aharoni" panose="02010803020104030203" pitchFamily="2" charset="-79"/>
                        </a:rPr>
                        <a:t>4.656</a:t>
                      </a:r>
                      <a:endParaRPr lang="en-US" sz="1200" dirty="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fontAlgn="b"/>
                      <a:br>
                        <a:rPr lang="en-US" sz="800">
                          <a:effectLst/>
                        </a:rPr>
                      </a:br>
                      <a:endParaRPr lang="en-US" sz="800">
                        <a:effectLst/>
                      </a:endParaRPr>
                    </a:p>
                  </a:txBody>
                  <a:tcPr marL="5526" marR="5526" marT="5526" marB="27628" anchor="b">
                    <a:lnL>
                      <a:noFill/>
                    </a:lnL>
                    <a:lnR>
                      <a:noFill/>
                    </a:lnR>
                    <a:lnT>
                      <a:noFill/>
                    </a:lnT>
                    <a:lnB>
                      <a:noFill/>
                    </a:lnB>
                  </a:tcPr>
                </a:tc>
                <a:extLst>
                  <a:ext uri="{0D108BD9-81ED-4DB2-BD59-A6C34878D82A}">
                    <a16:rowId xmlns:a16="http://schemas.microsoft.com/office/drawing/2014/main" val="329746866"/>
                  </a:ext>
                </a:extLst>
              </a:tr>
              <a:tr h="306508">
                <a:tc>
                  <a:txBody>
                    <a:bodyPr/>
                    <a:lstStyle/>
                    <a:p>
                      <a:pPr algn="ct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8</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w="9525" cap="flat" cmpd="sng" algn="ctr">
                      <a:solidFill>
                        <a:srgbClr val="000000"/>
                      </a:solidFill>
                      <a:prstDash val="solid"/>
                      <a:round/>
                      <a:headEnd type="none" w="med" len="med"/>
                      <a:tailEnd type="none" w="med" len="med"/>
                    </a:lnR>
                    <a:lnT>
                      <a:noFill/>
                    </a:lnT>
                    <a:lnB>
                      <a:noFill/>
                    </a:lnB>
                  </a:tcPr>
                </a:tc>
                <a:tc>
                  <a:txBody>
                    <a:bodyPr/>
                    <a:lstStyle/>
                    <a:p>
                      <a:pPr fontAlgn="b"/>
                      <a:br>
                        <a:rPr lang="en-US" sz="1200">
                          <a:effectLst/>
                          <a:latin typeface="Aharoni" panose="02010803020104030203" pitchFamily="2" charset="-79"/>
                          <a:cs typeface="Aharoni" panose="02010803020104030203" pitchFamily="2" charset="-79"/>
                        </a:rPr>
                      </a:br>
                      <a:endParaRPr lang="en-US" sz="120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13</a:t>
                      </a:r>
                      <a:endParaRPr lang="en-US" sz="120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3</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81.25%</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10.377</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0.649</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dirty="0">
                          <a:solidFill>
                            <a:srgbClr val="000000"/>
                          </a:solidFill>
                          <a:effectLst/>
                          <a:latin typeface="Aharoni" panose="02010803020104030203" pitchFamily="2" charset="-79"/>
                          <a:cs typeface="Aharoni" panose="02010803020104030203" pitchFamily="2" charset="-79"/>
                        </a:rPr>
                        <a:t>3.399</a:t>
                      </a:r>
                      <a:endParaRPr lang="en-US" sz="1200" dirty="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fontAlgn="b"/>
                      <a:br>
                        <a:rPr lang="en-US" sz="800">
                          <a:effectLst/>
                        </a:rPr>
                      </a:br>
                      <a:endParaRPr lang="en-US" sz="800">
                        <a:effectLst/>
                      </a:endParaRPr>
                    </a:p>
                  </a:txBody>
                  <a:tcPr marL="5526" marR="5526" marT="5526" marB="27628" anchor="b">
                    <a:lnL>
                      <a:noFill/>
                    </a:lnL>
                    <a:lnR>
                      <a:noFill/>
                    </a:lnR>
                    <a:lnT>
                      <a:noFill/>
                    </a:lnT>
                    <a:lnB>
                      <a:noFill/>
                    </a:lnB>
                  </a:tcPr>
                </a:tc>
                <a:extLst>
                  <a:ext uri="{0D108BD9-81ED-4DB2-BD59-A6C34878D82A}">
                    <a16:rowId xmlns:a16="http://schemas.microsoft.com/office/drawing/2014/main" val="1334442481"/>
                  </a:ext>
                </a:extLst>
              </a:tr>
              <a:tr h="306508">
                <a:tc>
                  <a:txBody>
                    <a:bodyPr/>
                    <a:lstStyle/>
                    <a:p>
                      <a:pPr algn="ct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9</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w="9525" cap="flat" cmpd="sng" algn="ctr">
                      <a:solidFill>
                        <a:srgbClr val="000000"/>
                      </a:solidFill>
                      <a:prstDash val="solid"/>
                      <a:round/>
                      <a:headEnd type="none" w="med" len="med"/>
                      <a:tailEnd type="none" w="med" len="med"/>
                    </a:lnR>
                    <a:lnT>
                      <a:noFill/>
                    </a:lnT>
                    <a:lnB>
                      <a:noFill/>
                    </a:lnB>
                  </a:tcPr>
                </a:tc>
                <a:tc>
                  <a:txBody>
                    <a:bodyPr/>
                    <a:lstStyle/>
                    <a:p>
                      <a:pPr fontAlgn="b"/>
                      <a:br>
                        <a:rPr lang="en-US" sz="1200">
                          <a:effectLst/>
                          <a:latin typeface="Aharoni" panose="02010803020104030203" pitchFamily="2" charset="-79"/>
                          <a:cs typeface="Aharoni" panose="02010803020104030203" pitchFamily="2" charset="-79"/>
                        </a:rPr>
                      </a:br>
                      <a:endParaRPr lang="en-US" sz="120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15</a:t>
                      </a:r>
                      <a:endParaRPr lang="en-US" sz="120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93.75%</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11.502</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0.719</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dirty="0">
                          <a:solidFill>
                            <a:srgbClr val="000000"/>
                          </a:solidFill>
                          <a:effectLst/>
                          <a:latin typeface="Aharoni" panose="02010803020104030203" pitchFamily="2" charset="-79"/>
                          <a:cs typeface="Aharoni" panose="02010803020104030203" pitchFamily="2" charset="-79"/>
                        </a:rPr>
                        <a:t>0.969</a:t>
                      </a:r>
                      <a:endParaRPr lang="en-US" sz="1200" dirty="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fontAlgn="b"/>
                      <a:br>
                        <a:rPr lang="en-US" sz="800">
                          <a:effectLst/>
                        </a:rPr>
                      </a:br>
                      <a:endParaRPr lang="en-US" sz="800">
                        <a:effectLst/>
                      </a:endParaRPr>
                    </a:p>
                  </a:txBody>
                  <a:tcPr marL="5526" marR="5526" marT="5526" marB="27628" anchor="b">
                    <a:lnL>
                      <a:noFill/>
                    </a:lnL>
                    <a:lnR>
                      <a:noFill/>
                    </a:lnR>
                    <a:lnT>
                      <a:noFill/>
                    </a:lnT>
                    <a:lnB>
                      <a:noFill/>
                    </a:lnB>
                  </a:tcPr>
                </a:tc>
                <a:extLst>
                  <a:ext uri="{0D108BD9-81ED-4DB2-BD59-A6C34878D82A}">
                    <a16:rowId xmlns:a16="http://schemas.microsoft.com/office/drawing/2014/main" val="1972059737"/>
                  </a:ext>
                </a:extLst>
              </a:tr>
              <a:tr h="306508">
                <a:tc>
                  <a:txBody>
                    <a:bodyPr/>
                    <a:lstStyle/>
                    <a:p>
                      <a:pPr algn="ct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10</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w="9525"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fontAlgn="b"/>
                      <a:br>
                        <a:rPr lang="en-US" sz="1200">
                          <a:effectLst/>
                          <a:latin typeface="Aharoni" panose="02010803020104030203" pitchFamily="2" charset="-79"/>
                          <a:cs typeface="Aharoni" panose="02010803020104030203" pitchFamily="2" charset="-79"/>
                        </a:rPr>
                      </a:br>
                      <a:endParaRPr lang="en-US" sz="120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14</a:t>
                      </a:r>
                      <a:endParaRPr lang="en-US" sz="120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2</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87.50%</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11.051</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0.691</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200" b="0" i="0" u="none" strike="noStrike" dirty="0">
                          <a:solidFill>
                            <a:srgbClr val="000000"/>
                          </a:solidFill>
                          <a:effectLst/>
                          <a:latin typeface="Aharoni" panose="02010803020104030203" pitchFamily="2" charset="-79"/>
                          <a:cs typeface="Aharoni" panose="02010803020104030203" pitchFamily="2" charset="-79"/>
                        </a:rPr>
                        <a:t>2.191</a:t>
                      </a:r>
                      <a:endParaRPr lang="en-US" sz="1200" dirty="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w="19050" cap="flat" cmpd="sng" algn="ctr">
                      <a:solidFill>
                        <a:srgbClr val="000000"/>
                      </a:solidFill>
                      <a:prstDash val="solid"/>
                      <a:round/>
                      <a:headEnd type="none" w="med" len="med"/>
                      <a:tailEnd type="none" w="med" len="med"/>
                    </a:lnB>
                  </a:tcPr>
                </a:tc>
                <a:tc>
                  <a:txBody>
                    <a:bodyPr/>
                    <a:lstStyle/>
                    <a:p>
                      <a:pPr fontAlgn="b"/>
                      <a:br>
                        <a:rPr lang="en-US" sz="800">
                          <a:effectLst/>
                        </a:rPr>
                      </a:br>
                      <a:endParaRPr lang="en-US" sz="800">
                        <a:effectLst/>
                      </a:endParaRPr>
                    </a:p>
                  </a:txBody>
                  <a:tcPr marL="5526" marR="5526" marT="5526" marB="27628" anchor="b">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236498"/>
                  </a:ext>
                </a:extLst>
              </a:tr>
              <a:tr h="306508">
                <a:tc>
                  <a:txBody>
                    <a:bodyPr/>
                    <a:lstStyle/>
                    <a:p>
                      <a:pPr rtl="0" fontAlgn="b">
                        <a:spcBef>
                          <a:spcPts val="0"/>
                        </a:spcBef>
                        <a:spcAft>
                          <a:spcPts val="0"/>
                        </a:spcAft>
                      </a:pPr>
                      <a:r>
                        <a:rPr lang="en-US" sz="1200" b="1" i="0" u="none" strike="noStrike">
                          <a:solidFill>
                            <a:srgbClr val="000000"/>
                          </a:solidFill>
                          <a:effectLst/>
                          <a:latin typeface="Aharoni" panose="02010803020104030203" pitchFamily="2" charset="-79"/>
                          <a:cs typeface="Aharoni" panose="02010803020104030203" pitchFamily="2" charset="-79"/>
                        </a:rPr>
                        <a:t>Average Test Run</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w="952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fontAlgn="b"/>
                      <a:br>
                        <a:rPr lang="en-US" sz="1200">
                          <a:effectLst/>
                          <a:latin typeface="Aharoni" panose="02010803020104030203" pitchFamily="2" charset="-79"/>
                          <a:cs typeface="Aharoni" panose="02010803020104030203" pitchFamily="2" charset="-79"/>
                        </a:rPr>
                      </a:br>
                      <a:endParaRPr lang="en-US" sz="120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200" b="1" i="0" u="none" strike="noStrike">
                          <a:solidFill>
                            <a:srgbClr val="000000"/>
                          </a:solidFill>
                          <a:effectLst/>
                          <a:latin typeface="Aharoni" panose="02010803020104030203" pitchFamily="2" charset="-79"/>
                          <a:cs typeface="Aharoni" panose="02010803020104030203" pitchFamily="2" charset="-79"/>
                        </a:rPr>
                        <a:t>14.1</a:t>
                      </a:r>
                      <a:endParaRPr lang="en-US" sz="120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200" b="1" i="0" u="none" strike="noStrike">
                          <a:solidFill>
                            <a:srgbClr val="000000"/>
                          </a:solidFill>
                          <a:effectLst/>
                          <a:latin typeface="Aharoni" panose="02010803020104030203" pitchFamily="2" charset="-79"/>
                          <a:cs typeface="Aharoni" panose="02010803020104030203" pitchFamily="2" charset="-79"/>
                        </a:rPr>
                        <a:t>1.9</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200" b="1" i="0" u="none" strike="noStrike">
                          <a:solidFill>
                            <a:srgbClr val="000000"/>
                          </a:solidFill>
                          <a:effectLst/>
                          <a:latin typeface="Aharoni" panose="02010803020104030203" pitchFamily="2" charset="-79"/>
                          <a:cs typeface="Aharoni" panose="02010803020104030203" pitchFamily="2" charset="-79"/>
                        </a:rPr>
                        <a:t>88.13%</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200" b="1" i="0" u="none" strike="noStrike">
                          <a:solidFill>
                            <a:srgbClr val="000000"/>
                          </a:solidFill>
                          <a:effectLst/>
                          <a:latin typeface="Aharoni" panose="02010803020104030203" pitchFamily="2" charset="-79"/>
                          <a:cs typeface="Aharoni" panose="02010803020104030203" pitchFamily="2" charset="-79"/>
                        </a:rPr>
                        <a:t>11.704</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9BC2E6"/>
                    </a:solidFill>
                  </a:tcPr>
                </a:tc>
                <a:tc>
                  <a:txBody>
                    <a:bodyPr/>
                    <a:lstStyle/>
                    <a:p>
                      <a:pPr rtl="0" fontAlgn="b">
                        <a:spcBef>
                          <a:spcPts val="0"/>
                        </a:spcBef>
                        <a:spcAft>
                          <a:spcPts val="0"/>
                        </a:spcAft>
                      </a:pPr>
                      <a:r>
                        <a:rPr lang="en-US" sz="1200" b="1" i="0" u="none" strike="noStrike">
                          <a:solidFill>
                            <a:srgbClr val="000000"/>
                          </a:solidFill>
                          <a:effectLst/>
                          <a:latin typeface="Aharoni" panose="02010803020104030203" pitchFamily="2" charset="-79"/>
                          <a:cs typeface="Aharoni" panose="02010803020104030203" pitchFamily="2" charset="-79"/>
                        </a:rPr>
                        <a:t>0.732</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9BC2E6"/>
                    </a:solidFill>
                  </a:tcPr>
                </a:tc>
                <a:tc>
                  <a:txBody>
                    <a:bodyPr/>
                    <a:lstStyle/>
                    <a:p>
                      <a:pPr rtl="0" fontAlgn="b">
                        <a:spcBef>
                          <a:spcPts val="0"/>
                        </a:spcBef>
                        <a:spcAft>
                          <a:spcPts val="0"/>
                        </a:spcAft>
                      </a:pPr>
                      <a:r>
                        <a:rPr lang="en-US" sz="1200" b="1" i="0" u="none" strike="noStrike" dirty="0">
                          <a:solidFill>
                            <a:srgbClr val="000000"/>
                          </a:solidFill>
                          <a:effectLst/>
                          <a:latin typeface="Aharoni" panose="02010803020104030203" pitchFamily="2" charset="-79"/>
                          <a:cs typeface="Aharoni" panose="02010803020104030203" pitchFamily="2" charset="-79"/>
                        </a:rPr>
                        <a:t>2.207</a:t>
                      </a:r>
                      <a:endParaRPr lang="en-US" sz="1200" dirty="0">
                        <a:effectLst/>
                        <a:latin typeface="Aharoni" panose="02010803020104030203" pitchFamily="2" charset="-79"/>
                        <a:cs typeface="Aharoni" panose="02010803020104030203" pitchFamily="2" charset="-79"/>
                      </a:endParaRPr>
                    </a:p>
                  </a:txBody>
                  <a:tcPr marL="5526" marR="5526" marT="5526" marB="27628"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fontAlgn="b"/>
                      <a:br>
                        <a:rPr lang="en-US" sz="800" dirty="0">
                          <a:effectLst/>
                        </a:rPr>
                      </a:br>
                      <a:endParaRPr lang="en-US" sz="800" dirty="0">
                        <a:effectLst/>
                      </a:endParaRPr>
                    </a:p>
                  </a:txBody>
                  <a:tcPr marL="5526" marR="5526" marT="5526" marB="27628"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2187388"/>
                  </a:ext>
                </a:extLst>
              </a:tr>
            </a:tbl>
          </a:graphicData>
        </a:graphic>
      </p:graphicFrame>
      <p:sp>
        <p:nvSpPr>
          <p:cNvPr id="5" name="Rectangle 1">
            <a:extLst>
              <a:ext uri="{FF2B5EF4-FFF2-40B4-BE49-F238E27FC236}">
                <a16:creationId xmlns:a16="http://schemas.microsoft.com/office/drawing/2014/main" id="{4ADE02CB-0137-DB92-88AA-EE7994CA19D6}"/>
              </a:ext>
            </a:extLst>
          </p:cNvPr>
          <p:cNvSpPr>
            <a:spLocks noChangeArrowheads="1"/>
          </p:cNvSpPr>
          <p:nvPr/>
        </p:nvSpPr>
        <p:spPr bwMode="auto">
          <a:xfrm>
            <a:off x="4503738" y="27193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62709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A1C24-0AB3-4099-3AA7-037DE798D94B}"/>
              </a:ext>
            </a:extLst>
          </p:cNvPr>
          <p:cNvSpPr>
            <a:spLocks noGrp="1"/>
          </p:cNvSpPr>
          <p:nvPr>
            <p:ph type="title"/>
          </p:nvPr>
        </p:nvSpPr>
        <p:spPr/>
        <p:txBody>
          <a:bodyPr/>
          <a:lstStyle/>
          <a:p>
            <a:r>
              <a:rPr lang="en-US" b="1" dirty="0">
                <a:solidFill>
                  <a:srgbClr val="2D3B45"/>
                </a:solidFill>
                <a:latin typeface="LatoWeb"/>
              </a:rPr>
              <a:t>1st Refinement</a:t>
            </a:r>
            <a:r>
              <a:rPr lang="en-US" dirty="0">
                <a:solidFill>
                  <a:srgbClr val="2D3B45"/>
                </a:solidFill>
                <a:latin typeface="LatoWeb"/>
              </a:rPr>
              <a:t> </a:t>
            </a:r>
            <a:endParaRPr lang="en-US" dirty="0"/>
          </a:p>
        </p:txBody>
      </p:sp>
      <p:sp>
        <p:nvSpPr>
          <p:cNvPr id="3" name="Content Placeholder 2">
            <a:extLst>
              <a:ext uri="{FF2B5EF4-FFF2-40B4-BE49-F238E27FC236}">
                <a16:creationId xmlns:a16="http://schemas.microsoft.com/office/drawing/2014/main" id="{350F0A90-B8D9-ACD4-B3D6-484C0B02FAF5}"/>
              </a:ext>
            </a:extLst>
          </p:cNvPr>
          <p:cNvSpPr>
            <a:spLocks noGrp="1"/>
          </p:cNvSpPr>
          <p:nvPr>
            <p:ph idx="1"/>
          </p:nvPr>
        </p:nvSpPr>
        <p:spPr/>
        <p:txBody>
          <a:bodyPr>
            <a:normAutofit/>
          </a:bodyPr>
          <a:lstStyle/>
          <a:p>
            <a:r>
              <a:rPr lang="en-US" sz="1800" i="0" dirty="0">
                <a:solidFill>
                  <a:srgbClr val="2D3B45"/>
                </a:solidFill>
                <a:effectLst/>
                <a:latin typeface="Aharoni" panose="02010803020104030203" pitchFamily="2" charset="-79"/>
                <a:cs typeface="Aharoni" panose="02010803020104030203" pitchFamily="2" charset="-79"/>
              </a:rPr>
              <a:t>The flashing worked as anticipated and made it easier to notice the new target.  We refined by changing the flashing color to be more pronounced. We decided this would be our new baseline.</a:t>
            </a:r>
            <a:endParaRPr lang="en-US" sz="1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471311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015C5-AD18-DD3B-2767-875482E908D3}"/>
              </a:ext>
            </a:extLst>
          </p:cNvPr>
          <p:cNvSpPr>
            <a:spLocks noGrp="1"/>
          </p:cNvSpPr>
          <p:nvPr>
            <p:ph type="title"/>
          </p:nvPr>
        </p:nvSpPr>
        <p:spPr/>
        <p:txBody>
          <a:bodyPr/>
          <a:lstStyle/>
          <a:p>
            <a:r>
              <a:rPr lang="en-US" b="1" dirty="0">
                <a:solidFill>
                  <a:srgbClr val="2D3B45"/>
                </a:solidFill>
                <a:latin typeface="LatoWeb"/>
              </a:rPr>
              <a:t>2nd Prototypes</a:t>
            </a:r>
            <a:r>
              <a:rPr lang="en-US" dirty="0">
                <a:solidFill>
                  <a:srgbClr val="2D3B45"/>
                </a:solidFill>
                <a:latin typeface="LatoWeb"/>
              </a:rPr>
              <a:t> </a:t>
            </a:r>
            <a:endParaRPr lang="en-US" dirty="0"/>
          </a:p>
        </p:txBody>
      </p:sp>
      <p:sp>
        <p:nvSpPr>
          <p:cNvPr id="3" name="Content Placeholder 2">
            <a:extLst>
              <a:ext uri="{FF2B5EF4-FFF2-40B4-BE49-F238E27FC236}">
                <a16:creationId xmlns:a16="http://schemas.microsoft.com/office/drawing/2014/main" id="{3F733ADC-5FAB-8C1C-D3AD-A18FAB813C2A}"/>
              </a:ext>
            </a:extLst>
          </p:cNvPr>
          <p:cNvSpPr>
            <a:spLocks noGrp="1"/>
          </p:cNvSpPr>
          <p:nvPr>
            <p:ph idx="1"/>
          </p:nvPr>
        </p:nvSpPr>
        <p:spPr/>
        <p:txBody>
          <a:bodyPr>
            <a:normAutofit/>
          </a:bodyPr>
          <a:lstStyle/>
          <a:p>
            <a:r>
              <a:rPr lang="en-US" b="1" dirty="0">
                <a:solidFill>
                  <a:srgbClr val="2D3B45"/>
                </a:solidFill>
                <a:latin typeface="LatoWeb"/>
              </a:rPr>
              <a:t>While running each test it appeared the cursor size effected the hit to miss ratio.  If the cursor was not fully on target a miss registered.  We reduced the size of the cursor by half to 20px.</a:t>
            </a:r>
          </a:p>
          <a:p>
            <a:endParaRPr lang="en-US" b="1" dirty="0">
              <a:solidFill>
                <a:srgbClr val="2D3B45"/>
              </a:solidFill>
              <a:latin typeface="LatoWeb"/>
            </a:endParaRPr>
          </a:p>
          <a:p>
            <a:endParaRPr lang="en-US" dirty="0"/>
          </a:p>
          <a:p>
            <a:r>
              <a:rPr lang="en-US" dirty="0"/>
              <a:t>  </a:t>
            </a:r>
            <a:r>
              <a:rPr lang="en-US" sz="1400" dirty="0">
                <a:latin typeface="Times New Roman" panose="02020603050405020304" pitchFamily="18" charset="0"/>
                <a:cs typeface="Times New Roman" panose="02020603050405020304" pitchFamily="18" charset="0"/>
              </a:rPr>
              <a:t>ellipse(mouseX, mouseY, 20, 20); //draw user cursor as a circle with a diameter of 20</a:t>
            </a:r>
            <a:br>
              <a:rPr lang="en-US" dirty="0"/>
            </a:br>
            <a:endParaRPr lang="en-US" dirty="0"/>
          </a:p>
        </p:txBody>
      </p:sp>
    </p:spTree>
    <p:extLst>
      <p:ext uri="{BB962C8B-B14F-4D97-AF65-F5344CB8AC3E}">
        <p14:creationId xmlns:p14="http://schemas.microsoft.com/office/powerpoint/2010/main" val="1060038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537A-F0B6-8489-6B11-CE73289C0052}"/>
              </a:ext>
            </a:extLst>
          </p:cNvPr>
          <p:cNvSpPr>
            <a:spLocks noGrp="1"/>
          </p:cNvSpPr>
          <p:nvPr>
            <p:ph type="title"/>
          </p:nvPr>
        </p:nvSpPr>
        <p:spPr/>
        <p:txBody>
          <a:bodyPr>
            <a:normAutofit/>
          </a:bodyPr>
          <a:lstStyle/>
          <a:p>
            <a:r>
              <a:rPr lang="en-US" b="1" dirty="0">
                <a:solidFill>
                  <a:srgbClr val="2D3B45"/>
                </a:solidFill>
                <a:latin typeface="LatoWeb"/>
              </a:rPr>
              <a:t>2nd Testing</a:t>
            </a:r>
            <a:r>
              <a:rPr lang="en-US" dirty="0">
                <a:solidFill>
                  <a:srgbClr val="2D3B45"/>
                </a:solidFill>
                <a:latin typeface="LatoWeb"/>
              </a:rPr>
              <a:t> </a:t>
            </a:r>
            <a:br>
              <a:rPr lang="en-US" dirty="0">
                <a:solidFill>
                  <a:srgbClr val="2D3B45"/>
                </a:solidFill>
                <a:latin typeface="LatoWeb"/>
              </a:rPr>
            </a:br>
            <a:r>
              <a:rPr lang="en-US" sz="2000" dirty="0">
                <a:solidFill>
                  <a:srgbClr val="2D3B45"/>
                </a:solidFill>
                <a:latin typeface="Aharoni" panose="02010803020104030203" pitchFamily="2" charset="-79"/>
                <a:cs typeface="Aharoni" panose="02010803020104030203" pitchFamily="2" charset="-79"/>
              </a:rPr>
              <a:t>Testing involved multiple runs of code the averaging the results</a:t>
            </a:r>
            <a:endParaRPr lang="en-US" sz="2000" dirty="0"/>
          </a:p>
        </p:txBody>
      </p:sp>
      <p:sp>
        <p:nvSpPr>
          <p:cNvPr id="3" name="Content Placeholder 2">
            <a:extLst>
              <a:ext uri="{FF2B5EF4-FFF2-40B4-BE49-F238E27FC236}">
                <a16:creationId xmlns:a16="http://schemas.microsoft.com/office/drawing/2014/main" id="{ED02B04B-5A6E-11A3-9165-6D4F2E788607}"/>
              </a:ext>
            </a:extLst>
          </p:cNvPr>
          <p:cNvSpPr>
            <a:spLocks noGrp="1"/>
          </p:cNvSpPr>
          <p:nvPr>
            <p:ph idx="1"/>
          </p:nvPr>
        </p:nvSpPr>
        <p:spPr/>
        <p:txBody>
          <a:bodyPr/>
          <a:lstStyle/>
          <a:p>
            <a:br>
              <a:rPr lang="en-US" dirty="0"/>
            </a:br>
            <a:endParaRPr lang="en-US" dirty="0"/>
          </a:p>
        </p:txBody>
      </p:sp>
      <p:graphicFrame>
        <p:nvGraphicFramePr>
          <p:cNvPr id="4" name="Table 3">
            <a:extLst>
              <a:ext uri="{FF2B5EF4-FFF2-40B4-BE49-F238E27FC236}">
                <a16:creationId xmlns:a16="http://schemas.microsoft.com/office/drawing/2014/main" id="{16837B34-B033-F477-181A-C8E74BAB48B5}"/>
              </a:ext>
            </a:extLst>
          </p:cNvPr>
          <p:cNvGraphicFramePr>
            <a:graphicFrameLocks noGrp="1"/>
          </p:cNvGraphicFramePr>
          <p:nvPr>
            <p:extLst>
              <p:ext uri="{D42A27DB-BD31-4B8C-83A1-F6EECF244321}">
                <p14:modId xmlns:p14="http://schemas.microsoft.com/office/powerpoint/2010/main" val="3363870149"/>
              </p:ext>
            </p:extLst>
          </p:nvPr>
        </p:nvGraphicFramePr>
        <p:xfrm>
          <a:off x="628581" y="2146388"/>
          <a:ext cx="8914811" cy="4711612"/>
        </p:xfrm>
        <a:graphic>
          <a:graphicData uri="http://schemas.openxmlformats.org/drawingml/2006/table">
            <a:tbl>
              <a:tblPr/>
              <a:tblGrid>
                <a:gridCol w="2759891">
                  <a:extLst>
                    <a:ext uri="{9D8B030D-6E8A-4147-A177-3AD203B41FA5}">
                      <a16:colId xmlns:a16="http://schemas.microsoft.com/office/drawing/2014/main" val="344186938"/>
                    </a:ext>
                  </a:extLst>
                </a:gridCol>
                <a:gridCol w="121989">
                  <a:extLst>
                    <a:ext uri="{9D8B030D-6E8A-4147-A177-3AD203B41FA5}">
                      <a16:colId xmlns:a16="http://schemas.microsoft.com/office/drawing/2014/main" val="3127151648"/>
                    </a:ext>
                  </a:extLst>
                </a:gridCol>
                <a:gridCol w="485409">
                  <a:extLst>
                    <a:ext uri="{9D8B030D-6E8A-4147-A177-3AD203B41FA5}">
                      <a16:colId xmlns:a16="http://schemas.microsoft.com/office/drawing/2014/main" val="3402839470"/>
                    </a:ext>
                  </a:extLst>
                </a:gridCol>
                <a:gridCol w="637965">
                  <a:extLst>
                    <a:ext uri="{9D8B030D-6E8A-4147-A177-3AD203B41FA5}">
                      <a16:colId xmlns:a16="http://schemas.microsoft.com/office/drawing/2014/main" val="104761768"/>
                    </a:ext>
                  </a:extLst>
                </a:gridCol>
                <a:gridCol w="721177">
                  <a:extLst>
                    <a:ext uri="{9D8B030D-6E8A-4147-A177-3AD203B41FA5}">
                      <a16:colId xmlns:a16="http://schemas.microsoft.com/office/drawing/2014/main" val="760023574"/>
                    </a:ext>
                  </a:extLst>
                </a:gridCol>
                <a:gridCol w="1123373">
                  <a:extLst>
                    <a:ext uri="{9D8B030D-6E8A-4147-A177-3AD203B41FA5}">
                      <a16:colId xmlns:a16="http://schemas.microsoft.com/office/drawing/2014/main" val="47994942"/>
                    </a:ext>
                  </a:extLst>
                </a:gridCol>
                <a:gridCol w="1858422">
                  <a:extLst>
                    <a:ext uri="{9D8B030D-6E8A-4147-A177-3AD203B41FA5}">
                      <a16:colId xmlns:a16="http://schemas.microsoft.com/office/drawing/2014/main" val="3097855549"/>
                    </a:ext>
                  </a:extLst>
                </a:gridCol>
                <a:gridCol w="1206585">
                  <a:extLst>
                    <a:ext uri="{9D8B030D-6E8A-4147-A177-3AD203B41FA5}">
                      <a16:colId xmlns:a16="http://schemas.microsoft.com/office/drawing/2014/main" val="4082593643"/>
                    </a:ext>
                  </a:extLst>
                </a:gridCol>
              </a:tblGrid>
              <a:tr h="323558">
                <a:tc>
                  <a:txBody>
                    <a:bodyPr/>
                    <a:lstStyle/>
                    <a:p>
                      <a:pPr algn="ctr" rtl="0" fontAlgn="b">
                        <a:spcBef>
                          <a:spcPts val="0"/>
                        </a:spcBef>
                        <a:spcAft>
                          <a:spcPts val="0"/>
                        </a:spcAft>
                      </a:pPr>
                      <a:r>
                        <a:rPr lang="en-US" sz="800" b="1" i="0" u="none" strike="noStrike" dirty="0">
                          <a:solidFill>
                            <a:srgbClr val="000000"/>
                          </a:solidFill>
                          <a:effectLst/>
                          <a:latin typeface="Aharoni" panose="02010803020104030203" pitchFamily="2" charset="-79"/>
                          <a:cs typeface="Aharoni" panose="02010803020104030203" pitchFamily="2" charset="-79"/>
                        </a:rPr>
                        <a:t>Cursor Code Test Run</a:t>
                      </a:r>
                      <a:endParaRPr lang="en-US" sz="800" dirty="0">
                        <a:effectLst/>
                        <a:latin typeface="Aharoni" panose="02010803020104030203" pitchFamily="2" charset="-79"/>
                        <a:cs typeface="Aharoni" panose="02010803020104030203" pitchFamily="2" charset="-79"/>
                      </a:endParaRPr>
                    </a:p>
                  </a:txBody>
                  <a:tcPr marL="5526" marR="5526" marT="5526" marB="27628" anchor="b">
                    <a:lnL>
                      <a:noFill/>
                    </a:lnL>
                    <a:lnR w="9525"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a:txBody>
                    <a:bodyPr/>
                    <a:lstStyle/>
                    <a:p>
                      <a:pPr fontAlgn="b"/>
                      <a:br>
                        <a:rPr lang="en-US" sz="800" dirty="0">
                          <a:effectLst/>
                          <a:latin typeface="Aharoni" panose="02010803020104030203" pitchFamily="2" charset="-79"/>
                          <a:cs typeface="Aharoni" panose="02010803020104030203" pitchFamily="2" charset="-79"/>
                        </a:rPr>
                      </a:br>
                      <a:endParaRPr lang="en-US" sz="800" dirty="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800" b="1" i="0" u="none" strike="noStrike" dirty="0">
                          <a:solidFill>
                            <a:srgbClr val="000000"/>
                          </a:solidFill>
                          <a:effectLst/>
                          <a:latin typeface="Aharoni" panose="02010803020104030203" pitchFamily="2" charset="-79"/>
                          <a:cs typeface="Aharoni" panose="02010803020104030203" pitchFamily="2" charset="-79"/>
                        </a:rPr>
                        <a:t>Hits</a:t>
                      </a:r>
                      <a:endParaRPr lang="en-US" sz="800" dirty="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a:noFill/>
                    </a:lnR>
                    <a:lnT>
                      <a:noFill/>
                    </a:lnT>
                    <a:lnB w="9525"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800" b="1" i="0" u="none" strike="noStrike" dirty="0">
                          <a:solidFill>
                            <a:srgbClr val="000000"/>
                          </a:solidFill>
                          <a:effectLst/>
                          <a:latin typeface="Aharoni" panose="02010803020104030203" pitchFamily="2" charset="-79"/>
                          <a:cs typeface="Aharoni" panose="02010803020104030203" pitchFamily="2" charset="-79"/>
                        </a:rPr>
                        <a:t>Misses</a:t>
                      </a:r>
                      <a:endParaRPr lang="en-US" sz="800" dirty="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w="9525"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800" b="1" i="0" u="none" strike="noStrike" dirty="0">
                          <a:solidFill>
                            <a:srgbClr val="000000"/>
                          </a:solidFill>
                          <a:effectLst/>
                          <a:latin typeface="Aharoni" panose="02010803020104030203" pitchFamily="2" charset="-79"/>
                          <a:cs typeface="Aharoni" panose="02010803020104030203" pitchFamily="2" charset="-79"/>
                        </a:rPr>
                        <a:t>Accuracy</a:t>
                      </a:r>
                      <a:endParaRPr lang="en-US" sz="800" dirty="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w="9525"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800" b="1" i="0" u="none" strike="noStrike" dirty="0">
                          <a:solidFill>
                            <a:srgbClr val="000000"/>
                          </a:solidFill>
                          <a:effectLst/>
                          <a:latin typeface="Aharoni" panose="02010803020104030203" pitchFamily="2" charset="-79"/>
                          <a:cs typeface="Aharoni" panose="02010803020104030203" pitchFamily="2" charset="-79"/>
                        </a:rPr>
                        <a:t>Total Time Taken</a:t>
                      </a:r>
                      <a:endParaRPr lang="en-US" sz="800" dirty="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w="9525"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800" b="1" i="0" u="none" strike="noStrike" dirty="0">
                          <a:solidFill>
                            <a:srgbClr val="000000"/>
                          </a:solidFill>
                          <a:effectLst/>
                          <a:latin typeface="Aharoni" panose="02010803020104030203" pitchFamily="2" charset="-79"/>
                          <a:cs typeface="Aharoni" panose="02010803020104030203" pitchFamily="2" charset="-79"/>
                        </a:rPr>
                        <a:t>Average Time for Each Button</a:t>
                      </a:r>
                      <a:endParaRPr lang="en-US" sz="800" dirty="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w="9525"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800" b="1" i="0" u="none" strike="noStrike" dirty="0">
                          <a:solidFill>
                            <a:srgbClr val="000000"/>
                          </a:solidFill>
                          <a:effectLst/>
                          <a:latin typeface="Aharoni" panose="02010803020104030203" pitchFamily="2" charset="-79"/>
                          <a:cs typeface="Aharoni" panose="02010803020104030203" pitchFamily="2" charset="-79"/>
                        </a:rPr>
                        <a:t>Avg Time + Penalty</a:t>
                      </a:r>
                      <a:endParaRPr lang="en-US" sz="800" dirty="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2140901"/>
                  </a:ext>
                </a:extLst>
              </a:tr>
              <a:tr h="323558">
                <a:tc>
                  <a:txBody>
                    <a:bodyPr/>
                    <a:lstStyle/>
                    <a:p>
                      <a:pPr algn="ct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a:txBody>
                    <a:bodyPr/>
                    <a:lstStyle/>
                    <a:p>
                      <a:pPr fontAlgn="b"/>
                      <a:br>
                        <a:rPr lang="en-US" sz="1200">
                          <a:effectLst/>
                          <a:latin typeface="Aharoni" panose="02010803020104030203" pitchFamily="2" charset="-79"/>
                          <a:cs typeface="Aharoni" panose="02010803020104030203" pitchFamily="2" charset="-79"/>
                        </a:rPr>
                      </a:br>
                      <a:endParaRPr lang="en-US" sz="120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12</a:t>
                      </a:r>
                      <a:endParaRPr lang="en-US" sz="120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4</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w="9525" cap="flat" cmpd="sng" algn="ctr">
                      <a:solidFill>
                        <a:srgbClr val="000000"/>
                      </a:solidFill>
                      <a:prstDash val="solid"/>
                      <a:round/>
                      <a:headEnd type="none" w="med" len="med"/>
                      <a:tailEnd type="none" w="med" len="med"/>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75.00%</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w="9525" cap="flat" cmpd="sng" algn="ctr">
                      <a:solidFill>
                        <a:srgbClr val="000000"/>
                      </a:solidFill>
                      <a:prstDash val="solid"/>
                      <a:round/>
                      <a:headEnd type="none" w="med" len="med"/>
                      <a:tailEnd type="none" w="med" len="med"/>
                    </a:lnT>
                    <a:lnB>
                      <a:noFill/>
                    </a:lnB>
                  </a:tcPr>
                </a:tc>
                <a:tc>
                  <a:txBody>
                    <a:bodyPr/>
                    <a:lstStyle/>
                    <a:p>
                      <a:pPr rtl="0" fontAlgn="b">
                        <a:spcBef>
                          <a:spcPts val="0"/>
                        </a:spcBef>
                        <a:spcAft>
                          <a:spcPts val="0"/>
                        </a:spcAft>
                      </a:pPr>
                      <a:r>
                        <a:rPr lang="en-US" sz="1200" b="0" i="0" u="none" strike="noStrike" dirty="0">
                          <a:solidFill>
                            <a:srgbClr val="000000"/>
                          </a:solidFill>
                          <a:effectLst/>
                          <a:latin typeface="Aharoni" panose="02010803020104030203" pitchFamily="2" charset="-79"/>
                          <a:cs typeface="Aharoni" panose="02010803020104030203" pitchFamily="2" charset="-79"/>
                        </a:rPr>
                        <a:t>13.152</a:t>
                      </a:r>
                      <a:endParaRPr lang="en-US" sz="1200" dirty="0">
                        <a:effectLst/>
                        <a:latin typeface="Aharoni" panose="02010803020104030203" pitchFamily="2" charset="-79"/>
                        <a:cs typeface="Aharoni" panose="02010803020104030203" pitchFamily="2" charset="-79"/>
                      </a:endParaRPr>
                    </a:p>
                  </a:txBody>
                  <a:tcPr marL="5526" marR="5526" marT="5526" marB="27628" anchor="b">
                    <a:lnL>
                      <a:noFill/>
                    </a:lnL>
                    <a:lnR>
                      <a:noFill/>
                    </a:lnR>
                    <a:lnT w="9525" cap="flat" cmpd="sng" algn="ctr">
                      <a:solidFill>
                        <a:srgbClr val="000000"/>
                      </a:solidFill>
                      <a:prstDash val="solid"/>
                      <a:round/>
                      <a:headEnd type="none" w="med" len="med"/>
                      <a:tailEnd type="none" w="med" len="med"/>
                    </a:lnT>
                    <a:lnB>
                      <a:noFill/>
                    </a:lnB>
                  </a:tcPr>
                </a:tc>
                <a:tc>
                  <a:txBody>
                    <a:bodyPr/>
                    <a:lstStyle/>
                    <a:p>
                      <a:pPr rtl="0" fontAlgn="b">
                        <a:spcBef>
                          <a:spcPts val="0"/>
                        </a:spcBef>
                        <a:spcAft>
                          <a:spcPts val="0"/>
                        </a:spcAft>
                      </a:pPr>
                      <a:r>
                        <a:rPr lang="en-US" sz="1200" b="0" i="0" u="none" strike="noStrike" dirty="0">
                          <a:solidFill>
                            <a:srgbClr val="000000"/>
                          </a:solidFill>
                          <a:effectLst/>
                          <a:latin typeface="Aharoni" panose="02010803020104030203" pitchFamily="2" charset="-79"/>
                          <a:cs typeface="Aharoni" panose="02010803020104030203" pitchFamily="2" charset="-79"/>
                        </a:rPr>
                        <a:t>0.822</a:t>
                      </a:r>
                      <a:endParaRPr lang="en-US" sz="1200" dirty="0">
                        <a:effectLst/>
                        <a:latin typeface="Aharoni" panose="02010803020104030203" pitchFamily="2" charset="-79"/>
                        <a:cs typeface="Aharoni" panose="02010803020104030203" pitchFamily="2" charset="-79"/>
                      </a:endParaRPr>
                    </a:p>
                  </a:txBody>
                  <a:tcPr marL="5526" marR="5526" marT="5526" marB="27628" anchor="b">
                    <a:lnL>
                      <a:noFill/>
                    </a:lnL>
                    <a:lnR>
                      <a:noFill/>
                    </a:lnR>
                    <a:lnT w="9525" cap="flat" cmpd="sng" algn="ctr">
                      <a:solidFill>
                        <a:srgbClr val="000000"/>
                      </a:solidFill>
                      <a:prstDash val="solid"/>
                      <a:round/>
                      <a:headEnd type="none" w="med" len="med"/>
                      <a:tailEnd type="none" w="med" len="med"/>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4.822</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w="9525"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179676801"/>
                  </a:ext>
                </a:extLst>
              </a:tr>
              <a:tr h="323558">
                <a:tc>
                  <a:txBody>
                    <a:bodyPr/>
                    <a:lstStyle/>
                    <a:p>
                      <a:pPr algn="ct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2</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w="9525" cap="flat" cmpd="sng" algn="ctr">
                      <a:solidFill>
                        <a:srgbClr val="000000"/>
                      </a:solidFill>
                      <a:prstDash val="solid"/>
                      <a:round/>
                      <a:headEnd type="none" w="med" len="med"/>
                      <a:tailEnd type="none" w="med" len="med"/>
                    </a:lnR>
                    <a:lnT>
                      <a:noFill/>
                    </a:lnT>
                    <a:lnB>
                      <a:noFill/>
                    </a:lnB>
                  </a:tcPr>
                </a:tc>
                <a:tc>
                  <a:txBody>
                    <a:bodyPr/>
                    <a:lstStyle/>
                    <a:p>
                      <a:pPr fontAlgn="b"/>
                      <a:br>
                        <a:rPr lang="en-US" sz="1200">
                          <a:effectLst/>
                          <a:latin typeface="Aharoni" panose="02010803020104030203" pitchFamily="2" charset="-79"/>
                          <a:cs typeface="Aharoni" panose="02010803020104030203" pitchFamily="2" charset="-79"/>
                        </a:rPr>
                      </a:br>
                      <a:endParaRPr lang="en-US" sz="120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14</a:t>
                      </a:r>
                      <a:endParaRPr lang="en-US" sz="120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2</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87.50%</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15.918</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0.995</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2.495</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extLst>
                  <a:ext uri="{0D108BD9-81ED-4DB2-BD59-A6C34878D82A}">
                    <a16:rowId xmlns:a16="http://schemas.microsoft.com/office/drawing/2014/main" val="1274853420"/>
                  </a:ext>
                </a:extLst>
              </a:tr>
              <a:tr h="323558">
                <a:tc>
                  <a:txBody>
                    <a:bodyPr/>
                    <a:lstStyle/>
                    <a:p>
                      <a:pPr algn="ctr" rtl="0" fontAlgn="b">
                        <a:spcBef>
                          <a:spcPts val="0"/>
                        </a:spcBef>
                        <a:spcAft>
                          <a:spcPts val="0"/>
                        </a:spcAft>
                      </a:pPr>
                      <a:r>
                        <a:rPr lang="en-US" sz="1200" b="0" i="0" u="none" strike="noStrike" dirty="0">
                          <a:solidFill>
                            <a:srgbClr val="000000"/>
                          </a:solidFill>
                          <a:effectLst/>
                          <a:latin typeface="Aharoni" panose="02010803020104030203" pitchFamily="2" charset="-79"/>
                          <a:cs typeface="Aharoni" panose="02010803020104030203" pitchFamily="2" charset="-79"/>
                        </a:rPr>
                        <a:t>3</a:t>
                      </a:r>
                      <a:endParaRPr lang="en-US" sz="1200" dirty="0">
                        <a:effectLst/>
                        <a:latin typeface="Aharoni" panose="02010803020104030203" pitchFamily="2" charset="-79"/>
                        <a:cs typeface="Aharoni" panose="02010803020104030203" pitchFamily="2" charset="-79"/>
                      </a:endParaRPr>
                    </a:p>
                  </a:txBody>
                  <a:tcPr marL="5526" marR="5526" marT="5526" marB="27628" anchor="b">
                    <a:lnL>
                      <a:noFill/>
                    </a:lnL>
                    <a:lnR w="9525" cap="flat" cmpd="sng" algn="ctr">
                      <a:solidFill>
                        <a:srgbClr val="000000"/>
                      </a:solidFill>
                      <a:prstDash val="solid"/>
                      <a:round/>
                      <a:headEnd type="none" w="med" len="med"/>
                      <a:tailEnd type="none" w="med" len="med"/>
                    </a:lnR>
                    <a:lnT>
                      <a:noFill/>
                    </a:lnT>
                    <a:lnB>
                      <a:noFill/>
                    </a:lnB>
                  </a:tcPr>
                </a:tc>
                <a:tc>
                  <a:txBody>
                    <a:bodyPr/>
                    <a:lstStyle/>
                    <a:p>
                      <a:pPr fontAlgn="b"/>
                      <a:br>
                        <a:rPr lang="en-US" sz="1200">
                          <a:effectLst/>
                          <a:latin typeface="Aharoni" panose="02010803020104030203" pitchFamily="2" charset="-79"/>
                          <a:cs typeface="Aharoni" panose="02010803020104030203" pitchFamily="2" charset="-79"/>
                        </a:rPr>
                      </a:br>
                      <a:endParaRPr lang="en-US" sz="120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16</a:t>
                      </a:r>
                      <a:endParaRPr lang="en-US" sz="120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0</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100.00%</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13.633</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0.852</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dirty="0">
                          <a:solidFill>
                            <a:srgbClr val="000000"/>
                          </a:solidFill>
                          <a:effectLst/>
                          <a:latin typeface="Aharoni" panose="02010803020104030203" pitchFamily="2" charset="-79"/>
                          <a:cs typeface="Aharoni" panose="02010803020104030203" pitchFamily="2" charset="-79"/>
                        </a:rPr>
                        <a:t>0.852</a:t>
                      </a:r>
                      <a:endParaRPr lang="en-US" sz="1200" dirty="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extLst>
                  <a:ext uri="{0D108BD9-81ED-4DB2-BD59-A6C34878D82A}">
                    <a16:rowId xmlns:a16="http://schemas.microsoft.com/office/drawing/2014/main" val="3986485592"/>
                  </a:ext>
                </a:extLst>
              </a:tr>
              <a:tr h="323558">
                <a:tc>
                  <a:txBody>
                    <a:bodyPr/>
                    <a:lstStyle/>
                    <a:p>
                      <a:pPr algn="ct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4</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w="9525" cap="flat" cmpd="sng" algn="ctr">
                      <a:solidFill>
                        <a:srgbClr val="000000"/>
                      </a:solidFill>
                      <a:prstDash val="solid"/>
                      <a:round/>
                      <a:headEnd type="none" w="med" len="med"/>
                      <a:tailEnd type="none" w="med" len="med"/>
                    </a:lnR>
                    <a:lnT>
                      <a:noFill/>
                    </a:lnT>
                    <a:lnB>
                      <a:noFill/>
                    </a:lnB>
                  </a:tcPr>
                </a:tc>
                <a:tc>
                  <a:txBody>
                    <a:bodyPr/>
                    <a:lstStyle/>
                    <a:p>
                      <a:pPr fontAlgn="b"/>
                      <a:br>
                        <a:rPr lang="en-US" sz="1200">
                          <a:effectLst/>
                          <a:latin typeface="Aharoni" panose="02010803020104030203" pitchFamily="2" charset="-79"/>
                          <a:cs typeface="Aharoni" panose="02010803020104030203" pitchFamily="2" charset="-79"/>
                        </a:rPr>
                      </a:br>
                      <a:endParaRPr lang="en-US" sz="120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15</a:t>
                      </a:r>
                      <a:endParaRPr lang="en-US" sz="120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93.75%</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13.150</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0.822</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1.072</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extLst>
                  <a:ext uri="{0D108BD9-81ED-4DB2-BD59-A6C34878D82A}">
                    <a16:rowId xmlns:a16="http://schemas.microsoft.com/office/drawing/2014/main" val="1456072539"/>
                  </a:ext>
                </a:extLst>
              </a:tr>
              <a:tr h="323558">
                <a:tc>
                  <a:txBody>
                    <a:bodyPr/>
                    <a:lstStyle/>
                    <a:p>
                      <a:pPr algn="ct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5</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w="9525" cap="flat" cmpd="sng" algn="ctr">
                      <a:solidFill>
                        <a:srgbClr val="000000"/>
                      </a:solidFill>
                      <a:prstDash val="solid"/>
                      <a:round/>
                      <a:headEnd type="none" w="med" len="med"/>
                      <a:tailEnd type="none" w="med" len="med"/>
                    </a:lnR>
                    <a:lnT>
                      <a:noFill/>
                    </a:lnT>
                    <a:lnB>
                      <a:noFill/>
                    </a:lnB>
                  </a:tcPr>
                </a:tc>
                <a:tc>
                  <a:txBody>
                    <a:bodyPr/>
                    <a:lstStyle/>
                    <a:p>
                      <a:pPr fontAlgn="b"/>
                      <a:br>
                        <a:rPr lang="en-US" sz="1200">
                          <a:effectLst/>
                          <a:latin typeface="Aharoni" panose="02010803020104030203" pitchFamily="2" charset="-79"/>
                          <a:cs typeface="Aharoni" panose="02010803020104030203" pitchFamily="2" charset="-79"/>
                        </a:rPr>
                      </a:br>
                      <a:endParaRPr lang="en-US" sz="120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13</a:t>
                      </a:r>
                      <a:endParaRPr lang="en-US" sz="120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3</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dirty="0">
                          <a:solidFill>
                            <a:srgbClr val="000000"/>
                          </a:solidFill>
                          <a:effectLst/>
                          <a:latin typeface="Aharoni" panose="02010803020104030203" pitchFamily="2" charset="-79"/>
                          <a:cs typeface="Aharoni" panose="02010803020104030203" pitchFamily="2" charset="-79"/>
                        </a:rPr>
                        <a:t>81.25%</a:t>
                      </a:r>
                      <a:endParaRPr lang="en-US" sz="1200" dirty="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12.251</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0.766</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3.516</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extLst>
                  <a:ext uri="{0D108BD9-81ED-4DB2-BD59-A6C34878D82A}">
                    <a16:rowId xmlns:a16="http://schemas.microsoft.com/office/drawing/2014/main" val="3916065114"/>
                  </a:ext>
                </a:extLst>
              </a:tr>
              <a:tr h="323558">
                <a:tc>
                  <a:txBody>
                    <a:bodyPr/>
                    <a:lstStyle/>
                    <a:p>
                      <a:pPr algn="ct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6</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w="9525" cap="flat" cmpd="sng" algn="ctr">
                      <a:solidFill>
                        <a:srgbClr val="000000"/>
                      </a:solidFill>
                      <a:prstDash val="solid"/>
                      <a:round/>
                      <a:headEnd type="none" w="med" len="med"/>
                      <a:tailEnd type="none" w="med" len="med"/>
                    </a:lnR>
                    <a:lnT>
                      <a:noFill/>
                    </a:lnT>
                    <a:lnB>
                      <a:noFill/>
                    </a:lnB>
                  </a:tcPr>
                </a:tc>
                <a:tc>
                  <a:txBody>
                    <a:bodyPr/>
                    <a:lstStyle/>
                    <a:p>
                      <a:pPr fontAlgn="b"/>
                      <a:br>
                        <a:rPr lang="en-US" sz="1200">
                          <a:effectLst/>
                          <a:latin typeface="Aharoni" panose="02010803020104030203" pitchFamily="2" charset="-79"/>
                          <a:cs typeface="Aharoni" panose="02010803020104030203" pitchFamily="2" charset="-79"/>
                        </a:rPr>
                      </a:br>
                      <a:endParaRPr lang="en-US" sz="120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15</a:t>
                      </a:r>
                      <a:endParaRPr lang="en-US" sz="120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dirty="0">
                          <a:solidFill>
                            <a:srgbClr val="000000"/>
                          </a:solidFill>
                          <a:effectLst/>
                          <a:latin typeface="Aharoni" panose="02010803020104030203" pitchFamily="2" charset="-79"/>
                          <a:cs typeface="Aharoni" panose="02010803020104030203" pitchFamily="2" charset="-79"/>
                        </a:rPr>
                        <a:t>93.75%</a:t>
                      </a:r>
                      <a:endParaRPr lang="en-US" sz="1200" dirty="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14.821</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0.962</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1.176</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extLst>
                  <a:ext uri="{0D108BD9-81ED-4DB2-BD59-A6C34878D82A}">
                    <a16:rowId xmlns:a16="http://schemas.microsoft.com/office/drawing/2014/main" val="4231144216"/>
                  </a:ext>
                </a:extLst>
              </a:tr>
              <a:tr h="323558">
                <a:tc>
                  <a:txBody>
                    <a:bodyPr/>
                    <a:lstStyle/>
                    <a:p>
                      <a:pPr algn="ct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7</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w="9525" cap="flat" cmpd="sng" algn="ctr">
                      <a:solidFill>
                        <a:srgbClr val="000000"/>
                      </a:solidFill>
                      <a:prstDash val="solid"/>
                      <a:round/>
                      <a:headEnd type="none" w="med" len="med"/>
                      <a:tailEnd type="none" w="med" len="med"/>
                    </a:lnR>
                    <a:lnT>
                      <a:noFill/>
                    </a:lnT>
                    <a:lnB>
                      <a:noFill/>
                    </a:lnB>
                  </a:tcPr>
                </a:tc>
                <a:tc>
                  <a:txBody>
                    <a:bodyPr/>
                    <a:lstStyle/>
                    <a:p>
                      <a:pPr fontAlgn="b"/>
                      <a:br>
                        <a:rPr lang="en-US" sz="1200">
                          <a:effectLst/>
                          <a:latin typeface="Aharoni" panose="02010803020104030203" pitchFamily="2" charset="-79"/>
                          <a:cs typeface="Aharoni" panose="02010803020104030203" pitchFamily="2" charset="-79"/>
                        </a:rPr>
                      </a:br>
                      <a:endParaRPr lang="en-US" sz="120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15</a:t>
                      </a:r>
                      <a:endParaRPr lang="en-US" sz="120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93.75%</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13.402</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0.838</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1.088</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extLst>
                  <a:ext uri="{0D108BD9-81ED-4DB2-BD59-A6C34878D82A}">
                    <a16:rowId xmlns:a16="http://schemas.microsoft.com/office/drawing/2014/main" val="2701848539"/>
                  </a:ext>
                </a:extLst>
              </a:tr>
              <a:tr h="323558">
                <a:tc>
                  <a:txBody>
                    <a:bodyPr/>
                    <a:lstStyle/>
                    <a:p>
                      <a:pPr algn="ct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8</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w="9525" cap="flat" cmpd="sng" algn="ctr">
                      <a:solidFill>
                        <a:srgbClr val="000000"/>
                      </a:solidFill>
                      <a:prstDash val="solid"/>
                      <a:round/>
                      <a:headEnd type="none" w="med" len="med"/>
                      <a:tailEnd type="none" w="med" len="med"/>
                    </a:lnR>
                    <a:lnT>
                      <a:noFill/>
                    </a:lnT>
                    <a:lnB>
                      <a:noFill/>
                    </a:lnB>
                  </a:tcPr>
                </a:tc>
                <a:tc>
                  <a:txBody>
                    <a:bodyPr/>
                    <a:lstStyle/>
                    <a:p>
                      <a:pPr fontAlgn="b"/>
                      <a:br>
                        <a:rPr lang="en-US" sz="1200">
                          <a:effectLst/>
                          <a:latin typeface="Aharoni" panose="02010803020104030203" pitchFamily="2" charset="-79"/>
                          <a:cs typeface="Aharoni" panose="02010803020104030203" pitchFamily="2" charset="-79"/>
                        </a:rPr>
                      </a:br>
                      <a:endParaRPr lang="en-US" sz="120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15</a:t>
                      </a:r>
                      <a:endParaRPr lang="en-US" sz="120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93.75%</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13.985</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0.874</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1.124</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extLst>
                  <a:ext uri="{0D108BD9-81ED-4DB2-BD59-A6C34878D82A}">
                    <a16:rowId xmlns:a16="http://schemas.microsoft.com/office/drawing/2014/main" val="1873207427"/>
                  </a:ext>
                </a:extLst>
              </a:tr>
              <a:tr h="323558">
                <a:tc>
                  <a:txBody>
                    <a:bodyPr/>
                    <a:lstStyle/>
                    <a:p>
                      <a:pPr algn="ct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9</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w="9525" cap="flat" cmpd="sng" algn="ctr">
                      <a:solidFill>
                        <a:srgbClr val="000000"/>
                      </a:solidFill>
                      <a:prstDash val="solid"/>
                      <a:round/>
                      <a:headEnd type="none" w="med" len="med"/>
                      <a:tailEnd type="none" w="med" len="med"/>
                    </a:lnR>
                    <a:lnT>
                      <a:noFill/>
                    </a:lnT>
                    <a:lnB>
                      <a:noFill/>
                    </a:lnB>
                  </a:tcPr>
                </a:tc>
                <a:tc>
                  <a:txBody>
                    <a:bodyPr/>
                    <a:lstStyle/>
                    <a:p>
                      <a:pPr fontAlgn="b"/>
                      <a:br>
                        <a:rPr lang="en-US" sz="1200">
                          <a:effectLst/>
                          <a:latin typeface="Aharoni" panose="02010803020104030203" pitchFamily="2" charset="-79"/>
                          <a:cs typeface="Aharoni" panose="02010803020104030203" pitchFamily="2" charset="-79"/>
                        </a:rPr>
                      </a:br>
                      <a:endParaRPr lang="en-US" sz="120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15</a:t>
                      </a:r>
                      <a:endParaRPr lang="en-US" sz="120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93.75%</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14.235</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0.890</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1.140</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a:noFill/>
                    </a:lnB>
                  </a:tcPr>
                </a:tc>
                <a:extLst>
                  <a:ext uri="{0D108BD9-81ED-4DB2-BD59-A6C34878D82A}">
                    <a16:rowId xmlns:a16="http://schemas.microsoft.com/office/drawing/2014/main" val="1616980520"/>
                  </a:ext>
                </a:extLst>
              </a:tr>
              <a:tr h="323558">
                <a:tc>
                  <a:txBody>
                    <a:bodyPr/>
                    <a:lstStyle/>
                    <a:p>
                      <a:pPr algn="ct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10</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w="9525"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fontAlgn="b"/>
                      <a:br>
                        <a:rPr lang="en-US" sz="1200">
                          <a:effectLst/>
                          <a:latin typeface="Aharoni" panose="02010803020104030203" pitchFamily="2" charset="-79"/>
                          <a:cs typeface="Aharoni" panose="02010803020104030203" pitchFamily="2" charset="-79"/>
                        </a:rPr>
                      </a:br>
                      <a:endParaRPr lang="en-US" sz="120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11</a:t>
                      </a:r>
                      <a:endParaRPr lang="en-US" sz="120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5</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68.75%</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15.716</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0.982</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200" b="0" i="0" u="none" strike="noStrike">
                          <a:solidFill>
                            <a:srgbClr val="000000"/>
                          </a:solidFill>
                          <a:effectLst/>
                          <a:latin typeface="Aharoni" panose="02010803020104030203" pitchFamily="2" charset="-79"/>
                          <a:cs typeface="Aharoni" panose="02010803020104030203" pitchFamily="2" charset="-79"/>
                        </a:rPr>
                        <a:t>0.982</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5743670"/>
                  </a:ext>
                </a:extLst>
              </a:tr>
              <a:tr h="323558">
                <a:tc>
                  <a:txBody>
                    <a:bodyPr/>
                    <a:lstStyle/>
                    <a:p>
                      <a:pPr rtl="0" fontAlgn="b">
                        <a:spcBef>
                          <a:spcPts val="0"/>
                        </a:spcBef>
                        <a:spcAft>
                          <a:spcPts val="0"/>
                        </a:spcAft>
                      </a:pPr>
                      <a:r>
                        <a:rPr lang="en-US" sz="1200" b="1" i="0" u="none" strike="noStrike">
                          <a:solidFill>
                            <a:srgbClr val="000000"/>
                          </a:solidFill>
                          <a:effectLst/>
                          <a:latin typeface="Aharoni" panose="02010803020104030203" pitchFamily="2" charset="-79"/>
                          <a:cs typeface="Aharoni" panose="02010803020104030203" pitchFamily="2" charset="-79"/>
                        </a:rPr>
                        <a:t>Average Test Run</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w="952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fontAlgn="b"/>
                      <a:br>
                        <a:rPr lang="en-US" sz="1200">
                          <a:effectLst/>
                          <a:latin typeface="Aharoni" panose="02010803020104030203" pitchFamily="2" charset="-79"/>
                          <a:cs typeface="Aharoni" panose="02010803020104030203" pitchFamily="2" charset="-79"/>
                        </a:rPr>
                      </a:br>
                      <a:endParaRPr lang="en-US" sz="120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200" b="1" i="0" u="none" strike="noStrike">
                          <a:solidFill>
                            <a:srgbClr val="000000"/>
                          </a:solidFill>
                          <a:effectLst/>
                          <a:latin typeface="Aharoni" panose="02010803020104030203" pitchFamily="2" charset="-79"/>
                          <a:cs typeface="Aharoni" panose="02010803020104030203" pitchFamily="2" charset="-79"/>
                        </a:rPr>
                        <a:t>14.1</a:t>
                      </a:r>
                      <a:endParaRPr lang="en-US" sz="1200">
                        <a:effectLst/>
                        <a:latin typeface="Aharoni" panose="02010803020104030203" pitchFamily="2" charset="-79"/>
                        <a:cs typeface="Aharoni" panose="02010803020104030203" pitchFamily="2" charset="-79"/>
                      </a:endParaRPr>
                    </a:p>
                  </a:txBody>
                  <a:tcPr marL="5526" marR="5526" marT="5526" marB="27628" anchor="b">
                    <a:lnL w="9525"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200" b="1" i="0" u="none" strike="noStrike">
                          <a:solidFill>
                            <a:srgbClr val="000000"/>
                          </a:solidFill>
                          <a:effectLst/>
                          <a:latin typeface="Aharoni" panose="02010803020104030203" pitchFamily="2" charset="-79"/>
                          <a:cs typeface="Aharoni" panose="02010803020104030203" pitchFamily="2" charset="-79"/>
                        </a:rPr>
                        <a:t>1.9</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200" b="1" i="0" u="none" strike="noStrike">
                          <a:solidFill>
                            <a:srgbClr val="000000"/>
                          </a:solidFill>
                          <a:effectLst/>
                          <a:latin typeface="Aharoni" panose="02010803020104030203" pitchFamily="2" charset="-79"/>
                          <a:cs typeface="Aharoni" panose="02010803020104030203" pitchFamily="2" charset="-79"/>
                        </a:rPr>
                        <a:t>88.13%</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200" b="1" i="0" u="none" strike="noStrike">
                          <a:solidFill>
                            <a:srgbClr val="000000"/>
                          </a:solidFill>
                          <a:effectLst/>
                          <a:latin typeface="Aharoni" panose="02010803020104030203" pitchFamily="2" charset="-79"/>
                          <a:cs typeface="Aharoni" panose="02010803020104030203" pitchFamily="2" charset="-79"/>
                        </a:rPr>
                        <a:t>14.026</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200" b="1" i="0" u="none" strike="noStrike">
                          <a:solidFill>
                            <a:srgbClr val="000000"/>
                          </a:solidFill>
                          <a:effectLst/>
                          <a:latin typeface="Aharoni" panose="02010803020104030203" pitchFamily="2" charset="-79"/>
                          <a:cs typeface="Aharoni" panose="02010803020104030203" pitchFamily="2" charset="-79"/>
                        </a:rPr>
                        <a:t>0.880</a:t>
                      </a:r>
                      <a:endParaRPr lang="en-US" sz="1200">
                        <a:effectLst/>
                        <a:latin typeface="Aharoni" panose="02010803020104030203" pitchFamily="2" charset="-79"/>
                        <a:cs typeface="Aharoni" panose="02010803020104030203" pitchFamily="2" charset="-79"/>
                      </a:endParaRPr>
                    </a:p>
                  </a:txBody>
                  <a:tcPr marL="5526" marR="5526" marT="5526" marB="27628"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200" b="1" i="0" u="none" strike="noStrike" dirty="0">
                          <a:solidFill>
                            <a:srgbClr val="000000"/>
                          </a:solidFill>
                          <a:effectLst/>
                          <a:latin typeface="Aharoni" panose="02010803020104030203" pitchFamily="2" charset="-79"/>
                          <a:cs typeface="Aharoni" panose="02010803020104030203" pitchFamily="2" charset="-79"/>
                        </a:rPr>
                        <a:t>1.827</a:t>
                      </a:r>
                      <a:endParaRPr lang="en-US" sz="1200" dirty="0">
                        <a:effectLst/>
                        <a:latin typeface="Aharoni" panose="02010803020104030203" pitchFamily="2" charset="-79"/>
                        <a:cs typeface="Aharoni" panose="02010803020104030203" pitchFamily="2" charset="-79"/>
                      </a:endParaRPr>
                    </a:p>
                  </a:txBody>
                  <a:tcPr marL="5526" marR="5526" marT="5526" marB="27628"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7520108"/>
                  </a:ext>
                </a:extLst>
              </a:tr>
            </a:tbl>
          </a:graphicData>
        </a:graphic>
      </p:graphicFrame>
      <p:sp>
        <p:nvSpPr>
          <p:cNvPr id="5" name="Rectangle 1">
            <a:extLst>
              <a:ext uri="{FF2B5EF4-FFF2-40B4-BE49-F238E27FC236}">
                <a16:creationId xmlns:a16="http://schemas.microsoft.com/office/drawing/2014/main" id="{DF159EB8-9C01-4050-0B58-E06852503224}"/>
              </a:ext>
            </a:extLst>
          </p:cNvPr>
          <p:cNvSpPr>
            <a:spLocks noChangeArrowheads="1"/>
          </p:cNvSpPr>
          <p:nvPr/>
        </p:nvSpPr>
        <p:spPr bwMode="auto">
          <a:xfrm>
            <a:off x="-75512" y="2719388"/>
            <a:ext cx="3516379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07029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26645-8744-5743-1771-8BD0AE944045}"/>
              </a:ext>
            </a:extLst>
          </p:cNvPr>
          <p:cNvSpPr>
            <a:spLocks noGrp="1"/>
          </p:cNvSpPr>
          <p:nvPr>
            <p:ph type="title"/>
          </p:nvPr>
        </p:nvSpPr>
        <p:spPr/>
        <p:txBody>
          <a:bodyPr/>
          <a:lstStyle/>
          <a:p>
            <a:r>
              <a:rPr lang="en-US" b="1" i="0" dirty="0">
                <a:solidFill>
                  <a:srgbClr val="2D3B45"/>
                </a:solidFill>
                <a:effectLst/>
                <a:latin typeface="LatoWeb"/>
              </a:rPr>
              <a:t>Refinement &amp; Final Prototype</a:t>
            </a:r>
            <a:endParaRPr lang="en-US" dirty="0"/>
          </a:p>
        </p:txBody>
      </p:sp>
      <p:sp>
        <p:nvSpPr>
          <p:cNvPr id="5" name="TextBox 4">
            <a:extLst>
              <a:ext uri="{FF2B5EF4-FFF2-40B4-BE49-F238E27FC236}">
                <a16:creationId xmlns:a16="http://schemas.microsoft.com/office/drawing/2014/main" id="{A68864FA-17D4-6193-5272-490F9DF912E8}"/>
              </a:ext>
            </a:extLst>
          </p:cNvPr>
          <p:cNvSpPr txBox="1"/>
          <p:nvPr/>
        </p:nvSpPr>
        <p:spPr>
          <a:xfrm>
            <a:off x="1061545" y="2627753"/>
            <a:ext cx="8923283" cy="3877985"/>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In the final prototype we kept the flashing target. The small cursor size was kept even though the results of testing showed only moderate improvement.  In addition, a mouseOver function was created to highlight the target with a solid color change when the cursor was fully over the target.</a:t>
            </a:r>
          </a:p>
          <a:p>
            <a:endParaRPr lang="en-US" dirty="0">
              <a:latin typeface="Aharoni" panose="02010803020104030203" pitchFamily="2" charset="-79"/>
              <a:cs typeface="Aharoni" panose="02010803020104030203" pitchFamily="2" charset="-79"/>
            </a:endParaRPr>
          </a:p>
          <a:p>
            <a:r>
              <a:rPr lang="en-US" sz="1200" dirty="0">
                <a:latin typeface="Times New Roman" panose="02020603050405020304" pitchFamily="18" charset="0"/>
                <a:cs typeface="Times New Roman" panose="02020603050405020304" pitchFamily="18" charset="0"/>
              </a:rPr>
              <a:t>if(mouseOver(bounds)==true) // if cursor is in range of target turn rectangle green</a:t>
            </a:r>
          </a:p>
          <a:p>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       fill(0,255,0); </a:t>
            </a:r>
          </a:p>
          <a:p>
            <a:r>
              <a:rPr lang="en-US" sz="1200" dirty="0">
                <a:latin typeface="Times New Roman" panose="02020603050405020304" pitchFamily="18" charset="0"/>
                <a:cs typeface="Times New Roman" panose="02020603050405020304" pitchFamily="18" charset="0"/>
              </a:rPr>
              <a:t>    }</a:t>
            </a:r>
          </a:p>
          <a:p>
            <a:endParaRPr lang="en-US" dirty="0">
              <a:latin typeface="Aharoni" panose="02010803020104030203" pitchFamily="2" charset="-79"/>
              <a:cs typeface="Aharoni" panose="02010803020104030203" pitchFamily="2" charset="-79"/>
            </a:endParaRPr>
          </a:p>
          <a:p>
            <a:r>
              <a:rPr lang="en-US" sz="1200" dirty="0">
                <a:latin typeface="Times New Roman" panose="02020603050405020304" pitchFamily="18" charset="0"/>
                <a:cs typeface="Times New Roman" panose="02020603050405020304" pitchFamily="18" charset="0"/>
              </a:rPr>
              <a:t>boolean mouseOver(Rectangle bounds)//check to see if cursor is in bounds then change color to green</a:t>
            </a:r>
          </a:p>
          <a:p>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return ((mouseX &gt; </a:t>
            </a:r>
            <a:r>
              <a:rPr lang="en-US" sz="1200" dirty="0" err="1">
                <a:latin typeface="Times New Roman" panose="02020603050405020304" pitchFamily="18" charset="0"/>
                <a:cs typeface="Times New Roman" panose="02020603050405020304" pitchFamily="18" charset="0"/>
              </a:rPr>
              <a:t>bounds.x</a:t>
            </a:r>
            <a:r>
              <a:rPr lang="en-US" sz="1200" dirty="0">
                <a:latin typeface="Times New Roman" panose="02020603050405020304" pitchFamily="18" charset="0"/>
                <a:cs typeface="Times New Roman" panose="02020603050405020304" pitchFamily="18" charset="0"/>
              </a:rPr>
              <a:t> &amp;&amp; mouseX &lt; </a:t>
            </a:r>
            <a:r>
              <a:rPr lang="en-US" sz="1200" dirty="0" err="1">
                <a:latin typeface="Times New Roman" panose="02020603050405020304" pitchFamily="18" charset="0"/>
                <a:cs typeface="Times New Roman" panose="02020603050405020304" pitchFamily="18" charset="0"/>
              </a:rPr>
              <a:t>bounds.x</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bounds.width</a:t>
            </a:r>
            <a:r>
              <a:rPr lang="en-US" sz="1200" dirty="0">
                <a:latin typeface="Times New Roman" panose="02020603050405020304" pitchFamily="18" charset="0"/>
                <a:cs typeface="Times New Roman" panose="02020603050405020304" pitchFamily="18" charset="0"/>
              </a:rPr>
              <a:t>) &amp;&amp; (mouseY &gt; </a:t>
            </a:r>
            <a:r>
              <a:rPr lang="en-US" sz="1200" dirty="0" err="1">
                <a:latin typeface="Times New Roman" panose="02020603050405020304" pitchFamily="18" charset="0"/>
                <a:cs typeface="Times New Roman" panose="02020603050405020304" pitchFamily="18" charset="0"/>
              </a:rPr>
              <a:t>bounds.y</a:t>
            </a:r>
            <a:r>
              <a:rPr lang="en-US" sz="1200" dirty="0">
                <a:latin typeface="Times New Roman" panose="02020603050405020304" pitchFamily="18" charset="0"/>
                <a:cs typeface="Times New Roman" panose="02020603050405020304" pitchFamily="18" charset="0"/>
              </a:rPr>
              <a:t> &amp;&amp; mouseY &lt; </a:t>
            </a:r>
            <a:r>
              <a:rPr lang="en-US" sz="1200" dirty="0" err="1">
                <a:latin typeface="Times New Roman" panose="02020603050405020304" pitchFamily="18" charset="0"/>
                <a:cs typeface="Times New Roman" panose="02020603050405020304" pitchFamily="18" charset="0"/>
              </a:rPr>
              <a:t>bounds.y</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bounds.height</a:t>
            </a:r>
            <a:r>
              <a:rPr lang="en-US" sz="1200" dirty="0">
                <a:latin typeface="Times New Roman" panose="02020603050405020304" pitchFamily="18" charset="0"/>
                <a:cs typeface="Times New Roman" panose="02020603050405020304" pitchFamily="18" charset="0"/>
              </a:rPr>
              <a:t>)); // test to see if hit was within bounds</a:t>
            </a:r>
          </a:p>
          <a:p>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endParaRPr lang="en-US"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000367267"/>
      </p:ext>
    </p:extLst>
  </p:cSld>
  <p:clrMapOvr>
    <a:masterClrMapping/>
  </p:clrMapOvr>
</p:sld>
</file>

<file path=ppt/theme/theme1.xml><?xml version="1.0" encoding="utf-8"?>
<a:theme xmlns:a="http://schemas.openxmlformats.org/drawingml/2006/main" name="BevelVTI">
  <a:themeElements>
    <a:clrScheme name="AnalogousFromLightSeedLeftStep">
      <a:dk1>
        <a:srgbClr val="000000"/>
      </a:dk1>
      <a:lt1>
        <a:srgbClr val="FFFFFF"/>
      </a:lt1>
      <a:dk2>
        <a:srgbClr val="2A2441"/>
      </a:dk2>
      <a:lt2>
        <a:srgbClr val="E7E8E2"/>
      </a:lt2>
      <a:accent1>
        <a:srgbClr val="856EEE"/>
      </a:accent1>
      <a:accent2>
        <a:srgbClr val="4E73EB"/>
      </a:accent2>
      <a:accent3>
        <a:srgbClr val="40AEE9"/>
      </a:accent3>
      <a:accent4>
        <a:srgbClr val="37B3AB"/>
      </a:accent4>
      <a:accent5>
        <a:srgbClr val="33BA79"/>
      </a:accent5>
      <a:accent6>
        <a:srgbClr val="2DBB3B"/>
      </a:accent6>
      <a:hlink>
        <a:srgbClr val="7E8852"/>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docProps/app.xml><?xml version="1.0" encoding="utf-8"?>
<Properties xmlns="http://schemas.openxmlformats.org/officeDocument/2006/extended-properties" xmlns:vt="http://schemas.openxmlformats.org/officeDocument/2006/docPropsVTypes">
  <TotalTime>1425</TotalTime>
  <Words>1003</Words>
  <Application>Microsoft Macintosh PowerPoint</Application>
  <PresentationFormat>Widescreen</PresentationFormat>
  <Paragraphs>447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Aharoni</vt:lpstr>
      <vt:lpstr>Arial</vt:lpstr>
      <vt:lpstr>Bierstadt</vt:lpstr>
      <vt:lpstr>LatoWeb</vt:lpstr>
      <vt:lpstr>Times New Roman</vt:lpstr>
      <vt:lpstr>Wingdings</vt:lpstr>
      <vt:lpstr>BevelVTI</vt:lpstr>
      <vt:lpstr>Bakeoff 1</vt:lpstr>
      <vt:lpstr>Initial Ideas </vt:lpstr>
      <vt:lpstr>Scaffold Code Baseline</vt:lpstr>
      <vt:lpstr>1st Prototypes </vt:lpstr>
      <vt:lpstr>1st Testing  Testing involved multiple runs of code the averaging the results </vt:lpstr>
      <vt:lpstr>1st Refinement </vt:lpstr>
      <vt:lpstr>2nd Prototypes </vt:lpstr>
      <vt:lpstr>2nd Testing  Testing involved multiple runs of code the averaging the results</vt:lpstr>
      <vt:lpstr>Refinement &amp; Final Prototype</vt:lpstr>
      <vt:lpstr>Final Prototype Test</vt:lpstr>
      <vt:lpstr>Final 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Bakeoff 1</dc:title>
  <dc:creator>Hatton, Jesse Lenville</dc:creator>
  <cp:lastModifiedBy>Hatton, Jesse Lenville</cp:lastModifiedBy>
  <cp:revision>2</cp:revision>
  <dcterms:created xsi:type="dcterms:W3CDTF">2023-10-08T19:06:21Z</dcterms:created>
  <dcterms:modified xsi:type="dcterms:W3CDTF">2023-10-09T18:51:35Z</dcterms:modified>
</cp:coreProperties>
</file>