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4/20/2021</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magine panoramica con didascalia">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6343B39-165A-4B68-AA5C-581F5336313C}"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42C8C57-33F9-4259-AC4F-0E3F5BEC9B94}"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it-IT"/>
              <a:t>Fare clic per modificare gli stili del testo dello schema</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748772B-8FA2-401F-A0A1-A59855EDBC3E}"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3DD5BDE-5A90-4611-82E9-0FC5746D30C5}"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it-IT"/>
              <a:t>Fare clic per modificare lo stile del titolo dello schema</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4/20/2021</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A09472EB-AC54-4713-BFC2-BEB621108C63}" type="datetimeFigureOut">
              <a:rPr lang="en-US" dirty="0"/>
              <a:t>4/20/2021</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6ED06B6-C816-4861-964D-15A98395707D}"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0B1A8AB-EA7C-4B1B-9D73-E2551851FABE}"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4/20/2021</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34990-F73A-445A-BB4C-B5E15A7BF888}"/>
              </a:ext>
            </a:extLst>
          </p:cNvPr>
          <p:cNvSpPr>
            <a:spLocks noGrp="1"/>
          </p:cNvSpPr>
          <p:nvPr>
            <p:ph type="ctrTitle"/>
          </p:nvPr>
        </p:nvSpPr>
        <p:spPr>
          <a:xfrm>
            <a:off x="1116056" y="1882066"/>
            <a:ext cx="9959887" cy="2672178"/>
          </a:xfrm>
        </p:spPr>
        <p:txBody>
          <a:bodyPr/>
          <a:lstStyle/>
          <a:p>
            <a:r>
              <a:rPr lang="it-IT" sz="6600" dirty="0"/>
              <a:t>MHW3</a:t>
            </a:r>
          </a:p>
        </p:txBody>
      </p:sp>
      <p:sp>
        <p:nvSpPr>
          <p:cNvPr id="3" name="Sottotitolo 2">
            <a:extLst>
              <a:ext uri="{FF2B5EF4-FFF2-40B4-BE49-F238E27FC236}">
                <a16:creationId xmlns:a16="http://schemas.microsoft.com/office/drawing/2014/main" id="{0507EEEE-DBC6-4B8F-B6B3-704AC126C805}"/>
              </a:ext>
            </a:extLst>
          </p:cNvPr>
          <p:cNvSpPr>
            <a:spLocks noGrp="1"/>
          </p:cNvSpPr>
          <p:nvPr>
            <p:ph type="subTitle" idx="1"/>
          </p:nvPr>
        </p:nvSpPr>
        <p:spPr>
          <a:xfrm>
            <a:off x="1323630" y="4697479"/>
            <a:ext cx="8825658" cy="1321579"/>
          </a:xfrm>
        </p:spPr>
        <p:txBody>
          <a:bodyPr>
            <a:normAutofit/>
          </a:bodyPr>
          <a:lstStyle/>
          <a:p>
            <a:r>
              <a:rPr lang="it-IT" sz="2000" dirty="0"/>
              <a:t>Jhaveil calvino</a:t>
            </a:r>
          </a:p>
          <a:p>
            <a:r>
              <a:rPr lang="it-IT" sz="2000" dirty="0"/>
              <a:t>O46002117</a:t>
            </a:r>
          </a:p>
          <a:p>
            <a:r>
              <a:rPr lang="it-IT" sz="2000" dirty="0"/>
              <a:t>20/4/2021</a:t>
            </a:r>
          </a:p>
        </p:txBody>
      </p:sp>
    </p:spTree>
    <p:extLst>
      <p:ext uri="{BB962C8B-B14F-4D97-AF65-F5344CB8AC3E}">
        <p14:creationId xmlns:p14="http://schemas.microsoft.com/office/powerpoint/2010/main" val="1175499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370504-CE33-41FF-953B-1EF1C8D7E656}"/>
              </a:ext>
            </a:extLst>
          </p:cNvPr>
          <p:cNvSpPr>
            <a:spLocks noGrp="1"/>
          </p:cNvSpPr>
          <p:nvPr>
            <p:ph type="title"/>
          </p:nvPr>
        </p:nvSpPr>
        <p:spPr>
          <a:xfrm>
            <a:off x="1383554" y="964144"/>
            <a:ext cx="8825659" cy="706964"/>
          </a:xfrm>
        </p:spPr>
        <p:txBody>
          <a:bodyPr/>
          <a:lstStyle/>
          <a:p>
            <a:pPr algn="ctr"/>
            <a:r>
              <a:rPr lang="it-IT" dirty="0"/>
              <a:t>Risultati</a:t>
            </a:r>
          </a:p>
        </p:txBody>
      </p:sp>
      <p:sp>
        <p:nvSpPr>
          <p:cNvPr id="3" name="Segnaposto contenuto 2">
            <a:extLst>
              <a:ext uri="{FF2B5EF4-FFF2-40B4-BE49-F238E27FC236}">
                <a16:creationId xmlns:a16="http://schemas.microsoft.com/office/drawing/2014/main" id="{E0408086-47D1-4560-81E8-EC07639E77BB}"/>
              </a:ext>
            </a:extLst>
          </p:cNvPr>
          <p:cNvSpPr>
            <a:spLocks noGrp="1"/>
          </p:cNvSpPr>
          <p:nvPr>
            <p:ph idx="1"/>
          </p:nvPr>
        </p:nvSpPr>
        <p:spPr>
          <a:xfrm>
            <a:off x="435862" y="2496967"/>
            <a:ext cx="11664402" cy="4134651"/>
          </a:xfrm>
        </p:spPr>
        <p:txBody>
          <a:bodyPr/>
          <a:lstStyle/>
          <a:p>
            <a:pPr marL="0" indent="0">
              <a:buNone/>
            </a:pPr>
            <a:r>
              <a:rPr lang="it-IT" sz="2400" dirty="0"/>
              <a:t>La pagina «</a:t>
            </a:r>
            <a:r>
              <a:rPr lang="it-IT" sz="2400" dirty="0" err="1"/>
              <a:t>Results</a:t>
            </a:r>
            <a:r>
              <a:rPr lang="it-IT" sz="2400" dirty="0"/>
              <a:t>» elenca le ultime 15 gare del campionato.</a:t>
            </a:r>
          </a:p>
          <a:p>
            <a:pPr marL="0" indent="0">
              <a:buNone/>
            </a:pPr>
            <a:r>
              <a:rPr lang="it-IT" sz="2400" dirty="0"/>
              <a:t>Ciascun evento, una volta cliccato, mostrerà il podio di quella gara.</a:t>
            </a:r>
          </a:p>
          <a:p>
            <a:pPr marL="0" indent="0">
              <a:buNone/>
            </a:pPr>
            <a:r>
              <a:rPr lang="it-IT" sz="2400" dirty="0"/>
              <a:t>Quando verrà mostrato il podio, i due banner laterali presenti nella pagina si riempiranno di diverse foto collegate al team vincitore di quella gara stessa.</a:t>
            </a:r>
          </a:p>
          <a:p>
            <a:pPr marL="0" indent="0">
              <a:buNone/>
            </a:pPr>
            <a:r>
              <a:rPr lang="it-IT" sz="2400" dirty="0"/>
              <a:t>La pagina web utilizza 2 api:</a:t>
            </a:r>
          </a:p>
          <a:p>
            <a:pPr>
              <a:buFontTx/>
              <a:buChar char="-"/>
            </a:pPr>
            <a:r>
              <a:rPr lang="it-IT" sz="2400" dirty="0"/>
              <a:t>«</a:t>
            </a:r>
            <a:r>
              <a:rPr lang="it-IT" sz="2400" dirty="0" err="1"/>
              <a:t>TheSportsDb</a:t>
            </a:r>
            <a:r>
              <a:rPr lang="it-IT" sz="2400" dirty="0"/>
              <a:t>» utilizzato per inserire la lista degli eventi con il relativo podio;</a:t>
            </a:r>
          </a:p>
          <a:p>
            <a:pPr>
              <a:buFontTx/>
              <a:buChar char="-"/>
            </a:pPr>
            <a:r>
              <a:rPr lang="it-IT" sz="2400" dirty="0"/>
              <a:t>«</a:t>
            </a:r>
            <a:r>
              <a:rPr lang="it-IT" sz="2400" dirty="0" err="1"/>
              <a:t>ScaleSerp</a:t>
            </a:r>
            <a:r>
              <a:rPr lang="it-IT" sz="2400" dirty="0"/>
              <a:t>» utilizzato per ricercare le immagini del team vincitore.</a:t>
            </a:r>
          </a:p>
          <a:p>
            <a:pPr marL="0" indent="0">
              <a:buNone/>
            </a:pPr>
            <a:r>
              <a:rPr lang="it-IT" sz="2400" dirty="0"/>
              <a:t>In un certo senso le due API comunicano in maniera indiretta.</a:t>
            </a:r>
          </a:p>
          <a:p>
            <a:pPr marL="0" indent="0">
              <a:buNone/>
            </a:pPr>
            <a:endParaRPr lang="it-IT" dirty="0"/>
          </a:p>
        </p:txBody>
      </p:sp>
    </p:spTree>
    <p:extLst>
      <p:ext uri="{BB962C8B-B14F-4D97-AF65-F5344CB8AC3E}">
        <p14:creationId xmlns:p14="http://schemas.microsoft.com/office/powerpoint/2010/main" val="254342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252E50-195E-49AF-B556-B907D57C895A}"/>
              </a:ext>
            </a:extLst>
          </p:cNvPr>
          <p:cNvSpPr>
            <a:spLocks noGrp="1"/>
          </p:cNvSpPr>
          <p:nvPr>
            <p:ph type="title"/>
          </p:nvPr>
        </p:nvSpPr>
        <p:spPr>
          <a:xfrm>
            <a:off x="1393079" y="973669"/>
            <a:ext cx="8825659" cy="706964"/>
          </a:xfrm>
        </p:spPr>
        <p:txBody>
          <a:bodyPr/>
          <a:lstStyle/>
          <a:p>
            <a:pPr algn="ctr"/>
            <a:r>
              <a:rPr lang="it-IT" dirty="0"/>
              <a:t>API </a:t>
            </a:r>
            <a:r>
              <a:rPr lang="it-IT" dirty="0" err="1"/>
              <a:t>TheSportsDb</a:t>
            </a:r>
            <a:endParaRPr lang="it-IT" dirty="0"/>
          </a:p>
        </p:txBody>
      </p:sp>
      <p:sp>
        <p:nvSpPr>
          <p:cNvPr id="6" name="Segnaposto contenuto 2">
            <a:extLst>
              <a:ext uri="{FF2B5EF4-FFF2-40B4-BE49-F238E27FC236}">
                <a16:creationId xmlns:a16="http://schemas.microsoft.com/office/drawing/2014/main" id="{34790494-C56A-43FA-BD1D-F986CF5E965E}"/>
              </a:ext>
            </a:extLst>
          </p:cNvPr>
          <p:cNvSpPr>
            <a:spLocks noGrp="1"/>
          </p:cNvSpPr>
          <p:nvPr>
            <p:ph idx="1"/>
          </p:nvPr>
        </p:nvSpPr>
        <p:spPr>
          <a:xfrm>
            <a:off x="337350" y="2444120"/>
            <a:ext cx="11700769" cy="4231887"/>
          </a:xfrm>
        </p:spPr>
        <p:txBody>
          <a:bodyPr>
            <a:normAutofit/>
          </a:bodyPr>
          <a:lstStyle/>
          <a:p>
            <a:pPr marL="0" indent="0">
              <a:buNone/>
            </a:pPr>
            <a:r>
              <a:rPr lang="it-IT" sz="2400" dirty="0"/>
              <a:t>Questa API fornisce una API key universale per permettere a tutti gli utenti di accedere al database in maniera gratuita.</a:t>
            </a:r>
            <a:br>
              <a:rPr lang="it-IT" sz="2400" dirty="0"/>
            </a:br>
            <a:r>
              <a:rPr lang="it-IT" sz="2400" dirty="0"/>
              <a:t>Anche se la key è di dominio pubblico verrà trattata a tutti gli effetti come una key reale. Inizialmente lo script costruirà dinamicamente la lista delle ultime gare, associando ovviamente un </a:t>
            </a:r>
            <a:r>
              <a:rPr lang="it-IT" sz="2400" dirty="0" err="1"/>
              <a:t>eventListener</a:t>
            </a:r>
            <a:r>
              <a:rPr lang="it-IT" sz="2400" dirty="0"/>
              <a:t> ‘click’ per ogni gara.</a:t>
            </a:r>
          </a:p>
        </p:txBody>
      </p:sp>
      <p:pic>
        <p:nvPicPr>
          <p:cNvPr id="4" name="Immagine 3" descr="Immagine che contiene testo, screenshot, monitor, schermo&#10;&#10;Descrizione generata automaticamente">
            <a:extLst>
              <a:ext uri="{FF2B5EF4-FFF2-40B4-BE49-F238E27FC236}">
                <a16:creationId xmlns:a16="http://schemas.microsoft.com/office/drawing/2014/main" id="{4A4C1E28-7B75-4AC6-AF59-06F01F443D20}"/>
              </a:ext>
            </a:extLst>
          </p:cNvPr>
          <p:cNvPicPr>
            <a:picLocks noChangeAspect="1"/>
          </p:cNvPicPr>
          <p:nvPr/>
        </p:nvPicPr>
        <p:blipFill rotWithShape="1">
          <a:blip r:embed="rId2"/>
          <a:srcRect l="17689" t="44756" r="18852" b="5971"/>
          <a:stretch/>
        </p:blipFill>
        <p:spPr>
          <a:xfrm>
            <a:off x="3905249" y="4361432"/>
            <a:ext cx="5299539" cy="2314575"/>
          </a:xfrm>
          <a:prstGeom prst="rect">
            <a:avLst/>
          </a:prstGeom>
        </p:spPr>
      </p:pic>
    </p:spTree>
    <p:extLst>
      <p:ext uri="{BB962C8B-B14F-4D97-AF65-F5344CB8AC3E}">
        <p14:creationId xmlns:p14="http://schemas.microsoft.com/office/powerpoint/2010/main" val="104174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252E50-195E-49AF-B556-B907D57C895A}"/>
              </a:ext>
            </a:extLst>
          </p:cNvPr>
          <p:cNvSpPr>
            <a:spLocks noGrp="1"/>
          </p:cNvSpPr>
          <p:nvPr>
            <p:ph type="title"/>
          </p:nvPr>
        </p:nvSpPr>
        <p:spPr>
          <a:xfrm>
            <a:off x="1393079" y="973669"/>
            <a:ext cx="8825659" cy="706964"/>
          </a:xfrm>
        </p:spPr>
        <p:txBody>
          <a:bodyPr/>
          <a:lstStyle/>
          <a:p>
            <a:pPr algn="ctr"/>
            <a:r>
              <a:rPr lang="it-IT" dirty="0"/>
              <a:t>API </a:t>
            </a:r>
            <a:r>
              <a:rPr lang="it-IT" dirty="0" err="1"/>
              <a:t>TheSportsDb</a:t>
            </a:r>
            <a:endParaRPr lang="it-IT" dirty="0"/>
          </a:p>
        </p:txBody>
      </p:sp>
      <p:sp>
        <p:nvSpPr>
          <p:cNvPr id="6" name="Segnaposto contenuto 2">
            <a:extLst>
              <a:ext uri="{FF2B5EF4-FFF2-40B4-BE49-F238E27FC236}">
                <a16:creationId xmlns:a16="http://schemas.microsoft.com/office/drawing/2014/main" id="{34790494-C56A-43FA-BD1D-F986CF5E965E}"/>
              </a:ext>
            </a:extLst>
          </p:cNvPr>
          <p:cNvSpPr>
            <a:spLocks noGrp="1"/>
          </p:cNvSpPr>
          <p:nvPr>
            <p:ph idx="1"/>
          </p:nvPr>
        </p:nvSpPr>
        <p:spPr>
          <a:xfrm>
            <a:off x="337350" y="2444120"/>
            <a:ext cx="11700769" cy="4231887"/>
          </a:xfrm>
        </p:spPr>
        <p:txBody>
          <a:bodyPr>
            <a:normAutofit/>
          </a:bodyPr>
          <a:lstStyle/>
          <a:p>
            <a:pPr marL="0" indent="0">
              <a:buNone/>
            </a:pPr>
            <a:r>
              <a:rPr lang="it-IT" sz="2400" dirty="0"/>
              <a:t>Una volta cliccato su una gara, si aprirà una sezione che mostrerà i primi 3 arrivati in quella specifica corsa.</a:t>
            </a:r>
            <a:br>
              <a:rPr lang="it-IT" sz="2400" dirty="0"/>
            </a:br>
            <a:r>
              <a:rPr lang="it-IT" sz="2400" dirty="0"/>
              <a:t>A ciascun item che rappresenta un pilota verranno associati diversi dati dataset, in maniera tale da facilitare le operazioni future sullo sviluppo della </a:t>
            </a:r>
            <a:r>
              <a:rPr lang="it-IT" sz="2400" dirty="0" err="1"/>
              <a:t>pagina.Nello</a:t>
            </a:r>
            <a:r>
              <a:rPr lang="it-IT" sz="2400" dirty="0"/>
              <a:t> specifico salviamo per ogni pilota l’id del proprio team, una volta fatto ciò, verrà effettuata una nuova richiesta all’API per ottenere il nome del team associato a quell’ID.</a:t>
            </a:r>
          </a:p>
          <a:p>
            <a:pPr marL="0" indent="0">
              <a:buNone/>
            </a:pPr>
            <a:r>
              <a:rPr lang="it-IT" sz="2400" dirty="0"/>
              <a:t>Il nome del team sarà un dato che</a:t>
            </a:r>
            <a:br>
              <a:rPr lang="it-IT" sz="2400" dirty="0"/>
            </a:br>
            <a:r>
              <a:rPr lang="it-IT" sz="2400" dirty="0"/>
              <a:t>verrà utilizzato dalla seconda API.</a:t>
            </a:r>
          </a:p>
        </p:txBody>
      </p:sp>
      <p:pic>
        <p:nvPicPr>
          <p:cNvPr id="5" name="Immagine 4" descr="Immagine che contiene testo&#10;&#10;Descrizione generata automaticamente">
            <a:extLst>
              <a:ext uri="{FF2B5EF4-FFF2-40B4-BE49-F238E27FC236}">
                <a16:creationId xmlns:a16="http://schemas.microsoft.com/office/drawing/2014/main" id="{39E793AB-A1AA-4E1E-93B7-A6FBA138BE64}"/>
              </a:ext>
            </a:extLst>
          </p:cNvPr>
          <p:cNvPicPr>
            <a:picLocks noChangeAspect="1"/>
          </p:cNvPicPr>
          <p:nvPr/>
        </p:nvPicPr>
        <p:blipFill rotWithShape="1">
          <a:blip r:embed="rId2"/>
          <a:srcRect l="17733" t="31667" r="19845" b="22639"/>
          <a:stretch/>
        </p:blipFill>
        <p:spPr>
          <a:xfrm>
            <a:off x="6278949" y="4758933"/>
            <a:ext cx="4655751" cy="1917074"/>
          </a:xfrm>
          <a:prstGeom prst="rect">
            <a:avLst/>
          </a:prstGeom>
        </p:spPr>
      </p:pic>
    </p:spTree>
    <p:extLst>
      <p:ext uri="{BB962C8B-B14F-4D97-AF65-F5344CB8AC3E}">
        <p14:creationId xmlns:p14="http://schemas.microsoft.com/office/powerpoint/2010/main" val="166251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252E50-195E-49AF-B556-B907D57C895A}"/>
              </a:ext>
            </a:extLst>
          </p:cNvPr>
          <p:cNvSpPr>
            <a:spLocks noGrp="1"/>
          </p:cNvSpPr>
          <p:nvPr>
            <p:ph type="title"/>
          </p:nvPr>
        </p:nvSpPr>
        <p:spPr>
          <a:xfrm>
            <a:off x="1393079" y="973669"/>
            <a:ext cx="8825659" cy="706964"/>
          </a:xfrm>
        </p:spPr>
        <p:txBody>
          <a:bodyPr/>
          <a:lstStyle/>
          <a:p>
            <a:pPr algn="ctr"/>
            <a:r>
              <a:rPr lang="it-IT" dirty="0"/>
              <a:t>API </a:t>
            </a:r>
            <a:r>
              <a:rPr lang="it-IT" dirty="0" err="1"/>
              <a:t>TheSportsDb</a:t>
            </a:r>
            <a:endParaRPr lang="it-IT" dirty="0"/>
          </a:p>
        </p:txBody>
      </p:sp>
      <p:sp>
        <p:nvSpPr>
          <p:cNvPr id="6" name="Segnaposto contenuto 2">
            <a:extLst>
              <a:ext uri="{FF2B5EF4-FFF2-40B4-BE49-F238E27FC236}">
                <a16:creationId xmlns:a16="http://schemas.microsoft.com/office/drawing/2014/main" id="{34790494-C56A-43FA-BD1D-F986CF5E965E}"/>
              </a:ext>
            </a:extLst>
          </p:cNvPr>
          <p:cNvSpPr>
            <a:spLocks noGrp="1"/>
          </p:cNvSpPr>
          <p:nvPr>
            <p:ph idx="1"/>
          </p:nvPr>
        </p:nvSpPr>
        <p:spPr>
          <a:xfrm>
            <a:off x="410960" y="2536144"/>
            <a:ext cx="11700769" cy="4231887"/>
          </a:xfrm>
        </p:spPr>
        <p:txBody>
          <a:bodyPr>
            <a:normAutofit/>
          </a:bodyPr>
          <a:lstStyle/>
          <a:p>
            <a:pPr marL="0" indent="0">
              <a:buNone/>
            </a:pPr>
            <a:r>
              <a:rPr lang="it-IT" sz="2400" dirty="0"/>
              <a:t>L’API Key universale fornita </a:t>
            </a:r>
            <a:r>
              <a:rPr lang="it-IT" sz="2400" dirty="0" err="1"/>
              <a:t>dall’api</a:t>
            </a:r>
            <a:r>
              <a:rPr lang="it-IT" sz="2400" dirty="0"/>
              <a:t> è «1», mentre la richiesta «</a:t>
            </a:r>
            <a:r>
              <a:rPr lang="it-IT" sz="2400" dirty="0" err="1"/>
              <a:t>eventspastleague</a:t>
            </a:r>
            <a:r>
              <a:rPr lang="it-IT" sz="2400" dirty="0"/>
              <a:t>» ci restituisce le ultime 15 gare.</a:t>
            </a:r>
            <a:br>
              <a:rPr lang="it-IT" sz="2400" dirty="0"/>
            </a:br>
            <a:r>
              <a:rPr lang="it-IT" sz="2400" dirty="0"/>
              <a:t>La funzione finale «</a:t>
            </a:r>
            <a:r>
              <a:rPr lang="it-IT" sz="2400" dirty="0" err="1"/>
              <a:t>onJSON</a:t>
            </a:r>
            <a:r>
              <a:rPr lang="it-IT" sz="2400" dirty="0"/>
              <a:t>» sarà quella che si occuperà di istanziare effettivamente i vari div, con inizialmente solamente il nome della gara al suo interno.</a:t>
            </a:r>
          </a:p>
        </p:txBody>
      </p:sp>
      <p:pic>
        <p:nvPicPr>
          <p:cNvPr id="4" name="Immagine 3">
            <a:extLst>
              <a:ext uri="{FF2B5EF4-FFF2-40B4-BE49-F238E27FC236}">
                <a16:creationId xmlns:a16="http://schemas.microsoft.com/office/drawing/2014/main" id="{8640627E-7C7B-4DAB-BF86-88C08A2CB54A}"/>
              </a:ext>
            </a:extLst>
          </p:cNvPr>
          <p:cNvPicPr>
            <a:picLocks noChangeAspect="1"/>
          </p:cNvPicPr>
          <p:nvPr/>
        </p:nvPicPr>
        <p:blipFill rotWithShape="1">
          <a:blip r:embed="rId2"/>
          <a:srcRect l="10631" t="63688" r="15607" b="26603"/>
          <a:stretch/>
        </p:blipFill>
        <p:spPr>
          <a:xfrm>
            <a:off x="1393079" y="5551418"/>
            <a:ext cx="8993079" cy="665825"/>
          </a:xfrm>
          <a:prstGeom prst="rect">
            <a:avLst/>
          </a:prstGeom>
        </p:spPr>
      </p:pic>
      <p:pic>
        <p:nvPicPr>
          <p:cNvPr id="8" name="Immagine 7">
            <a:extLst>
              <a:ext uri="{FF2B5EF4-FFF2-40B4-BE49-F238E27FC236}">
                <a16:creationId xmlns:a16="http://schemas.microsoft.com/office/drawing/2014/main" id="{EF69F33D-2D60-4B23-ABD0-B2EADFCA6AE2}"/>
              </a:ext>
            </a:extLst>
          </p:cNvPr>
          <p:cNvPicPr>
            <a:picLocks noChangeAspect="1"/>
          </p:cNvPicPr>
          <p:nvPr/>
        </p:nvPicPr>
        <p:blipFill rotWithShape="1">
          <a:blip r:embed="rId3"/>
          <a:srcRect l="10001" t="11691" r="26797" b="78001"/>
          <a:stretch/>
        </p:blipFill>
        <p:spPr>
          <a:xfrm>
            <a:off x="1393079" y="4652088"/>
            <a:ext cx="7705725" cy="706965"/>
          </a:xfrm>
          <a:prstGeom prst="rect">
            <a:avLst/>
          </a:prstGeom>
        </p:spPr>
      </p:pic>
    </p:spTree>
    <p:extLst>
      <p:ext uri="{BB962C8B-B14F-4D97-AF65-F5344CB8AC3E}">
        <p14:creationId xmlns:p14="http://schemas.microsoft.com/office/powerpoint/2010/main" val="113737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252E50-195E-49AF-B556-B907D57C895A}"/>
              </a:ext>
            </a:extLst>
          </p:cNvPr>
          <p:cNvSpPr>
            <a:spLocks noGrp="1"/>
          </p:cNvSpPr>
          <p:nvPr>
            <p:ph type="title"/>
          </p:nvPr>
        </p:nvSpPr>
        <p:spPr>
          <a:xfrm>
            <a:off x="1393079" y="973669"/>
            <a:ext cx="8825659" cy="706964"/>
          </a:xfrm>
        </p:spPr>
        <p:txBody>
          <a:bodyPr/>
          <a:lstStyle/>
          <a:p>
            <a:pPr algn="ctr"/>
            <a:r>
              <a:rPr lang="it-IT" dirty="0"/>
              <a:t>API </a:t>
            </a:r>
            <a:r>
              <a:rPr lang="it-IT" dirty="0" err="1"/>
              <a:t>TheSportsDb</a:t>
            </a:r>
            <a:endParaRPr lang="it-IT" dirty="0"/>
          </a:p>
        </p:txBody>
      </p:sp>
      <p:sp>
        <p:nvSpPr>
          <p:cNvPr id="6" name="Segnaposto contenuto 2">
            <a:extLst>
              <a:ext uri="{FF2B5EF4-FFF2-40B4-BE49-F238E27FC236}">
                <a16:creationId xmlns:a16="http://schemas.microsoft.com/office/drawing/2014/main" id="{34790494-C56A-43FA-BD1D-F986CF5E965E}"/>
              </a:ext>
            </a:extLst>
          </p:cNvPr>
          <p:cNvSpPr>
            <a:spLocks noGrp="1"/>
          </p:cNvSpPr>
          <p:nvPr>
            <p:ph idx="1"/>
          </p:nvPr>
        </p:nvSpPr>
        <p:spPr>
          <a:xfrm>
            <a:off x="410960" y="2536144"/>
            <a:ext cx="11700769" cy="4231887"/>
          </a:xfrm>
        </p:spPr>
        <p:txBody>
          <a:bodyPr>
            <a:normAutofit/>
          </a:bodyPr>
          <a:lstStyle/>
          <a:p>
            <a:pPr marL="0" indent="0">
              <a:buNone/>
            </a:pPr>
            <a:r>
              <a:rPr lang="it-IT" sz="2000" dirty="0"/>
              <a:t>L’API Key universale fornita </a:t>
            </a:r>
            <a:r>
              <a:rPr lang="it-IT" sz="2000" dirty="0" err="1"/>
              <a:t>dall’api</a:t>
            </a:r>
            <a:r>
              <a:rPr lang="it-IT" sz="2000" dirty="0"/>
              <a:t> è «1», mentre la richiesta «</a:t>
            </a:r>
            <a:r>
              <a:rPr lang="it-IT" sz="2000" dirty="0" err="1"/>
              <a:t>eventspastleague</a:t>
            </a:r>
            <a:r>
              <a:rPr lang="it-IT" sz="2000" dirty="0"/>
              <a:t>» ci restituisce le ultime 15 gare.</a:t>
            </a:r>
            <a:br>
              <a:rPr lang="it-IT" sz="2000" dirty="0"/>
            </a:br>
            <a:r>
              <a:rPr lang="it-IT" sz="2000" dirty="0"/>
              <a:t>La funzione finale «</a:t>
            </a:r>
            <a:r>
              <a:rPr lang="it-IT" sz="2000" dirty="0" err="1"/>
              <a:t>onJSON</a:t>
            </a:r>
            <a:r>
              <a:rPr lang="it-IT" sz="2000" dirty="0"/>
              <a:t>» sarà quella che si occuperà di istanziare effettivamente i vari div, con inizialmente solamente il nome della gara al suo interno.</a:t>
            </a:r>
            <a:br>
              <a:rPr lang="it-IT" sz="2000" dirty="0"/>
            </a:br>
            <a:r>
              <a:rPr lang="it-IT" sz="2000" dirty="0"/>
              <a:t>Sono state effettuate altre diverse richieste per ottenere i vari nomi, id e id dei team associati al singolo pilota. Una volta ottenuto l’id del team, una richiesta ci restituisce il relativo nome che ci consente di eseguire la parte di script dedicata alla seconda API</a:t>
            </a:r>
          </a:p>
        </p:txBody>
      </p:sp>
      <p:pic>
        <p:nvPicPr>
          <p:cNvPr id="4" name="Immagine 3">
            <a:extLst>
              <a:ext uri="{FF2B5EF4-FFF2-40B4-BE49-F238E27FC236}">
                <a16:creationId xmlns:a16="http://schemas.microsoft.com/office/drawing/2014/main" id="{8640627E-7C7B-4DAB-BF86-88C08A2CB54A}"/>
              </a:ext>
            </a:extLst>
          </p:cNvPr>
          <p:cNvPicPr>
            <a:picLocks noChangeAspect="1"/>
          </p:cNvPicPr>
          <p:nvPr/>
        </p:nvPicPr>
        <p:blipFill rotWithShape="1">
          <a:blip r:embed="rId2"/>
          <a:srcRect l="10631" t="63688" r="15607" b="26603"/>
          <a:stretch/>
        </p:blipFill>
        <p:spPr>
          <a:xfrm>
            <a:off x="1469279" y="5808593"/>
            <a:ext cx="8993079" cy="665825"/>
          </a:xfrm>
          <a:prstGeom prst="rect">
            <a:avLst/>
          </a:prstGeom>
        </p:spPr>
      </p:pic>
      <p:pic>
        <p:nvPicPr>
          <p:cNvPr id="8" name="Immagine 7">
            <a:extLst>
              <a:ext uri="{FF2B5EF4-FFF2-40B4-BE49-F238E27FC236}">
                <a16:creationId xmlns:a16="http://schemas.microsoft.com/office/drawing/2014/main" id="{EF69F33D-2D60-4B23-ABD0-B2EADFCA6AE2}"/>
              </a:ext>
            </a:extLst>
          </p:cNvPr>
          <p:cNvPicPr>
            <a:picLocks noChangeAspect="1"/>
          </p:cNvPicPr>
          <p:nvPr/>
        </p:nvPicPr>
        <p:blipFill rotWithShape="1">
          <a:blip r:embed="rId3"/>
          <a:srcRect l="10001" t="11691" r="26797" b="78001"/>
          <a:stretch/>
        </p:blipFill>
        <p:spPr>
          <a:xfrm>
            <a:off x="1469279" y="4909263"/>
            <a:ext cx="7705725" cy="706965"/>
          </a:xfrm>
          <a:prstGeom prst="rect">
            <a:avLst/>
          </a:prstGeom>
        </p:spPr>
      </p:pic>
    </p:spTree>
    <p:extLst>
      <p:ext uri="{BB962C8B-B14F-4D97-AF65-F5344CB8AC3E}">
        <p14:creationId xmlns:p14="http://schemas.microsoft.com/office/powerpoint/2010/main" val="156319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252E50-195E-49AF-B556-B907D57C895A}"/>
              </a:ext>
            </a:extLst>
          </p:cNvPr>
          <p:cNvSpPr>
            <a:spLocks noGrp="1"/>
          </p:cNvSpPr>
          <p:nvPr>
            <p:ph type="title"/>
          </p:nvPr>
        </p:nvSpPr>
        <p:spPr>
          <a:xfrm>
            <a:off x="1393079" y="973669"/>
            <a:ext cx="8825659" cy="706964"/>
          </a:xfrm>
        </p:spPr>
        <p:txBody>
          <a:bodyPr/>
          <a:lstStyle/>
          <a:p>
            <a:pPr algn="ctr"/>
            <a:r>
              <a:rPr lang="it-IT" dirty="0"/>
              <a:t>API </a:t>
            </a:r>
            <a:r>
              <a:rPr lang="it-IT" dirty="0" err="1"/>
              <a:t>ScaleSerp</a:t>
            </a:r>
            <a:endParaRPr lang="it-IT" dirty="0"/>
          </a:p>
        </p:txBody>
      </p:sp>
      <p:sp>
        <p:nvSpPr>
          <p:cNvPr id="6" name="Segnaposto contenuto 2">
            <a:extLst>
              <a:ext uri="{FF2B5EF4-FFF2-40B4-BE49-F238E27FC236}">
                <a16:creationId xmlns:a16="http://schemas.microsoft.com/office/drawing/2014/main" id="{34790494-C56A-43FA-BD1D-F986CF5E965E}"/>
              </a:ext>
            </a:extLst>
          </p:cNvPr>
          <p:cNvSpPr>
            <a:spLocks noGrp="1"/>
          </p:cNvSpPr>
          <p:nvPr>
            <p:ph idx="1"/>
          </p:nvPr>
        </p:nvSpPr>
        <p:spPr>
          <a:xfrm>
            <a:off x="337350" y="2444120"/>
            <a:ext cx="11700769" cy="4231887"/>
          </a:xfrm>
        </p:spPr>
        <p:txBody>
          <a:bodyPr>
            <a:normAutofit/>
          </a:bodyPr>
          <a:lstStyle/>
          <a:p>
            <a:pPr marL="0" indent="0">
              <a:buNone/>
            </a:pPr>
            <a:r>
              <a:rPr lang="it-IT" sz="3000" dirty="0" err="1"/>
              <a:t>ScaleSerp</a:t>
            </a:r>
            <a:r>
              <a:rPr lang="it-IT" sz="3000" dirty="0"/>
              <a:t> verrà utilizzata dalla pagina come un motore di ricerca di immagini, essa fornisce una api key alla registrazione che consente di effettuare 125 richieste(ragion per cui sono stati utilizzati più account, visto che 125 richieste non bastavano neanche per terminare il debugging dello script).</a:t>
            </a:r>
            <a:br>
              <a:rPr lang="it-IT" sz="3000" dirty="0"/>
            </a:br>
            <a:br>
              <a:rPr lang="it-IT" sz="2400" dirty="0"/>
            </a:br>
            <a:endParaRPr lang="it-IT" sz="2400" dirty="0"/>
          </a:p>
        </p:txBody>
      </p:sp>
      <p:pic>
        <p:nvPicPr>
          <p:cNvPr id="5" name="Immagine 4">
            <a:extLst>
              <a:ext uri="{FF2B5EF4-FFF2-40B4-BE49-F238E27FC236}">
                <a16:creationId xmlns:a16="http://schemas.microsoft.com/office/drawing/2014/main" id="{FB5B0E4C-B483-446C-848F-48B17B6640FF}"/>
              </a:ext>
            </a:extLst>
          </p:cNvPr>
          <p:cNvPicPr>
            <a:picLocks noChangeAspect="1"/>
          </p:cNvPicPr>
          <p:nvPr/>
        </p:nvPicPr>
        <p:blipFill rotWithShape="1">
          <a:blip r:embed="rId2"/>
          <a:srcRect l="10156" t="23473" r="24140" b="64361"/>
          <a:stretch/>
        </p:blipFill>
        <p:spPr>
          <a:xfrm>
            <a:off x="2116769" y="5020378"/>
            <a:ext cx="7362825" cy="766930"/>
          </a:xfrm>
          <a:prstGeom prst="rect">
            <a:avLst/>
          </a:prstGeom>
        </p:spPr>
      </p:pic>
      <p:pic>
        <p:nvPicPr>
          <p:cNvPr id="7" name="Immagine 6">
            <a:extLst>
              <a:ext uri="{FF2B5EF4-FFF2-40B4-BE49-F238E27FC236}">
                <a16:creationId xmlns:a16="http://schemas.microsoft.com/office/drawing/2014/main" id="{A7394ECE-7272-4C5A-96B4-71711D17AECE}"/>
              </a:ext>
            </a:extLst>
          </p:cNvPr>
          <p:cNvPicPr>
            <a:picLocks noChangeAspect="1"/>
          </p:cNvPicPr>
          <p:nvPr/>
        </p:nvPicPr>
        <p:blipFill rotWithShape="1">
          <a:blip r:embed="rId3"/>
          <a:srcRect l="10236" t="49444" r="6953" b="44001"/>
          <a:stretch/>
        </p:blipFill>
        <p:spPr>
          <a:xfrm>
            <a:off x="1093252" y="5887314"/>
            <a:ext cx="10096500" cy="449577"/>
          </a:xfrm>
          <a:prstGeom prst="rect">
            <a:avLst/>
          </a:prstGeom>
        </p:spPr>
      </p:pic>
    </p:spTree>
    <p:extLst>
      <p:ext uri="{BB962C8B-B14F-4D97-AF65-F5344CB8AC3E}">
        <p14:creationId xmlns:p14="http://schemas.microsoft.com/office/powerpoint/2010/main" val="64165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252E50-195E-49AF-B556-B907D57C895A}"/>
              </a:ext>
            </a:extLst>
          </p:cNvPr>
          <p:cNvSpPr>
            <a:spLocks noGrp="1"/>
          </p:cNvSpPr>
          <p:nvPr>
            <p:ph type="title"/>
          </p:nvPr>
        </p:nvSpPr>
        <p:spPr>
          <a:xfrm>
            <a:off x="1393079" y="973669"/>
            <a:ext cx="8825659" cy="706964"/>
          </a:xfrm>
        </p:spPr>
        <p:txBody>
          <a:bodyPr/>
          <a:lstStyle/>
          <a:p>
            <a:pPr algn="ctr"/>
            <a:r>
              <a:rPr lang="it-IT" dirty="0"/>
              <a:t>API </a:t>
            </a:r>
            <a:r>
              <a:rPr lang="it-IT" dirty="0" err="1"/>
              <a:t>ScaleSerp</a:t>
            </a:r>
            <a:endParaRPr lang="it-IT" dirty="0"/>
          </a:p>
        </p:txBody>
      </p:sp>
      <p:sp>
        <p:nvSpPr>
          <p:cNvPr id="4" name="Segnaposto contenuto 3">
            <a:extLst>
              <a:ext uri="{FF2B5EF4-FFF2-40B4-BE49-F238E27FC236}">
                <a16:creationId xmlns:a16="http://schemas.microsoft.com/office/drawing/2014/main" id="{8C7D0BEF-55E8-4DDC-8DC1-D2911F8629CD}"/>
              </a:ext>
            </a:extLst>
          </p:cNvPr>
          <p:cNvSpPr>
            <a:spLocks noGrp="1"/>
          </p:cNvSpPr>
          <p:nvPr>
            <p:ph idx="1"/>
          </p:nvPr>
        </p:nvSpPr>
        <p:spPr>
          <a:xfrm>
            <a:off x="219075" y="2277207"/>
            <a:ext cx="11972925" cy="3416300"/>
          </a:xfrm>
        </p:spPr>
        <p:txBody>
          <a:bodyPr/>
          <a:lstStyle/>
          <a:p>
            <a:pPr marL="0" indent="0">
              <a:buNone/>
            </a:pPr>
            <a:r>
              <a:rPr lang="it-IT" sz="2000" dirty="0"/>
              <a:t>Ogni volta che verrà cliccata una gara, </a:t>
            </a:r>
            <a:r>
              <a:rPr lang="it-IT" sz="2000" dirty="0" err="1"/>
              <a:t>l’api</a:t>
            </a:r>
            <a:r>
              <a:rPr lang="it-IT" sz="2000" dirty="0"/>
              <a:t> «</a:t>
            </a:r>
            <a:r>
              <a:rPr lang="it-IT" sz="2000" dirty="0" err="1"/>
              <a:t>TheSportsDb</a:t>
            </a:r>
            <a:r>
              <a:rPr lang="it-IT" sz="2000" dirty="0"/>
              <a:t>» permette di salvare il nome del team vincente di quella gara.</a:t>
            </a:r>
            <a:br>
              <a:rPr lang="it-IT" sz="2000" dirty="0"/>
            </a:br>
            <a:r>
              <a:rPr lang="it-IT" sz="2000" dirty="0" err="1"/>
              <a:t>L’api</a:t>
            </a:r>
            <a:r>
              <a:rPr lang="it-IT" sz="2000" dirty="0"/>
              <a:t> «</a:t>
            </a:r>
            <a:r>
              <a:rPr lang="it-IT" sz="2000" dirty="0" err="1"/>
              <a:t>ScaleSerp</a:t>
            </a:r>
            <a:r>
              <a:rPr lang="it-IT" sz="2000" dirty="0"/>
              <a:t>» prende questo dato ed effettua una ricerca di immagini associate al nome del team.</a:t>
            </a:r>
            <a:br>
              <a:rPr lang="it-IT" sz="2000" dirty="0"/>
            </a:br>
            <a:r>
              <a:rPr lang="it-IT" sz="2000" dirty="0"/>
              <a:t>Ciascun banner laterale verrà riempito da 9 foto dalla funzione </a:t>
            </a:r>
            <a:r>
              <a:rPr lang="it-IT" sz="2000" dirty="0" err="1"/>
              <a:t>fillBanner</a:t>
            </a:r>
            <a:r>
              <a:rPr lang="it-IT" sz="2000" dirty="0"/>
              <a:t>().</a:t>
            </a:r>
          </a:p>
          <a:p>
            <a:pPr marL="0" indent="0">
              <a:buNone/>
            </a:pPr>
            <a:endParaRPr lang="it-IT" dirty="0"/>
          </a:p>
        </p:txBody>
      </p:sp>
      <p:pic>
        <p:nvPicPr>
          <p:cNvPr id="10" name="Immagine 9">
            <a:extLst>
              <a:ext uri="{FF2B5EF4-FFF2-40B4-BE49-F238E27FC236}">
                <a16:creationId xmlns:a16="http://schemas.microsoft.com/office/drawing/2014/main" id="{01E4E74D-5ADB-4471-B4EB-5EACE6FA8A78}"/>
              </a:ext>
            </a:extLst>
          </p:cNvPr>
          <p:cNvPicPr>
            <a:picLocks noChangeAspect="1"/>
          </p:cNvPicPr>
          <p:nvPr/>
        </p:nvPicPr>
        <p:blipFill rotWithShape="1">
          <a:blip r:embed="rId2"/>
          <a:srcRect l="859" t="8889" r="1250" b="5000"/>
          <a:stretch/>
        </p:blipFill>
        <p:spPr>
          <a:xfrm>
            <a:off x="3286125" y="3985357"/>
            <a:ext cx="5805520" cy="2872643"/>
          </a:xfrm>
          <a:prstGeom prst="rect">
            <a:avLst/>
          </a:prstGeom>
        </p:spPr>
      </p:pic>
    </p:spTree>
    <p:extLst>
      <p:ext uri="{BB962C8B-B14F-4D97-AF65-F5344CB8AC3E}">
        <p14:creationId xmlns:p14="http://schemas.microsoft.com/office/powerpoint/2010/main" val="254315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252E50-195E-49AF-B556-B907D57C895A}"/>
              </a:ext>
            </a:extLst>
          </p:cNvPr>
          <p:cNvSpPr>
            <a:spLocks noGrp="1"/>
          </p:cNvSpPr>
          <p:nvPr>
            <p:ph type="title"/>
          </p:nvPr>
        </p:nvSpPr>
        <p:spPr>
          <a:xfrm>
            <a:off x="1393079" y="973669"/>
            <a:ext cx="8825659" cy="706964"/>
          </a:xfrm>
        </p:spPr>
        <p:txBody>
          <a:bodyPr/>
          <a:lstStyle/>
          <a:p>
            <a:pPr algn="ctr"/>
            <a:r>
              <a:rPr lang="it-IT" dirty="0"/>
              <a:t>API </a:t>
            </a:r>
            <a:r>
              <a:rPr lang="it-IT" dirty="0" err="1"/>
              <a:t>ScaleSerp</a:t>
            </a:r>
            <a:endParaRPr lang="it-IT" dirty="0"/>
          </a:p>
        </p:txBody>
      </p:sp>
      <p:sp>
        <p:nvSpPr>
          <p:cNvPr id="6" name="Segnaposto contenuto 2">
            <a:extLst>
              <a:ext uri="{FF2B5EF4-FFF2-40B4-BE49-F238E27FC236}">
                <a16:creationId xmlns:a16="http://schemas.microsoft.com/office/drawing/2014/main" id="{34790494-C56A-43FA-BD1D-F986CF5E965E}"/>
              </a:ext>
            </a:extLst>
          </p:cNvPr>
          <p:cNvSpPr>
            <a:spLocks noGrp="1"/>
          </p:cNvSpPr>
          <p:nvPr>
            <p:ph idx="1"/>
          </p:nvPr>
        </p:nvSpPr>
        <p:spPr>
          <a:xfrm>
            <a:off x="491231" y="2450823"/>
            <a:ext cx="11700769" cy="4231887"/>
          </a:xfrm>
        </p:spPr>
        <p:txBody>
          <a:bodyPr>
            <a:normAutofit/>
          </a:bodyPr>
          <a:lstStyle/>
          <a:p>
            <a:pPr marL="0" indent="0">
              <a:buNone/>
            </a:pPr>
            <a:r>
              <a:rPr lang="it-IT" sz="2400" dirty="0"/>
              <a:t>La funzione </a:t>
            </a:r>
            <a:r>
              <a:rPr lang="it-IT" sz="2400" dirty="0" err="1"/>
              <a:t>fillBanner</a:t>
            </a:r>
            <a:r>
              <a:rPr lang="it-IT" sz="2400" dirty="0"/>
              <a:t>, dopo aver individuato i due banner tramite </a:t>
            </a:r>
            <a:r>
              <a:rPr lang="it-IT" sz="2400" dirty="0" err="1"/>
              <a:t>querySelector</a:t>
            </a:r>
            <a:r>
              <a:rPr lang="it-IT" sz="2400" dirty="0"/>
              <a:t> ed averli svuotati, li riempie di foto.</a:t>
            </a:r>
          </a:p>
          <a:p>
            <a:pPr marL="0" indent="0">
              <a:buNone/>
            </a:pPr>
            <a:r>
              <a:rPr lang="it-IT" sz="2400" dirty="0"/>
              <a:t>Inoltre, anche se una gara verrà deselezionata, i banner si svuoteranno.</a:t>
            </a:r>
            <a:br>
              <a:rPr lang="it-IT" sz="2400" dirty="0"/>
            </a:br>
            <a:r>
              <a:rPr lang="it-IT" sz="2400" dirty="0"/>
              <a:t>Se invece verrà cliccata un’altra gara nonostante ce ne sia già una selezionata, quella già selezionata verrà chiusa per consentire la visualizzazione del nuovo evento e per riempire i banner in maniera pulita e senza errori.</a:t>
            </a:r>
            <a:br>
              <a:rPr lang="it-IT" sz="2400" dirty="0"/>
            </a:br>
            <a:endParaRPr lang="it-IT" sz="2400" dirty="0"/>
          </a:p>
        </p:txBody>
      </p:sp>
    </p:spTree>
    <p:extLst>
      <p:ext uri="{BB962C8B-B14F-4D97-AF65-F5344CB8AC3E}">
        <p14:creationId xmlns:p14="http://schemas.microsoft.com/office/powerpoint/2010/main" val="3637699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iunioni ione">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TM02900722[[fn=Sala riunioni ione]]</Template>
  <TotalTime>186</TotalTime>
  <Words>617</Words>
  <Application>Microsoft Office PowerPoint</Application>
  <PresentationFormat>Widescreen</PresentationFormat>
  <Paragraphs>28</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Century Gothic</vt:lpstr>
      <vt:lpstr>Wingdings 3</vt:lpstr>
      <vt:lpstr>Riunioni ione</vt:lpstr>
      <vt:lpstr>MHW3</vt:lpstr>
      <vt:lpstr>Risultati</vt:lpstr>
      <vt:lpstr>API TheSportsDb</vt:lpstr>
      <vt:lpstr>API TheSportsDb</vt:lpstr>
      <vt:lpstr>API TheSportsDb</vt:lpstr>
      <vt:lpstr>API TheSportsDb</vt:lpstr>
      <vt:lpstr>API ScaleSerp</vt:lpstr>
      <vt:lpstr>API ScaleSerp</vt:lpstr>
      <vt:lpstr>API ScaleSerp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Jhaveil Calvino</dc:creator>
  <cp:lastModifiedBy>Jhaveil Calvino</cp:lastModifiedBy>
  <cp:revision>17</cp:revision>
  <dcterms:created xsi:type="dcterms:W3CDTF">2021-04-07T15:36:30Z</dcterms:created>
  <dcterms:modified xsi:type="dcterms:W3CDTF">2021-04-20T14:01:28Z</dcterms:modified>
</cp:coreProperties>
</file>