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-30614"/>
            <a:ext cx="2415540" cy="1650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593850"/>
            <a:ext cx="5488305" cy="233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6692" y="2220290"/>
            <a:ext cx="415353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6FC0"/>
                </a:solidFill>
                <a:latin typeface="Calibri"/>
                <a:cs typeface="Calibri"/>
              </a:rPr>
              <a:t>GUI</a:t>
            </a:r>
            <a:r>
              <a:rPr sz="44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006FC0"/>
                </a:solidFill>
                <a:latin typeface="Calibri"/>
                <a:cs typeface="Calibri"/>
              </a:rPr>
              <a:t>Programming </a:t>
            </a:r>
            <a:r>
              <a:rPr sz="4400" b="1" spc="-9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in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400" b="1" spc="5" dirty="0">
                <a:solidFill>
                  <a:srgbClr val="FF0000"/>
                </a:solidFill>
                <a:latin typeface="Calibri"/>
                <a:cs typeface="Calibri"/>
              </a:rPr>
              <a:t>Python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7696"/>
            <a:ext cx="5640070" cy="606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06675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2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ample: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5" dirty="0">
                <a:latin typeface="Calibri"/>
                <a:cs typeface="Calibri"/>
              </a:rPr>
              <a:t>tk</a:t>
            </a:r>
            <a:r>
              <a:rPr sz="2200" b="1" spc="-1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grid.</a:t>
            </a:r>
            <a:r>
              <a:rPr sz="2200" b="1" spc="-20" dirty="0">
                <a:latin typeface="Calibri"/>
                <a:cs typeface="Calibri"/>
              </a:rPr>
              <a:t>p</a:t>
            </a:r>
            <a:r>
              <a:rPr sz="2200" b="1" spc="-5" dirty="0">
                <a:latin typeface="Calibri"/>
                <a:cs typeface="Calibri"/>
              </a:rPr>
              <a:t>y  </a:t>
            </a:r>
            <a:r>
              <a:rPr sz="2200" spc="-15" dirty="0">
                <a:latin typeface="Calibri"/>
                <a:cs typeface="Calibri"/>
              </a:rPr>
              <a:t>from tkinter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import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*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parent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Tk()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parent.title("Students")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parent.geometry("300x200")</a:t>
            </a:r>
            <a:endParaRPr sz="2200">
              <a:latin typeface="Calibri"/>
              <a:cs typeface="Calibri"/>
            </a:endParaRPr>
          </a:p>
          <a:p>
            <a:pPr marL="12700" marR="18415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name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 </a:t>
            </a:r>
            <a:r>
              <a:rPr sz="2200" spc="-15" dirty="0">
                <a:latin typeface="Calibri"/>
                <a:cs typeface="Calibri"/>
              </a:rPr>
              <a:t>Label(parent,text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 "Name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")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name.grid(row</a:t>
            </a:r>
            <a:r>
              <a:rPr sz="22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= 0,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column</a:t>
            </a:r>
            <a:r>
              <a:rPr sz="22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0,pady=10,padx=5) </a:t>
            </a:r>
            <a:r>
              <a:rPr sz="2200" b="1" spc="-4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e1 = </a:t>
            </a:r>
            <a:r>
              <a:rPr sz="2200" spc="-10" dirty="0">
                <a:latin typeface="Calibri"/>
                <a:cs typeface="Calibri"/>
              </a:rPr>
              <a:t>Entry(parent)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e1.grid(row =</a:t>
            </a:r>
            <a:r>
              <a:rPr sz="22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0,</a:t>
            </a:r>
            <a:r>
              <a:rPr sz="2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column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2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1)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regno</a:t>
            </a:r>
            <a:r>
              <a:rPr sz="2200" spc="-5" dirty="0">
                <a:latin typeface="Calibri"/>
                <a:cs typeface="Calibri"/>
              </a:rPr>
              <a:t> = </a:t>
            </a:r>
            <a:r>
              <a:rPr sz="2200" spc="-15" dirty="0">
                <a:latin typeface="Calibri"/>
                <a:cs typeface="Calibri"/>
              </a:rPr>
              <a:t>Label(parent,text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 </a:t>
            </a:r>
            <a:r>
              <a:rPr sz="2200" spc="-20" dirty="0">
                <a:latin typeface="Calibri"/>
                <a:cs typeface="Calibri"/>
              </a:rPr>
              <a:t>"Regd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")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regno.grid(row</a:t>
            </a:r>
            <a:r>
              <a:rPr sz="22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1,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column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= 0,pady=10,padx=5) </a:t>
            </a:r>
            <a:r>
              <a:rPr sz="2200" b="1" spc="-4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e2 = </a:t>
            </a:r>
            <a:r>
              <a:rPr sz="2200" spc="-10" dirty="0">
                <a:latin typeface="Calibri"/>
                <a:cs typeface="Calibri"/>
              </a:rPr>
              <a:t>Entry(parent)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e2.grid(row =</a:t>
            </a:r>
            <a:r>
              <a:rPr sz="22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1,</a:t>
            </a:r>
            <a:r>
              <a:rPr sz="2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column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2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1)</a:t>
            </a:r>
            <a:endParaRPr sz="2200">
              <a:latin typeface="Calibri"/>
              <a:cs typeface="Calibri"/>
            </a:endParaRPr>
          </a:p>
          <a:p>
            <a:pPr marL="12700" marR="1415415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btn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Button(parent,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text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"Submit")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btn.grid(row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3,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column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1) </a:t>
            </a:r>
            <a:r>
              <a:rPr sz="22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parent.mainloop()</a:t>
            </a:r>
            <a:endParaRPr sz="220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&gt;&gt;&gt;python tkngrid.py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4038600"/>
            <a:ext cx="4114800" cy="28193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396685"/>
            <a:ext cx="8067675" cy="34651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3.</a:t>
            </a:r>
            <a:r>
              <a:rPr sz="2400" b="1" u="heavy" spc="2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place()</a:t>
            </a:r>
            <a:r>
              <a:rPr sz="2400" b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method: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place()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20" dirty="0">
                <a:latin typeface="Calibri"/>
                <a:cs typeface="Calibri"/>
              </a:rPr>
              <a:t> organizes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5" dirty="0">
                <a:latin typeface="Calibri"/>
                <a:cs typeface="Calibri"/>
              </a:rPr>
              <a:t>widgets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x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y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coordinates.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widget.place(x,y)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x,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refers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horizontal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vertical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offset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pixels.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2543"/>
            <a:ext cx="5033010" cy="646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0689">
              <a:lnSpc>
                <a:spcPct val="11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ample:</a:t>
            </a:r>
            <a:r>
              <a:rPr sz="2400" b="1" dirty="0">
                <a:latin typeface="Calibri"/>
                <a:cs typeface="Calibri"/>
              </a:rPr>
              <a:t>	tk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place.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y 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0" dirty="0">
                <a:latin typeface="Calibri"/>
                <a:cs typeface="Calibri"/>
              </a:rPr>
              <a:t>tkinter </a:t>
            </a:r>
            <a:r>
              <a:rPr sz="2400" spc="-5" dirty="0">
                <a:latin typeface="Calibri"/>
                <a:cs typeface="Calibri"/>
              </a:rPr>
              <a:t>import </a:t>
            </a:r>
            <a:r>
              <a:rPr sz="2400" dirty="0">
                <a:latin typeface="Calibri"/>
                <a:cs typeface="Calibri"/>
              </a:rPr>
              <a:t>*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Tk()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parent.title("Students")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Calibri"/>
                <a:cs typeface="Calibri"/>
              </a:rPr>
              <a:t>parent.geometry("300x200")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Label(parent,text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"Name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")</a:t>
            </a:r>
            <a:endParaRPr sz="2400">
              <a:latin typeface="Calibri"/>
              <a:cs typeface="Calibri"/>
            </a:endParaRPr>
          </a:p>
          <a:p>
            <a:pPr marL="12700" marR="2069464">
              <a:lnSpc>
                <a:spcPct val="110000"/>
              </a:lnSpc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name.place(x=50,y=50) </a:t>
            </a:r>
            <a:r>
              <a:rPr sz="2400" b="1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e1 = </a:t>
            </a:r>
            <a:r>
              <a:rPr sz="2400" spc="-10" dirty="0">
                <a:latin typeface="Calibri"/>
                <a:cs typeface="Calibri"/>
              </a:rPr>
              <a:t>Entry(parent)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e1.place(x=100,y=50)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alibri"/>
                <a:cs typeface="Calibri"/>
              </a:rPr>
              <a:t>regno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Label(parent,text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"Regd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")</a:t>
            </a:r>
            <a:endParaRPr sz="2400">
              <a:latin typeface="Calibri"/>
              <a:cs typeface="Calibri"/>
            </a:endParaRPr>
          </a:p>
          <a:p>
            <a:pPr marL="12700" marR="1899920">
              <a:lnSpc>
                <a:spcPct val="110000"/>
              </a:lnSpc>
            </a:pP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egn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lac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(x=5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,y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0)  </a:t>
            </a:r>
            <a:r>
              <a:rPr sz="2400" dirty="0">
                <a:latin typeface="Calibri"/>
                <a:cs typeface="Calibri"/>
              </a:rPr>
              <a:t>e2 = </a:t>
            </a:r>
            <a:r>
              <a:rPr sz="2400" spc="-10" dirty="0">
                <a:latin typeface="Calibri"/>
                <a:cs typeface="Calibri"/>
              </a:rPr>
              <a:t>Entry(parent)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e2.place(x=110,y=100)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parent.mainloop()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latin typeface="Calibri"/>
                <a:cs typeface="Calibri"/>
              </a:rPr>
              <a:t>&gt;&gt;&gt;python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tknplace.py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4419600"/>
            <a:ext cx="2924175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3719"/>
            <a:ext cx="7248525" cy="12763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Tkinter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widgets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components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80"/>
              </a:spcBef>
            </a:pPr>
            <a:r>
              <a:rPr sz="2200" spc="-15" dirty="0">
                <a:latin typeface="Calibri"/>
                <a:cs typeface="Calibri"/>
              </a:rPr>
              <a:t>Tkinter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supports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various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widgets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build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GUI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200" spc="-10" dirty="0">
                <a:latin typeface="Calibri"/>
                <a:cs typeface="Calibri"/>
              </a:rPr>
              <a:t>application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python.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1517650"/>
          <a:ext cx="8534400" cy="5181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042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Widget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Button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Creates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various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buttons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Python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Application.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04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Checkbutton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Select one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options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multiple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options.(Checkbox)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0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Entry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single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line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text(Textbox)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04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Frame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Acts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container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used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hold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widgets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Label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display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editable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text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window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04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Listbox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items,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choose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items.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0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Radiobutton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Select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option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options.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0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Text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enter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single 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line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text(Textarea)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0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Scale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Creates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graphical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slider,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slide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range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10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Toplevel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top-level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windows(Open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new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window)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8051"/>
            <a:ext cx="8072755" cy="65011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Button</a:t>
            </a:r>
            <a:r>
              <a:rPr sz="20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Widget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Tkinter: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various</a:t>
            </a:r>
            <a:r>
              <a:rPr sz="2000" spc="-5" dirty="0">
                <a:latin typeface="Calibri"/>
                <a:cs typeface="Calibri"/>
              </a:rPr>
              <a:t> kinds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python </a:t>
            </a:r>
            <a:r>
              <a:rPr sz="2000" spc="-5" dirty="0">
                <a:latin typeface="Calibri"/>
                <a:cs typeface="Calibri"/>
              </a:rPr>
              <a:t> application. </a:t>
            </a:r>
            <a:r>
              <a:rPr sz="2000" spc="-40" dirty="0">
                <a:latin typeface="Calibri"/>
                <a:cs typeface="Calibri"/>
              </a:rPr>
              <a:t>We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also associate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method or function with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button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pressed.</a:t>
            </a:r>
            <a:endParaRPr sz="20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480"/>
              </a:spcBef>
              <a:tabLst>
                <a:tab pos="1841500" algn="l"/>
              </a:tabLst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r>
              <a:rPr sz="2000" b="1" spc="-15" dirty="0">
                <a:latin typeface="Calibri"/>
                <a:cs typeface="Calibri"/>
              </a:rPr>
              <a:t>	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0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Button(parent,</a:t>
            </a:r>
            <a:r>
              <a:rPr sz="20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options)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i="1" spc="-5" dirty="0">
                <a:latin typeface="Calibri"/>
                <a:cs typeface="Calibri"/>
              </a:rPr>
              <a:t>The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options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</a:tabLst>
            </a:pPr>
            <a:r>
              <a:rPr sz="1900" b="1" spc="-5" dirty="0">
                <a:latin typeface="Calibri"/>
                <a:cs typeface="Calibri"/>
              </a:rPr>
              <a:t>activebackground: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represents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background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 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button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when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endParaRPr sz="19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active.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b="1" spc="-10" dirty="0">
                <a:latin typeface="Calibri"/>
                <a:cs typeface="Calibri"/>
              </a:rPr>
              <a:t>activeforeground:</a:t>
            </a:r>
            <a:r>
              <a:rPr sz="1900" spc="-10" dirty="0">
                <a:latin typeface="Calibri"/>
                <a:cs typeface="Calibri"/>
              </a:rPr>
              <a:t>It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represents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font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color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button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when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active..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1900" b="1" spc="-5" dirty="0">
                <a:latin typeface="Calibri"/>
                <a:cs typeface="Calibri"/>
              </a:rPr>
              <a:t>bd:	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represents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border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width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pixels.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1900" b="1" spc="-5" dirty="0">
                <a:latin typeface="Calibri"/>
                <a:cs typeface="Calibri"/>
              </a:rPr>
              <a:t>bg:	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represents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background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color</a:t>
            </a:r>
            <a:r>
              <a:rPr sz="1900" spc="-5" dirty="0">
                <a:latin typeface="Calibri"/>
                <a:cs typeface="Calibri"/>
              </a:rPr>
              <a:t> of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button.</a:t>
            </a:r>
            <a:endParaRPr sz="1900">
              <a:latin typeface="Calibri"/>
              <a:cs typeface="Calibri"/>
            </a:endParaRPr>
          </a:p>
          <a:p>
            <a:pPr marL="355600" marR="96520" indent="-3429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b="1" spc="-5" dirty="0">
                <a:latin typeface="Calibri"/>
                <a:cs typeface="Calibri"/>
              </a:rPr>
              <a:t>command: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set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function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call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which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scheduled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when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function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called.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b="1" spc="-15" dirty="0">
                <a:latin typeface="Calibri"/>
                <a:cs typeface="Calibri"/>
              </a:rPr>
              <a:t>text:</a:t>
            </a:r>
            <a:r>
              <a:rPr sz="1900" b="1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set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text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displayed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 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button.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1900" b="1" spc="-15" dirty="0">
                <a:latin typeface="Calibri"/>
                <a:cs typeface="Calibri"/>
              </a:rPr>
              <a:t>fg:	</a:t>
            </a:r>
            <a:r>
              <a:rPr sz="1900" spc="-15" dirty="0">
                <a:latin typeface="Calibri"/>
                <a:cs typeface="Calibri"/>
              </a:rPr>
              <a:t>Foreground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color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button.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b="1" spc="-5" dirty="0">
                <a:latin typeface="Calibri"/>
                <a:cs typeface="Calibri"/>
              </a:rPr>
              <a:t>height: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height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button.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b="1" dirty="0">
                <a:latin typeface="Calibri"/>
                <a:cs typeface="Calibri"/>
              </a:rPr>
              <a:t>padx:</a:t>
            </a:r>
            <a:r>
              <a:rPr sz="1900" dirty="0">
                <a:latin typeface="Calibri"/>
                <a:cs typeface="Calibri"/>
              </a:rPr>
              <a:t>Additional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padding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button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horizontal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direction.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b="1" dirty="0">
                <a:latin typeface="Calibri"/>
                <a:cs typeface="Calibri"/>
              </a:rPr>
              <a:t>pady:</a:t>
            </a:r>
            <a:r>
              <a:rPr sz="1900" dirty="0">
                <a:latin typeface="Calibri"/>
                <a:cs typeface="Calibri"/>
              </a:rPr>
              <a:t>Additional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padding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button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vertical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direction.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b="1" spc="-5" dirty="0">
                <a:latin typeface="Calibri"/>
                <a:cs typeface="Calibri"/>
              </a:rPr>
              <a:t>width: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width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button.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8051"/>
            <a:ext cx="7965440" cy="64890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84150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r>
              <a:rPr sz="2000" b="1" spc="-5" dirty="0">
                <a:latin typeface="Calibri"/>
                <a:cs typeface="Calibri"/>
              </a:rPr>
              <a:t>	btndemo1.py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tkinter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import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endParaRPr sz="2000">
              <a:latin typeface="Calibri"/>
              <a:cs typeface="Calibri"/>
            </a:endParaRPr>
          </a:p>
          <a:p>
            <a:pPr marL="12700" marR="4613910">
              <a:lnSpc>
                <a:spcPct val="120000"/>
              </a:lnSpc>
            </a:pP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tkinter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import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messagebox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top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Tk()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top.geometry("300x200")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def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fun():</a:t>
            </a:r>
            <a:endParaRPr sz="2000">
              <a:latin typeface="Calibri"/>
              <a:cs typeface="Calibri"/>
            </a:endParaRPr>
          </a:p>
          <a:p>
            <a:pPr marL="239395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messagebox.showinfo("Hello",</a:t>
            </a:r>
            <a:r>
              <a:rPr sz="2000" dirty="0">
                <a:latin typeface="Calibri"/>
                <a:cs typeface="Calibri"/>
              </a:rPr>
              <a:t> "Blue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clicked")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btn1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Button(top,</a:t>
            </a:r>
            <a:r>
              <a:rPr sz="2000" spc="-20" dirty="0">
                <a:latin typeface="Calibri"/>
                <a:cs typeface="Calibri"/>
              </a:rPr>
              <a:t> text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"Red",bg="red",fg="white",width=10)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alibri"/>
                <a:cs typeface="Calibri"/>
              </a:rPr>
              <a:t>btn1.pack(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LEFT)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btn2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Button(top, </a:t>
            </a:r>
            <a:r>
              <a:rPr sz="2000" spc="-20" dirty="0">
                <a:latin typeface="Calibri"/>
                <a:cs typeface="Calibri"/>
              </a:rPr>
              <a:t>text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"Green",bg="green",fg="white",width=10,height=5,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activebackground="yellow")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btn2.pack(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TOP)</a:t>
            </a:r>
            <a:endParaRPr sz="2000">
              <a:latin typeface="Calibri"/>
              <a:cs typeface="Calibri"/>
            </a:endParaRPr>
          </a:p>
          <a:p>
            <a:pPr marL="355600" marR="494030" indent="-3429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btn3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Button(top,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text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="Blue",bg="blue",fg="white",padx=10,pady=10,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command=fun)</a:t>
            </a:r>
            <a:endParaRPr sz="2000">
              <a:latin typeface="Calibri"/>
              <a:cs typeface="Calibri"/>
            </a:endParaRPr>
          </a:p>
          <a:p>
            <a:pPr marL="12700" marR="5121275">
              <a:lnSpc>
                <a:spcPct val="120000"/>
              </a:lnSpc>
            </a:pPr>
            <a:r>
              <a:rPr sz="2000" dirty="0">
                <a:latin typeface="Calibri"/>
                <a:cs typeface="Calibri"/>
              </a:rPr>
              <a:t>btn3.pack(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BOTTOM)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top.mainloop()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8051"/>
            <a:ext cx="258699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&gt;&gt;&gt;python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btndemo1.py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914400"/>
            <a:ext cx="3733800" cy="2895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914400"/>
            <a:ext cx="4191000" cy="2895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3962400"/>
            <a:ext cx="7390901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8051"/>
            <a:ext cx="8682990" cy="63011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Checkbutton</a:t>
            </a: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Widget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Tkinter: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Checkbutton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CheckButton</a:t>
            </a:r>
            <a:r>
              <a:rPr sz="2000" spc="-5" dirty="0">
                <a:latin typeface="Calibri"/>
                <a:cs typeface="Calibri"/>
              </a:rPr>
              <a:t> on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window.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Checkbutton </a:t>
            </a:r>
            <a:r>
              <a:rPr sz="2000" spc="-5" dirty="0">
                <a:latin typeface="Calibri"/>
                <a:cs typeface="Calibri"/>
              </a:rPr>
              <a:t>is mostly used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provide </a:t>
            </a:r>
            <a:r>
              <a:rPr sz="2000" spc="-15" dirty="0">
                <a:latin typeface="Calibri"/>
                <a:cs typeface="Calibri"/>
              </a:rPr>
              <a:t>many </a:t>
            </a:r>
            <a:r>
              <a:rPr sz="2000" spc="-5" dirty="0">
                <a:latin typeface="Calibri"/>
                <a:cs typeface="Calibri"/>
              </a:rPr>
              <a:t>choices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user </a:t>
            </a:r>
            <a:r>
              <a:rPr sz="2000" dirty="0">
                <a:latin typeface="Calibri"/>
                <a:cs typeface="Calibri"/>
              </a:rPr>
              <a:t>among which,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choose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generally</a:t>
            </a:r>
            <a:r>
              <a:rPr sz="2000" spc="-5" dirty="0">
                <a:latin typeface="Calibri"/>
                <a:cs typeface="Calibri"/>
              </a:rPr>
              <a:t> implements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many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selections.</a:t>
            </a:r>
            <a:endParaRPr sz="20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480"/>
              </a:spcBef>
              <a:tabLst>
                <a:tab pos="1841500" algn="l"/>
              </a:tabLst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r>
              <a:rPr sz="2000" b="1" spc="-15" dirty="0">
                <a:latin typeface="Calibri"/>
                <a:cs typeface="Calibri"/>
              </a:rPr>
              <a:t>	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0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Checkbutton(parent,</a:t>
            </a:r>
            <a:r>
              <a:rPr sz="20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options)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i="1" spc="-5" dirty="0">
                <a:latin typeface="Calibri"/>
                <a:cs typeface="Calibri"/>
              </a:rPr>
              <a:t>The</a:t>
            </a:r>
            <a:r>
              <a:rPr sz="2000" i="1" spc="-6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options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activebackground: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background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Checkbutton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alibri"/>
                <a:cs typeface="Calibri"/>
              </a:rPr>
              <a:t>activeforeground:</a:t>
            </a:r>
            <a:r>
              <a:rPr sz="1800" spc="-10" dirty="0">
                <a:latin typeface="Calibri"/>
                <a:cs typeface="Calibri"/>
              </a:rPr>
              <a:t>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Checkbutton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1800" b="1" dirty="0">
                <a:latin typeface="Calibri"/>
                <a:cs typeface="Calibri"/>
              </a:rPr>
              <a:t>bd:	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border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pixels.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1800" b="1" dirty="0">
                <a:latin typeface="Calibri"/>
                <a:cs typeface="Calibri"/>
              </a:rPr>
              <a:t>bg:	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background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Checkbutton.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1800" b="1" dirty="0">
                <a:latin typeface="Calibri"/>
                <a:cs typeface="Calibri"/>
              </a:rPr>
              <a:t>command:	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called.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1800" b="1" spc="-15" dirty="0">
                <a:latin typeface="Calibri"/>
                <a:cs typeface="Calibri"/>
              </a:rPr>
              <a:t>text:	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Checkbutton.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1800" b="1" spc="-20" dirty="0">
                <a:latin typeface="Calibri"/>
                <a:cs typeface="Calibri"/>
              </a:rPr>
              <a:t>fg:	</a:t>
            </a:r>
            <a:r>
              <a:rPr sz="1800" spc="-10" dirty="0">
                <a:latin typeface="Calibri"/>
                <a:cs typeface="Calibri"/>
              </a:rPr>
              <a:t>Foreground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Checkbutton.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1800" b="1" spc="-5" dirty="0">
                <a:latin typeface="Calibri"/>
                <a:cs typeface="Calibri"/>
              </a:rPr>
              <a:t>height: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height 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Checkbutton.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Calibri"/>
                <a:cs typeface="Calibri"/>
              </a:rPr>
              <a:t>padx: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padding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Checkbutton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horizontal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direction.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Calibri"/>
                <a:cs typeface="Calibri"/>
              </a:rPr>
              <a:t>pady: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padding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Checkbutton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vertical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direction.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1800" b="1" spc="-5" dirty="0">
                <a:latin typeface="Calibri"/>
                <a:cs typeface="Calibri"/>
              </a:rPr>
              <a:t>width: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Checkbutton.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8051"/>
            <a:ext cx="8357234" cy="4781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84150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r>
              <a:rPr sz="2000" b="1" spc="-5" dirty="0">
                <a:latin typeface="Calibri"/>
                <a:cs typeface="Calibri"/>
              </a:rPr>
              <a:t>	chbtndemo.py</a:t>
            </a:r>
            <a:endParaRPr sz="2000">
              <a:latin typeface="Calibri"/>
              <a:cs typeface="Calibri"/>
            </a:endParaRPr>
          </a:p>
          <a:p>
            <a:pPr marL="12700" marR="6149340">
              <a:lnSpc>
                <a:spcPct val="120000"/>
              </a:lnSpc>
            </a:pP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tkinter </a:t>
            </a:r>
            <a:r>
              <a:rPr sz="2000" spc="-5" dirty="0">
                <a:latin typeface="Calibri"/>
                <a:cs typeface="Calibri"/>
              </a:rPr>
              <a:t>import </a:t>
            </a:r>
            <a:r>
              <a:rPr sz="2000" dirty="0">
                <a:latin typeface="Calibri"/>
                <a:cs typeface="Calibri"/>
              </a:rPr>
              <a:t>*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Tk()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top.geometry("300x200")</a:t>
            </a:r>
            <a:endParaRPr sz="2000">
              <a:latin typeface="Calibri"/>
              <a:cs typeface="Calibri"/>
            </a:endParaRPr>
          </a:p>
          <a:p>
            <a:pPr marL="12700" marR="3556635">
              <a:lnSpc>
                <a:spcPct val="120000"/>
              </a:lnSpc>
            </a:pPr>
            <a:r>
              <a:rPr sz="2000" dirty="0">
                <a:latin typeface="Calibri"/>
                <a:cs typeface="Calibri"/>
              </a:rPr>
              <a:t>cbtn1 = </a:t>
            </a:r>
            <a:r>
              <a:rPr sz="2000" spc="-5" dirty="0">
                <a:latin typeface="Calibri"/>
                <a:cs typeface="Calibri"/>
              </a:rPr>
              <a:t>Checkbutton(top, </a:t>
            </a:r>
            <a:r>
              <a:rPr sz="2000" spc="-10" dirty="0">
                <a:latin typeface="Calibri"/>
                <a:cs typeface="Calibri"/>
              </a:rPr>
              <a:t>text="red",fg="red")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cbtn1.pack()</a:t>
            </a:r>
            <a:endParaRPr sz="2000">
              <a:latin typeface="Calibri"/>
              <a:cs typeface="Calibri"/>
            </a:endParaRPr>
          </a:p>
          <a:p>
            <a:pPr marL="12700" marR="77470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cbtn2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Checkbutton(top,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text="Green",fg="green",activebackground="orange")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cbtn2.pack()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2000" dirty="0">
                <a:latin typeface="Calibri"/>
                <a:cs typeface="Calibri"/>
              </a:rPr>
              <a:t>cbtn3 = </a:t>
            </a:r>
            <a:r>
              <a:rPr sz="2000" spc="-5" dirty="0">
                <a:latin typeface="Calibri"/>
                <a:cs typeface="Calibri"/>
              </a:rPr>
              <a:t>Checkbutton(top, text="Blue",fg="blue",bg="yellow",width=10,height=3)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cbtn3.pack()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top.mainloop()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&gt;&gt;&gt;python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chbtndemo.py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4343400"/>
            <a:ext cx="2901950" cy="22263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7787"/>
            <a:ext cx="8679815" cy="50990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Entry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Widget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Tkinter: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Entry </a:t>
            </a:r>
            <a:r>
              <a:rPr sz="2200" spc="-10" dirty="0">
                <a:latin typeface="Calibri"/>
                <a:cs typeface="Calibri"/>
              </a:rPr>
              <a:t>widget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used </a:t>
            </a:r>
            <a:r>
              <a:rPr sz="2200" spc="-15" dirty="0">
                <a:latin typeface="Calibri"/>
                <a:cs typeface="Calibri"/>
              </a:rPr>
              <a:t>to provide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single </a:t>
            </a:r>
            <a:r>
              <a:rPr sz="2200" spc="-5" dirty="0">
                <a:latin typeface="Calibri"/>
                <a:cs typeface="Calibri"/>
              </a:rPr>
              <a:t>line </a:t>
            </a:r>
            <a:r>
              <a:rPr sz="2200" spc="-15" dirty="0">
                <a:latin typeface="Calibri"/>
                <a:cs typeface="Calibri"/>
              </a:rPr>
              <a:t>text-box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user </a:t>
            </a:r>
            <a:r>
              <a:rPr sz="2200" spc="-35" dirty="0">
                <a:latin typeface="Calibri"/>
                <a:cs typeface="Calibri"/>
              </a:rPr>
              <a:t>to 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accept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value from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50" dirty="0">
                <a:latin typeface="Calibri"/>
                <a:cs typeface="Calibri"/>
              </a:rPr>
              <a:t>user. </a:t>
            </a:r>
            <a:r>
              <a:rPr sz="2200" spc="-4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use the </a:t>
            </a:r>
            <a:r>
              <a:rPr sz="2200" spc="-10" dirty="0">
                <a:latin typeface="Calibri"/>
                <a:cs typeface="Calibri"/>
              </a:rPr>
              <a:t>Entry widget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accept 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text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strings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user.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9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1841500" algn="l"/>
              </a:tabLst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r>
              <a:rPr sz="2000" b="1" spc="-15" dirty="0">
                <a:latin typeface="Calibri"/>
                <a:cs typeface="Calibri"/>
              </a:rPr>
              <a:t>	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0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Entry(parent,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options)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The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options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dirty="0">
                <a:latin typeface="Calibri"/>
                <a:cs typeface="Calibri"/>
              </a:rPr>
              <a:t>bd: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border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dirty="0">
                <a:latin typeface="Calibri"/>
                <a:cs typeface="Calibri"/>
              </a:rPr>
              <a:t>bg: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background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5" dirty="0">
                <a:latin typeface="Calibri"/>
                <a:cs typeface="Calibri"/>
              </a:rPr>
              <a:t>Entry.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2000" b="1" dirty="0">
                <a:latin typeface="Calibri"/>
                <a:cs typeface="Calibri"/>
              </a:rPr>
              <a:t>show: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entry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text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10" dirty="0">
                <a:latin typeface="Calibri"/>
                <a:cs typeface="Calibri"/>
              </a:rPr>
              <a:t> instead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string.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password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(*).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spc="-15" dirty="0">
                <a:latin typeface="Calibri"/>
                <a:cs typeface="Calibri"/>
              </a:rPr>
              <a:t>fg:	</a:t>
            </a:r>
            <a:r>
              <a:rPr sz="2000" spc="-10" dirty="0">
                <a:latin typeface="Calibri"/>
                <a:cs typeface="Calibri"/>
              </a:rPr>
              <a:t>Foreground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Entry.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2000" b="1" spc="-5" dirty="0">
                <a:latin typeface="Calibri"/>
                <a:cs typeface="Calibri"/>
              </a:rPr>
              <a:t>width: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Entry.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96087"/>
            <a:ext cx="1963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Introduction: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625829"/>
            <a:ext cx="8379459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9445" indent="-342900" algn="just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graphical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5" dirty="0">
                <a:latin typeface="Calibri"/>
                <a:cs typeface="Calibri"/>
              </a:rPr>
              <a:t>interface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5" dirty="0">
                <a:latin typeface="Calibri"/>
                <a:cs typeface="Calibri"/>
              </a:rPr>
              <a:t>application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spc="-15" dirty="0">
                <a:latin typeface="Calibri"/>
                <a:cs typeface="Calibri"/>
              </a:rPr>
              <a:t>buttons,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windows, </a:t>
            </a:r>
            <a:r>
              <a:rPr sz="2400" dirty="0">
                <a:latin typeface="Calibri"/>
                <a:cs typeface="Calibri"/>
              </a:rPr>
              <a:t>and lots </a:t>
            </a:r>
            <a:r>
              <a:rPr sz="2400" spc="-5" dirty="0">
                <a:latin typeface="Calibri"/>
                <a:cs typeface="Calibri"/>
              </a:rPr>
              <a:t>of other </a:t>
            </a:r>
            <a:r>
              <a:rPr sz="2400" spc="-10" dirty="0">
                <a:latin typeface="Calibri"/>
                <a:cs typeface="Calibri"/>
              </a:rPr>
              <a:t>widgets 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interact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5" dirty="0">
                <a:latin typeface="Calibri"/>
                <a:cs typeface="Calibri"/>
              </a:rPr>
              <a:t> application.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good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would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browser.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has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buttons,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tabs,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window</a:t>
            </a:r>
            <a:r>
              <a:rPr sz="2400" spc="-10" dirty="0">
                <a:latin typeface="Calibri"/>
                <a:cs typeface="Calibri"/>
              </a:rPr>
              <a:t> where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content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loads.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355600" marR="358140" indent="-342900">
              <a:lnSpc>
                <a:spcPct val="11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 GUI </a:t>
            </a:r>
            <a:r>
              <a:rPr sz="2400" spc="-10" dirty="0">
                <a:latin typeface="Calibri"/>
                <a:cs typeface="Calibri"/>
              </a:rPr>
              <a:t>programming,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top-level root </a:t>
            </a:r>
            <a:r>
              <a:rPr sz="2400" spc="-5" dirty="0">
                <a:latin typeface="Calibri"/>
                <a:cs typeface="Calibri"/>
              </a:rPr>
              <a:t>windowing object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of the </a:t>
            </a:r>
            <a:r>
              <a:rPr sz="2400" b="1" spc="-10" dirty="0">
                <a:latin typeface="Calibri"/>
                <a:cs typeface="Calibri"/>
              </a:rPr>
              <a:t>little </a:t>
            </a:r>
            <a:r>
              <a:rPr sz="2400" b="1" spc="-5" dirty="0">
                <a:latin typeface="Calibri"/>
                <a:cs typeface="Calibri"/>
              </a:rPr>
              <a:t>windowing </a:t>
            </a:r>
            <a:r>
              <a:rPr sz="2400" b="1" dirty="0">
                <a:latin typeface="Calibri"/>
                <a:cs typeface="Calibri"/>
              </a:rPr>
              <a:t>objects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part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</a:t>
            </a:r>
            <a:r>
              <a:rPr sz="2400" spc="-5" dirty="0">
                <a:latin typeface="Calibri"/>
                <a:cs typeface="Calibri"/>
              </a:rPr>
              <a:t> GUI application.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55600" marR="5080" indent="-342900">
              <a:lnSpc>
                <a:spcPct val="110100"/>
              </a:lnSpc>
              <a:buFont typeface="Arial MT"/>
              <a:buChar char="•"/>
              <a:tabLst>
                <a:tab pos="354965" algn="l"/>
                <a:tab pos="355600" algn="l"/>
                <a:tab pos="1224280" algn="l"/>
                <a:tab pos="1743710" algn="l"/>
                <a:tab pos="3173730" algn="l"/>
                <a:tab pos="3961765" algn="l"/>
                <a:tab pos="4648835" algn="l"/>
                <a:tab pos="6414135" algn="l"/>
                <a:tab pos="7038975" algn="l"/>
                <a:tab pos="8100059" algn="l"/>
              </a:tabLst>
            </a:pPr>
            <a:r>
              <a:rPr sz="2400" spc="-5" dirty="0">
                <a:latin typeface="Calibri"/>
                <a:cs typeface="Calibri"/>
              </a:rPr>
              <a:t>These	windowing objects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text </a:t>
            </a:r>
            <a:r>
              <a:rPr sz="2400" dirty="0">
                <a:latin typeface="Calibri"/>
                <a:cs typeface="Calibri"/>
              </a:rPr>
              <a:t>labels, </a:t>
            </a:r>
            <a:r>
              <a:rPr sz="2400" spc="-15" dirty="0">
                <a:latin typeface="Calibri"/>
                <a:cs typeface="Calibri"/>
              </a:rPr>
              <a:t>buttons,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20" dirty="0">
                <a:latin typeface="Calibri"/>
                <a:cs typeface="Calibri"/>
              </a:rPr>
              <a:t>boxes,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90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Thes</a:t>
            </a:r>
            <a:r>
              <a:rPr sz="2400" dirty="0">
                <a:latin typeface="Calibri"/>
                <a:cs typeface="Calibri"/>
              </a:rPr>
              <a:t>e	individual	li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tle	G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I	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	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kn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	as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590"/>
              </a:lnSpc>
            </a:pPr>
            <a:r>
              <a:rPr sz="2400" b="1" spc="-10" dirty="0">
                <a:latin typeface="Calibri"/>
                <a:cs typeface="Calibri"/>
              </a:rPr>
              <a:t>widgets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8051"/>
            <a:ext cx="3904615" cy="4781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84150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r>
              <a:rPr sz="2000" b="1" spc="-5" dirty="0">
                <a:latin typeface="Calibri"/>
                <a:cs typeface="Calibri"/>
              </a:rPr>
              <a:t>	entrydemo.py</a:t>
            </a:r>
            <a:endParaRPr sz="2000">
              <a:latin typeface="Calibri"/>
              <a:cs typeface="Calibri"/>
            </a:endParaRPr>
          </a:p>
          <a:p>
            <a:pPr marL="12700" marR="1696720">
              <a:lnSpc>
                <a:spcPct val="120000"/>
              </a:lnSpc>
            </a:pP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tkinter </a:t>
            </a:r>
            <a:r>
              <a:rPr sz="2000" spc="-5" dirty="0">
                <a:latin typeface="Calibri"/>
                <a:cs typeface="Calibri"/>
              </a:rPr>
              <a:t>import </a:t>
            </a:r>
            <a:r>
              <a:rPr sz="2000" dirty="0">
                <a:latin typeface="Calibri"/>
                <a:cs typeface="Calibri"/>
              </a:rPr>
              <a:t>*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Tk()</a:t>
            </a:r>
            <a:endParaRPr sz="2000">
              <a:latin typeface="Calibri"/>
              <a:cs typeface="Calibri"/>
            </a:endParaRPr>
          </a:p>
          <a:p>
            <a:pPr marL="12700" marR="758825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top.geometry("300x200")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enty0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Entry(top,width="30")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enty0.place(x=50,y=40)</a:t>
            </a:r>
            <a:endParaRPr sz="2000">
              <a:latin typeface="Calibri"/>
              <a:cs typeface="Calibri"/>
            </a:endParaRPr>
          </a:p>
          <a:p>
            <a:pPr marL="12700" marR="685800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enty1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Entry(top,bg="yellow")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enty1.place(x=50,y=70)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enty2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Entry(top,fg="red",show="*")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enty2.place(x=50,y=100)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top.mainloop()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&gt;&gt;&gt;python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entrydemo.py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3733837"/>
            <a:ext cx="2896616" cy="263245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0728"/>
            <a:ext cx="8682990" cy="488886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6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Frame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Widget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Tkinter: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Frame widget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organize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widgets. </a:t>
            </a:r>
            <a:r>
              <a:rPr sz="2400" spc="-5" dirty="0">
                <a:latin typeface="Calibri"/>
                <a:cs typeface="Calibri"/>
              </a:rPr>
              <a:t>It acts </a:t>
            </a:r>
            <a:r>
              <a:rPr sz="2400" spc="-25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hold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widgets.</a:t>
            </a:r>
            <a:r>
              <a:rPr sz="2400" spc="-5" dirty="0">
                <a:latin typeface="Calibri"/>
                <a:cs typeface="Calibri"/>
              </a:rPr>
              <a:t> 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rectangular areas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screen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organize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widgets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200" b="1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1841500" algn="l"/>
              </a:tabLst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r>
              <a:rPr sz="2000" b="1" spc="-15" dirty="0">
                <a:latin typeface="Calibri"/>
                <a:cs typeface="Calibri"/>
              </a:rPr>
              <a:t>	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0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Frame(parent,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options)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The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options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dirty="0">
                <a:latin typeface="Calibri"/>
                <a:cs typeface="Calibri"/>
              </a:rPr>
              <a:t>bd: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border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dirty="0">
                <a:latin typeface="Calibri"/>
                <a:cs typeface="Calibri"/>
              </a:rPr>
              <a:t>bg: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background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frame.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2000" b="1" spc="-5" dirty="0">
                <a:latin typeface="Calibri"/>
                <a:cs typeface="Calibri"/>
              </a:rPr>
              <a:t>width: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height: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height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105"/>
            <a:ext cx="6249035" cy="55130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84150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r>
              <a:rPr sz="2000" b="1" spc="-5" dirty="0">
                <a:latin typeface="Calibri"/>
                <a:cs typeface="Calibri"/>
              </a:rPr>
              <a:t>	framedemo.py</a:t>
            </a:r>
            <a:endParaRPr sz="2000">
              <a:latin typeface="Calibri"/>
              <a:cs typeface="Calibri"/>
            </a:endParaRPr>
          </a:p>
          <a:p>
            <a:pPr marL="12700" marR="4040504">
              <a:lnSpc>
                <a:spcPts val="2880"/>
              </a:lnSpc>
              <a:spcBef>
                <a:spcPts val="175"/>
              </a:spcBef>
            </a:pP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tkinter </a:t>
            </a:r>
            <a:r>
              <a:rPr sz="2000" spc="-5" dirty="0">
                <a:latin typeface="Calibri"/>
                <a:cs typeface="Calibri"/>
              </a:rPr>
              <a:t>import </a:t>
            </a:r>
            <a:r>
              <a:rPr sz="2000" dirty="0">
                <a:latin typeface="Calibri"/>
                <a:cs typeface="Calibri"/>
              </a:rPr>
              <a:t>*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Tk()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Calibri"/>
                <a:cs typeface="Calibri"/>
              </a:rPr>
              <a:t>top.geometry("300x200")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tframe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Frame(top,width="100",height="100",bg="yellow")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tframe.pack()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Calibri"/>
                <a:cs typeface="Calibri"/>
              </a:rPr>
              <a:t>lframe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Frame(top,width="100",height="50",bg="blue")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lframe.pack(side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LEFT)</a:t>
            </a:r>
            <a:endParaRPr sz="2000">
              <a:latin typeface="Calibri"/>
              <a:cs typeface="Calibri"/>
            </a:endParaRPr>
          </a:p>
          <a:p>
            <a:pPr marL="12700" marR="206375">
              <a:lnSpc>
                <a:spcPct val="120000"/>
              </a:lnSpc>
            </a:pPr>
            <a:r>
              <a:rPr sz="2000" spc="-10" dirty="0">
                <a:latin typeface="Calibri"/>
                <a:cs typeface="Calibri"/>
              </a:rPr>
              <a:t>rframe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Frame(top,width="100",height="50",bg="green")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rframe.pack(side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RIGHT)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btn1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10" dirty="0">
                <a:latin typeface="Calibri"/>
                <a:cs typeface="Calibri"/>
              </a:rPr>
              <a:t>Button(tframe,</a:t>
            </a:r>
            <a:r>
              <a:rPr sz="2000" spc="-5" dirty="0">
                <a:latin typeface="Calibri"/>
                <a:cs typeface="Calibri"/>
              </a:rPr>
              <a:t> text="Submit",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fg="red")</a:t>
            </a:r>
            <a:endParaRPr sz="2000">
              <a:latin typeface="Calibri"/>
              <a:cs typeface="Calibri"/>
            </a:endParaRPr>
          </a:p>
          <a:p>
            <a:pPr marL="12700" marR="392176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btn1.place(x=10,y=10)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top.mainloop()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Calibri"/>
                <a:cs typeface="Calibri"/>
              </a:rPr>
              <a:t>&gt;&gt;&gt;python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framedemo.py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343400"/>
            <a:ext cx="2917825" cy="22504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0728"/>
            <a:ext cx="8681720" cy="269367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Label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Widget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Tkinter: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Label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box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text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images</a:t>
            </a:r>
            <a:r>
              <a:rPr sz="2200" b="1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tabLst>
                <a:tab pos="1841500" algn="l"/>
              </a:tabLst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r>
              <a:rPr sz="2000" b="1" spc="-15" dirty="0">
                <a:latin typeface="Calibri"/>
                <a:cs typeface="Calibri"/>
              </a:rPr>
              <a:t>	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0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Label(parent,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options)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The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options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2778988"/>
            <a:ext cx="5792470" cy="3317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dirty="0">
                <a:latin typeface="Calibri"/>
                <a:cs typeface="Calibri"/>
              </a:rPr>
              <a:t>bd: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border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dirty="0">
                <a:latin typeface="Calibri"/>
                <a:cs typeface="Calibri"/>
              </a:rPr>
              <a:t>bg: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background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label.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Calibri"/>
                <a:cs typeface="Calibri"/>
              </a:rPr>
              <a:t>text:</a:t>
            </a:r>
            <a:r>
              <a:rPr sz="2000" b="1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text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displayed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label.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spc="-15" dirty="0">
                <a:latin typeface="Calibri"/>
                <a:cs typeface="Calibri"/>
              </a:rPr>
              <a:t>fg:	</a:t>
            </a:r>
            <a:r>
              <a:rPr sz="2000" spc="-10" dirty="0">
                <a:latin typeface="Calibri"/>
                <a:cs typeface="Calibri"/>
              </a:rPr>
              <a:t>Foreground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height: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image: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padx: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pady: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width: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194" y="4242282"/>
            <a:ext cx="6004560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height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displayed</a:t>
            </a:r>
            <a:r>
              <a:rPr sz="2000" spc="-5" dirty="0">
                <a:latin typeface="Calibri"/>
                <a:cs typeface="Calibri"/>
              </a:rPr>
              <a:t> 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Additional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padding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horizontal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Additional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padding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vertical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8051"/>
            <a:ext cx="6141720" cy="4781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84150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r>
              <a:rPr sz="2000" b="1" spc="-5" dirty="0">
                <a:latin typeface="Calibri"/>
                <a:cs typeface="Calibri"/>
              </a:rPr>
              <a:t>	labeldemo.py</a:t>
            </a:r>
            <a:endParaRPr sz="2000">
              <a:latin typeface="Calibri"/>
              <a:cs typeface="Calibri"/>
            </a:endParaRPr>
          </a:p>
          <a:p>
            <a:pPr marL="12700" marR="3933825">
              <a:lnSpc>
                <a:spcPct val="120000"/>
              </a:lnSpc>
            </a:pP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tkinter </a:t>
            </a:r>
            <a:r>
              <a:rPr sz="2000" spc="-5" dirty="0">
                <a:latin typeface="Calibri"/>
                <a:cs typeface="Calibri"/>
              </a:rPr>
              <a:t>import </a:t>
            </a:r>
            <a:r>
              <a:rPr sz="2000" dirty="0">
                <a:latin typeface="Calibri"/>
                <a:cs typeface="Calibri"/>
              </a:rPr>
              <a:t>*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Tk()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top.geometry("300x200")</a:t>
            </a:r>
            <a:endParaRPr sz="2000">
              <a:latin typeface="Calibri"/>
              <a:cs typeface="Calibri"/>
            </a:endParaRPr>
          </a:p>
          <a:p>
            <a:pPr marL="12700" marR="2981960">
              <a:lnSpc>
                <a:spcPct val="120000"/>
              </a:lnSpc>
            </a:pPr>
            <a:r>
              <a:rPr sz="2000" dirty="0">
                <a:latin typeface="Calibri"/>
                <a:cs typeface="Calibri"/>
              </a:rPr>
              <a:t>lbl1 = </a:t>
            </a:r>
            <a:r>
              <a:rPr sz="2000" spc="-5" dirty="0">
                <a:latin typeface="Calibri"/>
                <a:cs typeface="Calibri"/>
              </a:rPr>
              <a:t>Label(top, </a:t>
            </a:r>
            <a:r>
              <a:rPr sz="2000" spc="-10" dirty="0">
                <a:latin typeface="Calibri"/>
                <a:cs typeface="Calibri"/>
              </a:rPr>
              <a:t>text="Name")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lbl1.place(x=10,y=10)</a:t>
            </a:r>
            <a:endParaRPr sz="2000">
              <a:latin typeface="Calibri"/>
              <a:cs typeface="Calibri"/>
            </a:endParaRPr>
          </a:p>
          <a:p>
            <a:pPr marL="12700" marR="310515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lbl2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Label(top,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text="Password",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fg="red",bg="yellow")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lbl2.place(x=10,y=40)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2000" dirty="0">
                <a:latin typeface="Calibri"/>
                <a:cs typeface="Calibri"/>
              </a:rPr>
              <a:t>lbl3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Label(top,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text="Age",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padx=10,pady=10,bg="green")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lbl3.place(x=10,y=70)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top.mainloop()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&gt;&gt;&gt;python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labeldemo.py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4038600"/>
            <a:ext cx="2901950" cy="23945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0728"/>
            <a:ext cx="8670290" cy="63157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Listbox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Widget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Tkinter: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Listbox </a:t>
            </a:r>
            <a:r>
              <a:rPr sz="2400" spc="-10" dirty="0">
                <a:latin typeface="Calibri"/>
                <a:cs typeface="Calibri"/>
              </a:rPr>
              <a:t>widget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display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5" dirty="0">
                <a:latin typeface="Calibri"/>
                <a:cs typeface="Calibri"/>
              </a:rPr>
              <a:t>user.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place only </a:t>
            </a:r>
            <a:r>
              <a:rPr sz="2400" spc="-15" dirty="0">
                <a:latin typeface="Calibri"/>
                <a:cs typeface="Calibri"/>
              </a:rPr>
              <a:t>text </a:t>
            </a:r>
            <a:r>
              <a:rPr sz="2400" spc="-5" dirty="0">
                <a:latin typeface="Calibri"/>
                <a:cs typeface="Calibri"/>
              </a:rPr>
              <a:t>items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5" dirty="0">
                <a:latin typeface="Calibri"/>
                <a:cs typeface="Calibri"/>
              </a:rPr>
              <a:t>Listbox.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choose one 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list.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5"/>
              </a:spcBef>
              <a:tabLst>
                <a:tab pos="1841500" algn="l"/>
              </a:tabLst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r>
              <a:rPr sz="2000" b="1" spc="-15" dirty="0">
                <a:latin typeface="Calibri"/>
                <a:cs typeface="Calibri"/>
              </a:rPr>
              <a:t>	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0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Listbox(parent,</a:t>
            </a:r>
            <a:r>
              <a:rPr sz="20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options)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latin typeface="Calibri"/>
                <a:cs typeface="Calibri"/>
              </a:rPr>
              <a:t>The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options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dirty="0">
                <a:latin typeface="Calibri"/>
                <a:cs typeface="Calibri"/>
              </a:rPr>
              <a:t>bd: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border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dirty="0">
                <a:latin typeface="Calibri"/>
                <a:cs typeface="Calibri"/>
              </a:rPr>
              <a:t>bg: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background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listbox.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spc="-15" dirty="0">
                <a:latin typeface="Calibri"/>
                <a:cs typeface="Calibri"/>
              </a:rPr>
              <a:t>fg:	</a:t>
            </a:r>
            <a:r>
              <a:rPr sz="2000" spc="-10" dirty="0">
                <a:latin typeface="Calibri"/>
                <a:cs typeface="Calibri"/>
              </a:rPr>
              <a:t>Foreground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listbox.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2000" b="1" spc="-5" dirty="0">
                <a:latin typeface="Calibri"/>
                <a:cs typeface="Calibri"/>
              </a:rPr>
              <a:t>width: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listbox.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height: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height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listbox.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associated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Listbox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insert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item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listbox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specified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index.i.e, </a:t>
            </a:r>
            <a:r>
              <a:rPr sz="2000" b="1" dirty="0">
                <a:latin typeface="Calibri"/>
                <a:cs typeface="Calibri"/>
              </a:rPr>
              <a:t>insert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().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Listbox.insert (index,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item)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0"/>
            <a:ext cx="5324475" cy="65557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r>
              <a:rPr sz="1700" b="1" spc="30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listboxdemo.py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700" spc="-10" dirty="0">
                <a:latin typeface="Calibri"/>
                <a:cs typeface="Calibri"/>
              </a:rPr>
              <a:t>from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tkinter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import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*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700" spc="-5" dirty="0">
                <a:latin typeface="Calibri"/>
                <a:cs typeface="Calibri"/>
              </a:rPr>
              <a:t>top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Tk()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spc="-5" dirty="0">
                <a:latin typeface="Calibri"/>
                <a:cs typeface="Calibri"/>
              </a:rPr>
              <a:t>top.geometry("300x200")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700" dirty="0">
                <a:latin typeface="Calibri"/>
                <a:cs typeface="Calibri"/>
              </a:rPr>
              <a:t>lbl1 = </a:t>
            </a:r>
            <a:r>
              <a:rPr sz="1700" spc="-5" dirty="0">
                <a:latin typeface="Calibri"/>
                <a:cs typeface="Calibri"/>
              </a:rPr>
              <a:t>Label(top, text="List of Colours",fg="red",bg="yellow")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lbl1.place(x=10,y=10)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700" dirty="0">
                <a:latin typeface="Calibri"/>
                <a:cs typeface="Calibri"/>
              </a:rPr>
              <a:t>lb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Listbox(top,height=5)</a:t>
            </a:r>
            <a:endParaRPr sz="1700">
              <a:latin typeface="Calibri"/>
              <a:cs typeface="Calibri"/>
            </a:endParaRPr>
          </a:p>
          <a:p>
            <a:pPr marL="12700" marR="3503929">
              <a:lnSpc>
                <a:spcPct val="120000"/>
              </a:lnSpc>
              <a:spcBef>
                <a:spcPts val="5"/>
              </a:spcBef>
            </a:pPr>
            <a:r>
              <a:rPr sz="1700" spc="-5" dirty="0">
                <a:latin typeface="Calibri"/>
                <a:cs typeface="Calibri"/>
              </a:rPr>
              <a:t>lb.insert(1,"Red")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lb.insert(2,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"Yellow")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lb.insert(3, "Green")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lb.insert(4, </a:t>
            </a:r>
            <a:r>
              <a:rPr sz="1700" dirty="0">
                <a:latin typeface="Calibri"/>
                <a:cs typeface="Calibri"/>
              </a:rPr>
              <a:t>"Blue")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lb.place(x=10,y=30)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700" dirty="0">
                <a:latin typeface="Calibri"/>
                <a:cs typeface="Calibri"/>
              </a:rPr>
              <a:t>lbl2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Label(top,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text="List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Fruits",fg="blue",bg="green")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dirty="0">
                <a:latin typeface="Calibri"/>
                <a:cs typeface="Calibri"/>
              </a:rPr>
              <a:t>lbl2.place(x=160,y=10)</a:t>
            </a:r>
            <a:endParaRPr sz="1700">
              <a:latin typeface="Calibri"/>
              <a:cs typeface="Calibri"/>
            </a:endParaRPr>
          </a:p>
          <a:p>
            <a:pPr marL="12700" marR="2955290">
              <a:lnSpc>
                <a:spcPct val="120000"/>
              </a:lnSpc>
            </a:pPr>
            <a:r>
              <a:rPr sz="1700" dirty="0">
                <a:latin typeface="Calibri"/>
                <a:cs typeface="Calibri"/>
              </a:rPr>
              <a:t>lb1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Listbox(top,height=5)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lb1.insert(1,"Mango") </a:t>
            </a:r>
            <a:r>
              <a:rPr sz="1700" dirty="0">
                <a:latin typeface="Calibri"/>
                <a:cs typeface="Calibri"/>
              </a:rPr>
              <a:t> lb1.insert(2, </a:t>
            </a:r>
            <a:r>
              <a:rPr sz="1700" spc="-5" dirty="0">
                <a:latin typeface="Calibri"/>
                <a:cs typeface="Calibri"/>
              </a:rPr>
              <a:t>"Grapes") </a:t>
            </a:r>
            <a:r>
              <a:rPr sz="1700" dirty="0">
                <a:latin typeface="Calibri"/>
                <a:cs typeface="Calibri"/>
              </a:rPr>
              <a:t> lb1.insert(3, "Banana")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lb1.insert(4, "Berry")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lb1.place(x=160,y=30)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top.mainloop()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3740" y="3699422"/>
            <a:ext cx="2363470" cy="6477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7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17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405"/>
              </a:spcBef>
            </a:pPr>
            <a:r>
              <a:rPr sz="1700" dirty="0">
                <a:latin typeface="Calibri"/>
                <a:cs typeface="Calibri"/>
              </a:rPr>
              <a:t>&gt;&gt;&gt;python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listboxdemo.py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4419598"/>
            <a:ext cx="33528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8051"/>
            <a:ext cx="8641715" cy="63252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Radiobutton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Widget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10" dirty="0">
                <a:latin typeface="Calibri"/>
                <a:cs typeface="Calibri"/>
              </a:rPr>
              <a:t> Tkinter: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Radiobutton widget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select one option </a:t>
            </a:r>
            <a:r>
              <a:rPr sz="2000" dirty="0">
                <a:latin typeface="Calibri"/>
                <a:cs typeface="Calibri"/>
              </a:rPr>
              <a:t>among multiple </a:t>
            </a:r>
            <a:r>
              <a:rPr sz="2000" spc="-5" dirty="0">
                <a:latin typeface="Calibri"/>
                <a:cs typeface="Calibri"/>
              </a:rPr>
              <a:t>options.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Radiobutton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checkbutton.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Here,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user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various </a:t>
            </a:r>
            <a:r>
              <a:rPr sz="2000" spc="-5" dirty="0">
                <a:latin typeface="Calibri"/>
                <a:cs typeface="Calibri"/>
              </a:rPr>
              <a:t>options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them</a:t>
            </a:r>
            <a:r>
              <a:rPr sz="2000" b="1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  <a:tabLst>
                <a:tab pos="1841500" algn="l"/>
              </a:tabLst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r>
              <a:rPr sz="2000" b="1" spc="-15" dirty="0">
                <a:latin typeface="Calibri"/>
                <a:cs typeface="Calibri"/>
              </a:rPr>
              <a:t>	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0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Radiobutton(parent,</a:t>
            </a:r>
            <a:r>
              <a:rPr sz="2000" b="1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options)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i="1" spc="-5" dirty="0">
                <a:latin typeface="Calibri"/>
                <a:cs typeface="Calibri"/>
              </a:rPr>
              <a:t>The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options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activebackground: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background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Radiobutton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alibri"/>
                <a:cs typeface="Calibri"/>
              </a:rPr>
              <a:t>activeforeground:</a:t>
            </a:r>
            <a:r>
              <a:rPr sz="1800" spc="-10" dirty="0">
                <a:latin typeface="Calibri"/>
                <a:cs typeface="Calibri"/>
              </a:rPr>
              <a:t>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Radiobutton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1800" b="1" dirty="0">
                <a:latin typeface="Calibri"/>
                <a:cs typeface="Calibri"/>
              </a:rPr>
              <a:t>bd:	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border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pixels.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1800" b="1" dirty="0">
                <a:latin typeface="Calibri"/>
                <a:cs typeface="Calibri"/>
              </a:rPr>
              <a:t>bg:	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background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Radiobutton.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command: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 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1800" b="1" spc="-15" dirty="0">
                <a:latin typeface="Calibri"/>
                <a:cs typeface="Calibri"/>
              </a:rPr>
              <a:t>text:	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Radiobutton.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1800" b="1" spc="-20" dirty="0">
                <a:latin typeface="Calibri"/>
                <a:cs typeface="Calibri"/>
              </a:rPr>
              <a:t>fg:	</a:t>
            </a:r>
            <a:r>
              <a:rPr sz="1800" spc="-10" dirty="0">
                <a:latin typeface="Calibri"/>
                <a:cs typeface="Calibri"/>
              </a:rPr>
              <a:t>Foreground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color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Radiobutton.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height: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height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Radiobutton.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Calibri"/>
                <a:cs typeface="Calibri"/>
              </a:rPr>
              <a:t>padx: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padding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Radiobutton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horizontal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direction.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Calibri"/>
                <a:cs typeface="Calibri"/>
              </a:rPr>
              <a:t>pady: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Additional padding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Radiobutton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direction.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width: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Radiobutton.</a:t>
            </a:r>
            <a:endParaRPr sz="1800">
              <a:latin typeface="Calibri"/>
              <a:cs typeface="Calibri"/>
            </a:endParaRPr>
          </a:p>
          <a:p>
            <a:pPr marL="355600" marR="923925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15" dirty="0">
                <a:latin typeface="Calibri"/>
                <a:cs typeface="Calibri"/>
              </a:rPr>
              <a:t>Variable: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keep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track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user's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choices.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among 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radiobuttons.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07975">
              <a:lnSpc>
                <a:spcPct val="120200"/>
              </a:lnSpc>
              <a:spcBef>
                <a:spcPts val="85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r>
              <a:rPr sz="1700" b="1" spc="27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rbtndemo.py </a:t>
            </a:r>
            <a:r>
              <a:rPr sz="1700" b="1" spc="-370" dirty="0">
                <a:latin typeface="Calibri"/>
                <a:cs typeface="Calibri"/>
              </a:rPr>
              <a:t> </a:t>
            </a:r>
            <a:r>
              <a:rPr spc="-10" dirty="0"/>
              <a:t>from tkinter </a:t>
            </a:r>
            <a:r>
              <a:rPr spc="-5" dirty="0"/>
              <a:t>import </a:t>
            </a:r>
            <a:r>
              <a:rPr dirty="0"/>
              <a:t>* </a:t>
            </a:r>
            <a:r>
              <a:rPr spc="5" dirty="0"/>
              <a:t> </a:t>
            </a:r>
            <a:r>
              <a:rPr spc="-10" dirty="0"/>
              <a:t>top</a:t>
            </a:r>
            <a:r>
              <a:rPr spc="-20" dirty="0"/>
              <a:t> </a:t>
            </a:r>
            <a:r>
              <a:rPr dirty="0"/>
              <a:t>=</a:t>
            </a:r>
            <a:r>
              <a:rPr spc="10" dirty="0"/>
              <a:t> </a:t>
            </a:r>
            <a:r>
              <a:rPr spc="-5" dirty="0"/>
              <a:t>Tk()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pc="-5" dirty="0"/>
              <a:t>top.geometry("200x100") </a:t>
            </a:r>
            <a:r>
              <a:rPr spc="-395" dirty="0"/>
              <a:t> </a:t>
            </a:r>
            <a:r>
              <a:rPr spc="-10" dirty="0"/>
              <a:t>radio </a:t>
            </a:r>
            <a:r>
              <a:rPr dirty="0"/>
              <a:t>=</a:t>
            </a:r>
            <a:r>
              <a:rPr spc="-5" dirty="0"/>
              <a:t> </a:t>
            </a:r>
            <a:r>
              <a:rPr spc="-20" dirty="0"/>
              <a:t>IntVar()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93850"/>
            <a:ext cx="6051550" cy="298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4160">
              <a:lnSpc>
                <a:spcPct val="12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rbtn1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Radiobutton(top,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text="red",variable=radio,value="1")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rbtn1.pack()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rbtn2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Radiobutton(top,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text="Green",variable=radio,value="2")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rbtn2.pack()</a:t>
            </a:r>
            <a:endParaRPr sz="1800">
              <a:latin typeface="Calibri"/>
              <a:cs typeface="Calibri"/>
            </a:endParaRPr>
          </a:p>
          <a:p>
            <a:pPr marL="12700" marR="163195">
              <a:lnSpc>
                <a:spcPct val="120000"/>
              </a:lnSpc>
            </a:pPr>
            <a:r>
              <a:rPr sz="1800" spc="-5" dirty="0">
                <a:latin typeface="Calibri"/>
                <a:cs typeface="Calibri"/>
              </a:rPr>
              <a:t>rbtn3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Radiobutton(top,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text="Blue",variable=radio,value="3")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rbtn3.pack()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top.mainloop()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Calibri"/>
                <a:cs typeface="Calibri"/>
              </a:rPr>
              <a:t>&gt;&gt;&gt;python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rbtndemo.py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46482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8051"/>
            <a:ext cx="8629650" cy="53301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b="1" spc="-55" dirty="0">
                <a:latin typeface="Calibri"/>
                <a:cs typeface="Calibri"/>
              </a:rPr>
              <a:t>Text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Widget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Tkinter:</a:t>
            </a:r>
            <a:endParaRPr sz="2000">
              <a:latin typeface="Calibri"/>
              <a:cs typeface="Calibri"/>
            </a:endParaRPr>
          </a:p>
          <a:p>
            <a:pPr marL="355600" marR="26034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Text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widget </a:t>
            </a:r>
            <a:r>
              <a:rPr sz="2000" spc="-10" dirty="0">
                <a:latin typeface="Calibri"/>
                <a:cs typeface="Calibri"/>
              </a:rPr>
              <a:t>allows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text.It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Entry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because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multi-line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text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field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user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text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edit the </a:t>
            </a:r>
            <a:r>
              <a:rPr sz="2000" spc="-20" dirty="0">
                <a:latin typeface="Calibri"/>
                <a:cs typeface="Calibri"/>
              </a:rPr>
              <a:t>text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inside </a:t>
            </a:r>
            <a:r>
              <a:rPr sz="2000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1841500" algn="l"/>
              </a:tabLst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r>
              <a:rPr sz="2000" b="1" spc="-15" dirty="0">
                <a:latin typeface="Calibri"/>
                <a:cs typeface="Calibri"/>
              </a:rPr>
              <a:t>	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0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01F5F"/>
                </a:solidFill>
                <a:latin typeface="Calibri"/>
                <a:cs typeface="Calibri"/>
              </a:rPr>
              <a:t>Text(parent,</a:t>
            </a:r>
            <a:r>
              <a:rPr sz="20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options)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The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options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dirty="0">
                <a:latin typeface="Calibri"/>
                <a:cs typeface="Calibri"/>
              </a:rPr>
              <a:t>bd: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border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dirty="0">
                <a:latin typeface="Calibri"/>
                <a:cs typeface="Calibri"/>
              </a:rPr>
              <a:t>bg: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background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0" dirty="0">
                <a:latin typeface="Calibri"/>
                <a:cs typeface="Calibri"/>
              </a:rPr>
              <a:t>Text.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2000" b="1" dirty="0">
                <a:latin typeface="Calibri"/>
                <a:cs typeface="Calibri"/>
              </a:rPr>
              <a:t>show: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entry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text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10" dirty="0">
                <a:latin typeface="Calibri"/>
                <a:cs typeface="Calibri"/>
              </a:rPr>
              <a:t> instead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string.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password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(*).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spc="-15" dirty="0">
                <a:latin typeface="Calibri"/>
                <a:cs typeface="Calibri"/>
              </a:rPr>
              <a:t>fg:	</a:t>
            </a:r>
            <a:r>
              <a:rPr sz="2000" spc="-10" dirty="0">
                <a:latin typeface="Calibri"/>
                <a:cs typeface="Calibri"/>
              </a:rPr>
              <a:t>Foreground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Text.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2000" b="1" spc="-5" dirty="0">
                <a:latin typeface="Calibri"/>
                <a:cs typeface="Calibri"/>
              </a:rPr>
              <a:t>width: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Text.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height: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vertical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dimension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widget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799714"/>
            <a:ext cx="8376920" cy="331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Python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offers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multiple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options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developing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GUI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(Graphical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Interface).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most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commonly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GUI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method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tkinter.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b="1" spc="-15" dirty="0">
                <a:latin typeface="Calibri"/>
                <a:cs typeface="Calibri"/>
              </a:rPr>
              <a:t>Tkinter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easiest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among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get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started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Python's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standard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GUI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(Graphical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Interface)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package.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most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commonly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toolkit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GUI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Programming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Python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1090295" algn="l"/>
                <a:tab pos="2047239" algn="l"/>
                <a:tab pos="2379345" algn="l"/>
                <a:tab pos="2917825" algn="l"/>
                <a:tab pos="3885565" algn="l"/>
                <a:tab pos="5050155" algn="l"/>
                <a:tab pos="5447665" algn="l"/>
                <a:tab pos="5869940" algn="l"/>
                <a:tab pos="6499225" algn="l"/>
                <a:tab pos="7208520" algn="l"/>
                <a:tab pos="7524115" algn="l"/>
                <a:tab pos="8078470" algn="l"/>
              </a:tabLst>
            </a:pPr>
            <a:r>
              <a:rPr sz="2200" spc="-10" dirty="0">
                <a:latin typeface="Calibri"/>
                <a:cs typeface="Calibri"/>
              </a:rPr>
              <a:t>sinc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T</a:t>
            </a:r>
            <a:r>
              <a:rPr sz="2200" spc="-5" dirty="0">
                <a:latin typeface="Calibri"/>
                <a:cs typeface="Calibri"/>
              </a:rPr>
              <a:t>ki</a:t>
            </a:r>
            <a:r>
              <a:rPr sz="2200" spc="-4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5" dirty="0">
                <a:latin typeface="Calibri"/>
                <a:cs typeface="Calibri"/>
              </a:rPr>
              <a:t>P</a:t>
            </a:r>
            <a:r>
              <a:rPr sz="2200" spc="15" dirty="0">
                <a:latin typeface="Calibri"/>
                <a:cs typeface="Calibri"/>
              </a:rPr>
              <a:t>y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nt</a:t>
            </a:r>
            <a:r>
              <a:rPr sz="2200" spc="-5" dirty="0">
                <a:latin typeface="Calibri"/>
                <a:cs typeface="Calibri"/>
              </a:rPr>
              <a:t>er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k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-19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5" dirty="0">
                <a:latin typeface="Calibri"/>
                <a:cs typeface="Calibri"/>
              </a:rPr>
              <a:t>K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y),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be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pronounced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Tea-Kay-inter</a:t>
            </a:r>
            <a:r>
              <a:rPr sz="2200" spc="-30" dirty="0">
                <a:latin typeface="Calibri"/>
                <a:cs typeface="Calibri"/>
              </a:rPr>
              <a:t>.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i.e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tkinter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k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inter</a:t>
            </a:r>
            <a:r>
              <a:rPr sz="2200" spc="-1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152400"/>
            <a:ext cx="4078478" cy="2286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815" y="108965"/>
            <a:ext cx="3606342" cy="267754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0"/>
            <a:ext cx="4899025" cy="29673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24480">
              <a:lnSpc>
                <a:spcPct val="120200"/>
              </a:lnSpc>
              <a:spcBef>
                <a:spcPts val="85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r>
              <a:rPr sz="1700" b="1" spc="27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textdemo.py </a:t>
            </a:r>
            <a:r>
              <a:rPr sz="1700" b="1" spc="-365" dirty="0">
                <a:latin typeface="Calibri"/>
                <a:cs typeface="Calibri"/>
              </a:rPr>
              <a:t> </a:t>
            </a:r>
            <a:r>
              <a:rPr spc="-10" dirty="0"/>
              <a:t>from tkinter </a:t>
            </a:r>
            <a:r>
              <a:rPr spc="-5" dirty="0"/>
              <a:t>import </a:t>
            </a:r>
            <a:r>
              <a:rPr dirty="0"/>
              <a:t>* </a:t>
            </a:r>
            <a:r>
              <a:rPr spc="5" dirty="0"/>
              <a:t> </a:t>
            </a:r>
            <a:r>
              <a:rPr spc="-10" dirty="0"/>
              <a:t>top</a:t>
            </a:r>
            <a:r>
              <a:rPr spc="-20" dirty="0"/>
              <a:t> </a:t>
            </a:r>
            <a:r>
              <a:rPr dirty="0"/>
              <a:t>=</a:t>
            </a:r>
            <a:r>
              <a:rPr spc="10" dirty="0"/>
              <a:t> </a:t>
            </a:r>
            <a:r>
              <a:rPr spc="-5" dirty="0"/>
              <a:t>Tk() </a:t>
            </a:r>
            <a:r>
              <a:rPr dirty="0"/>
              <a:t> </a:t>
            </a:r>
            <a:r>
              <a:rPr spc="-10" dirty="0"/>
              <a:t>top.title("Address")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pc="-5" dirty="0"/>
              <a:t>top.geometry("300x200") </a:t>
            </a:r>
            <a:r>
              <a:rPr dirty="0"/>
              <a:t> </a:t>
            </a:r>
            <a:r>
              <a:rPr spc="-10" dirty="0"/>
              <a:t>lbl=Label(top,text="Address</a:t>
            </a:r>
            <a:r>
              <a:rPr spc="60" dirty="0"/>
              <a:t> </a:t>
            </a:r>
            <a:r>
              <a:rPr spc="-10" dirty="0"/>
              <a:t>:",fg="red",bg="yellow") </a:t>
            </a:r>
            <a:r>
              <a:rPr spc="-390" dirty="0"/>
              <a:t> </a:t>
            </a:r>
            <a:r>
              <a:rPr spc="-5" dirty="0"/>
              <a:t>lbl.place(x=10,y=10) </a:t>
            </a:r>
            <a:r>
              <a:rPr dirty="0"/>
              <a:t> </a:t>
            </a:r>
            <a:r>
              <a:rPr spc="-10" dirty="0"/>
              <a:t>txt=Text(top,width=15,height=5) </a:t>
            </a:r>
            <a:r>
              <a:rPr spc="-5" dirty="0"/>
              <a:t> txt.place(x=10,y=40)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2910966"/>
            <a:ext cx="230187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alibri"/>
                <a:cs typeface="Calibri"/>
              </a:rPr>
              <a:t>top.mainloop()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alibri"/>
                <a:cs typeface="Calibri"/>
              </a:rPr>
              <a:t>&gt;</a:t>
            </a:r>
            <a:r>
              <a:rPr sz="1800" b="1" spc="5" dirty="0">
                <a:latin typeface="Calibri"/>
                <a:cs typeface="Calibri"/>
              </a:rPr>
              <a:t>&gt;</a:t>
            </a:r>
            <a:r>
              <a:rPr sz="1800" b="1" spc="-5" dirty="0">
                <a:latin typeface="Calibri"/>
                <a:cs typeface="Calibri"/>
              </a:rPr>
              <a:t>&gt;p</a:t>
            </a:r>
            <a:r>
              <a:rPr sz="1800" b="1" spc="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th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x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5" dirty="0">
                <a:latin typeface="Calibri"/>
                <a:cs typeface="Calibri"/>
              </a:rPr>
              <a:t>mo.</a:t>
            </a:r>
            <a:r>
              <a:rPr sz="1800" b="1" spc="-20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114800"/>
            <a:ext cx="3581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8051"/>
            <a:ext cx="8608695" cy="607602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Scale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Widget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Tkinter:</a:t>
            </a: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Calibri"/>
                <a:cs typeface="Calibri"/>
              </a:rPr>
              <a:t>The Scale widget provides a graphical slider object that allows you to select values from a specific scale.</a:t>
            </a: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000" spc="-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1841500" algn="l"/>
              </a:tabLst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r>
              <a:rPr sz="2000" b="1" spc="-15" dirty="0">
                <a:latin typeface="Calibri"/>
                <a:cs typeface="Calibri"/>
              </a:rPr>
              <a:t>	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0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Scale(parent,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options)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The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options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are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activebackground: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background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Scale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active.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1800" b="1" dirty="0">
                <a:latin typeface="Calibri"/>
                <a:cs typeface="Calibri"/>
              </a:rPr>
              <a:t>bd:	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border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pixels.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1800" b="1" dirty="0">
                <a:latin typeface="Calibri"/>
                <a:cs typeface="Calibri"/>
              </a:rPr>
              <a:t>bg:	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background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Scale.</a:t>
            </a:r>
            <a:endParaRPr sz="1800" dirty="0">
              <a:latin typeface="Calibri"/>
              <a:cs typeface="Calibri"/>
            </a:endParaRPr>
          </a:p>
          <a:p>
            <a:pPr marL="355600" marR="544195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1800" b="1" spc="-5" dirty="0">
                <a:latin typeface="Calibri"/>
                <a:cs typeface="Calibri"/>
              </a:rPr>
              <a:t>command:	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scheduled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called.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1800" b="1" spc="-20" dirty="0">
                <a:latin typeface="Calibri"/>
                <a:cs typeface="Calibri"/>
              </a:rPr>
              <a:t>fg:	</a:t>
            </a:r>
            <a:r>
              <a:rPr sz="1800" spc="-10" dirty="0">
                <a:latin typeface="Calibri"/>
                <a:cs typeface="Calibri"/>
              </a:rPr>
              <a:t>Foreground color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Scale.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alibri"/>
                <a:cs typeface="Calibri"/>
              </a:rPr>
              <a:t>from_: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widget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range.</a:t>
            </a:r>
            <a:endParaRPr sz="1800" dirty="0">
              <a:latin typeface="Calibri"/>
              <a:cs typeface="Calibri"/>
            </a:endParaRPr>
          </a:p>
          <a:p>
            <a:pPr marL="355600" marR="80264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to: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float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integer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range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represented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scale.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orient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horizontal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scale.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0"/>
            <a:ext cx="4618355" cy="1979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447925">
              <a:lnSpc>
                <a:spcPct val="120200"/>
              </a:lnSpc>
              <a:spcBef>
                <a:spcPts val="85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r>
              <a:rPr sz="1700" b="1" spc="29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scaledemo.py </a:t>
            </a:r>
            <a:r>
              <a:rPr sz="1700" b="1" spc="-365" dirty="0">
                <a:latin typeface="Calibri"/>
                <a:cs typeface="Calibri"/>
              </a:rPr>
              <a:t> </a:t>
            </a:r>
            <a:r>
              <a:rPr spc="-10" dirty="0"/>
              <a:t>from tkinter </a:t>
            </a:r>
            <a:r>
              <a:rPr spc="-5" dirty="0"/>
              <a:t>import </a:t>
            </a:r>
            <a:r>
              <a:rPr dirty="0"/>
              <a:t>* </a:t>
            </a:r>
            <a:r>
              <a:rPr spc="5" dirty="0"/>
              <a:t> </a:t>
            </a:r>
            <a:r>
              <a:rPr spc="-10" dirty="0"/>
              <a:t>top</a:t>
            </a:r>
            <a:r>
              <a:rPr spc="-20" dirty="0"/>
              <a:t> </a:t>
            </a:r>
            <a:r>
              <a:rPr dirty="0"/>
              <a:t>=</a:t>
            </a:r>
            <a:r>
              <a:rPr spc="10" dirty="0"/>
              <a:t> </a:t>
            </a:r>
            <a:r>
              <a:rPr spc="-5" dirty="0"/>
              <a:t>Tk()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pc="-5" dirty="0"/>
              <a:t>top.geometry("200x200") </a:t>
            </a:r>
            <a:r>
              <a:rPr dirty="0"/>
              <a:t> </a:t>
            </a:r>
            <a:r>
              <a:rPr spc="-10" dirty="0"/>
              <a:t>lbl=Label(top,text="Price</a:t>
            </a:r>
            <a:r>
              <a:rPr spc="80" dirty="0"/>
              <a:t> </a:t>
            </a:r>
            <a:r>
              <a:rPr spc="-10" dirty="0"/>
              <a:t>:",bg="yellow",fg="red") </a:t>
            </a:r>
            <a:r>
              <a:rPr spc="-395" dirty="0"/>
              <a:t> </a:t>
            </a:r>
            <a:r>
              <a:rPr spc="-10" dirty="0"/>
              <a:t>lbl.pack()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923030"/>
            <a:ext cx="5996940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alibri"/>
                <a:cs typeface="Calibri"/>
              </a:rPr>
              <a:t>scale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Scale(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top,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from_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100,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1000,</a:t>
            </a:r>
            <a:r>
              <a:rPr sz="1800" spc="-5" dirty="0">
                <a:latin typeface="Calibri"/>
                <a:cs typeface="Calibri"/>
              </a:rPr>
              <a:t> orient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HORIZONTAL)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scale.pack(anchor=CENTER)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top.mainloop()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Calibri"/>
                <a:cs typeface="Calibri"/>
              </a:rPr>
              <a:t>&gt;&gt;&gt;python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scaledemo.py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86200"/>
            <a:ext cx="3352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8051"/>
            <a:ext cx="8324850" cy="43548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b="1" spc="-25" dirty="0">
                <a:latin typeface="Calibri"/>
                <a:cs typeface="Calibri"/>
              </a:rPr>
              <a:t>Toplevel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Widget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Tkinter: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Toplevel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widget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toplevel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windows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directly</a:t>
            </a:r>
            <a:r>
              <a:rPr sz="2000" dirty="0">
                <a:latin typeface="Calibri"/>
                <a:cs typeface="Calibri"/>
              </a:rPr>
              <a:t> managed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window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manager</a:t>
            </a:r>
            <a:r>
              <a:rPr sz="2000" b="1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1841500" algn="l"/>
              </a:tabLst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r>
              <a:rPr sz="2000" b="1" spc="-15" dirty="0">
                <a:latin typeface="Calibri"/>
                <a:cs typeface="Calibri"/>
              </a:rPr>
              <a:t>	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0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Toplevel(options)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The</a:t>
            </a:r>
            <a:r>
              <a:rPr sz="2000" i="1" spc="-6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options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dirty="0">
                <a:latin typeface="Calibri"/>
                <a:cs typeface="Calibri"/>
              </a:rPr>
              <a:t>bd: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border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dirty="0">
                <a:latin typeface="Calibri"/>
                <a:cs typeface="Calibri"/>
              </a:rPr>
              <a:t>bg: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background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Toplevel.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sz="2000" b="1" spc="-15" dirty="0">
                <a:latin typeface="Calibri"/>
                <a:cs typeface="Calibri"/>
              </a:rPr>
              <a:t>fg:	</a:t>
            </a:r>
            <a:r>
              <a:rPr sz="2000" spc="-10" dirty="0">
                <a:latin typeface="Calibri"/>
                <a:cs typeface="Calibri"/>
              </a:rPr>
              <a:t>Foreground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Toplevel.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2000" b="1" dirty="0">
                <a:latin typeface="Calibri"/>
                <a:cs typeface="Calibri"/>
              </a:rPr>
              <a:t>width: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width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Toplevel.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height: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vertical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dimension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widget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9303"/>
            <a:ext cx="2458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r>
              <a:rPr sz="1700" b="1" spc="27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topleveldemo.py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9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pc="-10" dirty="0"/>
              <a:t>from</a:t>
            </a:r>
            <a:r>
              <a:rPr spc="-30" dirty="0"/>
              <a:t> </a:t>
            </a:r>
            <a:r>
              <a:rPr spc="-10" dirty="0"/>
              <a:t>tkinter</a:t>
            </a:r>
            <a:r>
              <a:rPr spc="-5" dirty="0"/>
              <a:t> import</a:t>
            </a:r>
            <a:r>
              <a:rPr spc="-10" dirty="0"/>
              <a:t> </a:t>
            </a:r>
            <a:r>
              <a:rPr dirty="0"/>
              <a:t>*</a:t>
            </a:r>
          </a:p>
          <a:p>
            <a:pPr marL="12700" marR="5080">
              <a:lnSpc>
                <a:spcPct val="120000"/>
              </a:lnSpc>
            </a:pPr>
            <a:r>
              <a:rPr spc="-10" dirty="0"/>
              <a:t>top</a:t>
            </a:r>
            <a:r>
              <a:rPr spc="-20" dirty="0"/>
              <a:t> </a:t>
            </a:r>
            <a:r>
              <a:rPr dirty="0"/>
              <a:t>=</a:t>
            </a:r>
            <a:r>
              <a:rPr spc="10" dirty="0"/>
              <a:t> </a:t>
            </a:r>
            <a:r>
              <a:rPr spc="-5" dirty="0"/>
              <a:t>Tk() </a:t>
            </a:r>
            <a:r>
              <a:rPr dirty="0"/>
              <a:t> </a:t>
            </a:r>
            <a:r>
              <a:rPr spc="-5" dirty="0"/>
              <a:t>top.geometry("300x200") </a:t>
            </a:r>
            <a:r>
              <a:rPr spc="-395" dirty="0"/>
              <a:t> </a:t>
            </a:r>
            <a:r>
              <a:rPr spc="-5" dirty="0"/>
              <a:t>def</a:t>
            </a:r>
            <a:r>
              <a:rPr spc="-15" dirty="0"/>
              <a:t> </a:t>
            </a:r>
            <a:r>
              <a:rPr spc="-5" dirty="0"/>
              <a:t>fun():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98190">
              <a:lnSpc>
                <a:spcPct val="120000"/>
              </a:lnSpc>
              <a:spcBef>
                <a:spcPts val="100"/>
              </a:spcBef>
            </a:pPr>
            <a:r>
              <a:rPr spc="-5" dirty="0"/>
              <a:t>chld </a:t>
            </a:r>
            <a:r>
              <a:rPr dirty="0"/>
              <a:t>= </a:t>
            </a:r>
            <a:r>
              <a:rPr spc="-20" dirty="0"/>
              <a:t>Toplevel(top) </a:t>
            </a:r>
            <a:r>
              <a:rPr spc="-400" dirty="0"/>
              <a:t> </a:t>
            </a:r>
            <a:r>
              <a:rPr spc="-5" dirty="0"/>
              <a:t>chld.mainloop()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btn1 </a:t>
            </a:r>
            <a:r>
              <a:rPr dirty="0"/>
              <a:t>=</a:t>
            </a:r>
            <a:r>
              <a:rPr spc="-5" dirty="0"/>
              <a:t> </a:t>
            </a:r>
            <a:r>
              <a:rPr spc="-10" dirty="0"/>
              <a:t>Button(top,</a:t>
            </a:r>
            <a:r>
              <a:rPr dirty="0"/>
              <a:t> </a:t>
            </a:r>
            <a:r>
              <a:rPr spc="-15" dirty="0"/>
              <a:t>text</a:t>
            </a:r>
            <a:r>
              <a:rPr dirty="0"/>
              <a:t> = </a:t>
            </a:r>
            <a:r>
              <a:rPr spc="-5" dirty="0"/>
              <a:t>"Open",width=10,command=fun)</a:t>
            </a:r>
          </a:p>
          <a:p>
            <a:pPr marL="12700" marR="3397885">
              <a:lnSpc>
                <a:spcPct val="120000"/>
              </a:lnSpc>
            </a:pPr>
            <a:r>
              <a:rPr spc="-10" dirty="0"/>
              <a:t>b</a:t>
            </a:r>
            <a:r>
              <a:rPr dirty="0"/>
              <a:t>tn1.place</a:t>
            </a:r>
            <a:r>
              <a:rPr spc="-10" dirty="0"/>
              <a:t>(</a:t>
            </a:r>
            <a:r>
              <a:rPr spc="-5" dirty="0"/>
              <a:t>x=50,y=50)  top.mainloop() </a:t>
            </a:r>
            <a:r>
              <a:rPr dirty="0"/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&gt;&gt;&gt;python</a:t>
            </a:r>
            <a:r>
              <a:rPr spc="-25" dirty="0"/>
              <a:t> </a:t>
            </a:r>
            <a:r>
              <a:rPr spc="-5" dirty="0"/>
              <a:t>topleveldemo.py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3048000"/>
            <a:ext cx="41148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9303"/>
            <a:ext cx="214820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r>
              <a:rPr sz="1700" b="1" spc="31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simplecalc.py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345440"/>
            <a:ext cx="2400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import</a:t>
            </a:r>
            <a:r>
              <a:rPr sz="2400" spc="-50" dirty="0"/>
              <a:t> </a:t>
            </a:r>
            <a:r>
              <a:rPr sz="2400" spc="-10" dirty="0"/>
              <a:t>tkinter</a:t>
            </a:r>
            <a:r>
              <a:rPr sz="2400" spc="-45" dirty="0"/>
              <a:t> </a:t>
            </a:r>
            <a:r>
              <a:rPr sz="2400" dirty="0"/>
              <a:t>as</a:t>
            </a:r>
            <a:r>
              <a:rPr sz="2400" spc="-45" dirty="0"/>
              <a:t> </a:t>
            </a:r>
            <a:r>
              <a:rPr sz="2400" dirty="0"/>
              <a:t>tk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07340" y="711454"/>
            <a:ext cx="6170930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functools </a:t>
            </a:r>
            <a:r>
              <a:rPr sz="2400" dirty="0">
                <a:latin typeface="Calibri"/>
                <a:cs typeface="Calibri"/>
              </a:rPr>
              <a:t>import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partial</a:t>
            </a:r>
            <a:endParaRPr sz="2400">
              <a:latin typeface="Calibri"/>
              <a:cs typeface="Calibri"/>
            </a:endParaRPr>
          </a:p>
          <a:p>
            <a:pPr marL="283845" marR="1769110" indent="-271780">
              <a:lnSpc>
                <a:spcPct val="120000"/>
              </a:lnSpc>
            </a:pPr>
            <a:r>
              <a:rPr sz="2400" spc="-10" dirty="0">
                <a:latin typeface="Calibri"/>
                <a:cs typeface="Calibri"/>
              </a:rPr>
              <a:t>def </a:t>
            </a:r>
            <a:r>
              <a:rPr sz="2400" spc="-5" dirty="0">
                <a:latin typeface="Calibri"/>
                <a:cs typeface="Calibri"/>
              </a:rPr>
              <a:t>call_result(label_result, n1, n2):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(n1.get())</a:t>
            </a:r>
            <a:endParaRPr sz="240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num2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(n2.get())</a:t>
            </a:r>
            <a:endParaRPr sz="2400">
              <a:latin typeface="Calibri"/>
              <a:cs typeface="Calibri"/>
            </a:endParaRPr>
          </a:p>
          <a:p>
            <a:pPr marL="283845" marR="5080">
              <a:lnSpc>
                <a:spcPct val="120000"/>
              </a:lnSpc>
            </a:pPr>
            <a:r>
              <a:rPr sz="2400" spc="-10" dirty="0">
                <a:latin typeface="Calibri"/>
                <a:cs typeface="Calibri"/>
              </a:rPr>
              <a:t>result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int(num1)+int(num2)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label_result.config(text="Result </a:t>
            </a:r>
            <a:r>
              <a:rPr sz="2400" dirty="0">
                <a:latin typeface="Calibri"/>
                <a:cs typeface="Calibri"/>
              </a:rPr>
              <a:t>is %d" % </a:t>
            </a:r>
            <a:r>
              <a:rPr sz="2400" spc="-5" dirty="0">
                <a:latin typeface="Calibri"/>
                <a:cs typeface="Calibri"/>
              </a:rPr>
              <a:t>result)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</a:t>
            </a:r>
            <a:endParaRPr sz="2400">
              <a:latin typeface="Calibri"/>
              <a:cs typeface="Calibri"/>
            </a:endParaRPr>
          </a:p>
          <a:p>
            <a:pPr marL="12700" marR="1745614">
              <a:lnSpc>
                <a:spcPct val="120000"/>
              </a:lnSpc>
            </a:pPr>
            <a:r>
              <a:rPr sz="2400" spc="-15" dirty="0">
                <a:latin typeface="Calibri"/>
                <a:cs typeface="Calibri"/>
              </a:rPr>
              <a:t>root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30" dirty="0">
                <a:latin typeface="Calibri"/>
                <a:cs typeface="Calibri"/>
              </a:rPr>
              <a:t>tk.Tk()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.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eomet</a:t>
            </a:r>
            <a:r>
              <a:rPr sz="2400" spc="5" dirty="0">
                <a:latin typeface="Calibri"/>
                <a:cs typeface="Calibri"/>
              </a:rPr>
              <a:t>ry</a:t>
            </a:r>
            <a:r>
              <a:rPr sz="2400" spc="-5" dirty="0">
                <a:latin typeface="Calibri"/>
                <a:cs typeface="Calibri"/>
              </a:rPr>
              <a:t>('4</a:t>
            </a:r>
            <a:r>
              <a:rPr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0x2</a:t>
            </a:r>
            <a:r>
              <a:rPr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0+1</a:t>
            </a:r>
            <a:r>
              <a:rPr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0+2</a:t>
            </a:r>
            <a:r>
              <a:rPr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'</a:t>
            </a:r>
            <a:r>
              <a:rPr sz="2400" dirty="0">
                <a:latin typeface="Calibri"/>
                <a:cs typeface="Calibri"/>
              </a:rPr>
              <a:t>)  </a:t>
            </a:r>
            <a:r>
              <a:rPr sz="2400" spc="-10" dirty="0">
                <a:latin typeface="Calibri"/>
                <a:cs typeface="Calibri"/>
              </a:rPr>
              <a:t>root.title('Simple Calculator') </a:t>
            </a:r>
            <a:r>
              <a:rPr sz="2400" spc="-5" dirty="0">
                <a:latin typeface="Calibri"/>
                <a:cs typeface="Calibri"/>
              </a:rPr>
              <a:t> number1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5" dirty="0">
                <a:latin typeface="Calibri"/>
                <a:cs typeface="Calibri"/>
              </a:rPr>
              <a:t>tk.StringVar()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number2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tk.StringVar()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0"/>
            <a:ext cx="8430895" cy="472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labelTitle = </a:t>
            </a:r>
            <a:r>
              <a:rPr sz="2200" spc="-10" dirty="0">
                <a:latin typeface="Calibri"/>
                <a:cs typeface="Calibri"/>
              </a:rPr>
              <a:t>tk.Label(root, </a:t>
            </a:r>
            <a:r>
              <a:rPr sz="2200" spc="-15" dirty="0">
                <a:latin typeface="Calibri"/>
                <a:cs typeface="Calibri"/>
              </a:rPr>
              <a:t>text="Simple </a:t>
            </a:r>
            <a:r>
              <a:rPr sz="2200" spc="-10" dirty="0">
                <a:latin typeface="Calibri"/>
                <a:cs typeface="Calibri"/>
              </a:rPr>
              <a:t>Calculator").grid(row=0, column=2)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labelNum1 = </a:t>
            </a:r>
            <a:r>
              <a:rPr sz="2200" spc="-10" dirty="0">
                <a:latin typeface="Calibri"/>
                <a:cs typeface="Calibri"/>
              </a:rPr>
              <a:t>tk.Label(root, </a:t>
            </a:r>
            <a:r>
              <a:rPr sz="2200" spc="-15" dirty="0">
                <a:latin typeface="Calibri"/>
                <a:cs typeface="Calibri"/>
              </a:rPr>
              <a:t>text="Enter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number").grid(row=1, column=0)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labelNum2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tk.Label(root,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text="Enter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another </a:t>
            </a:r>
            <a:r>
              <a:rPr sz="2200" spc="-10" dirty="0">
                <a:latin typeface="Calibri"/>
                <a:cs typeface="Calibri"/>
              </a:rPr>
              <a:t>number").grid(row=2,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column=0)</a:t>
            </a:r>
            <a:endParaRPr sz="2200">
              <a:latin typeface="Calibri"/>
              <a:cs typeface="Calibri"/>
            </a:endParaRPr>
          </a:p>
          <a:p>
            <a:pPr marL="12700" marR="4511675">
              <a:lnSpc>
                <a:spcPct val="120000"/>
              </a:lnSpc>
            </a:pPr>
            <a:r>
              <a:rPr sz="2200" spc="-10" dirty="0">
                <a:latin typeface="Calibri"/>
                <a:cs typeface="Calibri"/>
              </a:rPr>
              <a:t>labelResult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tk.Label(root)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labelResult.grid(row=7,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column=2)</a:t>
            </a:r>
            <a:endParaRPr sz="2200">
              <a:latin typeface="Calibri"/>
              <a:cs typeface="Calibri"/>
            </a:endParaRPr>
          </a:p>
          <a:p>
            <a:pPr marL="12700" marR="5715" algn="just">
              <a:lnSpc>
                <a:spcPct val="120000"/>
              </a:lnSpc>
            </a:pPr>
            <a:r>
              <a:rPr sz="2200" spc="-5" dirty="0">
                <a:latin typeface="Calibri"/>
                <a:cs typeface="Calibri"/>
              </a:rPr>
              <a:t>entryNum1 = </a:t>
            </a:r>
            <a:r>
              <a:rPr sz="2200" spc="-10" dirty="0">
                <a:latin typeface="Calibri"/>
                <a:cs typeface="Calibri"/>
              </a:rPr>
              <a:t>tk.Entry(root, textvariable=number1).grid(row=1, column=2)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entryNum2 = </a:t>
            </a:r>
            <a:r>
              <a:rPr sz="2200" spc="-10" dirty="0">
                <a:latin typeface="Calibri"/>
                <a:cs typeface="Calibri"/>
              </a:rPr>
              <a:t>tk.Entry(root, textvariable=number2).grid(row=2, column=2)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call_result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partial(call_result,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labelResult,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number1,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number2)</a:t>
            </a:r>
            <a:endParaRPr sz="2200">
              <a:latin typeface="Calibri"/>
              <a:cs typeface="Calibri"/>
            </a:endParaRPr>
          </a:p>
          <a:p>
            <a:pPr marL="355600" marR="2894965" indent="-342900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buttonCal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tk.Button(root,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text="Calculate",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command=call_result).grid(row=3,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column=0)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latin typeface="Calibri"/>
                <a:cs typeface="Calibri"/>
              </a:rPr>
              <a:t>root.mainloop()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533400"/>
            <a:ext cx="4627372" cy="266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3505200"/>
            <a:ext cx="4615942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5315"/>
            <a:ext cx="8301990" cy="63912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Brief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Tour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Other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GUIs:</a:t>
            </a:r>
            <a:endParaRPr sz="1800">
              <a:latin typeface="Calibri"/>
              <a:cs typeface="Calibri"/>
            </a:endParaRPr>
          </a:p>
          <a:p>
            <a:pPr marL="355600" marR="8255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offers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options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developing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(Graphical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Interface).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54965" algn="l"/>
              </a:tabLst>
            </a:pPr>
            <a:r>
              <a:rPr sz="1800" b="1" spc="-5" dirty="0">
                <a:latin typeface="Calibri"/>
                <a:cs typeface="Calibri"/>
              </a:rPr>
              <a:t>1.	Tix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(Tk </a:t>
            </a:r>
            <a:r>
              <a:rPr sz="1800" b="1" spc="-10" dirty="0">
                <a:latin typeface="Calibri"/>
                <a:cs typeface="Calibri"/>
              </a:rPr>
              <a:t>Interface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eXtensions):</a:t>
            </a:r>
            <a:endParaRPr sz="1800">
              <a:latin typeface="Calibri"/>
              <a:cs typeface="Calibri"/>
            </a:endParaRPr>
          </a:p>
          <a:p>
            <a:pPr marL="355600" marR="31115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Tix,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Extension,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extension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library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Tcl/Tk.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widgets,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r>
              <a:rPr sz="1800" dirty="0">
                <a:latin typeface="Calibri"/>
                <a:cs typeface="Calibri"/>
              </a:rPr>
              <a:t> types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spc="-10" dirty="0">
                <a:latin typeface="Calibri"/>
                <a:cs typeface="Calibri"/>
              </a:rPr>
              <a:t> compelling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Tcl/Tk-based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Tix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tixGrid,tixHList,tixInputOnly,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tixTlist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469265" algn="l"/>
              </a:tabLst>
            </a:pPr>
            <a:r>
              <a:rPr sz="1800" b="1" spc="-5" dirty="0">
                <a:latin typeface="Calibri"/>
                <a:cs typeface="Calibri"/>
              </a:rPr>
              <a:t>2.	Pmw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(Python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MegaWidgets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Tkinter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extension)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69900" marR="8255" indent="-4572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00" spc="-10" dirty="0">
                <a:latin typeface="Calibri"/>
                <a:cs typeface="Calibri"/>
              </a:rPr>
              <a:t>Pmw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toolkit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high-level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compound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widgets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Python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Tkinter</a:t>
            </a:r>
            <a:r>
              <a:rPr sz="1800" dirty="0">
                <a:latin typeface="Calibri"/>
                <a:cs typeface="Calibri"/>
              </a:rPr>
              <a:t> module.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library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flexible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extensible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megawidgets</a:t>
            </a:r>
            <a:r>
              <a:rPr sz="1800" spc="-5" dirty="0">
                <a:latin typeface="Calibri"/>
                <a:cs typeface="Calibri"/>
              </a:rPr>
              <a:t> built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foundation.</a:t>
            </a:r>
            <a:r>
              <a:rPr sz="1800" spc="-5" dirty="0">
                <a:latin typeface="Calibri"/>
                <a:cs typeface="Calibri"/>
              </a:rPr>
              <a:t> These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megawidgets</a:t>
            </a:r>
            <a:r>
              <a:rPr sz="1800" spc="-5" dirty="0">
                <a:latin typeface="Calibri"/>
                <a:cs typeface="Calibri"/>
              </a:rPr>
              <a:t> include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notebooks,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comboboxes,</a:t>
            </a:r>
            <a:r>
              <a:rPr sz="1800" spc="-5" dirty="0">
                <a:latin typeface="Calibri"/>
                <a:cs typeface="Calibri"/>
              </a:rPr>
              <a:t> selection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widgets,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paned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widgets,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scrolled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widgets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dialog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windows.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Calibri"/>
                <a:cs typeface="Calibri"/>
              </a:rPr>
              <a:t>3.</a:t>
            </a:r>
            <a:r>
              <a:rPr sz="1800" b="1" spc="4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wxPython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(Python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binding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wxWidgets)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wxPython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blending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wxWidgets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language.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wxPython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package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runtime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collection of </a:t>
            </a:r>
            <a:r>
              <a:rPr sz="1800" dirty="0">
                <a:latin typeface="Calibri"/>
                <a:cs typeface="Calibri"/>
              </a:rPr>
              <a:t>Python modules and an </a:t>
            </a:r>
            <a:r>
              <a:rPr sz="1800" spc="-10" dirty="0">
                <a:latin typeface="Calibri"/>
                <a:cs typeface="Calibri"/>
              </a:rPr>
              <a:t>extension </a:t>
            </a:r>
            <a:r>
              <a:rPr sz="1800" dirty="0">
                <a:latin typeface="Calibri"/>
                <a:cs typeface="Calibri"/>
              </a:rPr>
              <a:t>module </a:t>
            </a:r>
            <a:r>
              <a:rPr sz="1800" spc="-10" dirty="0">
                <a:latin typeface="Calibri"/>
                <a:cs typeface="Calibri"/>
              </a:rPr>
              <a:t>(native </a:t>
            </a:r>
            <a:r>
              <a:rPr sz="1800" spc="-5" dirty="0">
                <a:latin typeface="Calibri"/>
                <a:cs typeface="Calibri"/>
              </a:rPr>
              <a:t>code).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series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 </a:t>
            </a:r>
            <a:r>
              <a:rPr sz="1800" spc="-5" dirty="0">
                <a:latin typeface="Calibri"/>
                <a:cs typeface="Calibri"/>
              </a:rPr>
              <a:t>classes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mirror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shadow)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wxWidgets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38760"/>
            <a:ext cx="3587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tkinter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GUI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Python: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741629"/>
            <a:ext cx="8378190" cy="519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379855" algn="l"/>
                <a:tab pos="2581910" algn="l"/>
                <a:tab pos="3140075" algn="l"/>
                <a:tab pos="4373245" algn="l"/>
                <a:tab pos="5310505" algn="l"/>
                <a:tab pos="6305550" algn="l"/>
                <a:tab pos="6802755" algn="l"/>
                <a:tab pos="7947659" algn="l"/>
              </a:tabLst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anda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	lib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b="1" dirty="0">
                <a:latin typeface="Calibri"/>
                <a:cs typeface="Calibri"/>
              </a:rPr>
              <a:t>tk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r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ting	</a:t>
            </a:r>
            <a:r>
              <a:rPr sz="2400" spc="-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graphical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desktop </a:t>
            </a:r>
            <a:r>
              <a:rPr sz="2400" b="1" dirty="0">
                <a:latin typeface="Calibri"/>
                <a:cs typeface="Calibri"/>
              </a:rPr>
              <a:t>based </a:t>
            </a:r>
            <a:r>
              <a:rPr sz="2400" b="1" spc="-5" dirty="0">
                <a:latin typeface="Calibri"/>
                <a:cs typeface="Calibri"/>
              </a:rPr>
              <a:t>applications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355600" marR="57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1900555" algn="l"/>
                <a:tab pos="3044190" algn="l"/>
                <a:tab pos="3937000" algn="l"/>
                <a:tab pos="5580380" algn="l"/>
                <a:tab pos="6285865" algn="l"/>
                <a:tab pos="7292340" algn="l"/>
                <a:tab pos="7638415" algn="l"/>
                <a:tab pos="8217534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eloping	</a:t>
            </a:r>
            <a:r>
              <a:rPr sz="2400" spc="-5" dirty="0">
                <a:latin typeface="Calibri"/>
                <a:cs typeface="Calibri"/>
              </a:rPr>
              <a:t>des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	</a:t>
            </a:r>
            <a:r>
              <a:rPr sz="2400" spc="-5" dirty="0">
                <a:latin typeface="Calibri"/>
                <a:cs typeface="Calibri"/>
              </a:rPr>
              <a:t>base</a:t>
            </a:r>
            <a:r>
              <a:rPr sz="2400" dirty="0">
                <a:latin typeface="Calibri"/>
                <a:cs typeface="Calibri"/>
              </a:rPr>
              <a:t>d	appli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tions	with	</a:t>
            </a:r>
            <a:r>
              <a:rPr sz="2400" b="1" dirty="0">
                <a:latin typeface="Calibri"/>
                <a:cs typeface="Calibri"/>
              </a:rPr>
              <a:t>tk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spc="-30" dirty="0">
                <a:latin typeface="Calibri"/>
                <a:cs typeface="Calibri"/>
              </a:rPr>
              <a:t>nt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r	</a:t>
            </a:r>
            <a:r>
              <a:rPr sz="2400" dirty="0">
                <a:latin typeface="Calibri"/>
                <a:cs typeface="Calibri"/>
              </a:rPr>
              <a:t>is	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	a  </a:t>
            </a:r>
            <a:r>
              <a:rPr sz="2400" spc="-15" dirty="0">
                <a:latin typeface="Calibri"/>
                <a:cs typeface="Calibri"/>
              </a:rPr>
              <a:t>complex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task.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706120" algn="l"/>
                <a:tab pos="1750060" algn="l"/>
                <a:tab pos="2908300" algn="l"/>
                <a:tab pos="4450715" algn="l"/>
                <a:tab pos="5055870" algn="l"/>
                <a:tab pos="5542280" algn="l"/>
                <a:tab pos="6653530" algn="l"/>
                <a:tab pos="7124700" algn="l"/>
                <a:tab pos="7950834" algn="l"/>
              </a:tabLst>
            </a:pPr>
            <a:r>
              <a:rPr sz="2400" dirty="0">
                <a:latin typeface="Calibri"/>
                <a:cs typeface="Calibri"/>
              </a:rPr>
              <a:t>A	</a:t>
            </a:r>
            <a:r>
              <a:rPr sz="2400" spc="-5" dirty="0">
                <a:latin typeface="Calibri"/>
                <a:cs typeface="Calibri"/>
              </a:rPr>
              <a:t>Tki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	wind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	appli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	c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5" dirty="0">
                <a:latin typeface="Calibri"/>
                <a:cs typeface="Calibri"/>
              </a:rPr>
              <a:t>usin</a:t>
            </a:r>
            <a:r>
              <a:rPr sz="2400" dirty="0">
                <a:latin typeface="Calibri"/>
                <a:cs typeface="Calibri"/>
              </a:rPr>
              <a:t>g	the 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steps.</a:t>
            </a:r>
            <a:endParaRPr sz="24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Import</a:t>
            </a:r>
            <a:r>
              <a:rPr sz="22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200" b="1" spc="-15" dirty="0">
                <a:solidFill>
                  <a:srgbClr val="001F5F"/>
                </a:solidFill>
                <a:latin typeface="Calibri"/>
                <a:cs typeface="Calibri"/>
              </a:rPr>
              <a:t>tkinter</a:t>
            </a:r>
            <a:r>
              <a:rPr sz="22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module.</a:t>
            </a:r>
            <a:endParaRPr sz="22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20" dirty="0">
                <a:solidFill>
                  <a:srgbClr val="001F5F"/>
                </a:solidFill>
                <a:latin typeface="Calibri"/>
                <a:cs typeface="Calibri"/>
              </a:rPr>
              <a:t>Create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main application</a:t>
            </a:r>
            <a:r>
              <a:rPr sz="22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window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Add</a:t>
            </a:r>
            <a:r>
              <a:rPr sz="2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1F5F"/>
                </a:solidFill>
                <a:latin typeface="Calibri"/>
                <a:cs typeface="Calibri"/>
              </a:rPr>
              <a:t>widgets</a:t>
            </a:r>
            <a:r>
              <a:rPr sz="22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Calibri"/>
                <a:cs typeface="Calibri"/>
              </a:rPr>
              <a:t>like</a:t>
            </a:r>
            <a:r>
              <a:rPr sz="2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labels,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1F5F"/>
                </a:solidFill>
                <a:latin typeface="Calibri"/>
                <a:cs typeface="Calibri"/>
              </a:rPr>
              <a:t>buttons,</a:t>
            </a:r>
            <a:r>
              <a:rPr sz="22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frames,</a:t>
            </a:r>
            <a:r>
              <a:rPr sz="2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1F5F"/>
                </a:solidFill>
                <a:latin typeface="Calibri"/>
                <a:cs typeface="Calibri"/>
              </a:rPr>
              <a:t>etc.</a:t>
            </a:r>
            <a:r>
              <a:rPr sz="2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Calibri"/>
                <a:cs typeface="Calibri"/>
              </a:rPr>
              <a:t>window.</a:t>
            </a:r>
            <a:endParaRPr sz="22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Call</a:t>
            </a:r>
            <a:r>
              <a:rPr sz="2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main </a:t>
            </a:r>
            <a:r>
              <a:rPr sz="2200" b="1" spc="-20" dirty="0">
                <a:solidFill>
                  <a:srgbClr val="001F5F"/>
                </a:solidFill>
                <a:latin typeface="Calibri"/>
                <a:cs typeface="Calibri"/>
              </a:rPr>
              <a:t>event</a:t>
            </a:r>
            <a:r>
              <a:rPr sz="22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loop</a:t>
            </a:r>
            <a:r>
              <a:rPr sz="22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so</a:t>
            </a:r>
            <a:r>
              <a:rPr sz="2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2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actions</a:t>
            </a:r>
            <a:r>
              <a:rPr sz="2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2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1F5F"/>
                </a:solidFill>
                <a:latin typeface="Calibri"/>
                <a:cs typeface="Calibri"/>
              </a:rPr>
              <a:t>take</a:t>
            </a:r>
            <a:r>
              <a:rPr sz="2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place on the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user's </a:t>
            </a:r>
            <a:r>
              <a:rPr sz="2200" spc="-15" dirty="0">
                <a:solidFill>
                  <a:srgbClr val="001F5F"/>
                </a:solidFill>
                <a:latin typeface="Calibri"/>
                <a:cs typeface="Calibri"/>
              </a:rPr>
              <a:t>computer</a:t>
            </a:r>
            <a:r>
              <a:rPr sz="2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screen.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6276"/>
            <a:ext cx="8379459" cy="623697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27685" marR="5715" indent="-515620" algn="just">
              <a:lnSpc>
                <a:spcPts val="2310"/>
              </a:lnSpc>
              <a:spcBef>
                <a:spcPts val="650"/>
              </a:spcBef>
              <a:buAutoNum type="arabicPeriod"/>
              <a:tabLst>
                <a:tab pos="528320" algn="l"/>
              </a:tabLst>
            </a:pPr>
            <a:r>
              <a:rPr sz="2400" dirty="0">
                <a:latin typeface="Calibri"/>
                <a:cs typeface="Calibri"/>
              </a:rPr>
              <a:t>Importing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tkinter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importing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dirty="0">
                <a:latin typeface="Calibri"/>
                <a:cs typeface="Calibri"/>
              </a:rPr>
              <a:t>module in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python </a:t>
            </a:r>
            <a:r>
              <a:rPr sz="2400" spc="-10" dirty="0">
                <a:latin typeface="Calibri"/>
                <a:cs typeface="Calibri"/>
              </a:rPr>
              <a:t>code.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Note that </a:t>
            </a:r>
            <a:r>
              <a:rPr sz="2400" spc="-5" dirty="0">
                <a:latin typeface="Calibri"/>
                <a:cs typeface="Calibri"/>
              </a:rPr>
              <a:t>the name of the module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b="1" dirty="0">
                <a:latin typeface="Calibri"/>
                <a:cs typeface="Calibri"/>
              </a:rPr>
              <a:t>Python </a:t>
            </a:r>
            <a:r>
              <a:rPr sz="2400" b="1" spc="-10" dirty="0">
                <a:latin typeface="Calibri"/>
                <a:cs typeface="Calibri"/>
              </a:rPr>
              <a:t>2.x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‘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Tkinter</a:t>
            </a:r>
            <a:r>
              <a:rPr sz="2400" spc="-10" dirty="0">
                <a:latin typeface="Calibri"/>
                <a:cs typeface="Calibri"/>
              </a:rPr>
              <a:t>’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Python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3.x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‘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tkinter</a:t>
            </a:r>
            <a:r>
              <a:rPr sz="2400" spc="-30" dirty="0">
                <a:latin typeface="Calibri"/>
                <a:cs typeface="Calibri"/>
              </a:rPr>
              <a:t>’.</a:t>
            </a:r>
            <a:endParaRPr sz="24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525"/>
              </a:spcBef>
              <a:tabLst>
                <a:tab pos="3670300" algn="l"/>
              </a:tabLst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import</a:t>
            </a:r>
            <a:r>
              <a:rPr sz="24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tkinter	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(or)    </a:t>
            </a:r>
            <a:r>
              <a:rPr sz="2400" b="1" spc="2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24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tkinter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import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80000"/>
              </a:lnSpc>
              <a:buFont typeface="Calibri"/>
              <a:buAutoNum type="arabicPeriod" startAt="2"/>
              <a:tabLst>
                <a:tab pos="528320" algn="l"/>
              </a:tabLst>
            </a:pPr>
            <a:r>
              <a:rPr sz="2400" spc="-5" dirty="0">
                <a:latin typeface="Calibri"/>
                <a:cs typeface="Calibri"/>
              </a:rPr>
              <a:t>After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importing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tkinter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window, </a:t>
            </a:r>
            <a:r>
              <a:rPr sz="2400" spc="-15" dirty="0">
                <a:latin typeface="Calibri"/>
                <a:cs typeface="Calibri"/>
              </a:rPr>
              <a:t>tkinter </a:t>
            </a:r>
            <a:r>
              <a:rPr sz="2400" spc="-25" dirty="0">
                <a:latin typeface="Calibri"/>
                <a:cs typeface="Calibri"/>
              </a:rPr>
              <a:t>offers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method ‘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Tk()</a:t>
            </a:r>
            <a:r>
              <a:rPr sz="2400" spc="-5" dirty="0">
                <a:latin typeface="Calibri"/>
                <a:cs typeface="Calibri"/>
              </a:rPr>
              <a:t>’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create </a:t>
            </a:r>
            <a:r>
              <a:rPr sz="2400" b="1" spc="-5" dirty="0">
                <a:latin typeface="Calibri"/>
                <a:cs typeface="Calibri"/>
              </a:rPr>
              <a:t>main window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-5" dirty="0">
                <a:latin typeface="Calibri"/>
                <a:cs typeface="Calibri"/>
              </a:rPr>
              <a:t> 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window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515"/>
              </a:spcBef>
              <a:tabLst>
                <a:tab pos="4584700" algn="l"/>
              </a:tabLst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top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001F5F"/>
                </a:solidFill>
                <a:latin typeface="Calibri"/>
                <a:cs typeface="Calibri"/>
              </a:rPr>
              <a:t>tkinter.Tk()	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(or)    </a:t>
            </a:r>
            <a:r>
              <a:rPr sz="2400" b="1" spc="25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top=Tk()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590"/>
              </a:lnSpc>
              <a:buFont typeface="Calibri"/>
              <a:buAutoNum type="arabicPeriod" startAt="3"/>
              <a:tabLst>
                <a:tab pos="355600" algn="l"/>
                <a:tab pos="1111250" algn="l"/>
                <a:tab pos="2242185" algn="l"/>
                <a:tab pos="2990850" algn="l"/>
                <a:tab pos="4153535" algn="l"/>
                <a:tab pos="4650740" algn="l"/>
                <a:tab pos="5403850" algn="l"/>
                <a:tab pos="5792470" algn="l"/>
                <a:tab pos="6398895" algn="l"/>
                <a:tab pos="8096884" algn="l"/>
              </a:tabLst>
            </a:pPr>
            <a:r>
              <a:rPr sz="2400" dirty="0">
                <a:latin typeface="Calibri"/>
                <a:cs typeface="Calibri"/>
              </a:rPr>
              <a:t>Af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	c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m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in	w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204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b="1" dirty="0">
                <a:latin typeface="Calibri"/>
                <a:cs typeface="Calibri"/>
              </a:rPr>
              <a:t>add	</a:t>
            </a:r>
            <a:r>
              <a:rPr sz="2400" b="1" spc="-2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ts	</a:t>
            </a:r>
            <a:r>
              <a:rPr sz="2400" spc="-1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590"/>
              </a:lnSpc>
            </a:pPr>
            <a:r>
              <a:rPr sz="2400" b="1" spc="-10" dirty="0">
                <a:latin typeface="Calibri"/>
                <a:cs typeface="Calibri"/>
              </a:rPr>
              <a:t>widgets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buttons,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5"/>
              </a:spcBef>
              <a:buFont typeface="Calibri"/>
              <a:buAutoNum type="arabicPeriod" startAt="4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After</a:t>
            </a:r>
            <a:r>
              <a:rPr sz="2400" dirty="0">
                <a:latin typeface="Calibri"/>
                <a:cs typeface="Calibri"/>
              </a:rPr>
              <a:t> adding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widgets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main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window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tkinter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offers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mainloop()’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basic</a:t>
            </a:r>
            <a:r>
              <a:rPr sz="2400" spc="-10" dirty="0">
                <a:latin typeface="Calibri"/>
                <a:cs typeface="Calibri"/>
              </a:rPr>
              <a:t> code</a:t>
            </a:r>
            <a:r>
              <a:rPr sz="2400" spc="-5" dirty="0">
                <a:latin typeface="Calibri"/>
                <a:cs typeface="Calibri"/>
              </a:rPr>
              <a:t> used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515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top.mainloop</a:t>
            </a:r>
            <a:r>
              <a:rPr sz="24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41808"/>
            <a:ext cx="1186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ample: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594" y="241808"/>
            <a:ext cx="155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tk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dem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.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680669"/>
            <a:ext cx="1760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import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tkinter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046733"/>
            <a:ext cx="260604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top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45" dirty="0">
                <a:latin typeface="Calibri"/>
                <a:cs typeface="Calibri"/>
              </a:rPr>
              <a:t>tkinter.Tk() 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top.title("Welcome")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7375" y="1046733"/>
            <a:ext cx="489521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20000"/>
              </a:lnSpc>
              <a:spcBef>
                <a:spcPts val="100"/>
              </a:spcBef>
            </a:pP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#creating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application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main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AF50"/>
                </a:solidFill>
                <a:latin typeface="Calibri"/>
                <a:cs typeface="Calibri"/>
              </a:rPr>
              <a:t>window. </a:t>
            </a:r>
            <a:r>
              <a:rPr sz="2400" spc="-5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#title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main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window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1775" y="1924176"/>
            <a:ext cx="3515995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#size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main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window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#calling</a:t>
            </a:r>
            <a:r>
              <a:rPr sz="24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event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main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924176"/>
            <a:ext cx="320611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op</a:t>
            </a:r>
            <a:r>
              <a:rPr sz="2400" spc="10" dirty="0">
                <a:latin typeface="Calibri"/>
                <a:cs typeface="Calibri"/>
              </a:rPr>
              <a:t>.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eomet</a:t>
            </a:r>
            <a:r>
              <a:rPr sz="2400" spc="5" dirty="0">
                <a:latin typeface="Calibri"/>
                <a:cs typeface="Calibri"/>
              </a:rPr>
              <a:t>ry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"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0x3</a:t>
            </a:r>
            <a:r>
              <a:rPr sz="2400" spc="-10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0")  top.mainloop()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Calibri"/>
                <a:cs typeface="Calibri"/>
              </a:rPr>
              <a:t>&gt;&gt;&gt;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tkndemo.py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1000" y="3545459"/>
            <a:ext cx="6019800" cy="3160395"/>
            <a:chOff x="381000" y="3545459"/>
            <a:chExt cx="6019800" cy="316039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3886200"/>
              <a:ext cx="4800600" cy="28194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79314" y="4173728"/>
              <a:ext cx="1221740" cy="480695"/>
            </a:xfrm>
            <a:custGeom>
              <a:avLst/>
              <a:gdLst/>
              <a:ahLst/>
              <a:cxnLst/>
              <a:rect l="l" t="t" r="r" b="b"/>
              <a:pathLst>
                <a:path w="1221739" h="480695">
                  <a:moveTo>
                    <a:pt x="1185533" y="23990"/>
                  </a:moveTo>
                  <a:lnTo>
                    <a:pt x="0" y="468503"/>
                  </a:lnTo>
                  <a:lnTo>
                    <a:pt x="4572" y="480441"/>
                  </a:lnTo>
                  <a:lnTo>
                    <a:pt x="1189957" y="35937"/>
                  </a:lnTo>
                  <a:lnTo>
                    <a:pt x="1197959" y="26112"/>
                  </a:lnTo>
                  <a:lnTo>
                    <a:pt x="1185533" y="23990"/>
                  </a:lnTo>
                  <a:close/>
                </a:path>
                <a:path w="1221739" h="480695">
                  <a:moveTo>
                    <a:pt x="1212607" y="15748"/>
                  </a:moveTo>
                  <a:lnTo>
                    <a:pt x="1207515" y="15748"/>
                  </a:lnTo>
                  <a:lnTo>
                    <a:pt x="1211961" y="27686"/>
                  </a:lnTo>
                  <a:lnTo>
                    <a:pt x="1189957" y="35937"/>
                  </a:lnTo>
                  <a:lnTo>
                    <a:pt x="1149096" y="86106"/>
                  </a:lnTo>
                  <a:lnTo>
                    <a:pt x="1146810" y="88773"/>
                  </a:lnTo>
                  <a:lnTo>
                    <a:pt x="1147190" y="92710"/>
                  </a:lnTo>
                  <a:lnTo>
                    <a:pt x="1152652" y="97155"/>
                  </a:lnTo>
                  <a:lnTo>
                    <a:pt x="1156715" y="96774"/>
                  </a:lnTo>
                  <a:lnTo>
                    <a:pt x="1221486" y="17272"/>
                  </a:lnTo>
                  <a:lnTo>
                    <a:pt x="1212607" y="15748"/>
                  </a:lnTo>
                  <a:close/>
                </a:path>
                <a:path w="1221739" h="480695">
                  <a:moveTo>
                    <a:pt x="1197959" y="26112"/>
                  </a:moveTo>
                  <a:lnTo>
                    <a:pt x="1189957" y="35937"/>
                  </a:lnTo>
                  <a:lnTo>
                    <a:pt x="1211283" y="27940"/>
                  </a:lnTo>
                  <a:lnTo>
                    <a:pt x="1208659" y="27940"/>
                  </a:lnTo>
                  <a:lnTo>
                    <a:pt x="1197959" y="26112"/>
                  </a:lnTo>
                  <a:close/>
                </a:path>
                <a:path w="1221739" h="480695">
                  <a:moveTo>
                    <a:pt x="1204849" y="17653"/>
                  </a:moveTo>
                  <a:lnTo>
                    <a:pt x="1197959" y="26112"/>
                  </a:lnTo>
                  <a:lnTo>
                    <a:pt x="1208659" y="27940"/>
                  </a:lnTo>
                  <a:lnTo>
                    <a:pt x="1204849" y="17653"/>
                  </a:lnTo>
                  <a:close/>
                </a:path>
                <a:path w="1221739" h="480695">
                  <a:moveTo>
                    <a:pt x="1208225" y="17653"/>
                  </a:moveTo>
                  <a:lnTo>
                    <a:pt x="1204849" y="17653"/>
                  </a:lnTo>
                  <a:lnTo>
                    <a:pt x="1208659" y="27940"/>
                  </a:lnTo>
                  <a:lnTo>
                    <a:pt x="1211283" y="27940"/>
                  </a:lnTo>
                  <a:lnTo>
                    <a:pt x="1211961" y="27686"/>
                  </a:lnTo>
                  <a:lnTo>
                    <a:pt x="1208225" y="17653"/>
                  </a:lnTo>
                  <a:close/>
                </a:path>
                <a:path w="1221739" h="480695">
                  <a:moveTo>
                    <a:pt x="1207515" y="15748"/>
                  </a:moveTo>
                  <a:lnTo>
                    <a:pt x="1185533" y="23990"/>
                  </a:lnTo>
                  <a:lnTo>
                    <a:pt x="1197959" y="26112"/>
                  </a:lnTo>
                  <a:lnTo>
                    <a:pt x="1204849" y="17653"/>
                  </a:lnTo>
                  <a:lnTo>
                    <a:pt x="1208225" y="17653"/>
                  </a:lnTo>
                  <a:lnTo>
                    <a:pt x="1207515" y="15748"/>
                  </a:lnTo>
                  <a:close/>
                </a:path>
                <a:path w="1221739" h="480695">
                  <a:moveTo>
                    <a:pt x="1120394" y="0"/>
                  </a:moveTo>
                  <a:lnTo>
                    <a:pt x="1117091" y="2286"/>
                  </a:lnTo>
                  <a:lnTo>
                    <a:pt x="1116457" y="5715"/>
                  </a:lnTo>
                  <a:lnTo>
                    <a:pt x="1115949" y="9144"/>
                  </a:lnTo>
                  <a:lnTo>
                    <a:pt x="1118235" y="12446"/>
                  </a:lnTo>
                  <a:lnTo>
                    <a:pt x="1121664" y="13081"/>
                  </a:lnTo>
                  <a:lnTo>
                    <a:pt x="1185533" y="23990"/>
                  </a:lnTo>
                  <a:lnTo>
                    <a:pt x="1207515" y="15748"/>
                  </a:lnTo>
                  <a:lnTo>
                    <a:pt x="1212607" y="15748"/>
                  </a:lnTo>
                  <a:lnTo>
                    <a:pt x="1123823" y="508"/>
                  </a:lnTo>
                  <a:lnTo>
                    <a:pt x="11203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8120" y="3545459"/>
              <a:ext cx="2668270" cy="499745"/>
            </a:xfrm>
            <a:custGeom>
              <a:avLst/>
              <a:gdLst/>
              <a:ahLst/>
              <a:cxnLst/>
              <a:rect l="l" t="t" r="r" b="b"/>
              <a:pathLst>
                <a:path w="2668270" h="499745">
                  <a:moveTo>
                    <a:pt x="2631282" y="35751"/>
                  </a:moveTo>
                  <a:lnTo>
                    <a:pt x="0" y="486917"/>
                  </a:lnTo>
                  <a:lnTo>
                    <a:pt x="2146" y="499363"/>
                  </a:lnTo>
                  <a:lnTo>
                    <a:pt x="2633524" y="48308"/>
                  </a:lnTo>
                  <a:lnTo>
                    <a:pt x="2643168" y="40206"/>
                  </a:lnTo>
                  <a:lnTo>
                    <a:pt x="2631282" y="35751"/>
                  </a:lnTo>
                  <a:close/>
                </a:path>
                <a:path w="2668270" h="499745">
                  <a:moveTo>
                    <a:pt x="2656898" y="31750"/>
                  </a:moveTo>
                  <a:lnTo>
                    <a:pt x="2654617" y="31750"/>
                  </a:lnTo>
                  <a:lnTo>
                    <a:pt x="2656776" y="44323"/>
                  </a:lnTo>
                  <a:lnTo>
                    <a:pt x="2633524" y="48308"/>
                  </a:lnTo>
                  <a:lnTo>
                    <a:pt x="2584005" y="89915"/>
                  </a:lnTo>
                  <a:lnTo>
                    <a:pt x="2581338" y="92074"/>
                  </a:lnTo>
                  <a:lnTo>
                    <a:pt x="2580957" y="96138"/>
                  </a:lnTo>
                  <a:lnTo>
                    <a:pt x="2585529" y="101472"/>
                  </a:lnTo>
                  <a:lnTo>
                    <a:pt x="2589466" y="101853"/>
                  </a:lnTo>
                  <a:lnTo>
                    <a:pt x="2592133" y="99567"/>
                  </a:lnTo>
                  <a:lnTo>
                    <a:pt x="2668079" y="35940"/>
                  </a:lnTo>
                  <a:lnTo>
                    <a:pt x="2656898" y="31750"/>
                  </a:lnTo>
                  <a:close/>
                </a:path>
                <a:path w="2668270" h="499745">
                  <a:moveTo>
                    <a:pt x="2643168" y="40206"/>
                  </a:moveTo>
                  <a:lnTo>
                    <a:pt x="2633524" y="48308"/>
                  </a:lnTo>
                  <a:lnTo>
                    <a:pt x="2656776" y="44323"/>
                  </a:lnTo>
                  <a:lnTo>
                    <a:pt x="2656732" y="44068"/>
                  </a:lnTo>
                  <a:lnTo>
                    <a:pt x="2653474" y="44068"/>
                  </a:lnTo>
                  <a:lnTo>
                    <a:pt x="2643168" y="40206"/>
                  </a:lnTo>
                  <a:close/>
                </a:path>
                <a:path w="2668270" h="499745">
                  <a:moveTo>
                    <a:pt x="2651569" y="33146"/>
                  </a:moveTo>
                  <a:lnTo>
                    <a:pt x="2643168" y="40206"/>
                  </a:lnTo>
                  <a:lnTo>
                    <a:pt x="2653474" y="44068"/>
                  </a:lnTo>
                  <a:lnTo>
                    <a:pt x="2651569" y="33146"/>
                  </a:lnTo>
                  <a:close/>
                </a:path>
                <a:path w="2668270" h="499745">
                  <a:moveTo>
                    <a:pt x="2654857" y="33146"/>
                  </a:moveTo>
                  <a:lnTo>
                    <a:pt x="2651569" y="33146"/>
                  </a:lnTo>
                  <a:lnTo>
                    <a:pt x="2653474" y="44068"/>
                  </a:lnTo>
                  <a:lnTo>
                    <a:pt x="2656732" y="44068"/>
                  </a:lnTo>
                  <a:lnTo>
                    <a:pt x="2654857" y="33146"/>
                  </a:lnTo>
                  <a:close/>
                </a:path>
                <a:path w="2668270" h="499745">
                  <a:moveTo>
                    <a:pt x="2654617" y="31750"/>
                  </a:moveTo>
                  <a:lnTo>
                    <a:pt x="2631282" y="35751"/>
                  </a:lnTo>
                  <a:lnTo>
                    <a:pt x="2643168" y="40206"/>
                  </a:lnTo>
                  <a:lnTo>
                    <a:pt x="2651569" y="33146"/>
                  </a:lnTo>
                  <a:lnTo>
                    <a:pt x="2654857" y="33146"/>
                  </a:lnTo>
                  <a:lnTo>
                    <a:pt x="2654617" y="31750"/>
                  </a:lnTo>
                  <a:close/>
                </a:path>
                <a:path w="2668270" h="499745">
                  <a:moveTo>
                    <a:pt x="2572067" y="0"/>
                  </a:moveTo>
                  <a:lnTo>
                    <a:pt x="2568384" y="1650"/>
                  </a:lnTo>
                  <a:lnTo>
                    <a:pt x="2567114" y="4952"/>
                  </a:lnTo>
                  <a:lnTo>
                    <a:pt x="2565844" y="8127"/>
                  </a:lnTo>
                  <a:lnTo>
                    <a:pt x="2567622" y="11811"/>
                  </a:lnTo>
                  <a:lnTo>
                    <a:pt x="2570797" y="13080"/>
                  </a:lnTo>
                  <a:lnTo>
                    <a:pt x="2631282" y="35751"/>
                  </a:lnTo>
                  <a:lnTo>
                    <a:pt x="2654617" y="31750"/>
                  </a:lnTo>
                  <a:lnTo>
                    <a:pt x="2656898" y="31750"/>
                  </a:lnTo>
                  <a:lnTo>
                    <a:pt x="2575242" y="1142"/>
                  </a:lnTo>
                  <a:lnTo>
                    <a:pt x="257206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89375" y="3371215"/>
            <a:ext cx="150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Title</a:t>
            </a:r>
            <a:r>
              <a:rPr sz="1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window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1815" y="3904869"/>
            <a:ext cx="136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Main</a:t>
            </a:r>
            <a:r>
              <a:rPr sz="1800" b="1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Window </a:t>
            </a:r>
            <a:r>
              <a:rPr sz="1800" b="1" spc="-3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(400x300)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05232"/>
            <a:ext cx="8345170" cy="57327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7653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tkinter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25" dirty="0">
                <a:latin typeface="Calibri"/>
                <a:cs typeface="Calibri"/>
              </a:rPr>
              <a:t>offers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geometric </a:t>
            </a:r>
            <a:r>
              <a:rPr sz="2400" spc="-15" dirty="0">
                <a:latin typeface="Calibri"/>
                <a:cs typeface="Calibri"/>
              </a:rPr>
              <a:t>configuration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widgets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organize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widgets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windows</a:t>
            </a:r>
            <a:r>
              <a:rPr sz="2400" b="1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2061210" algn="just">
              <a:lnSpc>
                <a:spcPts val="6340"/>
              </a:lnSpc>
              <a:spcBef>
                <a:spcPts val="750"/>
              </a:spcBef>
            </a:pPr>
            <a:r>
              <a:rPr sz="2400" b="1" spc="-15" dirty="0">
                <a:latin typeface="Calibri"/>
                <a:cs typeface="Calibri"/>
              </a:rPr>
              <a:t>Tkinter </a:t>
            </a:r>
            <a:r>
              <a:rPr sz="2400" b="1" spc="-10" dirty="0">
                <a:latin typeface="Calibri"/>
                <a:cs typeface="Calibri"/>
              </a:rPr>
              <a:t>provides </a:t>
            </a:r>
            <a:r>
              <a:rPr sz="2400" b="1" spc="-5" dirty="0">
                <a:latin typeface="Calibri"/>
                <a:cs typeface="Calibri"/>
              </a:rPr>
              <a:t>the following </a:t>
            </a:r>
            <a:r>
              <a:rPr sz="2400" b="1" spc="-10" dirty="0">
                <a:latin typeface="Calibri"/>
                <a:cs typeface="Calibri"/>
              </a:rPr>
              <a:t>geometry </a:t>
            </a:r>
            <a:r>
              <a:rPr sz="2400" b="1" spc="-5" dirty="0">
                <a:latin typeface="Calibri"/>
                <a:cs typeface="Calibri"/>
              </a:rPr>
              <a:t>methods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.</a:t>
            </a:r>
            <a:r>
              <a:rPr sz="2400" b="1" u="heavy" spc="3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pack</a:t>
            </a:r>
            <a:r>
              <a:rPr sz="2400" b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()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method: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235"/>
              </a:lnSpc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pack()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organize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widgets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main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window.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widget.pack</a:t>
            </a:r>
            <a:r>
              <a:rPr sz="24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(options)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b="1" i="1" spc="-5" dirty="0">
                <a:latin typeface="Calibri"/>
                <a:cs typeface="Calibri"/>
              </a:rPr>
              <a:t>The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possible</a:t>
            </a:r>
            <a:r>
              <a:rPr sz="2400" b="1" i="1" spc="-4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options </a:t>
            </a:r>
            <a:r>
              <a:rPr sz="2400" b="1" i="1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355600" marR="330835" algn="just">
              <a:lnSpc>
                <a:spcPct val="90000"/>
              </a:lnSpc>
              <a:spcBef>
                <a:spcPts val="575"/>
              </a:spcBef>
            </a:pPr>
            <a:r>
              <a:rPr sz="2400" b="1" dirty="0">
                <a:latin typeface="Calibri"/>
                <a:cs typeface="Calibri"/>
              </a:rPr>
              <a:t>side: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side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widget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window. </a:t>
            </a:r>
            <a:r>
              <a:rPr sz="2400" spc="-5" dirty="0">
                <a:latin typeface="Calibri"/>
                <a:cs typeface="Calibri"/>
              </a:rPr>
              <a:t>Side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b="1" dirty="0">
                <a:latin typeface="Calibri"/>
                <a:cs typeface="Calibri"/>
              </a:rPr>
              <a:t>LEFT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b="1" spc="-5" dirty="0">
                <a:latin typeface="Calibri"/>
                <a:cs typeface="Calibri"/>
              </a:rPr>
              <a:t>RIGHT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b="1" spc="-15" dirty="0">
                <a:latin typeface="Calibri"/>
                <a:cs typeface="Calibri"/>
              </a:rPr>
              <a:t>TOP(default)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BOTTOM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41808"/>
            <a:ext cx="324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ample:</a:t>
            </a:r>
            <a:r>
              <a:rPr sz="2400" b="1" dirty="0">
                <a:latin typeface="Calibri"/>
                <a:cs typeface="Calibri"/>
              </a:rPr>
              <a:t>	tk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pack.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607505"/>
            <a:ext cx="4265930" cy="35039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tkinter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  <a:p>
            <a:pPr marL="12700" marR="1064895">
              <a:lnSpc>
                <a:spcPct val="120000"/>
              </a:lnSpc>
            </a:pPr>
            <a:r>
              <a:rPr sz="2400" spc="-10" dirty="0">
                <a:latin typeface="Calibri"/>
                <a:cs typeface="Calibri"/>
              </a:rPr>
              <a:t>top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Tk()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op</a:t>
            </a:r>
            <a:r>
              <a:rPr sz="2400" spc="10" dirty="0">
                <a:latin typeface="Calibri"/>
                <a:cs typeface="Calibri"/>
              </a:rPr>
              <a:t>.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eomet</a:t>
            </a:r>
            <a:r>
              <a:rPr sz="2400" spc="5" dirty="0">
                <a:latin typeface="Calibri"/>
                <a:cs typeface="Calibri"/>
              </a:rPr>
              <a:t>ry</a:t>
            </a:r>
            <a:r>
              <a:rPr sz="2400" spc="-5" dirty="0">
                <a:latin typeface="Calibri"/>
                <a:cs typeface="Calibri"/>
              </a:rPr>
              <a:t>("30</a:t>
            </a:r>
            <a:r>
              <a:rPr sz="2400" spc="-15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x20</a:t>
            </a:r>
            <a:r>
              <a:rPr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")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3460"/>
              </a:lnSpc>
              <a:spcBef>
                <a:spcPts val="210"/>
              </a:spcBef>
            </a:pPr>
            <a:r>
              <a:rPr sz="2400" b="1" spc="-10" dirty="0">
                <a:latin typeface="Calibri"/>
                <a:cs typeface="Calibri"/>
              </a:rPr>
              <a:t>btn1 </a:t>
            </a:r>
            <a:r>
              <a:rPr sz="2400" b="1" dirty="0">
                <a:latin typeface="Calibri"/>
                <a:cs typeface="Calibri"/>
              </a:rPr>
              <a:t>= </a:t>
            </a:r>
            <a:r>
              <a:rPr sz="2400" b="1" spc="-10" dirty="0">
                <a:latin typeface="Calibri"/>
                <a:cs typeface="Calibri"/>
              </a:rPr>
              <a:t>Button(top, </a:t>
            </a:r>
            <a:r>
              <a:rPr sz="2400" b="1" spc="-20" dirty="0">
                <a:latin typeface="Calibri"/>
                <a:cs typeface="Calibri"/>
              </a:rPr>
              <a:t>text </a:t>
            </a:r>
            <a:r>
              <a:rPr sz="2400" b="1" dirty="0">
                <a:latin typeface="Calibri"/>
                <a:cs typeface="Calibri"/>
              </a:rPr>
              <a:t>= </a:t>
            </a:r>
            <a:r>
              <a:rPr sz="2400" b="1" spc="-5" dirty="0">
                <a:latin typeface="Calibri"/>
                <a:cs typeface="Calibri"/>
              </a:rPr>
              <a:t>"Login")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Calibri"/>
                <a:cs typeface="Calibri"/>
              </a:rPr>
              <a:t>btn1.pack( side</a:t>
            </a:r>
            <a:r>
              <a:rPr sz="2400" b="1" dirty="0">
                <a:solidFill>
                  <a:srgbClr val="FF6600"/>
                </a:solidFill>
                <a:latin typeface="Calibri"/>
                <a:cs typeface="Calibri"/>
              </a:rPr>
              <a:t> =</a:t>
            </a:r>
            <a:r>
              <a:rPr sz="2400" b="1" spc="-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6600"/>
                </a:solidFill>
                <a:latin typeface="Calibri"/>
                <a:cs typeface="Calibri"/>
              </a:rPr>
              <a:t>LEFT)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latin typeface="Calibri"/>
                <a:cs typeface="Calibri"/>
              </a:rPr>
              <a:t>top.mainloop()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57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b="1" spc="-5" dirty="0">
                <a:latin typeface="Calibri"/>
                <a:cs typeface="Calibri"/>
              </a:rPr>
              <a:t>&gt;&gt;&gt;</a:t>
            </a:r>
            <a:r>
              <a:rPr sz="2200" b="1" spc="-10" dirty="0">
                <a:latin typeface="Calibri"/>
                <a:cs typeface="Calibri"/>
              </a:rPr>
              <a:t> python tknpack.py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3581400"/>
            <a:ext cx="4191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7696"/>
            <a:ext cx="8060690" cy="5860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2.</a:t>
            </a:r>
            <a:r>
              <a:rPr sz="2200" b="1" u="heavy" spc="4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grid()</a:t>
            </a:r>
            <a:r>
              <a:rPr sz="22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method:</a:t>
            </a:r>
            <a:endParaRPr sz="2200">
              <a:latin typeface="Calibri"/>
              <a:cs typeface="Calibri"/>
            </a:endParaRPr>
          </a:p>
          <a:p>
            <a:pPr marL="355600" marR="5080">
              <a:lnSpc>
                <a:spcPts val="2110"/>
              </a:lnSpc>
              <a:spcBef>
                <a:spcPts val="509"/>
              </a:spcBef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grid()</a:t>
            </a:r>
            <a:r>
              <a:rPr sz="2200" b="1" spc="3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organizes</a:t>
            </a:r>
            <a:r>
              <a:rPr sz="2200" spc="3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widgets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3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3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tabular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form.</a:t>
            </a:r>
            <a:r>
              <a:rPr sz="2200" spc="335" dirty="0">
                <a:latin typeface="Calibri"/>
                <a:cs typeface="Calibri"/>
              </a:rPr>
              <a:t> </a:t>
            </a:r>
            <a:r>
              <a:rPr sz="2200" spc="-90" dirty="0">
                <a:latin typeface="Calibri"/>
                <a:cs typeface="Calibri"/>
              </a:rPr>
              <a:t>We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specify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rows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columns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options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</a:t>
            </a:r>
            <a:r>
              <a:rPr sz="2200" b="1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Calibri"/>
              <a:cs typeface="Calibri"/>
            </a:endParaRPr>
          </a:p>
          <a:p>
            <a:pPr marL="355600" marR="495934">
              <a:lnSpc>
                <a:spcPct val="8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way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place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widgets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python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application.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widget.grid</a:t>
            </a: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(options)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possible</a:t>
            </a:r>
            <a:r>
              <a:rPr sz="2200" b="1" spc="-10" dirty="0">
                <a:latin typeface="Calibri"/>
                <a:cs typeface="Calibri"/>
              </a:rPr>
              <a:t> options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37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Column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column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 the </a:t>
            </a:r>
            <a:r>
              <a:rPr sz="2200" spc="-10" dirty="0">
                <a:latin typeface="Calibri"/>
                <a:cs typeface="Calibri"/>
              </a:rPr>
              <a:t>widget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placed.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5" dirty="0">
                <a:latin typeface="Calibri"/>
                <a:cs typeface="Calibri"/>
              </a:rPr>
              <a:t>leftmost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column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represented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0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37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padx,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pady</a:t>
            </a:r>
            <a:endParaRPr sz="2200">
              <a:latin typeface="Calibri"/>
              <a:cs typeface="Calibri"/>
            </a:endParaRPr>
          </a:p>
          <a:p>
            <a:pPr marL="355600" marR="446405">
              <a:lnSpc>
                <a:spcPct val="80000"/>
              </a:lnSpc>
              <a:spcBef>
                <a:spcPts val="265"/>
              </a:spcBef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-10" dirty="0">
                <a:latin typeface="Calibri"/>
                <a:cs typeface="Calibri"/>
              </a:rPr>
              <a:t> represents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pixels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widget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outside</a:t>
            </a:r>
            <a:r>
              <a:rPr sz="2200" spc="-5" dirty="0">
                <a:latin typeface="Calibri"/>
                <a:cs typeface="Calibri"/>
              </a:rPr>
              <a:t> 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widget's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border.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37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5" dirty="0">
                <a:latin typeface="Calibri"/>
                <a:cs typeface="Calibri"/>
              </a:rPr>
              <a:t>row</a:t>
            </a:r>
            <a:endParaRPr sz="2200">
              <a:latin typeface="Calibri"/>
              <a:cs typeface="Calibri"/>
            </a:endParaRPr>
          </a:p>
          <a:p>
            <a:pPr marL="355600" marR="257175">
              <a:lnSpc>
                <a:spcPts val="2110"/>
              </a:lnSpc>
              <a:spcBef>
                <a:spcPts val="250"/>
              </a:spcBef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row </a:t>
            </a:r>
            <a:r>
              <a:rPr sz="2200" spc="-10" dirty="0">
                <a:latin typeface="Calibri"/>
                <a:cs typeface="Calibri"/>
              </a:rPr>
              <a:t>number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widget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placed.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topmost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row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represented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0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3624</TotalTime>
  <Words>4469</Words>
  <Application>Microsoft Office PowerPoint</Application>
  <PresentationFormat>On-screen Show (4:3)</PresentationFormat>
  <Paragraphs>394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 MT</vt:lpstr>
      <vt:lpstr>Calibri</vt:lpstr>
      <vt:lpstr>Wingdings</vt:lpstr>
      <vt:lpstr>Office Theme</vt:lpstr>
      <vt:lpstr>PowerPoint Presentation</vt:lpstr>
      <vt:lpstr>Introduction:</vt:lpstr>
      <vt:lpstr>PowerPoint Presentation</vt:lpstr>
      <vt:lpstr>tkinter - GUI for Python:</vt:lpstr>
      <vt:lpstr>PowerPoint Presentation</vt:lpstr>
      <vt:lpstr>Example:</vt:lpstr>
      <vt:lpstr>PowerPoint Presentation</vt:lpstr>
      <vt:lpstr>Example: tknpack.py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rbtndemo.py  from tkinter import *  top = Tk() top.geometry("200x100")  radio = IntVar()</vt:lpstr>
      <vt:lpstr>PowerPoint Presentation</vt:lpstr>
      <vt:lpstr>Example: textdemo.py  from tkinter import *  top = Tk()  top.title("Address") top.geometry("300x200")  lbl=Label(top,text="Address :",fg="red",bg="yellow")  lbl.place(x=10,y=10)  txt=Text(top,width=15,height=5)  txt.place(x=10,y=40)</vt:lpstr>
      <vt:lpstr>PowerPoint Presentation</vt:lpstr>
      <vt:lpstr>Example: scaledemo.py  from tkinter import *  top = Tk() top.geometry("200x200")  lbl=Label(top,text="Price :",bg="yellow",fg="red")  lbl.pack()</vt:lpstr>
      <vt:lpstr>PowerPoint Presentation</vt:lpstr>
      <vt:lpstr>from tkinter import * top = Tk()  top.geometry("300x200")  def fun():</vt:lpstr>
      <vt:lpstr>import tkinter as tk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</dc:creator>
  <cp:lastModifiedBy>Rumer Bayot</cp:lastModifiedBy>
  <cp:revision>1</cp:revision>
  <dcterms:created xsi:type="dcterms:W3CDTF">2023-06-16T20:31:28Z</dcterms:created>
  <dcterms:modified xsi:type="dcterms:W3CDTF">2023-06-19T13:03:11Z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2023-06-16T00:00:00Z</vt:filetime>
  </property>
</Properties>
</file>