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57" r:id="rId5"/>
    <p:sldId id="282" r:id="rId6"/>
    <p:sldId id="259" r:id="rId7"/>
    <p:sldId id="264" r:id="rId8"/>
    <p:sldId id="258" r:id="rId9"/>
    <p:sldId id="261" r:id="rId10"/>
    <p:sldId id="262" r:id="rId11"/>
    <p:sldId id="260" r:id="rId12"/>
    <p:sldId id="267" r:id="rId13"/>
    <p:sldId id="275" r:id="rId14"/>
    <p:sldId id="265" r:id="rId15"/>
    <p:sldId id="283" r:id="rId16"/>
    <p:sldId id="284" r:id="rId17"/>
    <p:sldId id="266" r:id="rId18"/>
    <p:sldId id="285" r:id="rId19"/>
    <p:sldId id="268" r:id="rId20"/>
    <p:sldId id="286" r:id="rId21"/>
    <p:sldId id="287" r:id="rId22"/>
    <p:sldId id="269" r:id="rId23"/>
    <p:sldId id="271" r:id="rId24"/>
    <p:sldId id="289" r:id="rId25"/>
    <p:sldId id="290" r:id="rId26"/>
    <p:sldId id="291" r:id="rId27"/>
    <p:sldId id="293" r:id="rId28"/>
    <p:sldId id="294" r:id="rId29"/>
    <p:sldId id="263" r:id="rId30"/>
    <p:sldId id="272" r:id="rId31"/>
    <p:sldId id="270" r:id="rId32"/>
    <p:sldId id="295" r:id="rId33"/>
    <p:sldId id="296" r:id="rId34"/>
    <p:sldId id="288" r:id="rId35"/>
    <p:sldId id="297" r:id="rId36"/>
    <p:sldId id="298" r:id="rId37"/>
    <p:sldId id="299" r:id="rId38"/>
    <p:sldId id="273" r:id="rId39"/>
    <p:sldId id="274" r:id="rId40"/>
    <p:sldId id="276" r:id="rId41"/>
    <p:sldId id="277" r:id="rId42"/>
    <p:sldId id="278" r:id="rId43"/>
    <p:sldId id="27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8F4-7258-4E22-BA4E-D1B9844CA7C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520E-DB57-4C75-B57B-91F2B47AC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8F4-7258-4E22-BA4E-D1B9844CA7C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520E-DB57-4C75-B57B-91F2B47AC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8F4-7258-4E22-BA4E-D1B9844CA7C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520E-DB57-4C75-B57B-91F2B47AC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8F4-7258-4E22-BA4E-D1B9844CA7C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520E-DB57-4C75-B57B-91F2B47AC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8F4-7258-4E22-BA4E-D1B9844CA7C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520E-DB57-4C75-B57B-91F2B47AC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8F4-7258-4E22-BA4E-D1B9844CA7C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520E-DB57-4C75-B57B-91F2B47AC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8F4-7258-4E22-BA4E-D1B9844CA7C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520E-DB57-4C75-B57B-91F2B47AC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8F4-7258-4E22-BA4E-D1B9844CA7C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520E-DB57-4C75-B57B-91F2B47AC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8F4-7258-4E22-BA4E-D1B9844CA7C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520E-DB57-4C75-B57B-91F2B47AC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8F4-7258-4E22-BA4E-D1B9844CA7C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520E-DB57-4C75-B57B-91F2B47AC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8F4-7258-4E22-BA4E-D1B9844CA7C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520E-DB57-4C75-B57B-91F2B47AC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358F4-7258-4E22-BA4E-D1B9844CA7C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1520E-DB57-4C75-B57B-91F2B47AC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glyphicons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Helvetica Neue" pitchFamily="5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Mobile first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Helvetica Neue" pitchFamily="50"/>
              </a:rPr>
              <a:t>Bootstrap 3 is mobile first.</a:t>
            </a:r>
          </a:p>
          <a:p>
            <a:r>
              <a:rPr lang="en-US" sz="3000" dirty="0" smtClean="0">
                <a:latin typeface="Helvetica Neue" pitchFamily="50"/>
              </a:rPr>
              <a:t>To </a:t>
            </a:r>
            <a:r>
              <a:rPr lang="en-US" sz="3000" dirty="0">
                <a:latin typeface="Helvetica Neue" pitchFamily="50"/>
              </a:rPr>
              <a:t>ensure proper rendering and </a:t>
            </a:r>
            <a:r>
              <a:rPr lang="en-US" sz="3000" dirty="0" smtClean="0">
                <a:latin typeface="Helvetica Neue" pitchFamily="50"/>
              </a:rPr>
              <a:t>touch zooming</a:t>
            </a:r>
            <a:r>
              <a:rPr lang="en-US" sz="3000" dirty="0">
                <a:latin typeface="Helvetica Neue" pitchFamily="50"/>
              </a:rPr>
              <a:t>, add the viewport meta tag</a:t>
            </a:r>
            <a:r>
              <a:rPr lang="en-US" sz="3000" dirty="0" smtClean="0">
                <a:latin typeface="Helvetica Neue" pitchFamily="50"/>
              </a:rPr>
              <a:t>:</a:t>
            </a:r>
          </a:p>
          <a:p>
            <a:endParaRPr lang="en-US" sz="3000" dirty="0">
              <a:latin typeface="Helvetica Neue" pitchFamily="50"/>
            </a:endParaRPr>
          </a:p>
          <a:p>
            <a:endParaRPr lang="en-US" sz="3000" dirty="0" smtClean="0">
              <a:latin typeface="Helvetica Neue" pitchFamily="50"/>
            </a:endParaRPr>
          </a:p>
          <a:p>
            <a:r>
              <a:rPr lang="en-US" sz="3000" dirty="0">
                <a:latin typeface="Helvetica Neue" pitchFamily="50"/>
              </a:rPr>
              <a:t>Disable zooming capabilities on </a:t>
            </a:r>
            <a:r>
              <a:rPr lang="en-US" sz="3000" dirty="0" smtClean="0">
                <a:latin typeface="Helvetica Neue" pitchFamily="50"/>
              </a:rPr>
              <a:t>mobile devices </a:t>
            </a:r>
            <a:r>
              <a:rPr lang="en-US" sz="3000" dirty="0">
                <a:latin typeface="Helvetica Neue" pitchFamily="50"/>
              </a:rPr>
              <a:t>by adding </a:t>
            </a:r>
            <a:r>
              <a:rPr lang="en-US" sz="3000" i="1" dirty="0">
                <a:latin typeface="Helvetica Neue" pitchFamily="50"/>
              </a:rPr>
              <a:t>user-scalable=no:</a:t>
            </a:r>
            <a:endParaRPr lang="en-US" sz="3000" dirty="0">
              <a:latin typeface="Helvetica Neue" pitchFamily="5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048000"/>
            <a:ext cx="8229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&lt;meta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"viewport"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content=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"width=device-width, initial-scale=1.0"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181600"/>
            <a:ext cx="82296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&lt;meta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"viewport"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content=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"width=device-width, initial-scale=1.0, maximum-scale=1.0, user-scalable=no"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  <a:cs typeface="Arial" pitchFamily="34" charset="0"/>
              </a:rPr>
              <a:t>The Grid Syste</a:t>
            </a:r>
            <a:r>
              <a:rPr lang="en-US" b="1" dirty="0">
                <a:latin typeface="Helvetica Neue" pitchFamily="50"/>
                <a:cs typeface="Arial" pitchFamily="34" charset="0"/>
              </a:rPr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 Neue" pitchFamily="50"/>
              </a:rPr>
              <a:t>Bootstrap includes a responsive, </a:t>
            </a:r>
            <a:r>
              <a:rPr lang="en-US" dirty="0" smtClean="0">
                <a:latin typeface="Helvetica Neue" pitchFamily="50"/>
              </a:rPr>
              <a:t>mobile first </a:t>
            </a:r>
            <a:r>
              <a:rPr lang="en-US" dirty="0">
                <a:latin typeface="Helvetica Neue" pitchFamily="50"/>
              </a:rPr>
              <a:t>fluid grid system that </a:t>
            </a:r>
            <a:r>
              <a:rPr lang="en-US" dirty="0" smtClean="0">
                <a:latin typeface="Helvetica Neue" pitchFamily="50"/>
              </a:rPr>
              <a:t>appropriately scales </a:t>
            </a:r>
            <a:r>
              <a:rPr lang="en-US" dirty="0">
                <a:latin typeface="Helvetica Neue" pitchFamily="50"/>
              </a:rPr>
              <a:t>up to 12 columns as the device </a:t>
            </a:r>
            <a:r>
              <a:rPr lang="en-US" dirty="0" smtClean="0">
                <a:latin typeface="Helvetica Neue" pitchFamily="50"/>
              </a:rPr>
              <a:t>or viewport </a:t>
            </a:r>
            <a:r>
              <a:rPr lang="en-US" dirty="0">
                <a:latin typeface="Helvetica Neue" pitchFamily="50"/>
              </a:rPr>
              <a:t>size increases</a:t>
            </a:r>
            <a:r>
              <a:rPr lang="en-US" dirty="0" smtClean="0">
                <a:latin typeface="Helvetica Neue" pitchFamily="50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428037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Containers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Helvetica Neue" pitchFamily="50"/>
              </a:rPr>
              <a:t>Use 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.container</a:t>
            </a:r>
            <a:r>
              <a:rPr lang="en-US" sz="3000" dirty="0">
                <a:latin typeface="Helvetica Neue" pitchFamily="50"/>
              </a:rPr>
              <a:t> for a responsive fixed width container</a:t>
            </a:r>
            <a:r>
              <a:rPr lang="en-US" sz="3000" dirty="0" smtClean="0">
                <a:latin typeface="Helvetica Neue" pitchFamily="50"/>
              </a:rPr>
              <a:t>.</a:t>
            </a:r>
          </a:p>
          <a:p>
            <a:endParaRPr lang="en-US" sz="3000" dirty="0">
              <a:latin typeface="Helvetica Neue" pitchFamily="50"/>
            </a:endParaRPr>
          </a:p>
          <a:p>
            <a:endParaRPr lang="en-US" sz="3000" dirty="0" smtClean="0">
              <a:latin typeface="Helvetica Neue" pitchFamily="50"/>
            </a:endParaRPr>
          </a:p>
          <a:p>
            <a:endParaRPr lang="en-US" sz="3000" dirty="0">
              <a:latin typeface="Helvetica Neue" pitchFamily="50"/>
            </a:endParaRPr>
          </a:p>
          <a:p>
            <a:r>
              <a:rPr lang="en-US" sz="3000" dirty="0">
                <a:latin typeface="Helvetica Neue" pitchFamily="50"/>
              </a:rPr>
              <a:t>Use 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.container-fluid</a:t>
            </a:r>
            <a:r>
              <a:rPr lang="en-US" sz="3000" dirty="0">
                <a:latin typeface="Helvetica Neue" pitchFamily="50"/>
              </a:rPr>
              <a:t> for a full width container, spanning the entire width of your viewport.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90800"/>
            <a:ext cx="82296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class=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"container"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&lt;/div&gt;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181600"/>
            <a:ext cx="82296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class=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"container-fluid"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&lt;/div&gt;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Rows and Columns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Helvetica Neue" pitchFamily="50"/>
              </a:rPr>
              <a:t>Use 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.row</a:t>
            </a:r>
            <a:r>
              <a:rPr lang="en-US" sz="3000" dirty="0">
                <a:latin typeface="Helvetica Neue" pitchFamily="50"/>
              </a:rPr>
              <a:t> </a:t>
            </a:r>
            <a:r>
              <a:rPr lang="en-US" sz="3000" dirty="0" smtClean="0">
                <a:latin typeface="Helvetica Neue" pitchFamily="50"/>
              </a:rPr>
              <a:t>to declare a row inside your container</a:t>
            </a:r>
          </a:p>
          <a:p>
            <a:endParaRPr lang="en-US" sz="3000" dirty="0">
              <a:latin typeface="Helvetica Neue" pitchFamily="50"/>
            </a:endParaRPr>
          </a:p>
          <a:p>
            <a:endParaRPr lang="en-US" sz="3000" dirty="0" smtClean="0">
              <a:latin typeface="Helvetica Neue" pitchFamily="50"/>
            </a:endParaRPr>
          </a:p>
          <a:p>
            <a:endParaRPr lang="en-US" sz="3000" dirty="0">
              <a:latin typeface="Helvetica Neue" pitchFamily="50"/>
            </a:endParaRPr>
          </a:p>
          <a:p>
            <a:r>
              <a:rPr lang="en-US" sz="3000" dirty="0">
                <a:latin typeface="Helvetica Neue" pitchFamily="50"/>
              </a:rPr>
              <a:t>Use 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.col-[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xs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, 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sm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, md, 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lg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]</a:t>
            </a:r>
            <a:r>
              <a:rPr lang="en-US" sz="3000" dirty="0">
                <a:latin typeface="Helvetica Neue" pitchFamily="50"/>
              </a:rPr>
              <a:t> </a:t>
            </a:r>
            <a:r>
              <a:rPr lang="en-US" sz="3000" dirty="0" smtClean="0">
                <a:latin typeface="Helvetica Neue" pitchFamily="50"/>
              </a:rPr>
              <a:t>to declare columns depending on the viewport</a:t>
            </a:r>
            <a:endParaRPr lang="en-US" sz="3000" dirty="0">
              <a:latin typeface="Helvetica Neue" pitchFamily="5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590800"/>
            <a:ext cx="82296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class=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"row"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&lt;/div&gt;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181600"/>
            <a:ext cx="82296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class=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"col-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col-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sm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col-md col-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lg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&lt;/div&gt;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Typography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 Neue" pitchFamily="50"/>
              </a:rPr>
              <a:t>Bootstrap's </a:t>
            </a:r>
            <a:r>
              <a:rPr lang="en-US" dirty="0">
                <a:latin typeface="Helvetica Neue" pitchFamily="50"/>
              </a:rPr>
              <a:t>global default </a:t>
            </a:r>
            <a:r>
              <a:rPr lang="en-US" dirty="0" smtClean="0">
                <a:solidFill>
                  <a:schemeClr val="accent2"/>
                </a:solidFill>
                <a:latin typeface="Helvetica Neue" pitchFamily="50"/>
              </a:rPr>
              <a:t>font-size</a:t>
            </a:r>
            <a:r>
              <a:rPr lang="en-US" dirty="0">
                <a:latin typeface="Helvetica Neue" pitchFamily="50"/>
              </a:rPr>
              <a:t> is </a:t>
            </a:r>
            <a:r>
              <a:rPr lang="en-US" b="1" dirty="0">
                <a:latin typeface="Helvetica Neue" pitchFamily="50"/>
              </a:rPr>
              <a:t>14px</a:t>
            </a:r>
            <a:r>
              <a:rPr lang="en-US" dirty="0">
                <a:latin typeface="Helvetica Neue" pitchFamily="50"/>
              </a:rPr>
              <a:t>, with a </a:t>
            </a:r>
            <a:r>
              <a:rPr lang="en-US" dirty="0" smtClean="0">
                <a:solidFill>
                  <a:schemeClr val="accent2"/>
                </a:solidFill>
                <a:latin typeface="Helvetica Neue" pitchFamily="50"/>
              </a:rPr>
              <a:t>line-height</a:t>
            </a:r>
            <a:r>
              <a:rPr lang="en-US" dirty="0">
                <a:latin typeface="Helvetica Neue" pitchFamily="50"/>
              </a:rPr>
              <a:t> of </a:t>
            </a:r>
            <a:r>
              <a:rPr lang="en-US" b="1" dirty="0" smtClean="0">
                <a:latin typeface="Helvetica Neue" pitchFamily="50"/>
              </a:rPr>
              <a:t>1.428</a:t>
            </a:r>
            <a:r>
              <a:rPr lang="en-US" dirty="0" smtClean="0">
                <a:latin typeface="Helvetica Neue" pitchFamily="50"/>
              </a:rPr>
              <a:t> </a:t>
            </a:r>
          </a:p>
          <a:p>
            <a:r>
              <a:rPr lang="en-US" dirty="0" smtClean="0">
                <a:latin typeface="Helvetica Neue" pitchFamily="50"/>
              </a:rPr>
              <a:t>This </a:t>
            </a:r>
            <a:r>
              <a:rPr lang="en-US" dirty="0">
                <a:latin typeface="Helvetica Neue" pitchFamily="50"/>
              </a:rPr>
              <a:t>is applied to the </a:t>
            </a:r>
            <a:r>
              <a:rPr lang="en-US" dirty="0" smtClean="0">
                <a:solidFill>
                  <a:schemeClr val="accent2"/>
                </a:solidFill>
                <a:latin typeface="Helvetica Neue" pitchFamily="50"/>
              </a:rPr>
              <a:t>&lt;body&gt;</a:t>
            </a:r>
            <a:r>
              <a:rPr lang="en-US" dirty="0">
                <a:latin typeface="Helvetica Neue" pitchFamily="50"/>
              </a:rPr>
              <a:t> and all paragraphs. </a:t>
            </a:r>
            <a:endParaRPr lang="en-US" dirty="0" smtClean="0">
              <a:latin typeface="Helvetica Neue" pitchFamily="5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Helvetica Neue" pitchFamily="50"/>
              </a:rPr>
              <a:t>&lt;p&gt;</a:t>
            </a:r>
            <a:r>
              <a:rPr lang="en-US" dirty="0">
                <a:latin typeface="Helvetica Neue" pitchFamily="50"/>
              </a:rPr>
              <a:t> (paragraphs) receive a bottom margin of half their computed </a:t>
            </a:r>
            <a:r>
              <a:rPr lang="en-US" dirty="0">
                <a:solidFill>
                  <a:schemeClr val="accent2"/>
                </a:solidFill>
                <a:latin typeface="Helvetica Neue" pitchFamily="50"/>
              </a:rPr>
              <a:t>line-height</a:t>
            </a:r>
            <a:r>
              <a:rPr lang="en-US" dirty="0">
                <a:latin typeface="Helvetica Neue" pitchFamily="50"/>
              </a:rPr>
              <a:t> (10px by default</a:t>
            </a:r>
            <a:r>
              <a:rPr lang="en-US" dirty="0" smtClean="0">
                <a:latin typeface="Helvetica Neue" pitchFamily="50"/>
              </a:rPr>
              <a:t>)</a:t>
            </a:r>
          </a:p>
          <a:p>
            <a:endParaRPr lang="en-US" sz="2800" dirty="0" smtClean="0">
              <a:latin typeface="Helvetica Neue" pitchFamily="5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Headers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Helvetica Neue" pitchFamily="50"/>
              </a:rPr>
              <a:t>h1 </a:t>
            </a:r>
            <a:r>
              <a:rPr lang="en-US" dirty="0">
                <a:latin typeface="Helvetica Neue" pitchFamily="50"/>
              </a:rPr>
              <a:t>Bootstrap heading (36px</a:t>
            </a:r>
            <a:r>
              <a:rPr lang="en-US" dirty="0" smtClean="0">
                <a:latin typeface="Helvetica Neue" pitchFamily="50"/>
              </a:rPr>
              <a:t>)</a:t>
            </a:r>
            <a:endParaRPr lang="en-US" dirty="0">
              <a:latin typeface="Helvetica Neue" pitchFamily="50"/>
            </a:endParaRPr>
          </a:p>
          <a:p>
            <a:pPr marL="0" indent="0">
              <a:buNone/>
            </a:pPr>
            <a:r>
              <a:rPr lang="en-US" dirty="0" smtClean="0">
                <a:latin typeface="Helvetica Neue" pitchFamily="50"/>
              </a:rPr>
              <a:t>h2 </a:t>
            </a:r>
            <a:r>
              <a:rPr lang="en-US" dirty="0">
                <a:latin typeface="Helvetica Neue" pitchFamily="50"/>
              </a:rPr>
              <a:t>Bootstrap heading (30px</a:t>
            </a:r>
            <a:r>
              <a:rPr lang="en-US" dirty="0" smtClean="0">
                <a:latin typeface="Helvetica Neue" pitchFamily="50"/>
              </a:rPr>
              <a:t>)</a:t>
            </a:r>
            <a:endParaRPr lang="en-US" dirty="0">
              <a:latin typeface="Helvetica Neue" pitchFamily="50"/>
            </a:endParaRPr>
          </a:p>
          <a:p>
            <a:pPr marL="0" indent="0">
              <a:buNone/>
            </a:pPr>
            <a:r>
              <a:rPr lang="en-US" dirty="0" smtClean="0">
                <a:latin typeface="Helvetica Neue" pitchFamily="50"/>
              </a:rPr>
              <a:t>h3 </a:t>
            </a:r>
            <a:r>
              <a:rPr lang="en-US" dirty="0">
                <a:latin typeface="Helvetica Neue" pitchFamily="50"/>
              </a:rPr>
              <a:t>Bootstrap heading (24px</a:t>
            </a:r>
            <a:r>
              <a:rPr lang="en-US" dirty="0" smtClean="0">
                <a:latin typeface="Helvetica Neue" pitchFamily="50"/>
              </a:rPr>
              <a:t>)</a:t>
            </a:r>
            <a:endParaRPr lang="en-US" dirty="0">
              <a:latin typeface="Helvetica Neue" pitchFamily="50"/>
            </a:endParaRPr>
          </a:p>
          <a:p>
            <a:pPr marL="0" indent="0">
              <a:buNone/>
            </a:pPr>
            <a:r>
              <a:rPr lang="en-US" dirty="0" smtClean="0">
                <a:latin typeface="Helvetica Neue" pitchFamily="50"/>
              </a:rPr>
              <a:t>h4 </a:t>
            </a:r>
            <a:r>
              <a:rPr lang="en-US" dirty="0">
                <a:latin typeface="Helvetica Neue" pitchFamily="50"/>
              </a:rPr>
              <a:t>Bootstrap heading (18px</a:t>
            </a:r>
            <a:r>
              <a:rPr lang="en-US" dirty="0" smtClean="0">
                <a:latin typeface="Helvetica Neue" pitchFamily="50"/>
              </a:rPr>
              <a:t>)</a:t>
            </a:r>
            <a:endParaRPr lang="en-US" dirty="0">
              <a:latin typeface="Helvetica Neue" pitchFamily="50"/>
            </a:endParaRPr>
          </a:p>
          <a:p>
            <a:pPr marL="0" indent="0">
              <a:buNone/>
            </a:pPr>
            <a:r>
              <a:rPr lang="en-US" dirty="0" smtClean="0">
                <a:latin typeface="Helvetica Neue" pitchFamily="50"/>
              </a:rPr>
              <a:t>h5 </a:t>
            </a:r>
            <a:r>
              <a:rPr lang="en-US" dirty="0">
                <a:latin typeface="Helvetica Neue" pitchFamily="50"/>
              </a:rPr>
              <a:t>Bootstrap heading (14px</a:t>
            </a:r>
            <a:r>
              <a:rPr lang="en-US" dirty="0" smtClean="0">
                <a:latin typeface="Helvetica Neue" pitchFamily="50"/>
              </a:rPr>
              <a:t>)</a:t>
            </a:r>
            <a:endParaRPr lang="en-US" dirty="0">
              <a:latin typeface="Helvetica Neue" pitchFamily="50"/>
            </a:endParaRPr>
          </a:p>
          <a:p>
            <a:pPr marL="0" indent="0">
              <a:buNone/>
            </a:pPr>
            <a:r>
              <a:rPr lang="en-US" dirty="0" smtClean="0">
                <a:latin typeface="Helvetica Neue" pitchFamily="50"/>
              </a:rPr>
              <a:t>h6 </a:t>
            </a:r>
            <a:r>
              <a:rPr lang="en-US" dirty="0">
                <a:latin typeface="Helvetica Neue" pitchFamily="50"/>
              </a:rPr>
              <a:t>Bootstrap heading (12px</a:t>
            </a:r>
            <a:r>
              <a:rPr lang="en-US" dirty="0" smtClean="0">
                <a:latin typeface="Helvetica Neue" pitchFamily="5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93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&lt; small &gt;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PH" dirty="0" smtClean="0">
                <a:latin typeface="Helvetica Neue" pitchFamily="50"/>
              </a:rPr>
              <a:t>In </a:t>
            </a:r>
            <a:r>
              <a:rPr lang="en-PH" dirty="0">
                <a:latin typeface="Helvetica Neue" pitchFamily="50"/>
              </a:rPr>
              <a:t>Bootstrap the HTML &lt;small&gt; element is used to create a lighter, secondary text in any heading</a:t>
            </a:r>
            <a:r>
              <a:rPr lang="en-PH" dirty="0" smtClean="0">
                <a:latin typeface="Helvetica Neue" pitchFamily="50"/>
              </a:rPr>
              <a:t>:</a:t>
            </a:r>
          </a:p>
          <a:p>
            <a:pPr marL="0" indent="0">
              <a:buNone/>
            </a:pPr>
            <a:endParaRPr lang="en-PH" sz="1000" dirty="0" smtClean="0"/>
          </a:p>
          <a:p>
            <a:pPr marL="339725" indent="0">
              <a:buNone/>
            </a:pPr>
            <a:r>
              <a:rPr lang="en-PH" sz="2400" dirty="0" smtClean="0">
                <a:latin typeface="Helvetica Neue" pitchFamily="50"/>
              </a:rPr>
              <a:t>&lt;</a:t>
            </a:r>
            <a:r>
              <a:rPr lang="en-PH" sz="2400" dirty="0">
                <a:latin typeface="Helvetica Neue" pitchFamily="50"/>
              </a:rPr>
              <a:t>h1&gt;h1 </a:t>
            </a:r>
            <a:r>
              <a:rPr lang="en-PH" sz="2400" dirty="0" smtClean="0">
                <a:latin typeface="Helvetica Neue" pitchFamily="50"/>
              </a:rPr>
              <a:t>heading &lt;small&gt;</a:t>
            </a:r>
            <a:r>
              <a:rPr lang="en-PH" sz="2400" dirty="0" err="1" smtClean="0">
                <a:latin typeface="Helvetica Neue" pitchFamily="50"/>
              </a:rPr>
              <a:t>secondarytext</a:t>
            </a:r>
            <a:r>
              <a:rPr lang="en-PH" sz="2400" dirty="0">
                <a:latin typeface="Helvetica Neue" pitchFamily="50"/>
              </a:rPr>
              <a:t>&lt;/small&gt;&lt;/h1&gt;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5" t="52088" r="53382" b="14725"/>
          <a:stretch/>
        </p:blipFill>
        <p:spPr bwMode="auto">
          <a:xfrm>
            <a:off x="914400" y="3733800"/>
            <a:ext cx="4236720" cy="279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3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Typography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Helvetica Neue" pitchFamily="50"/>
              </a:rPr>
              <a:t>Headings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&lt;h1&gt;</a:t>
            </a:r>
            <a:r>
              <a:rPr lang="en-US" sz="3000" dirty="0" smtClean="0">
                <a:latin typeface="Helvetica Neue" pitchFamily="50"/>
              </a:rPr>
              <a:t> to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&lt;h6&gt;</a:t>
            </a:r>
          </a:p>
          <a:p>
            <a:r>
              <a:rPr lang="en-US" sz="3000" dirty="0" smtClean="0">
                <a:latin typeface="Helvetica Neue" pitchFamily="50"/>
              </a:rPr>
              <a:t>Body copy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&lt;p&gt;</a:t>
            </a:r>
            <a:r>
              <a:rPr lang="en-US" sz="3000" dirty="0" smtClean="0">
                <a:latin typeface="Helvetica Neue" pitchFamily="50"/>
              </a:rPr>
              <a:t>,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.lead</a:t>
            </a:r>
            <a:endParaRPr lang="en-US" sz="3000" dirty="0">
              <a:solidFill>
                <a:schemeClr val="accent2"/>
              </a:solidFill>
              <a:latin typeface="Helvetica Neue" pitchFamily="50"/>
            </a:endParaRPr>
          </a:p>
          <a:p>
            <a:r>
              <a:rPr lang="en-US" sz="3000" dirty="0" smtClean="0">
                <a:latin typeface="Helvetica Neue" pitchFamily="50"/>
              </a:rPr>
              <a:t>Inline text elements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&lt;mark&gt; &lt;del&gt; &lt;ins&gt;</a:t>
            </a:r>
            <a:endParaRPr lang="en-US" sz="3000" dirty="0">
              <a:solidFill>
                <a:schemeClr val="accent2"/>
              </a:solidFill>
              <a:latin typeface="Helvetica Neue" pitchFamily="50"/>
            </a:endParaRPr>
          </a:p>
          <a:p>
            <a:r>
              <a:rPr lang="en-US" sz="3000" dirty="0" smtClean="0">
                <a:latin typeface="Helvetica Neue" pitchFamily="50"/>
              </a:rPr>
              <a:t>Alignment classes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.text-[left, center, right, justify, 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nowrap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]</a:t>
            </a:r>
            <a:endParaRPr lang="en-US" sz="3000" dirty="0">
              <a:solidFill>
                <a:schemeClr val="accent2"/>
              </a:solidFill>
              <a:latin typeface="Helvetica Neue" pitchFamily="50"/>
            </a:endParaRPr>
          </a:p>
          <a:p>
            <a:r>
              <a:rPr lang="en-US" sz="3000" dirty="0" smtClean="0">
                <a:latin typeface="Helvetica Neue" pitchFamily="50"/>
              </a:rPr>
              <a:t>Transformation classes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.text-[lowercase, uppercase, capitalize]</a:t>
            </a:r>
          </a:p>
          <a:p>
            <a:r>
              <a:rPr lang="en-US" sz="3000" dirty="0" smtClean="0">
                <a:latin typeface="Helvetica Neue" pitchFamily="50"/>
              </a:rPr>
              <a:t>Abbreviations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&lt;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abbr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&gt;</a:t>
            </a:r>
            <a:r>
              <a:rPr lang="en-US" sz="3000" dirty="0" smtClean="0">
                <a:latin typeface="Helvetica Neue" pitchFamily="50"/>
              </a:rPr>
              <a:t>,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initialis</a:t>
            </a:r>
            <a:r>
              <a:rPr lang="en-US" sz="3000" dirty="0" err="1">
                <a:solidFill>
                  <a:schemeClr val="accent2"/>
                </a:solidFill>
                <a:latin typeface="Helvetica Neue" pitchFamily="50"/>
              </a:rPr>
              <a:t>m</a:t>
            </a:r>
            <a:endParaRPr lang="en-US" sz="3000" dirty="0" smtClean="0">
              <a:solidFill>
                <a:schemeClr val="accent2"/>
              </a:solidFill>
              <a:latin typeface="Helvetica Neue" pitchFamily="50"/>
            </a:endParaRPr>
          </a:p>
          <a:p>
            <a:r>
              <a:rPr lang="en-US" sz="3000" dirty="0" smtClean="0">
                <a:latin typeface="Helvetica Neue" pitchFamily="50"/>
              </a:rPr>
              <a:t>Addresses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&lt;address&gt;</a:t>
            </a:r>
            <a:endParaRPr lang="en-US" sz="3000" dirty="0">
              <a:solidFill>
                <a:schemeClr val="accent2"/>
              </a:solidFill>
              <a:latin typeface="Helvetica Neue" pitchFamily="50"/>
            </a:endParaRPr>
          </a:p>
          <a:p>
            <a:r>
              <a:rPr lang="en-US" sz="3000" dirty="0" err="1" smtClean="0">
                <a:latin typeface="Helvetica Neue" pitchFamily="50"/>
              </a:rPr>
              <a:t>Blockquotes</a:t>
            </a:r>
            <a:r>
              <a:rPr lang="en-US" sz="3000" dirty="0" smtClean="0">
                <a:latin typeface="Helvetica Neue" pitchFamily="50"/>
              </a:rPr>
              <a:t>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&lt;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blockquote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&gt;</a:t>
            </a:r>
            <a:endParaRPr lang="en-US" sz="3000" dirty="0">
              <a:solidFill>
                <a:schemeClr val="accent2"/>
              </a:solidFill>
              <a:latin typeface="Helvetica Neue" pitchFamily="50"/>
            </a:endParaRPr>
          </a:p>
          <a:p>
            <a:r>
              <a:rPr lang="en-US" sz="3000" dirty="0" smtClean="0">
                <a:latin typeface="Helvetica Neue" pitchFamily="50"/>
              </a:rPr>
              <a:t>Lists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&lt;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ul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&gt;</a:t>
            </a:r>
            <a:r>
              <a:rPr lang="en-US" sz="3000" dirty="0" smtClean="0">
                <a:latin typeface="Helvetica Neue" pitchFamily="50"/>
              </a:rPr>
              <a:t>,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&lt;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ol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&gt;</a:t>
            </a:r>
            <a:endParaRPr lang="en-US" sz="3000" b="1" dirty="0">
              <a:solidFill>
                <a:schemeClr val="accent2"/>
              </a:solidFill>
              <a:latin typeface="Helvetica Neue" pitchFamily="5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Helvetica Neue" pitchFamily="50"/>
              </a:rPr>
              <a:t>&lt;mark&gt;, &lt;</a:t>
            </a:r>
            <a:r>
              <a:rPr lang="en-US" b="1" dirty="0" err="1" smtClean="0">
                <a:latin typeface="Helvetica Neue" pitchFamily="50"/>
              </a:rPr>
              <a:t>abbr</a:t>
            </a:r>
            <a:r>
              <a:rPr lang="en-US" b="1" dirty="0" smtClean="0">
                <a:latin typeface="Helvetica Neue" pitchFamily="50"/>
              </a:rPr>
              <a:t>&gt;, &lt;</a:t>
            </a:r>
            <a:r>
              <a:rPr lang="en-US" b="1" dirty="0" err="1" smtClean="0">
                <a:latin typeface="Helvetica Neue" pitchFamily="50"/>
              </a:rPr>
              <a:t>blockquote</a:t>
            </a:r>
            <a:r>
              <a:rPr lang="en-US" b="1" dirty="0" smtClean="0">
                <a:latin typeface="Helvetica Neue" pitchFamily="50"/>
              </a:rPr>
              <a:t>&gt;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400" dirty="0">
                <a:latin typeface="Helvetica Neue" pitchFamily="50"/>
              </a:rPr>
              <a:t>&lt;mark&gt;highlight&lt;/mark</a:t>
            </a:r>
            <a:r>
              <a:rPr lang="en-PH" sz="2400" dirty="0" smtClean="0">
                <a:latin typeface="Helvetica Neue" pitchFamily="50"/>
              </a:rPr>
              <a:t>&gt;</a:t>
            </a:r>
          </a:p>
          <a:p>
            <a:pPr marL="0" indent="0">
              <a:buNone/>
            </a:pPr>
            <a:endParaRPr lang="en-PH" sz="1400" dirty="0">
              <a:latin typeface="Helvetica Neue" pitchFamily="50"/>
            </a:endParaRPr>
          </a:p>
          <a:p>
            <a:pPr marL="0" indent="0">
              <a:buNone/>
            </a:pPr>
            <a:r>
              <a:rPr lang="en-PH" sz="2400" dirty="0" smtClean="0">
                <a:latin typeface="Helvetica Neue" pitchFamily="50"/>
              </a:rPr>
              <a:t>&lt;</a:t>
            </a:r>
            <a:r>
              <a:rPr lang="en-PH" sz="2400" dirty="0" err="1">
                <a:latin typeface="Helvetica Neue" pitchFamily="50"/>
              </a:rPr>
              <a:t>abbr</a:t>
            </a:r>
            <a:r>
              <a:rPr lang="en-PH" sz="2400" dirty="0">
                <a:latin typeface="Helvetica Neue" pitchFamily="50"/>
              </a:rPr>
              <a:t> title="World Health Organization"&gt;WHO&lt;/</a:t>
            </a:r>
            <a:r>
              <a:rPr lang="en-PH" sz="2400" dirty="0" err="1">
                <a:latin typeface="Helvetica Neue" pitchFamily="50"/>
              </a:rPr>
              <a:t>abbr</a:t>
            </a:r>
            <a:r>
              <a:rPr lang="en-PH" sz="2400" dirty="0" smtClean="0">
                <a:latin typeface="Helvetica Neue" pitchFamily="50"/>
              </a:rPr>
              <a:t>&gt;</a:t>
            </a:r>
          </a:p>
          <a:p>
            <a:pPr marL="0" indent="0">
              <a:buNone/>
            </a:pPr>
            <a:endParaRPr lang="en-PH" sz="2400" dirty="0">
              <a:latin typeface="Helvetica Neue" pitchFamily="50"/>
            </a:endParaRPr>
          </a:p>
          <a:p>
            <a:pPr marL="0" indent="0">
              <a:buNone/>
            </a:pPr>
            <a:endParaRPr lang="en-PH" sz="2400" dirty="0" smtClean="0">
              <a:latin typeface="Helvetica Neue" pitchFamily="50"/>
            </a:endParaRPr>
          </a:p>
          <a:p>
            <a:pPr marL="0" indent="0">
              <a:buNone/>
            </a:pPr>
            <a:endParaRPr lang="en-PH" sz="2400" dirty="0">
              <a:latin typeface="Helvetica Neue" pitchFamily="50"/>
            </a:endParaRPr>
          </a:p>
          <a:p>
            <a:pPr marL="0" indent="0">
              <a:buNone/>
            </a:pPr>
            <a:r>
              <a:rPr lang="en-PH" sz="2400" dirty="0" smtClean="0">
                <a:latin typeface="Helvetica Neue" pitchFamily="50"/>
              </a:rPr>
              <a:t>&lt;</a:t>
            </a:r>
            <a:r>
              <a:rPr lang="en-PH" sz="2400" dirty="0" err="1">
                <a:latin typeface="Helvetica Neue" pitchFamily="50"/>
              </a:rPr>
              <a:t>blockquote</a:t>
            </a:r>
            <a:r>
              <a:rPr lang="en-PH" sz="2400" dirty="0">
                <a:latin typeface="Helvetica Neue" pitchFamily="50"/>
              </a:rPr>
              <a:t>&gt;</a:t>
            </a:r>
          </a:p>
          <a:p>
            <a:pPr marL="0" indent="0">
              <a:buNone/>
            </a:pPr>
            <a:r>
              <a:rPr lang="en-PH" sz="2400" dirty="0" smtClean="0">
                <a:latin typeface="Helvetica Neue" pitchFamily="50"/>
              </a:rPr>
              <a:t>     &lt;p&gt;Some test&lt;/p&gt;</a:t>
            </a:r>
            <a:endParaRPr lang="en-PH" sz="2400" dirty="0">
              <a:latin typeface="Helvetica Neue" pitchFamily="50"/>
            </a:endParaRPr>
          </a:p>
          <a:p>
            <a:pPr marL="0" indent="0">
              <a:buNone/>
            </a:pPr>
            <a:r>
              <a:rPr lang="en-PH" sz="2400" dirty="0" smtClean="0">
                <a:latin typeface="Helvetica Neue" pitchFamily="50"/>
              </a:rPr>
              <a:t>     &lt;</a:t>
            </a:r>
            <a:r>
              <a:rPr lang="en-PH" sz="2400" dirty="0">
                <a:latin typeface="Helvetica Neue" pitchFamily="50"/>
              </a:rPr>
              <a:t>footer&gt;From WWF's website&lt;/footer</a:t>
            </a:r>
            <a:r>
              <a:rPr lang="en-PH" sz="2400" dirty="0" smtClean="0">
                <a:latin typeface="Helvetica Neue" pitchFamily="50"/>
              </a:rPr>
              <a:t>&gt;</a:t>
            </a:r>
            <a:endParaRPr lang="en-PH" sz="2400" dirty="0">
              <a:latin typeface="Helvetica Neue" pitchFamily="50"/>
            </a:endParaRPr>
          </a:p>
          <a:p>
            <a:pPr marL="0" indent="0">
              <a:buNone/>
            </a:pPr>
            <a:r>
              <a:rPr lang="en-PH" sz="2400" dirty="0" smtClean="0">
                <a:latin typeface="Helvetica Neue" pitchFamily="50"/>
              </a:rPr>
              <a:t>&lt;/</a:t>
            </a:r>
            <a:r>
              <a:rPr lang="en-PH" sz="2400" dirty="0" err="1" smtClean="0">
                <a:latin typeface="Helvetica Neue" pitchFamily="50"/>
              </a:rPr>
              <a:t>blockquote</a:t>
            </a:r>
            <a:r>
              <a:rPr lang="en-PH" sz="2400" dirty="0" smtClean="0">
                <a:latin typeface="Helvetica Neue" pitchFamily="50"/>
              </a:rPr>
              <a:t>&gt;</a:t>
            </a:r>
          </a:p>
          <a:p>
            <a:pPr marL="0" indent="0">
              <a:buNone/>
            </a:pPr>
            <a:endParaRPr lang="en-PH" sz="2400" dirty="0" smtClean="0">
              <a:latin typeface="Helvetica Neue" pitchFamily="50"/>
            </a:endParaRPr>
          </a:p>
          <a:p>
            <a:pPr marL="0" indent="0">
              <a:buNone/>
            </a:pPr>
            <a:r>
              <a:rPr lang="en-PH" sz="2200" dirty="0" smtClean="0">
                <a:latin typeface="Helvetica Neue" pitchFamily="50"/>
              </a:rPr>
              <a:t>Use </a:t>
            </a:r>
            <a:r>
              <a:rPr lang="en-PH" sz="2200" i="1" dirty="0">
                <a:latin typeface="Helvetica Neue" pitchFamily="50"/>
              </a:rPr>
              <a:t>.</a:t>
            </a:r>
            <a:r>
              <a:rPr lang="en-PH" sz="2200" i="1" dirty="0" err="1" smtClean="0">
                <a:latin typeface="Helvetica Neue" pitchFamily="50"/>
              </a:rPr>
              <a:t>blockquote</a:t>
            </a:r>
            <a:r>
              <a:rPr lang="en-PH" sz="2200" i="1" dirty="0" smtClean="0">
                <a:latin typeface="Helvetica Neue" pitchFamily="50"/>
              </a:rPr>
              <a:t>-reverse </a:t>
            </a:r>
            <a:r>
              <a:rPr lang="en-PH" sz="2200" dirty="0" smtClean="0">
                <a:latin typeface="Helvetica Neue" pitchFamily="50"/>
              </a:rPr>
              <a:t>to show the quote to the right</a:t>
            </a:r>
            <a:endParaRPr lang="en-PH" sz="2200" i="1" dirty="0">
              <a:latin typeface="Helvetica Neue" pitchFamily="50"/>
            </a:endParaRPr>
          </a:p>
          <a:p>
            <a:pPr marL="0" indent="0">
              <a:buNone/>
            </a:pPr>
            <a:endParaRPr lang="en-PH" sz="2400" dirty="0" smtClean="0">
              <a:latin typeface="Helvetica Neue" pitchFamily="5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50000" r="52797" b="41758"/>
          <a:stretch/>
        </p:blipFill>
        <p:spPr bwMode="auto">
          <a:xfrm>
            <a:off x="4114800" y="1295400"/>
            <a:ext cx="4775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3" t="66714" r="60315" b="24584"/>
          <a:stretch/>
        </p:blipFill>
        <p:spPr bwMode="auto">
          <a:xfrm>
            <a:off x="533400" y="2590800"/>
            <a:ext cx="4617336" cy="107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2" t="52659" r="20868" b="28199"/>
          <a:stretch/>
        </p:blipFill>
        <p:spPr bwMode="auto">
          <a:xfrm>
            <a:off x="3886200" y="3669890"/>
            <a:ext cx="917447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2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latin typeface="Helvetica Neue" pitchFamily="50"/>
              </a:rPr>
              <a:t>Code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Helvetica Neue" pitchFamily="50"/>
              </a:rPr>
              <a:t>Inline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&lt;code&gt;</a:t>
            </a:r>
          </a:p>
          <a:p>
            <a:r>
              <a:rPr lang="en-US" sz="3000" dirty="0" smtClean="0">
                <a:latin typeface="Helvetica Neue" pitchFamily="50"/>
              </a:rPr>
              <a:t>User input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&lt;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kbd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&gt;</a:t>
            </a:r>
            <a:endParaRPr lang="en-US" sz="3000" dirty="0">
              <a:solidFill>
                <a:schemeClr val="accent2"/>
              </a:solidFill>
              <a:latin typeface="Helvetica Neue" pitchFamily="50"/>
            </a:endParaRPr>
          </a:p>
          <a:p>
            <a:r>
              <a:rPr lang="en-US" sz="3000" dirty="0" smtClean="0">
                <a:latin typeface="Helvetica Neue" pitchFamily="50"/>
              </a:rPr>
              <a:t>Basic block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&lt;pre&gt;</a:t>
            </a:r>
            <a:endParaRPr lang="en-US" sz="3000" dirty="0">
              <a:solidFill>
                <a:schemeClr val="accent2"/>
              </a:solidFill>
              <a:latin typeface="Helvetica Neue" pitchFamily="50"/>
            </a:endParaRPr>
          </a:p>
          <a:p>
            <a:r>
              <a:rPr lang="en-US" sz="3000" dirty="0" smtClean="0">
                <a:latin typeface="Helvetica Neue" pitchFamily="50"/>
              </a:rPr>
              <a:t>Variables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&lt;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var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&gt;</a:t>
            </a:r>
            <a:endParaRPr lang="en-US" sz="3000" dirty="0">
              <a:solidFill>
                <a:schemeClr val="accent2"/>
              </a:solidFill>
              <a:latin typeface="Helvetica Neue" pitchFamily="50"/>
            </a:endParaRPr>
          </a:p>
          <a:p>
            <a:r>
              <a:rPr lang="en-US" sz="3000" dirty="0" smtClean="0">
                <a:latin typeface="Helvetica Neue" pitchFamily="50"/>
              </a:rPr>
              <a:t>Sample output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&lt;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samp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419600"/>
            <a:ext cx="82296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&lt;code&gt;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Sample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&lt;/code&gt;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kbd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ctrl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kbd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kbd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alt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kbd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kbd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del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kbd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&lt;pre&gt;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lt;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&amp;gt;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Sample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text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here&amp;lt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&amp;gt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&lt;/pre&gt;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 =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samp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Sample output from a program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samp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Helvetica Neue" pitchFamily="50"/>
                <a:cs typeface="Arial" pitchFamily="34" charset="0"/>
              </a:rPr>
              <a:t>What is Bootstrap?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PH" dirty="0">
                <a:latin typeface="Helvetica Neue" pitchFamily="50"/>
              </a:rPr>
              <a:t>Bootstrap is a free front-end framework for faster and easier web development</a:t>
            </a:r>
          </a:p>
          <a:p>
            <a:r>
              <a:rPr lang="en-PH" dirty="0">
                <a:latin typeface="Helvetica Neue" pitchFamily="50"/>
              </a:rPr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r>
              <a:rPr lang="en-PH" dirty="0">
                <a:latin typeface="Helvetica Neue" pitchFamily="50"/>
              </a:rPr>
              <a:t>Bootstrap also gives you the ability to easily create responsive designs</a:t>
            </a:r>
          </a:p>
          <a:p>
            <a:endParaRPr lang="en-PH" dirty="0">
              <a:latin typeface="Helvetica Neue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41974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b="1" dirty="0">
                <a:latin typeface="Helvetica Neue" pitchFamily="50"/>
              </a:rPr>
              <a:t>Contextual </a:t>
            </a:r>
            <a:r>
              <a:rPr lang="en-PH" sz="3600" b="1" dirty="0" err="1">
                <a:latin typeface="Helvetica Neue" pitchFamily="50"/>
              </a:rPr>
              <a:t>Colors</a:t>
            </a:r>
            <a:r>
              <a:rPr lang="en-PH" sz="3600" b="1" dirty="0">
                <a:latin typeface="Helvetica Neue" pitchFamily="50"/>
              </a:rPr>
              <a:t> and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r>
              <a:rPr lang="en-PH" dirty="0">
                <a:latin typeface="Helvetica Neue" pitchFamily="50"/>
              </a:rPr>
              <a:t>The classes for text </a:t>
            </a:r>
            <a:r>
              <a:rPr lang="en-PH" dirty="0" err="1">
                <a:latin typeface="Helvetica Neue" pitchFamily="50"/>
              </a:rPr>
              <a:t>colors</a:t>
            </a:r>
            <a:r>
              <a:rPr lang="en-PH" dirty="0">
                <a:latin typeface="Helvetica Neue" pitchFamily="50"/>
              </a:rPr>
              <a:t> are</a:t>
            </a:r>
            <a:r>
              <a:rPr lang="en-PH" dirty="0" smtClean="0">
                <a:latin typeface="Helvetica Neue" pitchFamily="50"/>
              </a:rPr>
              <a:t>:           </a:t>
            </a:r>
            <a:r>
              <a:rPr lang="en-PH" dirty="0" smtClean="0">
                <a:solidFill>
                  <a:srgbClr val="FF0000"/>
                </a:solidFill>
                <a:latin typeface="Helvetica Neue" pitchFamily="50"/>
              </a:rPr>
              <a:t>.</a:t>
            </a:r>
            <a:r>
              <a:rPr lang="en-PH" dirty="0">
                <a:solidFill>
                  <a:srgbClr val="FF0000"/>
                </a:solidFill>
                <a:latin typeface="Helvetica Neue" pitchFamily="50"/>
              </a:rPr>
              <a:t>text-muted</a:t>
            </a:r>
            <a:r>
              <a:rPr lang="en-PH" dirty="0">
                <a:latin typeface="Helvetica Neue" pitchFamily="50"/>
              </a:rPr>
              <a:t>, </a:t>
            </a:r>
            <a:r>
              <a:rPr lang="en-PH" dirty="0">
                <a:solidFill>
                  <a:srgbClr val="FF0000"/>
                </a:solidFill>
                <a:latin typeface="Helvetica Neue" pitchFamily="50"/>
              </a:rPr>
              <a:t>.text-primary</a:t>
            </a:r>
            <a:r>
              <a:rPr lang="en-PH" dirty="0">
                <a:latin typeface="Helvetica Neue" pitchFamily="50"/>
              </a:rPr>
              <a:t>, </a:t>
            </a:r>
            <a:r>
              <a:rPr lang="en-PH" dirty="0">
                <a:solidFill>
                  <a:srgbClr val="FF0000"/>
                </a:solidFill>
                <a:latin typeface="Helvetica Neue" pitchFamily="50"/>
              </a:rPr>
              <a:t>.text-success</a:t>
            </a:r>
            <a:r>
              <a:rPr lang="en-PH" dirty="0">
                <a:latin typeface="Helvetica Neue" pitchFamily="50"/>
              </a:rPr>
              <a:t>, </a:t>
            </a:r>
            <a:r>
              <a:rPr lang="en-PH" dirty="0">
                <a:solidFill>
                  <a:srgbClr val="FF0000"/>
                </a:solidFill>
                <a:latin typeface="Helvetica Neue" pitchFamily="50"/>
              </a:rPr>
              <a:t>.text-info</a:t>
            </a:r>
            <a:r>
              <a:rPr lang="en-PH" dirty="0">
                <a:latin typeface="Helvetica Neue" pitchFamily="50"/>
              </a:rPr>
              <a:t>, </a:t>
            </a:r>
            <a:r>
              <a:rPr lang="en-PH" dirty="0">
                <a:solidFill>
                  <a:srgbClr val="FF0000"/>
                </a:solidFill>
                <a:latin typeface="Helvetica Neue" pitchFamily="50"/>
              </a:rPr>
              <a:t>.text-warning</a:t>
            </a:r>
            <a:r>
              <a:rPr lang="en-PH" dirty="0">
                <a:latin typeface="Helvetica Neue" pitchFamily="50"/>
              </a:rPr>
              <a:t>, </a:t>
            </a:r>
            <a:r>
              <a:rPr lang="en-PH" dirty="0" smtClean="0">
                <a:latin typeface="Helvetica Neue" pitchFamily="50"/>
              </a:rPr>
              <a:t>and </a:t>
            </a:r>
            <a:r>
              <a:rPr lang="en-PH" dirty="0" smtClean="0">
                <a:solidFill>
                  <a:srgbClr val="FF0000"/>
                </a:solidFill>
                <a:latin typeface="Helvetica Neue" pitchFamily="50"/>
              </a:rPr>
              <a:t>.text-danger</a:t>
            </a:r>
          </a:p>
          <a:p>
            <a:r>
              <a:rPr lang="en-PH" dirty="0">
                <a:latin typeface="Helvetica Neue" pitchFamily="50"/>
              </a:rPr>
              <a:t>The classes for background </a:t>
            </a:r>
            <a:r>
              <a:rPr lang="en-PH" dirty="0" err="1">
                <a:latin typeface="Helvetica Neue" pitchFamily="50"/>
              </a:rPr>
              <a:t>colors</a:t>
            </a:r>
            <a:r>
              <a:rPr lang="en-PH" dirty="0">
                <a:latin typeface="Helvetica Neue" pitchFamily="50"/>
              </a:rPr>
              <a:t> are</a:t>
            </a:r>
            <a:r>
              <a:rPr lang="en-PH" dirty="0" smtClean="0">
                <a:latin typeface="Helvetica Neue" pitchFamily="50"/>
              </a:rPr>
              <a:t>:                     </a:t>
            </a:r>
            <a:r>
              <a:rPr lang="en-PH" dirty="0" smtClean="0">
                <a:solidFill>
                  <a:srgbClr val="FF0000"/>
                </a:solidFill>
                <a:latin typeface="Helvetica Neue" pitchFamily="50"/>
              </a:rPr>
              <a:t>.</a:t>
            </a:r>
            <a:r>
              <a:rPr lang="en-PH" dirty="0" err="1">
                <a:solidFill>
                  <a:srgbClr val="FF0000"/>
                </a:solidFill>
                <a:latin typeface="Helvetica Neue" pitchFamily="50"/>
              </a:rPr>
              <a:t>bg</a:t>
            </a:r>
            <a:r>
              <a:rPr lang="en-PH" dirty="0">
                <a:solidFill>
                  <a:srgbClr val="FF0000"/>
                </a:solidFill>
                <a:latin typeface="Helvetica Neue" pitchFamily="50"/>
              </a:rPr>
              <a:t>-primary</a:t>
            </a:r>
            <a:r>
              <a:rPr lang="en-PH" dirty="0">
                <a:latin typeface="Helvetica Neue" pitchFamily="50"/>
              </a:rPr>
              <a:t>, </a:t>
            </a:r>
            <a:r>
              <a:rPr lang="en-PH" dirty="0">
                <a:solidFill>
                  <a:srgbClr val="FF0000"/>
                </a:solidFill>
                <a:latin typeface="Helvetica Neue" pitchFamily="50"/>
              </a:rPr>
              <a:t>.</a:t>
            </a:r>
            <a:r>
              <a:rPr lang="en-PH" dirty="0" err="1">
                <a:solidFill>
                  <a:srgbClr val="FF0000"/>
                </a:solidFill>
                <a:latin typeface="Helvetica Neue" pitchFamily="50"/>
              </a:rPr>
              <a:t>bg</a:t>
            </a:r>
            <a:r>
              <a:rPr lang="en-PH" dirty="0">
                <a:solidFill>
                  <a:srgbClr val="FF0000"/>
                </a:solidFill>
                <a:latin typeface="Helvetica Neue" pitchFamily="50"/>
              </a:rPr>
              <a:t>-success</a:t>
            </a:r>
            <a:r>
              <a:rPr lang="en-PH" dirty="0">
                <a:latin typeface="Helvetica Neue" pitchFamily="50"/>
              </a:rPr>
              <a:t>, </a:t>
            </a:r>
            <a:r>
              <a:rPr lang="en-PH" dirty="0" smtClean="0">
                <a:solidFill>
                  <a:srgbClr val="FF0000"/>
                </a:solidFill>
                <a:latin typeface="Helvetica Neue" pitchFamily="50"/>
              </a:rPr>
              <a:t>.</a:t>
            </a:r>
            <a:r>
              <a:rPr lang="en-PH" dirty="0" err="1" smtClean="0">
                <a:solidFill>
                  <a:srgbClr val="FF0000"/>
                </a:solidFill>
                <a:latin typeface="Helvetica Neue" pitchFamily="50"/>
              </a:rPr>
              <a:t>bg</a:t>
            </a:r>
            <a:r>
              <a:rPr lang="en-PH" dirty="0" smtClean="0">
                <a:solidFill>
                  <a:srgbClr val="FF0000"/>
                </a:solidFill>
                <a:latin typeface="Helvetica Neue" pitchFamily="50"/>
              </a:rPr>
              <a:t>-info</a:t>
            </a:r>
            <a:r>
              <a:rPr lang="en-PH" dirty="0">
                <a:latin typeface="Helvetica Neue" pitchFamily="50"/>
              </a:rPr>
              <a:t>, </a:t>
            </a:r>
            <a:r>
              <a:rPr lang="en-PH" dirty="0" smtClean="0">
                <a:solidFill>
                  <a:srgbClr val="FF0000"/>
                </a:solidFill>
                <a:latin typeface="Helvetica Neue" pitchFamily="50"/>
              </a:rPr>
              <a:t>.</a:t>
            </a:r>
            <a:r>
              <a:rPr lang="en-PH" dirty="0" err="1" smtClean="0">
                <a:solidFill>
                  <a:srgbClr val="FF0000"/>
                </a:solidFill>
                <a:latin typeface="Helvetica Neue" pitchFamily="50"/>
              </a:rPr>
              <a:t>bg</a:t>
            </a:r>
            <a:r>
              <a:rPr lang="en-PH" dirty="0" smtClean="0">
                <a:solidFill>
                  <a:srgbClr val="FF0000"/>
                </a:solidFill>
                <a:latin typeface="Helvetica Neue" pitchFamily="50"/>
              </a:rPr>
              <a:t>-warning</a:t>
            </a:r>
            <a:r>
              <a:rPr lang="en-PH" dirty="0">
                <a:latin typeface="Helvetica Neue" pitchFamily="50"/>
              </a:rPr>
              <a:t>, and </a:t>
            </a:r>
            <a:r>
              <a:rPr lang="en-PH" dirty="0">
                <a:solidFill>
                  <a:srgbClr val="FF0000"/>
                </a:solidFill>
                <a:latin typeface="Helvetica Neue" pitchFamily="50"/>
              </a:rPr>
              <a:t>.</a:t>
            </a:r>
            <a:r>
              <a:rPr lang="en-PH" dirty="0" err="1">
                <a:solidFill>
                  <a:srgbClr val="FF0000"/>
                </a:solidFill>
                <a:latin typeface="Helvetica Neue" pitchFamily="50"/>
              </a:rPr>
              <a:t>bg</a:t>
            </a:r>
            <a:r>
              <a:rPr lang="en-PH" dirty="0">
                <a:solidFill>
                  <a:srgbClr val="FF0000"/>
                </a:solidFill>
                <a:latin typeface="Helvetica Neue" pitchFamily="50"/>
              </a:rPr>
              <a:t>-danger</a:t>
            </a:r>
            <a:endParaRPr lang="en-US" dirty="0" smtClean="0">
              <a:solidFill>
                <a:srgbClr val="FF0000"/>
              </a:solidFill>
              <a:latin typeface="Helvetica Neue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23593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sz="3600" b="1" dirty="0">
                <a:latin typeface="Helvetica Neue" pitchFamily="50"/>
              </a:rPr>
              <a:t>Contextual </a:t>
            </a:r>
            <a:r>
              <a:rPr lang="en-PH" sz="3600" b="1" dirty="0" smtClean="0">
                <a:latin typeface="Helvetica Neue" pitchFamily="50"/>
              </a:rPr>
              <a:t>Classes</a:t>
            </a:r>
            <a:endParaRPr lang="en-PH" sz="3600" b="1" dirty="0">
              <a:latin typeface="Helvetica Neue" pitchFamily="5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8" t="45214" r="37531" b="20755"/>
          <a:stretch/>
        </p:blipFill>
        <p:spPr bwMode="auto">
          <a:xfrm>
            <a:off x="381002" y="1371600"/>
            <a:ext cx="8381998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9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Tables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Helvetica Neue" pitchFamily="50"/>
              </a:rPr>
              <a:t>Basic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.table</a:t>
            </a:r>
          </a:p>
          <a:p>
            <a:r>
              <a:rPr lang="en-US" sz="3000" dirty="0" smtClean="0">
                <a:latin typeface="Helvetica Neue" pitchFamily="50"/>
              </a:rPr>
              <a:t>Striped rows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.table-striped</a:t>
            </a:r>
            <a:endParaRPr lang="en-US" sz="3000" dirty="0">
              <a:solidFill>
                <a:schemeClr val="accent2"/>
              </a:solidFill>
              <a:latin typeface="Helvetica Neue" pitchFamily="50"/>
            </a:endParaRPr>
          </a:p>
          <a:p>
            <a:r>
              <a:rPr lang="en-US" sz="3000" dirty="0" smtClean="0">
                <a:latin typeface="Helvetica Neue" pitchFamily="50"/>
              </a:rPr>
              <a:t>Bordered table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.table-bordered</a:t>
            </a:r>
            <a:endParaRPr lang="en-US" sz="3000" dirty="0">
              <a:solidFill>
                <a:schemeClr val="accent2"/>
              </a:solidFill>
              <a:latin typeface="Helvetica Neue" pitchFamily="50"/>
            </a:endParaRPr>
          </a:p>
          <a:p>
            <a:r>
              <a:rPr lang="en-US" sz="3000" dirty="0" smtClean="0">
                <a:latin typeface="Helvetica Neue" pitchFamily="50"/>
              </a:rPr>
              <a:t>Hover rows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.table-hover</a:t>
            </a:r>
            <a:endParaRPr lang="en-US" sz="3000" dirty="0">
              <a:solidFill>
                <a:schemeClr val="accent2"/>
              </a:solidFill>
              <a:latin typeface="Helvetica Neue" pitchFamily="50"/>
            </a:endParaRPr>
          </a:p>
          <a:p>
            <a:r>
              <a:rPr lang="en-US" sz="3000" dirty="0" smtClean="0">
                <a:latin typeface="Helvetica Neue" pitchFamily="50"/>
              </a:rPr>
              <a:t>Condensed table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.table-condensed</a:t>
            </a:r>
          </a:p>
          <a:p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itchFamily="50"/>
              </a:rPr>
              <a:t>Responsive table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.table-responsive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953000"/>
            <a:ext cx="8229600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&lt;table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class=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"table"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&lt;/table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Buttons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Helvetica Neue" pitchFamily="50"/>
              </a:rPr>
              <a:t>Button tags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&lt;a&gt; &lt;button&gt; &lt;input&gt;</a:t>
            </a:r>
            <a:endParaRPr lang="en-US" sz="3000" dirty="0">
              <a:solidFill>
                <a:schemeClr val="accent2"/>
              </a:solidFill>
              <a:latin typeface="Helvetica Neue" pitchFamily="50"/>
            </a:endParaRPr>
          </a:p>
          <a:p>
            <a:r>
              <a:rPr lang="en-US" sz="3000" dirty="0" smtClean="0">
                <a:latin typeface="Helvetica Neue" pitchFamily="50"/>
              </a:rPr>
              <a:t>Options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btn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-[default, primary, success, info, warning, danger, link]</a:t>
            </a:r>
            <a:endParaRPr lang="en-US" sz="3000" dirty="0">
              <a:solidFill>
                <a:schemeClr val="accent2"/>
              </a:solidFill>
              <a:latin typeface="Helvetica Neue" pitchFamily="50"/>
            </a:endParaRPr>
          </a:p>
          <a:p>
            <a:r>
              <a:rPr lang="en-US" sz="3000" dirty="0" smtClean="0">
                <a:latin typeface="Helvetica Neue" pitchFamily="50"/>
              </a:rPr>
              <a:t>Sizes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btn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-[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lg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, 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sm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, 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xs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]</a:t>
            </a:r>
            <a:endParaRPr lang="en-US" sz="3000" dirty="0">
              <a:solidFill>
                <a:schemeClr val="accent2"/>
              </a:solidFill>
              <a:latin typeface="Helvetica Neue" pitchFamily="50"/>
            </a:endParaRPr>
          </a:p>
          <a:p>
            <a:r>
              <a:rPr lang="en-US" sz="3000" dirty="0" smtClean="0">
                <a:latin typeface="Helvetica Neue" pitchFamily="50"/>
              </a:rPr>
              <a:t>Active state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.active</a:t>
            </a:r>
          </a:p>
          <a:p>
            <a:r>
              <a:rPr lang="en-US" sz="3000" dirty="0" smtClean="0">
                <a:latin typeface="Helvetica Neue" pitchFamily="50"/>
              </a:rPr>
              <a:t>Disabled state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.disabled</a:t>
            </a:r>
            <a:endParaRPr lang="en-US" sz="3000" dirty="0">
              <a:solidFill>
                <a:schemeClr val="accent2"/>
              </a:solidFill>
              <a:latin typeface="Helvetica Neue" pitchFamily="5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800600"/>
            <a:ext cx="82296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class=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"#" 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role=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"button"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Link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&lt;/a&gt;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class=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&lt;/button&gt;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class=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"button"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value=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"Input"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class=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"submit"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value=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"Submit"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Button Group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r>
              <a:rPr lang="en-PH" sz="2600" dirty="0">
                <a:latin typeface="Helvetica Neue" pitchFamily="50"/>
              </a:rPr>
              <a:t>Bootstrap allows you to group a series of buttons together (on a single line) in a button </a:t>
            </a:r>
            <a:r>
              <a:rPr lang="en-PH" sz="2600" dirty="0" smtClean="0">
                <a:latin typeface="Helvetica Neue" pitchFamily="50"/>
              </a:rPr>
              <a:t>group</a:t>
            </a:r>
          </a:p>
          <a:p>
            <a:r>
              <a:rPr lang="en-PH" sz="2600" dirty="0">
                <a:latin typeface="Helvetica Neue" pitchFamily="50"/>
              </a:rPr>
              <a:t>Use a </a:t>
            </a:r>
            <a:r>
              <a:rPr lang="en-PH" sz="2600" dirty="0">
                <a:latin typeface="Helvetica Neue" pitchFamily="50"/>
              </a:rPr>
              <a:t>&lt;div&gt;</a:t>
            </a:r>
            <a:r>
              <a:rPr lang="en-PH" sz="2600" dirty="0">
                <a:latin typeface="Helvetica Neue" pitchFamily="50"/>
              </a:rPr>
              <a:t> element with class </a:t>
            </a:r>
            <a:r>
              <a:rPr lang="en-PH" sz="2600" dirty="0">
                <a:latin typeface="Helvetica Neue" pitchFamily="50"/>
              </a:rPr>
              <a:t>.</a:t>
            </a:r>
            <a:r>
              <a:rPr lang="en-PH" sz="2600" dirty="0" err="1">
                <a:latin typeface="Helvetica Neue" pitchFamily="50"/>
              </a:rPr>
              <a:t>btn</a:t>
            </a:r>
            <a:r>
              <a:rPr lang="en-PH" sz="2600" dirty="0">
                <a:latin typeface="Helvetica Neue" pitchFamily="50"/>
              </a:rPr>
              <a:t>-group</a:t>
            </a:r>
            <a:r>
              <a:rPr lang="en-PH" sz="2600" dirty="0">
                <a:latin typeface="Helvetica Neue" pitchFamily="50"/>
              </a:rPr>
              <a:t> to create a button </a:t>
            </a:r>
            <a:r>
              <a:rPr lang="en-PH" sz="2600" dirty="0" smtClean="0">
                <a:latin typeface="Helvetica Neue" pitchFamily="50"/>
              </a:rPr>
              <a:t>group</a:t>
            </a:r>
          </a:p>
          <a:p>
            <a:r>
              <a:rPr lang="en-PH" sz="2600" dirty="0">
                <a:latin typeface="Helvetica Neue" pitchFamily="50"/>
              </a:rPr>
              <a:t>Use the class </a:t>
            </a:r>
            <a:r>
              <a:rPr lang="en-PH" sz="2600" dirty="0">
                <a:solidFill>
                  <a:srgbClr val="A50021"/>
                </a:solidFill>
                <a:latin typeface="Helvetica Neue" pitchFamily="50"/>
              </a:rPr>
              <a:t>.</a:t>
            </a:r>
            <a:r>
              <a:rPr lang="en-PH" sz="2600" dirty="0" err="1">
                <a:solidFill>
                  <a:srgbClr val="A50021"/>
                </a:solidFill>
                <a:latin typeface="Helvetica Neue" pitchFamily="50"/>
              </a:rPr>
              <a:t>btn</a:t>
            </a:r>
            <a:r>
              <a:rPr lang="en-PH" sz="2600" dirty="0">
                <a:solidFill>
                  <a:srgbClr val="A50021"/>
                </a:solidFill>
                <a:latin typeface="Helvetica Neue" pitchFamily="50"/>
              </a:rPr>
              <a:t>-group-vertical</a:t>
            </a:r>
            <a:r>
              <a:rPr lang="en-PH" sz="2600" dirty="0">
                <a:latin typeface="Helvetica Neue" pitchFamily="50"/>
              </a:rPr>
              <a:t> to create a vertical button </a:t>
            </a:r>
            <a:r>
              <a:rPr lang="en-PH" sz="2600" dirty="0" smtClean="0">
                <a:latin typeface="Helvetica Neue" pitchFamily="50"/>
              </a:rPr>
              <a:t>group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4572000"/>
            <a:ext cx="88392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&lt;div class=</a:t>
            </a:r>
            <a:r>
              <a:rPr lang="en-PH" sz="2000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sz="2000" dirty="0" err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PH" sz="2000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-group"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&lt;button type=</a:t>
            </a:r>
            <a:r>
              <a:rPr lang="en-PH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"button"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class=</a:t>
            </a:r>
            <a:r>
              <a:rPr lang="en-PH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dirty="0" err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PH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err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PH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-primary"&gt;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Apple&lt;/button&gt;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&lt;button type=</a:t>
            </a:r>
            <a:r>
              <a:rPr lang="en-PH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"button"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class=</a:t>
            </a:r>
            <a:r>
              <a:rPr lang="en-PH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dirty="0" err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PH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err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PH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-primary"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&gt;Samsung&lt;/button&gt;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&lt;button type=</a:t>
            </a:r>
            <a:r>
              <a:rPr lang="en-PH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"button"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class=</a:t>
            </a:r>
            <a:r>
              <a:rPr lang="en-PH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dirty="0" err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PH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err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PH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-primary"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&gt;Sony&lt;/button&gt;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  <a:endParaRPr lang="en-US" sz="20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Button Group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676400"/>
            <a:ext cx="88392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&lt;div 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-group"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&lt;button type=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"button"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class=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-primary"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&gt;Apple&lt;/button&gt;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&lt;button type=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"button"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class=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-primary</a:t>
            </a:r>
            <a:r>
              <a:rPr lang="en-PH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&gt;LG&lt;/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button&gt;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&lt;div class=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-group"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  &lt;button type=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"button"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class=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-primary dropdown-toggle"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data-toggle=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"dropdown"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  Sony &lt;span class=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"caret"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&gt;&lt;/span&gt;&lt;/button&gt;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  &lt;</a:t>
            </a:r>
            <a:r>
              <a:rPr lang="en-PH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class=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"dropdown-menu"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role=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"menu"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    &lt;li&gt;&lt;a </a:t>
            </a:r>
            <a:r>
              <a:rPr lang="en-PH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"#"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&gt;Tablet&lt;/a&gt;&lt;/li&gt;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    &lt;li&gt;&lt;a </a:t>
            </a:r>
            <a:r>
              <a:rPr lang="en-PH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"#"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&gt;Smartphone&lt;/a&gt;&lt;/li&gt;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  &lt;/</a:t>
            </a:r>
            <a:r>
              <a:rPr lang="en-PH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&lt;/div&gt;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  <a:endParaRPr lang="en-US" sz="20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latin typeface="Helvetica Neue" pitchFamily="50"/>
              </a:rPr>
              <a:t>Glyphicons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505200"/>
          </a:xfrm>
        </p:spPr>
        <p:txBody>
          <a:bodyPr>
            <a:normAutofit/>
          </a:bodyPr>
          <a:lstStyle/>
          <a:p>
            <a:r>
              <a:rPr lang="en-PH" sz="2800" dirty="0">
                <a:latin typeface="Helvetica Neue" pitchFamily="50"/>
              </a:rPr>
              <a:t>Bootstrap provides 260 </a:t>
            </a:r>
            <a:r>
              <a:rPr lang="en-PH" sz="2800" dirty="0" err="1">
                <a:latin typeface="Helvetica Neue" pitchFamily="50"/>
              </a:rPr>
              <a:t>glyphicons</a:t>
            </a:r>
            <a:r>
              <a:rPr lang="en-PH" sz="2800" dirty="0">
                <a:latin typeface="Helvetica Neue" pitchFamily="50"/>
              </a:rPr>
              <a:t> from the </a:t>
            </a:r>
            <a:r>
              <a:rPr lang="en-PH" sz="2800" u="sng" dirty="0" err="1">
                <a:latin typeface="Helvetica Neue" pitchFamily="50"/>
                <a:hlinkClick r:id="rId2"/>
              </a:rPr>
              <a:t>Glyphicons</a:t>
            </a:r>
            <a:r>
              <a:rPr lang="en-PH" sz="2800" dirty="0">
                <a:latin typeface="Helvetica Neue" pitchFamily="50"/>
              </a:rPr>
              <a:t> Halflings set.</a:t>
            </a:r>
          </a:p>
          <a:p>
            <a:r>
              <a:rPr lang="en-PH" sz="2800" dirty="0" err="1">
                <a:latin typeface="Helvetica Neue" pitchFamily="50"/>
              </a:rPr>
              <a:t>Glyphicons</a:t>
            </a:r>
            <a:r>
              <a:rPr lang="en-PH" sz="2800" dirty="0">
                <a:latin typeface="Helvetica Neue" pitchFamily="50"/>
              </a:rPr>
              <a:t> can be used in text, buttons, toolbars, navigation, forms, etc</a:t>
            </a:r>
            <a:r>
              <a:rPr lang="en-PH" sz="2800" dirty="0" smtClean="0">
                <a:latin typeface="Helvetica Neue" pitchFamily="50"/>
              </a:rPr>
              <a:t>.</a:t>
            </a:r>
            <a:endParaRPr lang="en-PH" sz="2800" dirty="0">
              <a:latin typeface="Helvetica Neue" pitchFamily="5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4191000"/>
            <a:ext cx="8839200" cy="2514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&lt;span class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PH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glyphicon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PH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glyphicon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PH" sz="20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&gt;&lt;/span</a:t>
            </a: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&lt;p&gt;Search icon on a button: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&lt;button type=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"button"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PH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-default"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span 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glyphicon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PH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glyphicon</a:t>
            </a:r>
            <a:r>
              <a:rPr lang="en-PH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-search"</a:t>
            </a: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&gt;&lt;/span&gt;</a:t>
            </a:r>
          </a:p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Search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&lt;/button&gt;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endParaRPr lang="en-US" sz="20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Badges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505200"/>
          </a:xfrm>
        </p:spPr>
        <p:txBody>
          <a:bodyPr>
            <a:normAutofit/>
          </a:bodyPr>
          <a:lstStyle/>
          <a:p>
            <a:r>
              <a:rPr lang="en-PH" sz="2800" dirty="0">
                <a:latin typeface="Helvetica Neue" pitchFamily="50"/>
              </a:rPr>
              <a:t>Badges are numerical indicators of how many items are associated with a link:</a:t>
            </a:r>
          </a:p>
          <a:p>
            <a:r>
              <a:rPr lang="en-PH" sz="2800" dirty="0">
                <a:latin typeface="Helvetica Neue" pitchFamily="50"/>
              </a:rPr>
              <a:t>Use the </a:t>
            </a:r>
            <a:r>
              <a:rPr lang="en-PH" sz="2800" dirty="0">
                <a:solidFill>
                  <a:srgbClr val="FF0000"/>
                </a:solidFill>
                <a:latin typeface="Helvetica Neue" pitchFamily="50"/>
              </a:rPr>
              <a:t>.badge</a:t>
            </a:r>
            <a:r>
              <a:rPr lang="en-PH" sz="2800" dirty="0">
                <a:latin typeface="Helvetica Neue" pitchFamily="50"/>
              </a:rPr>
              <a:t> class within </a:t>
            </a:r>
            <a:r>
              <a:rPr lang="en-PH" sz="2800" dirty="0">
                <a:solidFill>
                  <a:srgbClr val="FF0000"/>
                </a:solidFill>
                <a:latin typeface="Helvetica Neue" pitchFamily="50"/>
              </a:rPr>
              <a:t>&lt;span&gt;</a:t>
            </a:r>
            <a:r>
              <a:rPr lang="en-PH" sz="2800" dirty="0">
                <a:solidFill>
                  <a:srgbClr val="FF0000"/>
                </a:solidFill>
                <a:latin typeface="Helvetica Neue" pitchFamily="50"/>
              </a:rPr>
              <a:t> </a:t>
            </a:r>
            <a:r>
              <a:rPr lang="en-PH" sz="2800" dirty="0">
                <a:latin typeface="Helvetica Neue" pitchFamily="50"/>
              </a:rPr>
              <a:t>elements to create </a:t>
            </a:r>
            <a:r>
              <a:rPr lang="en-PH" sz="2800" dirty="0" smtClean="0">
                <a:latin typeface="Helvetica Neue" pitchFamily="50"/>
              </a:rPr>
              <a:t>badges</a:t>
            </a:r>
            <a:endParaRPr lang="en-PH" sz="2800" dirty="0">
              <a:latin typeface="Helvetica Neue" pitchFamily="5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4267200"/>
            <a:ext cx="88392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&lt;a </a:t>
            </a:r>
            <a:r>
              <a:rPr lang="en-PH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"#"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&gt;News &lt;span class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="badge"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&gt;5&lt;/span&gt;&lt;/a</a:t>
            </a: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PH" sz="2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&lt;a </a:t>
            </a:r>
            <a:r>
              <a:rPr lang="en-PH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"#"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&gt;Comments &lt;span 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"badge"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&gt;10&lt;/span&gt;&lt;/a</a:t>
            </a: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PH" sz="2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&lt;a </a:t>
            </a:r>
            <a:r>
              <a:rPr lang="en-PH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"#"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&gt;Updates &lt;span 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"badge"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&gt;2&lt;/span&gt;&lt;/a</a:t>
            </a: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&lt;button type=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"button"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PH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-primary</a:t>
            </a:r>
            <a:r>
              <a:rPr lang="en-PH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Primary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span 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"badge"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&gt;7&lt;/span&gt;&lt;/button&gt;</a:t>
            </a:r>
            <a:endParaRPr lang="en-US" sz="20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Labels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162"/>
            <a:ext cx="8229600" cy="3505200"/>
          </a:xfrm>
        </p:spPr>
        <p:txBody>
          <a:bodyPr>
            <a:normAutofit/>
          </a:bodyPr>
          <a:lstStyle/>
          <a:p>
            <a:r>
              <a:rPr lang="en-PH" sz="2600" dirty="0">
                <a:latin typeface="Helvetica Neue" pitchFamily="50"/>
              </a:rPr>
              <a:t>Labels are used to provide additional information about </a:t>
            </a:r>
            <a:r>
              <a:rPr lang="en-PH" sz="2600" dirty="0" smtClean="0">
                <a:latin typeface="Helvetica Neue" pitchFamily="50"/>
              </a:rPr>
              <a:t>something</a:t>
            </a:r>
          </a:p>
          <a:p>
            <a:r>
              <a:rPr lang="en-PH" sz="2600" dirty="0">
                <a:latin typeface="Helvetica Neue" pitchFamily="50"/>
              </a:rPr>
              <a:t>Use the </a:t>
            </a:r>
            <a:r>
              <a:rPr lang="en-PH" sz="2600" dirty="0">
                <a:solidFill>
                  <a:srgbClr val="FF0000"/>
                </a:solidFill>
                <a:latin typeface="Helvetica Neue" pitchFamily="50"/>
              </a:rPr>
              <a:t>.label</a:t>
            </a:r>
            <a:r>
              <a:rPr lang="en-PH" sz="2600" dirty="0">
                <a:latin typeface="Helvetica Neue" pitchFamily="50"/>
              </a:rPr>
              <a:t> class,  followed by one of the six contextual classes </a:t>
            </a:r>
            <a:r>
              <a:rPr lang="en-PH" sz="2600" dirty="0">
                <a:solidFill>
                  <a:srgbClr val="FF0000"/>
                </a:solidFill>
                <a:latin typeface="Helvetica Neue" pitchFamily="50"/>
              </a:rPr>
              <a:t>.label-default</a:t>
            </a:r>
            <a:r>
              <a:rPr lang="en-PH" sz="2600" dirty="0">
                <a:latin typeface="Helvetica Neue" pitchFamily="50"/>
              </a:rPr>
              <a:t>, </a:t>
            </a:r>
            <a:r>
              <a:rPr lang="en-PH" sz="2600" dirty="0">
                <a:solidFill>
                  <a:srgbClr val="FF0000"/>
                </a:solidFill>
                <a:latin typeface="Helvetica Neue" pitchFamily="50"/>
              </a:rPr>
              <a:t>.label-primary</a:t>
            </a:r>
            <a:r>
              <a:rPr lang="en-PH" sz="2600" dirty="0">
                <a:latin typeface="Helvetica Neue" pitchFamily="50"/>
              </a:rPr>
              <a:t>, </a:t>
            </a:r>
            <a:r>
              <a:rPr lang="en-PH" sz="2600" dirty="0">
                <a:solidFill>
                  <a:srgbClr val="FF0000"/>
                </a:solidFill>
                <a:latin typeface="Helvetica Neue" pitchFamily="50"/>
              </a:rPr>
              <a:t>.label-success</a:t>
            </a:r>
            <a:r>
              <a:rPr lang="en-PH" sz="2600" dirty="0">
                <a:latin typeface="Helvetica Neue" pitchFamily="50"/>
              </a:rPr>
              <a:t>, </a:t>
            </a:r>
            <a:r>
              <a:rPr lang="en-PH" sz="2600" dirty="0">
                <a:solidFill>
                  <a:srgbClr val="FF0000"/>
                </a:solidFill>
                <a:latin typeface="Helvetica Neue" pitchFamily="50"/>
              </a:rPr>
              <a:t>.label-info</a:t>
            </a:r>
            <a:r>
              <a:rPr lang="en-PH" sz="2600" dirty="0">
                <a:latin typeface="Helvetica Neue" pitchFamily="50"/>
              </a:rPr>
              <a:t>, </a:t>
            </a:r>
            <a:r>
              <a:rPr lang="en-PH" sz="2600" dirty="0">
                <a:solidFill>
                  <a:srgbClr val="FF0000"/>
                </a:solidFill>
                <a:latin typeface="Helvetica Neue" pitchFamily="50"/>
              </a:rPr>
              <a:t>.label-warning</a:t>
            </a:r>
            <a:r>
              <a:rPr lang="en-PH" sz="2600" dirty="0">
                <a:latin typeface="Helvetica Neue" pitchFamily="50"/>
              </a:rPr>
              <a:t> or </a:t>
            </a:r>
            <a:r>
              <a:rPr lang="en-PH" sz="2600" dirty="0">
                <a:solidFill>
                  <a:srgbClr val="FF0000"/>
                </a:solidFill>
                <a:latin typeface="Helvetica Neue" pitchFamily="50"/>
              </a:rPr>
              <a:t>.label-danger</a:t>
            </a:r>
            <a:r>
              <a:rPr lang="en-PH" sz="2600" dirty="0">
                <a:latin typeface="Helvetica Neue" pitchFamily="50"/>
              </a:rPr>
              <a:t>, within a </a:t>
            </a:r>
            <a:r>
              <a:rPr lang="en-PH" sz="2600" dirty="0">
                <a:solidFill>
                  <a:srgbClr val="FF0000"/>
                </a:solidFill>
                <a:latin typeface="Helvetica Neue" pitchFamily="50"/>
              </a:rPr>
              <a:t>&lt;span&gt;</a:t>
            </a:r>
            <a:r>
              <a:rPr lang="en-PH" sz="2600" dirty="0">
                <a:latin typeface="Helvetica Neue" pitchFamily="50"/>
              </a:rPr>
              <a:t> element to create a </a:t>
            </a:r>
            <a:r>
              <a:rPr lang="en-PH" sz="2600" dirty="0" smtClean="0">
                <a:latin typeface="Helvetica Neue" pitchFamily="50"/>
              </a:rPr>
              <a:t>label</a:t>
            </a:r>
            <a:endParaRPr lang="en-PH" sz="2600" dirty="0">
              <a:latin typeface="Helvetica Neue" pitchFamily="5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4572000"/>
            <a:ext cx="88392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&lt;h1&gt;Example &lt;span 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"label label-default</a:t>
            </a:r>
            <a:r>
              <a:rPr lang="en-PH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&gt;New&lt;/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span</a:t>
            </a: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&lt;/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h1</a:t>
            </a: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&lt;h2&gt;Example &lt;span 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"label label-default"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New&lt;/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span</a:t>
            </a: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&lt;/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h2</a:t>
            </a: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&lt;span 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"label label-default"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&gt;Default Label&lt;/span&gt;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&lt;span 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"label label-primary"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&gt;Primary Label&lt;/span&gt;</a:t>
            </a:r>
            <a:endParaRPr lang="en-US" sz="20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52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Helvetica Neue" pitchFamily="50"/>
              </a:rPr>
              <a:t>Responsive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Helvetica Neue" pitchFamily="50"/>
              </a:rPr>
              <a:t>Images in Bootstrap 3 can be </a:t>
            </a:r>
            <a:r>
              <a:rPr lang="en-US" sz="3000" dirty="0" smtClean="0">
                <a:latin typeface="Helvetica Neue" pitchFamily="50"/>
              </a:rPr>
              <a:t>made responsive-friendly </a:t>
            </a:r>
            <a:r>
              <a:rPr lang="en-US" sz="3000" dirty="0">
                <a:latin typeface="Helvetica Neue" pitchFamily="50"/>
              </a:rPr>
              <a:t>via the addition of the </a:t>
            </a:r>
            <a:r>
              <a:rPr lang="en-US" sz="3000" i="1" dirty="0" smtClean="0">
                <a:solidFill>
                  <a:schemeClr val="accent2"/>
                </a:solidFill>
                <a:latin typeface="Helvetica Neue" pitchFamily="50"/>
              </a:rPr>
              <a:t>.</a:t>
            </a:r>
            <a:r>
              <a:rPr lang="en-US" sz="3000" i="1" dirty="0" err="1" smtClean="0">
                <a:solidFill>
                  <a:schemeClr val="accent2"/>
                </a:solidFill>
                <a:latin typeface="Helvetica Neue" pitchFamily="50"/>
              </a:rPr>
              <a:t>img</a:t>
            </a:r>
            <a:r>
              <a:rPr lang="en-US" sz="3000" i="1" dirty="0" smtClean="0">
                <a:solidFill>
                  <a:schemeClr val="accent2"/>
                </a:solidFill>
                <a:latin typeface="Helvetica Neue" pitchFamily="50"/>
              </a:rPr>
              <a:t>-responsive</a:t>
            </a:r>
            <a:r>
              <a:rPr lang="en-US" sz="3000" i="1" dirty="0" smtClean="0">
                <a:latin typeface="Helvetica Neue" pitchFamily="50"/>
              </a:rPr>
              <a:t> </a:t>
            </a:r>
            <a:r>
              <a:rPr lang="en-US" sz="3000" i="1" dirty="0">
                <a:latin typeface="Helvetica Neue" pitchFamily="50"/>
              </a:rPr>
              <a:t>class. This applies </a:t>
            </a:r>
            <a:r>
              <a:rPr lang="en-US" sz="3000" i="1" dirty="0" err="1" smtClean="0">
                <a:latin typeface="Helvetica Neue" pitchFamily="50"/>
              </a:rPr>
              <a:t>maxwidth</a:t>
            </a:r>
            <a:r>
              <a:rPr lang="en-US" sz="3000" i="1" dirty="0" smtClean="0">
                <a:latin typeface="Helvetica Neue" pitchFamily="50"/>
              </a:rPr>
              <a:t>: 100</a:t>
            </a:r>
            <a:r>
              <a:rPr lang="en-US" sz="3000" i="1" dirty="0">
                <a:latin typeface="Helvetica Neue" pitchFamily="50"/>
              </a:rPr>
              <a:t>%; and height: auto; to the </a:t>
            </a:r>
            <a:r>
              <a:rPr lang="en-US" sz="3000" i="1" dirty="0" smtClean="0">
                <a:latin typeface="Helvetica Neue" pitchFamily="50"/>
              </a:rPr>
              <a:t>image </a:t>
            </a:r>
            <a:r>
              <a:rPr lang="en-US" sz="3000" dirty="0" smtClean="0">
                <a:latin typeface="Helvetica Neue" pitchFamily="50"/>
              </a:rPr>
              <a:t>so </a:t>
            </a:r>
            <a:r>
              <a:rPr lang="en-US" sz="3000" dirty="0">
                <a:latin typeface="Helvetica Neue" pitchFamily="50"/>
              </a:rPr>
              <a:t>that it scales nicely to the </a:t>
            </a:r>
            <a:r>
              <a:rPr lang="en-US" sz="3000" dirty="0" smtClean="0">
                <a:latin typeface="Helvetica Neue" pitchFamily="50"/>
              </a:rPr>
              <a:t>parent element.</a:t>
            </a:r>
            <a:endParaRPr lang="en-US" sz="3000" dirty="0">
              <a:latin typeface="Helvetica Neue" pitchFamily="5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572000"/>
            <a:ext cx="82296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"..."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class=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-responsive"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alt=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"responsive 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image" 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  <a:cs typeface="Arial" pitchFamily="34" charset="0"/>
              </a:rPr>
              <a:t>Responsive Web Design</a:t>
            </a:r>
            <a:endParaRPr lang="en-PH" dirty="0"/>
          </a:p>
        </p:txBody>
      </p:sp>
      <p:sp>
        <p:nvSpPr>
          <p:cNvPr id="5" name="TextBox 4"/>
          <p:cNvSpPr txBox="1"/>
          <p:nvPr/>
        </p:nvSpPr>
        <p:spPr>
          <a:xfrm>
            <a:off x="990599" y="2167622"/>
            <a:ext cx="723900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500" i="1" dirty="0"/>
              <a:t>Responsive web design is about creating web sites which automatically adjust themselves to look good on all devices, from small phones to large desktops.</a:t>
            </a:r>
            <a:endParaRPr lang="en-PH" sz="3500" i="1" dirty="0">
              <a:ea typeface="Roboto Light" pitchFamily="2" charset="0"/>
              <a:cs typeface="Segoe UI Light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01040" y="1905000"/>
            <a:ext cx="76809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040" y="5219048"/>
            <a:ext cx="76809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0741" y="1430352"/>
            <a:ext cx="19677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7500" dirty="0" smtClean="0">
                <a:solidFill>
                  <a:srgbClr val="0070C0"/>
                </a:solidFill>
                <a:latin typeface="Arial Black" pitchFamily="34" charset="0"/>
                <a:cs typeface="Arial" pitchFamily="34" charset="0"/>
              </a:rPr>
              <a:t>“</a:t>
            </a:r>
            <a:endParaRPr lang="en-PH" sz="7500" dirty="0">
              <a:solidFill>
                <a:srgbClr val="0070C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6228" y="4852887"/>
            <a:ext cx="19677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7500" dirty="0" smtClean="0">
                <a:solidFill>
                  <a:srgbClr val="0070C0"/>
                </a:solidFill>
                <a:latin typeface="Arial Black" pitchFamily="34" charset="0"/>
                <a:cs typeface="Arial" pitchFamily="34" charset="0"/>
              </a:rPr>
              <a:t>”</a:t>
            </a:r>
            <a:endParaRPr lang="en-PH" sz="7500" dirty="0">
              <a:solidFill>
                <a:srgbClr val="0070C0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Image shapes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 Neue" pitchFamily="50"/>
              </a:rPr>
              <a:t>Add classes to an </a:t>
            </a:r>
            <a:r>
              <a:rPr lang="en-US" sz="2800" dirty="0">
                <a:solidFill>
                  <a:schemeClr val="accent2"/>
                </a:solidFill>
                <a:latin typeface="Helvetica Neue" pitchFamily="50"/>
              </a:rPr>
              <a:t>&lt;</a:t>
            </a:r>
            <a:r>
              <a:rPr lang="en-US" sz="2800" dirty="0" err="1">
                <a:solidFill>
                  <a:schemeClr val="accent2"/>
                </a:solidFill>
                <a:latin typeface="Helvetica Neue" pitchFamily="50"/>
              </a:rPr>
              <a:t>img</a:t>
            </a:r>
            <a:r>
              <a:rPr lang="en-US" sz="2800" dirty="0">
                <a:solidFill>
                  <a:schemeClr val="accent2"/>
                </a:solidFill>
                <a:latin typeface="Helvetica Neue" pitchFamily="50"/>
              </a:rPr>
              <a:t>&gt;</a:t>
            </a:r>
            <a:r>
              <a:rPr lang="en-US" sz="2800" dirty="0">
                <a:latin typeface="Helvetica Neue" pitchFamily="50"/>
              </a:rPr>
              <a:t> element to </a:t>
            </a:r>
            <a:r>
              <a:rPr lang="en-US" sz="2800" dirty="0" smtClean="0">
                <a:latin typeface="Helvetica Neue" pitchFamily="50"/>
              </a:rPr>
              <a:t>easily style </a:t>
            </a:r>
            <a:r>
              <a:rPr lang="en-US" sz="2800" dirty="0">
                <a:latin typeface="Helvetica Neue" pitchFamily="50"/>
              </a:rPr>
              <a:t>images in any project:</a:t>
            </a:r>
            <a:endParaRPr lang="en-US" sz="3000" dirty="0">
              <a:latin typeface="Helvetica Neue" pitchFamily="5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14600"/>
            <a:ext cx="58642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7200" y="4724400"/>
            <a:ext cx="82296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"..."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alt=</a:t>
            </a:r>
            <a:r>
              <a:rPr lang="en-US" sz="2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"..."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class=</a:t>
            </a:r>
            <a:r>
              <a:rPr lang="en-US" sz="2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-rounded"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"..."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alt=</a:t>
            </a:r>
            <a:r>
              <a:rPr lang="en-US" sz="2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"..."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class=</a:t>
            </a:r>
            <a:r>
              <a:rPr lang="en-US" sz="2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-circle"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"..."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alt=</a:t>
            </a:r>
            <a:r>
              <a:rPr lang="en-US" sz="2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"..." 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class=</a:t>
            </a:r>
            <a:r>
              <a:rPr lang="en-US" sz="2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-thumbnail"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2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Alerts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562600"/>
          </a:xfrm>
        </p:spPr>
        <p:txBody>
          <a:bodyPr>
            <a:normAutofit fontScale="92500" lnSpcReduction="10000"/>
          </a:bodyPr>
          <a:lstStyle/>
          <a:p>
            <a:r>
              <a:rPr lang="en-PH" sz="2800" dirty="0">
                <a:latin typeface="Helvetica Neue" pitchFamily="50"/>
              </a:rPr>
              <a:t>Alerts are created with the </a:t>
            </a:r>
            <a:r>
              <a:rPr lang="en-PH" sz="2800" dirty="0">
                <a:solidFill>
                  <a:srgbClr val="FF0000"/>
                </a:solidFill>
                <a:latin typeface="Helvetica Neue" pitchFamily="50"/>
              </a:rPr>
              <a:t>.alert</a:t>
            </a:r>
            <a:r>
              <a:rPr lang="en-PH" sz="2800" dirty="0">
                <a:latin typeface="Helvetica Neue" pitchFamily="50"/>
              </a:rPr>
              <a:t> class, followed by one of the four contextual classes </a:t>
            </a:r>
            <a:r>
              <a:rPr lang="en-PH" sz="2800" dirty="0">
                <a:solidFill>
                  <a:srgbClr val="FF0000"/>
                </a:solidFill>
                <a:latin typeface="Helvetica Neue" pitchFamily="50"/>
              </a:rPr>
              <a:t>.alert-success</a:t>
            </a:r>
            <a:r>
              <a:rPr lang="en-PH" sz="2800" dirty="0">
                <a:latin typeface="Helvetica Neue" pitchFamily="50"/>
              </a:rPr>
              <a:t>, </a:t>
            </a:r>
            <a:r>
              <a:rPr lang="en-PH" sz="2800" dirty="0">
                <a:solidFill>
                  <a:srgbClr val="FF0000"/>
                </a:solidFill>
                <a:latin typeface="Helvetica Neue" pitchFamily="50"/>
              </a:rPr>
              <a:t>.alert-</a:t>
            </a:r>
            <a:r>
              <a:rPr lang="en-PH" sz="2800" dirty="0" err="1">
                <a:solidFill>
                  <a:srgbClr val="FF0000"/>
                </a:solidFill>
                <a:latin typeface="Helvetica Neue" pitchFamily="50"/>
              </a:rPr>
              <a:t>info</a:t>
            </a:r>
            <a:r>
              <a:rPr lang="en-PH" sz="2800" dirty="0" err="1">
                <a:solidFill>
                  <a:srgbClr val="FF0000"/>
                </a:solidFill>
                <a:latin typeface="Helvetica Neue" pitchFamily="50"/>
              </a:rPr>
              <a:t>,</a:t>
            </a:r>
            <a:r>
              <a:rPr lang="en-PH" sz="2800" dirty="0" err="1">
                <a:solidFill>
                  <a:srgbClr val="FF0000"/>
                </a:solidFill>
                <a:latin typeface="Helvetica Neue" pitchFamily="50"/>
              </a:rPr>
              <a:t>.alert</a:t>
            </a:r>
            <a:r>
              <a:rPr lang="en-PH" sz="2800" dirty="0">
                <a:solidFill>
                  <a:srgbClr val="FF0000"/>
                </a:solidFill>
                <a:latin typeface="Helvetica Neue" pitchFamily="50"/>
              </a:rPr>
              <a:t>-warning</a:t>
            </a:r>
            <a:r>
              <a:rPr lang="en-PH" sz="2800" dirty="0">
                <a:latin typeface="Helvetica Neue" pitchFamily="50"/>
              </a:rPr>
              <a:t> or </a:t>
            </a:r>
            <a:r>
              <a:rPr lang="en-PH" sz="2800" dirty="0">
                <a:solidFill>
                  <a:srgbClr val="FF0000"/>
                </a:solidFill>
                <a:latin typeface="Helvetica Neue" pitchFamily="50"/>
              </a:rPr>
              <a:t>.</a:t>
            </a:r>
            <a:r>
              <a:rPr lang="en-PH" sz="2800" dirty="0" smtClean="0">
                <a:solidFill>
                  <a:srgbClr val="FF0000"/>
                </a:solidFill>
                <a:latin typeface="Helvetica Neue" pitchFamily="50"/>
              </a:rPr>
              <a:t>alert-danger</a:t>
            </a:r>
          </a:p>
          <a:p>
            <a:r>
              <a:rPr lang="en-PH" sz="2800" dirty="0">
                <a:latin typeface="Helvetica Neue" pitchFamily="50"/>
              </a:rPr>
              <a:t>A</a:t>
            </a:r>
            <a:r>
              <a:rPr lang="en-PH" sz="2800" dirty="0" smtClean="0">
                <a:latin typeface="Helvetica Neue" pitchFamily="50"/>
              </a:rPr>
              <a:t>dd</a:t>
            </a:r>
            <a:r>
              <a:rPr lang="en-PH" sz="2800" dirty="0">
                <a:latin typeface="Helvetica Neue" pitchFamily="50"/>
              </a:rPr>
              <a:t> </a:t>
            </a:r>
            <a:r>
              <a:rPr lang="en-PH" sz="2800" dirty="0">
                <a:solidFill>
                  <a:srgbClr val="FF0000"/>
                </a:solidFill>
                <a:latin typeface="Helvetica Neue" pitchFamily="50"/>
              </a:rPr>
              <a:t>class="close"</a:t>
            </a:r>
            <a:r>
              <a:rPr lang="en-PH" sz="2800" dirty="0">
                <a:latin typeface="Helvetica Neue" pitchFamily="50"/>
              </a:rPr>
              <a:t> and </a:t>
            </a:r>
            <a:r>
              <a:rPr lang="en-PH" sz="2800" dirty="0">
                <a:solidFill>
                  <a:srgbClr val="FF0000"/>
                </a:solidFill>
                <a:latin typeface="Helvetica Neue" pitchFamily="50"/>
              </a:rPr>
              <a:t>data-dismiss="alert"</a:t>
            </a:r>
            <a:r>
              <a:rPr lang="en-PH" sz="2800" dirty="0">
                <a:latin typeface="Helvetica Neue" pitchFamily="50"/>
              </a:rPr>
              <a:t> to a link or a button </a:t>
            </a:r>
            <a:r>
              <a:rPr lang="en-PH" sz="2800" dirty="0" smtClean="0">
                <a:latin typeface="Helvetica Neue" pitchFamily="50"/>
              </a:rPr>
              <a:t>element</a:t>
            </a:r>
          </a:p>
          <a:p>
            <a:r>
              <a:rPr lang="en-PH" sz="2800" dirty="0">
                <a:latin typeface="Helvetica Neue" pitchFamily="50"/>
              </a:rPr>
              <a:t>The </a:t>
            </a:r>
            <a:r>
              <a:rPr lang="en-PH" sz="2800" dirty="0">
                <a:solidFill>
                  <a:srgbClr val="FF0000"/>
                </a:solidFill>
                <a:latin typeface="Helvetica Neue" pitchFamily="50"/>
              </a:rPr>
              <a:t>.fade</a:t>
            </a:r>
            <a:r>
              <a:rPr lang="en-PH" sz="2800" dirty="0">
                <a:latin typeface="Helvetica Neue" pitchFamily="50"/>
              </a:rPr>
              <a:t> and </a:t>
            </a:r>
            <a:r>
              <a:rPr lang="en-PH" sz="2800" dirty="0">
                <a:solidFill>
                  <a:srgbClr val="FF0000"/>
                </a:solidFill>
                <a:latin typeface="Helvetica Neue" pitchFamily="50"/>
              </a:rPr>
              <a:t>.in</a:t>
            </a:r>
            <a:r>
              <a:rPr lang="en-PH" sz="2800" dirty="0">
                <a:latin typeface="Helvetica Neue" pitchFamily="50"/>
              </a:rPr>
              <a:t> classes adds a fading effect when closing the alert </a:t>
            </a:r>
            <a:r>
              <a:rPr lang="en-PH" sz="2800" dirty="0" smtClean="0">
                <a:latin typeface="Helvetica Neue" pitchFamily="50"/>
              </a:rPr>
              <a:t>message</a:t>
            </a:r>
            <a:endParaRPr lang="en-PH" sz="2800" dirty="0" smtClean="0">
              <a:solidFill>
                <a:srgbClr val="FF0000"/>
              </a:solidFill>
              <a:latin typeface="Helvetica Neue" pitchFamily="50"/>
            </a:endParaRPr>
          </a:p>
          <a:p>
            <a:endParaRPr lang="en-PH" sz="2800" dirty="0">
              <a:latin typeface="Helvetica Neue" pitchFamily="50"/>
            </a:endParaRPr>
          </a:p>
          <a:p>
            <a:pPr marL="0" indent="0">
              <a:buNone/>
            </a:pPr>
            <a:r>
              <a:rPr lang="en-PH" sz="2800" dirty="0">
                <a:latin typeface="Helvetica Neue" pitchFamily="50"/>
              </a:rPr>
              <a:t>&lt;div class="alert alert-success fade in"&gt;</a:t>
            </a:r>
          </a:p>
          <a:p>
            <a:pPr marL="0" indent="0">
              <a:buNone/>
            </a:pPr>
            <a:r>
              <a:rPr lang="en-PH" sz="2400" dirty="0">
                <a:latin typeface="Helvetica Neue" pitchFamily="50"/>
              </a:rPr>
              <a:t>    &lt;a </a:t>
            </a:r>
            <a:r>
              <a:rPr lang="en-PH" sz="2400" dirty="0" err="1">
                <a:latin typeface="Helvetica Neue" pitchFamily="50"/>
              </a:rPr>
              <a:t>href</a:t>
            </a:r>
            <a:r>
              <a:rPr lang="en-PH" sz="2400" dirty="0">
                <a:latin typeface="Helvetica Neue" pitchFamily="50"/>
              </a:rPr>
              <a:t>="#" class="close" data-dismiss="alert" aria-label="close"&gt;&amp;times;&lt;/a&gt;</a:t>
            </a:r>
          </a:p>
          <a:p>
            <a:pPr marL="0" indent="0">
              <a:buNone/>
            </a:pPr>
            <a:r>
              <a:rPr lang="en-PH" sz="2400" dirty="0">
                <a:latin typeface="Helvetica Neue" pitchFamily="50"/>
              </a:rPr>
              <a:t>    &lt;strong&gt;Success!&lt;/strong&gt; This alert box could indicate a successful or positive action.</a:t>
            </a:r>
          </a:p>
          <a:p>
            <a:pPr marL="0" indent="0">
              <a:buNone/>
            </a:pPr>
            <a:r>
              <a:rPr lang="en-PH" sz="2800" dirty="0">
                <a:latin typeface="Helvetica Neue" pitchFamily="50"/>
              </a:rPr>
              <a:t> </a:t>
            </a:r>
            <a:r>
              <a:rPr lang="en-PH" sz="2800" dirty="0" smtClean="0">
                <a:latin typeface="Helvetica Neue" pitchFamily="50"/>
              </a:rPr>
              <a:t>&lt;/</a:t>
            </a:r>
            <a:r>
              <a:rPr lang="en-PH" sz="2800" dirty="0">
                <a:latin typeface="Helvetica Neue" pitchFamily="50"/>
              </a:rPr>
              <a:t>div&gt;</a:t>
            </a:r>
            <a:endParaRPr lang="en-US" sz="3000" dirty="0" smtClean="0">
              <a:latin typeface="Helvetica Neue" pitchFamily="5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Bootstrap Panel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PH" sz="2600" dirty="0">
                <a:latin typeface="Helvetica Neue" pitchFamily="50"/>
              </a:rPr>
              <a:t>A panel in bootstrap is a bordered box with some padding around its </a:t>
            </a:r>
            <a:r>
              <a:rPr lang="en-PH" sz="2600" dirty="0" smtClean="0">
                <a:latin typeface="Helvetica Neue" pitchFamily="50"/>
              </a:rPr>
              <a:t>content</a:t>
            </a:r>
          </a:p>
          <a:p>
            <a:r>
              <a:rPr lang="en-PH" sz="2600" dirty="0">
                <a:latin typeface="Helvetica Neue" pitchFamily="50"/>
              </a:rPr>
              <a:t>Panels are created with the </a:t>
            </a:r>
            <a:r>
              <a:rPr lang="en-PH" sz="2600" dirty="0">
                <a:solidFill>
                  <a:srgbClr val="FF0000"/>
                </a:solidFill>
                <a:latin typeface="Helvetica Neue" pitchFamily="50"/>
              </a:rPr>
              <a:t>.panel</a:t>
            </a:r>
            <a:r>
              <a:rPr lang="en-PH" sz="2600" dirty="0">
                <a:latin typeface="Helvetica Neue" pitchFamily="50"/>
              </a:rPr>
              <a:t> class, and content inside the panel has a </a:t>
            </a:r>
            <a:r>
              <a:rPr lang="en-PH" sz="2600" dirty="0">
                <a:solidFill>
                  <a:srgbClr val="FF0000"/>
                </a:solidFill>
                <a:latin typeface="Helvetica Neue" pitchFamily="50"/>
              </a:rPr>
              <a:t>.panel-body</a:t>
            </a:r>
            <a:r>
              <a:rPr lang="en-PH" sz="2600" dirty="0">
                <a:latin typeface="Helvetica Neue" pitchFamily="50"/>
              </a:rPr>
              <a:t> </a:t>
            </a:r>
            <a:r>
              <a:rPr lang="en-PH" sz="2600" dirty="0" smtClean="0">
                <a:latin typeface="Helvetica Neue" pitchFamily="50"/>
              </a:rPr>
              <a:t>class</a:t>
            </a:r>
          </a:p>
          <a:p>
            <a:r>
              <a:rPr lang="en-PH" sz="2600" dirty="0">
                <a:latin typeface="Helvetica Neue" pitchFamily="50"/>
              </a:rPr>
              <a:t>The </a:t>
            </a:r>
            <a:r>
              <a:rPr lang="en-PH" sz="2600" dirty="0">
                <a:solidFill>
                  <a:srgbClr val="FF0000"/>
                </a:solidFill>
                <a:latin typeface="Helvetica Neue" pitchFamily="50"/>
              </a:rPr>
              <a:t>.panel-heading</a:t>
            </a:r>
            <a:r>
              <a:rPr lang="en-PH" sz="2600" dirty="0">
                <a:latin typeface="Helvetica Neue" pitchFamily="50"/>
              </a:rPr>
              <a:t> class adds a heading to the </a:t>
            </a:r>
            <a:r>
              <a:rPr lang="en-PH" sz="2600" dirty="0" smtClean="0">
                <a:latin typeface="Helvetica Neue" pitchFamily="50"/>
              </a:rPr>
              <a:t>panel</a:t>
            </a:r>
          </a:p>
          <a:p>
            <a:r>
              <a:rPr lang="en-PH" sz="2600" dirty="0">
                <a:latin typeface="Helvetica Neue" pitchFamily="50"/>
              </a:rPr>
              <a:t>The </a:t>
            </a:r>
            <a:r>
              <a:rPr lang="en-PH" sz="2600" dirty="0">
                <a:solidFill>
                  <a:srgbClr val="FF0000"/>
                </a:solidFill>
                <a:latin typeface="Helvetica Neue" pitchFamily="50"/>
              </a:rPr>
              <a:t>.panel-footer</a:t>
            </a:r>
            <a:r>
              <a:rPr lang="en-PH" sz="2600" dirty="0">
                <a:latin typeface="Helvetica Neue" pitchFamily="50"/>
              </a:rPr>
              <a:t> class adds a footer to the panel:</a:t>
            </a:r>
            <a:endParaRPr lang="en-PH" sz="2600" dirty="0" smtClean="0">
              <a:latin typeface="Helvetica Neue" pitchFamily="50"/>
            </a:endParaRPr>
          </a:p>
          <a:p>
            <a:r>
              <a:rPr lang="en-PH" sz="2600" dirty="0">
                <a:latin typeface="Helvetica Neue" pitchFamily="50"/>
              </a:rPr>
              <a:t>To group many panels together, wrap a &lt;div&gt; with class </a:t>
            </a:r>
            <a:r>
              <a:rPr lang="en-PH" sz="2600" dirty="0">
                <a:solidFill>
                  <a:srgbClr val="FF0000"/>
                </a:solidFill>
                <a:latin typeface="Helvetica Neue" pitchFamily="50"/>
              </a:rPr>
              <a:t>.panel-group</a:t>
            </a:r>
            <a:r>
              <a:rPr lang="en-PH" sz="2600" dirty="0">
                <a:latin typeface="Helvetica Neue" pitchFamily="50"/>
              </a:rPr>
              <a:t> around </a:t>
            </a:r>
            <a:r>
              <a:rPr lang="en-PH" sz="2600" dirty="0" smtClean="0">
                <a:latin typeface="Helvetica Neue" pitchFamily="50"/>
              </a:rPr>
              <a:t>them</a:t>
            </a:r>
            <a:endParaRPr lang="en-PH" sz="2600" dirty="0">
              <a:latin typeface="Helvetica Neue" pitchFamily="50"/>
            </a:endParaRPr>
          </a:p>
          <a:p>
            <a:r>
              <a:rPr lang="en-PH" sz="2600" dirty="0">
                <a:latin typeface="Helvetica Neue" pitchFamily="50"/>
              </a:rPr>
              <a:t>The </a:t>
            </a:r>
            <a:r>
              <a:rPr lang="en-PH" sz="2600" dirty="0">
                <a:solidFill>
                  <a:srgbClr val="FF0000"/>
                </a:solidFill>
                <a:latin typeface="Helvetica Neue" pitchFamily="50"/>
              </a:rPr>
              <a:t>.panel-group</a:t>
            </a:r>
            <a:r>
              <a:rPr lang="en-PH" sz="2600" dirty="0">
                <a:latin typeface="Helvetica Neue" pitchFamily="50"/>
              </a:rPr>
              <a:t> class clears the bottom-margin of each </a:t>
            </a:r>
            <a:r>
              <a:rPr lang="en-PH" sz="2600" dirty="0" smtClean="0">
                <a:latin typeface="Helvetica Neue" pitchFamily="50"/>
              </a:rPr>
              <a:t>panel</a:t>
            </a:r>
            <a:r>
              <a:rPr lang="en-PH" sz="2600" dirty="0">
                <a:latin typeface="Helvetica Neue" pitchFamily="50"/>
              </a:rPr>
              <a:t/>
            </a:r>
            <a:br>
              <a:rPr lang="en-PH" sz="2600" dirty="0">
                <a:latin typeface="Helvetica Neue" pitchFamily="50"/>
              </a:rPr>
            </a:br>
            <a:endParaRPr lang="en-US" sz="2600" dirty="0">
              <a:latin typeface="Helvetica Neue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41894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Bootstrap Panel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82296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&lt;div 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"panel-group"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&lt;div 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"panel panel-default"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&lt;div 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"panel-heading"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&gt;Panel Header&lt;/div&gt;</a:t>
            </a:r>
          </a:p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&lt;div 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"panel-body"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&gt;Panel Content&lt;/div&gt;</a:t>
            </a:r>
          </a:p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&lt;div 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"panel panel-default"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&lt;div 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"panel-heading"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&gt;Panel Header&lt;/div&gt;</a:t>
            </a:r>
          </a:p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&lt;div 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"panel-body"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&gt;Panel Content&lt;/div&gt;</a:t>
            </a:r>
          </a:p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&lt;div 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"panel panel-default"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&lt;div 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"panel-heading"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&gt;Panel Header&lt;/div&gt;</a:t>
            </a:r>
          </a:p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&lt;div 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"panel-body"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&gt;Panel Content&lt;/div</a:t>
            </a: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div 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"panel-footer"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&gt;Panel Footer&lt;/div&gt;</a:t>
            </a:r>
            <a:endParaRPr lang="en-PH" sz="20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div&gt;</a:t>
            </a:r>
            <a:endParaRPr lang="en-PH" sz="20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4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Forms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sz="3000" dirty="0">
                <a:latin typeface="Helvetica Neue" pitchFamily="50"/>
              </a:rPr>
              <a:t>Basic </a:t>
            </a:r>
            <a:r>
              <a:rPr lang="en-US" sz="3000" dirty="0" smtClean="0">
                <a:latin typeface="Helvetica Neue" pitchFamily="50"/>
              </a:rPr>
              <a:t>form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&lt;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formgroup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&gt;</a:t>
            </a:r>
            <a:endParaRPr lang="en-US" sz="3000" dirty="0">
              <a:solidFill>
                <a:schemeClr val="accent2"/>
              </a:solidFill>
              <a:latin typeface="Helvetica Neue" pitchFamily="50"/>
            </a:endParaRPr>
          </a:p>
          <a:p>
            <a:r>
              <a:rPr lang="en-US" sz="3000" dirty="0" smtClean="0">
                <a:latin typeface="Helvetica Neue" pitchFamily="50"/>
              </a:rPr>
              <a:t>Inline form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.form-inline</a:t>
            </a:r>
            <a:endParaRPr lang="en-US" sz="3000" dirty="0">
              <a:solidFill>
                <a:schemeClr val="accent2"/>
              </a:solidFill>
              <a:latin typeface="Helvetica Neue" pitchFamily="50"/>
            </a:endParaRPr>
          </a:p>
          <a:p>
            <a:r>
              <a:rPr lang="en-US" sz="3000" dirty="0" smtClean="0">
                <a:latin typeface="Helvetica Neue" pitchFamily="50"/>
              </a:rPr>
              <a:t>Horizontal form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.form-horizontal</a:t>
            </a:r>
            <a:endParaRPr lang="en-US" sz="3000" dirty="0">
              <a:solidFill>
                <a:schemeClr val="accent2"/>
              </a:solidFill>
              <a:latin typeface="Helvetica Neue" pitchFamily="50"/>
            </a:endParaRPr>
          </a:p>
          <a:p>
            <a:r>
              <a:rPr lang="en-US" sz="3000" dirty="0" smtClean="0">
                <a:latin typeface="Helvetica Neue" pitchFamily="50"/>
              </a:rPr>
              <a:t>Supported controls </a:t>
            </a:r>
            <a:endParaRPr lang="en-US" sz="3000" dirty="0">
              <a:latin typeface="Helvetica Neue" pitchFamily="50"/>
            </a:endParaRPr>
          </a:p>
          <a:p>
            <a:r>
              <a:rPr lang="en-US" sz="3000" dirty="0" smtClean="0">
                <a:latin typeface="Helvetica Neue" pitchFamily="50"/>
              </a:rPr>
              <a:t>Static control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.form-control-static</a:t>
            </a:r>
            <a:endParaRPr lang="en-US" sz="3000" dirty="0">
              <a:solidFill>
                <a:schemeClr val="accent2"/>
              </a:solidFill>
              <a:latin typeface="Helvetica Neue" pitchFamily="50"/>
            </a:endParaRPr>
          </a:p>
          <a:p>
            <a:r>
              <a:rPr lang="en-US" sz="3000" dirty="0" smtClean="0">
                <a:latin typeface="Helvetica Neue" pitchFamily="50"/>
              </a:rPr>
              <a:t>Control states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:focus</a:t>
            </a:r>
            <a:r>
              <a:rPr lang="en-US" sz="3000" dirty="0" smtClean="0">
                <a:latin typeface="Helvetica Neue" pitchFamily="50"/>
              </a:rPr>
              <a:t>,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#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disabledInput</a:t>
            </a:r>
            <a:r>
              <a:rPr lang="en-US" sz="3000" dirty="0" smtClean="0">
                <a:latin typeface="Helvetica Neue" pitchFamily="50"/>
              </a:rPr>
              <a:t>, 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readonly</a:t>
            </a:r>
            <a:endParaRPr lang="en-US" sz="3000" dirty="0">
              <a:solidFill>
                <a:schemeClr val="accent2"/>
              </a:solidFill>
              <a:latin typeface="Helvetica Neue" pitchFamily="50"/>
            </a:endParaRPr>
          </a:p>
          <a:p>
            <a:r>
              <a:rPr lang="en-US" sz="3000" dirty="0" smtClean="0">
                <a:latin typeface="Helvetica Neue" pitchFamily="50"/>
              </a:rPr>
              <a:t>Validation states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.has-[success, warning, error]</a:t>
            </a:r>
          </a:p>
          <a:p>
            <a:r>
              <a:rPr lang="en-US" sz="3000" dirty="0" smtClean="0">
                <a:latin typeface="Helvetica Neue" pitchFamily="50"/>
              </a:rPr>
              <a:t>Control sizing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-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sm</a:t>
            </a:r>
            <a:r>
              <a:rPr lang="en-US" sz="3000" dirty="0" smtClean="0">
                <a:latin typeface="Helvetica Neue" pitchFamily="50"/>
              </a:rPr>
              <a:t>, </a:t>
            </a:r>
            <a:r>
              <a:rPr lang="en-US" sz="3000" dirty="0">
                <a:solidFill>
                  <a:schemeClr val="accent2"/>
                </a:solidFill>
                <a:latin typeface="Helvetica Neue" pitchFamily="50"/>
              </a:rPr>
              <a:t>-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md</a:t>
            </a:r>
            <a:r>
              <a:rPr lang="en-US" sz="3000" dirty="0" smtClean="0">
                <a:latin typeface="Helvetica Neue" pitchFamily="50"/>
              </a:rPr>
              <a:t>,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-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lg</a:t>
            </a:r>
            <a:endParaRPr lang="en-US" sz="3000" dirty="0" smtClean="0">
              <a:solidFill>
                <a:schemeClr val="accent2"/>
              </a:solidFill>
              <a:latin typeface="Helvetica Neue" pitchFamily="50"/>
            </a:endParaRPr>
          </a:p>
          <a:p>
            <a:r>
              <a:rPr lang="en-US" sz="3000" dirty="0" smtClean="0">
                <a:latin typeface="Helvetica Neue" pitchFamily="50"/>
              </a:rPr>
              <a:t>Help text </a:t>
            </a:r>
            <a:r>
              <a:rPr lang="en-US" sz="3000" dirty="0" smtClean="0">
                <a:solidFill>
                  <a:schemeClr val="accent2"/>
                </a:solidFill>
                <a:latin typeface="Helvetica Neue" pitchFamily="50"/>
              </a:rPr>
              <a:t>.</a:t>
            </a:r>
            <a:r>
              <a:rPr lang="en-US" sz="3000" dirty="0" err="1" smtClean="0">
                <a:solidFill>
                  <a:schemeClr val="accent2"/>
                </a:solidFill>
                <a:latin typeface="Helvetica Neue" pitchFamily="50"/>
              </a:rPr>
              <a:t>helpBlock</a:t>
            </a:r>
            <a:endParaRPr lang="en-US" sz="3000" dirty="0" smtClean="0">
              <a:solidFill>
                <a:schemeClr val="accent2"/>
              </a:solidFill>
              <a:latin typeface="Helvetica Neue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38019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Bootstrap Forms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Autofit/>
          </a:bodyPr>
          <a:lstStyle/>
          <a:p>
            <a:r>
              <a:rPr lang="en-PH" sz="2200" dirty="0">
                <a:latin typeface="Helvetica Neue" pitchFamily="50"/>
              </a:rPr>
              <a:t>Form controls automatically receive some global styling with Bootstrap:</a:t>
            </a:r>
          </a:p>
          <a:p>
            <a:r>
              <a:rPr lang="en-PH" sz="2200" dirty="0">
                <a:latin typeface="Helvetica Neue" pitchFamily="50"/>
              </a:rPr>
              <a:t>All textual </a:t>
            </a:r>
            <a:r>
              <a:rPr lang="en-PH" sz="2200" dirty="0">
                <a:solidFill>
                  <a:srgbClr val="FF0000"/>
                </a:solidFill>
                <a:latin typeface="Helvetica Neue" pitchFamily="50"/>
              </a:rPr>
              <a:t>&lt;input&gt;</a:t>
            </a:r>
            <a:r>
              <a:rPr lang="en-PH" sz="2200" dirty="0">
                <a:latin typeface="Helvetica Neue" pitchFamily="50"/>
              </a:rPr>
              <a:t>, </a:t>
            </a:r>
            <a:r>
              <a:rPr lang="en-PH" sz="2200" dirty="0">
                <a:solidFill>
                  <a:srgbClr val="FF0000"/>
                </a:solidFill>
                <a:latin typeface="Helvetica Neue" pitchFamily="50"/>
              </a:rPr>
              <a:t>&lt;</a:t>
            </a:r>
            <a:r>
              <a:rPr lang="en-PH" sz="2200" dirty="0" err="1">
                <a:solidFill>
                  <a:srgbClr val="FF0000"/>
                </a:solidFill>
                <a:latin typeface="Helvetica Neue" pitchFamily="50"/>
              </a:rPr>
              <a:t>textarea</a:t>
            </a:r>
            <a:r>
              <a:rPr lang="en-PH" sz="2200" dirty="0">
                <a:solidFill>
                  <a:srgbClr val="FF0000"/>
                </a:solidFill>
                <a:latin typeface="Helvetica Neue" pitchFamily="50"/>
              </a:rPr>
              <a:t>&gt;</a:t>
            </a:r>
            <a:r>
              <a:rPr lang="en-PH" sz="2200" dirty="0">
                <a:latin typeface="Helvetica Neue" pitchFamily="50"/>
              </a:rPr>
              <a:t>, and </a:t>
            </a:r>
            <a:r>
              <a:rPr lang="en-PH" sz="2200" dirty="0">
                <a:solidFill>
                  <a:srgbClr val="FF0000"/>
                </a:solidFill>
                <a:latin typeface="Helvetica Neue" pitchFamily="50"/>
              </a:rPr>
              <a:t>&lt;select&gt;</a:t>
            </a:r>
            <a:r>
              <a:rPr lang="en-PH" sz="2200" dirty="0">
                <a:latin typeface="Helvetica Neue" pitchFamily="50"/>
              </a:rPr>
              <a:t> elements with class .form-control have a width of 100</a:t>
            </a:r>
            <a:r>
              <a:rPr lang="en-PH" sz="2200" dirty="0" smtClean="0">
                <a:latin typeface="Helvetica Neue" pitchFamily="50"/>
              </a:rPr>
              <a:t>%</a:t>
            </a:r>
          </a:p>
          <a:p>
            <a:r>
              <a:rPr lang="en-PH" sz="2200" dirty="0">
                <a:latin typeface="Helvetica Neue" pitchFamily="50"/>
              </a:rPr>
              <a:t>Bootstrap provides three types of form layouts</a:t>
            </a:r>
            <a:r>
              <a:rPr lang="en-PH" sz="2200" dirty="0" smtClean="0">
                <a:latin typeface="Helvetica Neue" pitchFamily="50"/>
              </a:rPr>
              <a:t>: </a:t>
            </a:r>
          </a:p>
          <a:p>
            <a:pPr lvl="1"/>
            <a:r>
              <a:rPr lang="en-PH" sz="1800" dirty="0" smtClean="0">
                <a:latin typeface="Helvetica Neue" pitchFamily="50"/>
              </a:rPr>
              <a:t>Vertical form (this is default)</a:t>
            </a:r>
          </a:p>
          <a:p>
            <a:pPr lvl="1"/>
            <a:r>
              <a:rPr lang="en-PH" sz="1800" dirty="0" smtClean="0">
                <a:latin typeface="Helvetica Neue" pitchFamily="50"/>
              </a:rPr>
              <a:t>Horizontal form</a:t>
            </a:r>
          </a:p>
          <a:p>
            <a:pPr lvl="1"/>
            <a:r>
              <a:rPr lang="en-PH" sz="1800" dirty="0" smtClean="0">
                <a:latin typeface="Helvetica Neue" pitchFamily="50"/>
              </a:rPr>
              <a:t>Inline form</a:t>
            </a:r>
          </a:p>
          <a:p>
            <a:r>
              <a:rPr lang="en-PH" sz="2200" dirty="0">
                <a:latin typeface="Helvetica Neue" pitchFamily="50"/>
              </a:rPr>
              <a:t>Standard rules for all three form layouts:</a:t>
            </a:r>
          </a:p>
          <a:p>
            <a:pPr lvl="1"/>
            <a:r>
              <a:rPr lang="en-PH" sz="1800" dirty="0">
                <a:latin typeface="Helvetica Neue" pitchFamily="50"/>
              </a:rPr>
              <a:t>Always use </a:t>
            </a:r>
            <a:r>
              <a:rPr lang="en-PH" sz="1800" dirty="0">
                <a:solidFill>
                  <a:srgbClr val="FF0000"/>
                </a:solidFill>
                <a:latin typeface="Helvetica Neue" pitchFamily="50"/>
              </a:rPr>
              <a:t>&lt;form role="form"&gt;</a:t>
            </a:r>
            <a:r>
              <a:rPr lang="en-PH" sz="1800" dirty="0">
                <a:latin typeface="Helvetica Neue" pitchFamily="50"/>
              </a:rPr>
              <a:t> (helps improve accessibility for people using screen readers)</a:t>
            </a:r>
          </a:p>
          <a:p>
            <a:pPr lvl="1"/>
            <a:r>
              <a:rPr lang="en-PH" sz="1800" dirty="0">
                <a:latin typeface="Helvetica Neue" pitchFamily="50"/>
              </a:rPr>
              <a:t>Wrap labels and form controls in &lt;div class=</a:t>
            </a:r>
            <a:r>
              <a:rPr lang="en-PH" sz="1800" dirty="0">
                <a:solidFill>
                  <a:srgbClr val="FF0000"/>
                </a:solidFill>
                <a:latin typeface="Helvetica Neue" pitchFamily="50"/>
              </a:rPr>
              <a:t>"form-group"</a:t>
            </a:r>
            <a:r>
              <a:rPr lang="en-PH" sz="1800" dirty="0">
                <a:latin typeface="Helvetica Neue" pitchFamily="50"/>
              </a:rPr>
              <a:t>&gt; (needed for optimum spacing)</a:t>
            </a:r>
          </a:p>
          <a:p>
            <a:pPr lvl="1"/>
            <a:r>
              <a:rPr lang="en-PH" sz="1800" dirty="0">
                <a:latin typeface="Helvetica Neue" pitchFamily="50"/>
              </a:rPr>
              <a:t>Add class </a:t>
            </a:r>
            <a:r>
              <a:rPr lang="en-PH" sz="1800" dirty="0">
                <a:solidFill>
                  <a:srgbClr val="FF0000"/>
                </a:solidFill>
                <a:latin typeface="Helvetica Neue" pitchFamily="50"/>
              </a:rPr>
              <a:t>.form-control </a:t>
            </a:r>
            <a:r>
              <a:rPr lang="en-PH" sz="1800" dirty="0">
                <a:latin typeface="Helvetica Neue" pitchFamily="50"/>
              </a:rPr>
              <a:t>to all textual &lt;input&gt;, &lt;</a:t>
            </a:r>
            <a:r>
              <a:rPr lang="en-PH" sz="1800" dirty="0" err="1">
                <a:latin typeface="Helvetica Neue" pitchFamily="50"/>
              </a:rPr>
              <a:t>textarea</a:t>
            </a:r>
            <a:r>
              <a:rPr lang="en-PH" sz="1800" dirty="0">
                <a:latin typeface="Helvetica Neue" pitchFamily="50"/>
              </a:rPr>
              <a:t>&gt;, and &lt;select&gt; elements</a:t>
            </a:r>
          </a:p>
          <a:p>
            <a:endParaRPr lang="en-PH" sz="2200" dirty="0">
              <a:latin typeface="Helvetica Neue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26927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Bootstrap Forms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143000"/>
            <a:ext cx="82296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&lt;form role=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"form"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&lt;div 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"form-group"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  &lt;label for=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"email"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&gt;Email address:&lt;/label&gt;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  &lt;input type=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"email"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"form-control"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PH" sz="20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email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&lt;/div&gt;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&lt;div 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"form-group"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  &lt;label for=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pwd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&gt;Password:&lt;/label&gt;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  &lt;input type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="password"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"form-control"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PH" sz="20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pwd</a:t>
            </a:r>
            <a:r>
              <a:rPr lang="en-PH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/</a:t>
            </a: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&lt;/div&gt;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&lt;div 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"checkbox"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  &lt;label&gt;&lt;input type=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"checkbox"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 Remember </a:t>
            </a: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me &lt;/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label&gt;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&lt;/div&gt;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 &lt;button type=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"submit"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class=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PH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PH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-default</a:t>
            </a:r>
            <a:r>
              <a:rPr lang="en-PH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Submit&lt;/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button&gt;</a:t>
            </a: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PH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3375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Bootstrap Forms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Autofit/>
          </a:bodyPr>
          <a:lstStyle/>
          <a:p>
            <a:r>
              <a:rPr lang="en-PH" sz="2400" dirty="0">
                <a:latin typeface="Helvetica Neue" pitchFamily="50"/>
              </a:rPr>
              <a:t>In an inline form, all of the elements are inline, left-aligned, and the labels are alongside.</a:t>
            </a:r>
          </a:p>
          <a:p>
            <a:pPr marL="400050" lvl="1" indent="0">
              <a:buNone/>
            </a:pPr>
            <a:r>
              <a:rPr lang="en-PH" sz="2000" b="1" dirty="0" smtClean="0">
                <a:latin typeface="Helvetica Neue" pitchFamily="50"/>
              </a:rPr>
              <a:t>(Note</a:t>
            </a:r>
            <a:r>
              <a:rPr lang="en-PH" sz="2000" b="1" dirty="0">
                <a:latin typeface="Helvetica Neue" pitchFamily="50"/>
              </a:rPr>
              <a:t>: This only applies to forms within viewports that are at least 768px wide</a:t>
            </a:r>
            <a:r>
              <a:rPr lang="en-PH" sz="2000" b="1" dirty="0" smtClean="0">
                <a:latin typeface="Helvetica Neue" pitchFamily="50"/>
              </a:rPr>
              <a:t>!)</a:t>
            </a:r>
            <a:endParaRPr lang="en-PH" sz="2000" dirty="0">
              <a:latin typeface="Helvetica Neue" pitchFamily="50"/>
            </a:endParaRPr>
          </a:p>
          <a:p>
            <a:r>
              <a:rPr lang="en-PH" sz="2400" dirty="0" smtClean="0">
                <a:latin typeface="Helvetica Neue" pitchFamily="50"/>
              </a:rPr>
              <a:t>Add </a:t>
            </a:r>
            <a:r>
              <a:rPr lang="en-PH" sz="2400" dirty="0">
                <a:latin typeface="Helvetica Neue" pitchFamily="50"/>
              </a:rPr>
              <a:t>class </a:t>
            </a:r>
            <a:r>
              <a:rPr lang="en-PH" sz="2400" dirty="0">
                <a:solidFill>
                  <a:srgbClr val="FF0000"/>
                </a:solidFill>
                <a:latin typeface="Helvetica Neue" pitchFamily="50"/>
              </a:rPr>
              <a:t>.form-inline</a:t>
            </a:r>
            <a:r>
              <a:rPr lang="en-PH" sz="2400" dirty="0">
                <a:latin typeface="Helvetica Neue" pitchFamily="50"/>
              </a:rPr>
              <a:t> to the </a:t>
            </a:r>
            <a:r>
              <a:rPr lang="en-PH" sz="2400" dirty="0">
                <a:solidFill>
                  <a:srgbClr val="FF0000"/>
                </a:solidFill>
                <a:latin typeface="Helvetica Neue" pitchFamily="50"/>
              </a:rPr>
              <a:t>&lt;form&gt;</a:t>
            </a:r>
            <a:r>
              <a:rPr lang="en-PH" sz="2400" dirty="0">
                <a:latin typeface="Helvetica Neue" pitchFamily="50"/>
              </a:rPr>
              <a:t> </a:t>
            </a:r>
            <a:r>
              <a:rPr lang="en-PH" sz="2400" dirty="0" smtClean="0">
                <a:latin typeface="Helvetica Neue" pitchFamily="50"/>
              </a:rPr>
              <a:t>element</a:t>
            </a:r>
          </a:p>
          <a:p>
            <a:r>
              <a:rPr lang="en-PH" sz="2400" dirty="0"/>
              <a:t>Bootstrap supports the following form controls</a:t>
            </a:r>
            <a:r>
              <a:rPr lang="en-PH" sz="2400" dirty="0" smtClean="0"/>
              <a:t>: </a:t>
            </a:r>
            <a:r>
              <a:rPr lang="en-PH" sz="2000" dirty="0" smtClean="0"/>
              <a:t>input, </a:t>
            </a:r>
            <a:r>
              <a:rPr lang="en-PH" sz="2000" dirty="0" err="1" smtClean="0"/>
              <a:t>textarea</a:t>
            </a:r>
            <a:r>
              <a:rPr lang="en-PH" sz="2000" dirty="0" smtClean="0"/>
              <a:t>, checkbox, radio, select</a:t>
            </a:r>
            <a:endParaRPr lang="en-PH" sz="2000" dirty="0"/>
          </a:p>
          <a:p>
            <a:endParaRPr lang="en-PH" sz="2400" dirty="0">
              <a:latin typeface="Helvetica Neue" pitchFamily="50"/>
            </a:endParaRPr>
          </a:p>
          <a:p>
            <a:endParaRPr lang="en-PH" sz="2200" dirty="0">
              <a:latin typeface="Helvetica Neue" pitchFamily="5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267200"/>
            <a:ext cx="82296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&lt;div class=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"form-group"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&lt;label class=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"control-label col-sm-2"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for=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pwd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&gt;Password:&lt;/label&gt;</a:t>
            </a:r>
          </a:p>
          <a:p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&lt;div class=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"col-sm-10"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         </a:t>
            </a:r>
          </a:p>
          <a:p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&lt;input type=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"password"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class=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"form-control"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id=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pwd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placeholder=</a:t>
            </a:r>
            <a:r>
              <a:rPr lang="en-PH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"Enter </a:t>
            </a:r>
            <a:r>
              <a:rPr lang="en-PH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password" /</a:t>
            </a:r>
            <a:r>
              <a:rPr lang="en-PH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PH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&lt;/div&gt;</a:t>
            </a:r>
          </a:p>
          <a:p>
            <a:r>
              <a:rPr lang="en-PH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&lt;/div&gt;</a:t>
            </a:r>
            <a:endParaRPr lang="en-PH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Other Components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Helvetica Neue" pitchFamily="50"/>
              </a:rPr>
              <a:t>Navs</a:t>
            </a:r>
            <a:endParaRPr lang="en-US" dirty="0">
              <a:latin typeface="Helvetica Neue" pitchFamily="50"/>
            </a:endParaRPr>
          </a:p>
          <a:p>
            <a:r>
              <a:rPr lang="en-US" dirty="0" err="1">
                <a:latin typeface="Helvetica Neue" pitchFamily="50"/>
              </a:rPr>
              <a:t>Navbar</a:t>
            </a:r>
            <a:endParaRPr lang="en-US" dirty="0">
              <a:latin typeface="Helvetica Neue" pitchFamily="50"/>
            </a:endParaRPr>
          </a:p>
          <a:p>
            <a:r>
              <a:rPr lang="en-US" dirty="0" err="1" smtClean="0">
                <a:latin typeface="Helvetica Neue" pitchFamily="50"/>
              </a:rPr>
              <a:t>Glyphicons</a:t>
            </a:r>
            <a:endParaRPr lang="en-US" dirty="0">
              <a:latin typeface="Helvetica Neue" pitchFamily="50"/>
            </a:endParaRPr>
          </a:p>
          <a:p>
            <a:r>
              <a:rPr lang="en-US" dirty="0" smtClean="0">
                <a:latin typeface="Helvetica Neue" pitchFamily="50"/>
              </a:rPr>
              <a:t>Dropdowns</a:t>
            </a:r>
            <a:endParaRPr lang="en-US" dirty="0">
              <a:latin typeface="Helvetica Neue" pitchFamily="50"/>
            </a:endParaRPr>
          </a:p>
          <a:p>
            <a:r>
              <a:rPr lang="en-US" dirty="0" smtClean="0">
                <a:latin typeface="Helvetica Neue" pitchFamily="50"/>
              </a:rPr>
              <a:t>Button </a:t>
            </a:r>
            <a:r>
              <a:rPr lang="en-US" dirty="0">
                <a:latin typeface="Helvetica Neue" pitchFamily="50"/>
              </a:rPr>
              <a:t>groups</a:t>
            </a:r>
          </a:p>
          <a:p>
            <a:r>
              <a:rPr lang="en-US" dirty="0" smtClean="0">
                <a:latin typeface="Helvetica Neue" pitchFamily="50"/>
              </a:rPr>
              <a:t>Button </a:t>
            </a:r>
            <a:r>
              <a:rPr lang="en-US" dirty="0">
                <a:latin typeface="Helvetica Neue" pitchFamily="50"/>
              </a:rPr>
              <a:t>dropdowns</a:t>
            </a:r>
          </a:p>
          <a:p>
            <a:r>
              <a:rPr lang="en-US" dirty="0" smtClean="0">
                <a:latin typeface="Helvetica Neue" pitchFamily="50"/>
              </a:rPr>
              <a:t>Input </a:t>
            </a:r>
            <a:r>
              <a:rPr lang="en-US" dirty="0">
                <a:latin typeface="Helvetica Neue" pitchFamily="50"/>
              </a:rPr>
              <a:t>groups</a:t>
            </a:r>
          </a:p>
          <a:p>
            <a:r>
              <a:rPr lang="en-US" dirty="0" smtClean="0">
                <a:latin typeface="Helvetica Neue" pitchFamily="50"/>
              </a:rPr>
              <a:t>Breadcrumbs</a:t>
            </a:r>
            <a:endParaRPr lang="en-US" dirty="0">
              <a:latin typeface="Helvetica Neue" pitchFamily="50"/>
            </a:endParaRPr>
          </a:p>
          <a:p>
            <a:r>
              <a:rPr lang="en-US" dirty="0" smtClean="0">
                <a:latin typeface="Helvetica Neue" pitchFamily="50"/>
              </a:rPr>
              <a:t>Pagination</a:t>
            </a:r>
            <a:endParaRPr lang="en-US" dirty="0">
              <a:latin typeface="Helvetica Neue" pitchFamily="50"/>
            </a:endParaRPr>
          </a:p>
          <a:p>
            <a:endParaRPr lang="en-US" dirty="0">
              <a:latin typeface="Helvetica Neue" pitchFamily="5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Helvetica Neue" pitchFamily="50"/>
              </a:rPr>
              <a:t>Labels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latin typeface="Helvetica Neue" pitchFamily="50"/>
              </a:rPr>
              <a:t>Badges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Neue" pitchFamily="5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" pitchFamily="50"/>
                <a:ea typeface="+mn-ea"/>
                <a:cs typeface="+mn-cs"/>
              </a:rPr>
              <a:t>Jumbotron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Neue" pitchFamily="5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latin typeface="Helvetica Neue" pitchFamily="50"/>
              </a:rPr>
              <a:t>Page headers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" pitchFamily="50"/>
                <a:ea typeface="+mn-ea"/>
                <a:cs typeface="+mn-cs"/>
              </a:rPr>
              <a:t>Thumbnails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latin typeface="Helvetica Neue" pitchFamily="50"/>
              </a:rPr>
              <a:t>Alerts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" pitchFamily="50"/>
                <a:ea typeface="+mn-ea"/>
                <a:cs typeface="+mn-cs"/>
              </a:rPr>
              <a:t>Progress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" pitchFamily="50"/>
                <a:ea typeface="+mn-ea"/>
                <a:cs typeface="+mn-cs"/>
              </a:rPr>
              <a:t> bars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>
                <a:latin typeface="Helvetica Neue" pitchFamily="50"/>
              </a:rPr>
              <a:t>Media</a:t>
            </a:r>
            <a:r>
              <a:rPr lang="en-US" sz="3200" dirty="0" smtClean="0">
                <a:latin typeface="Helvetica Neue" pitchFamily="50"/>
              </a:rPr>
              <a:t> object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" pitchFamily="50"/>
                <a:ea typeface="+mn-ea"/>
                <a:cs typeface="+mn-cs"/>
              </a:rPr>
              <a:t>List groups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" pitchFamily="50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Neue" pitchFamily="5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latin typeface="Helvetica Neue" pitchFamily="50"/>
              </a:rPr>
              <a:t>Why Use Bootstrap</a:t>
            </a:r>
            <a:r>
              <a:rPr lang="en-US" b="1" dirty="0" smtClean="0">
                <a:latin typeface="Helvetica Neue" pitchFamily="50"/>
              </a:rPr>
              <a:t>?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 Neue" pitchFamily="50"/>
              </a:rPr>
              <a:t>Great Features</a:t>
            </a:r>
          </a:p>
          <a:p>
            <a:r>
              <a:rPr lang="en-US" b="1" dirty="0" smtClean="0">
                <a:latin typeface="Helvetica Neue" pitchFamily="50"/>
              </a:rPr>
              <a:t>Responsive Design</a:t>
            </a:r>
          </a:p>
          <a:p>
            <a:r>
              <a:rPr lang="en-US" dirty="0" smtClean="0">
                <a:latin typeface="Helvetica Neue" pitchFamily="50"/>
              </a:rPr>
              <a:t>Easy to customize</a:t>
            </a:r>
          </a:p>
          <a:p>
            <a:r>
              <a:rPr lang="en-US" dirty="0" smtClean="0">
                <a:latin typeface="Helvetica Neue" pitchFamily="50"/>
              </a:rPr>
              <a:t>Fluid </a:t>
            </a:r>
            <a:r>
              <a:rPr lang="en-US" smtClean="0">
                <a:latin typeface="Helvetica Neue" pitchFamily="50"/>
              </a:rPr>
              <a:t>grid layout</a:t>
            </a:r>
            <a:endParaRPr lang="en-US" dirty="0" smtClean="0">
              <a:latin typeface="Helvetica Neue" pitchFamily="50"/>
            </a:endParaRPr>
          </a:p>
          <a:p>
            <a:r>
              <a:rPr lang="en-PH" dirty="0">
                <a:latin typeface="Helvetica Neue" pitchFamily="50"/>
              </a:rPr>
              <a:t>Cross-browser </a:t>
            </a:r>
            <a:r>
              <a:rPr lang="en-PH" dirty="0" smtClean="0">
                <a:latin typeface="Helvetica Neue" pitchFamily="50"/>
              </a:rPr>
              <a:t>compatibility</a:t>
            </a:r>
            <a:endParaRPr lang="en-US" dirty="0" smtClean="0">
              <a:latin typeface="Helvetica Neue" pitchFamily="50"/>
            </a:endParaRPr>
          </a:p>
          <a:p>
            <a:r>
              <a:rPr lang="en-US" dirty="0" smtClean="0">
                <a:latin typeface="Helvetica Neue" pitchFamily="50"/>
              </a:rPr>
              <a:t>Big community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  <a:cs typeface="Arial" pitchFamily="34" charset="0"/>
              </a:rPr>
              <a:t>What is Bootstrap?</a:t>
            </a:r>
            <a:endParaRPr lang="en-US" b="1" dirty="0">
              <a:latin typeface="Helvetica Neue" pitchFamily="5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Helvetica Neue" pitchFamily="50"/>
              </a:rPr>
              <a:t>An open </a:t>
            </a:r>
            <a:r>
              <a:rPr lang="en-US" dirty="0">
                <a:latin typeface="Helvetica Neue" pitchFamily="50"/>
              </a:rPr>
              <a:t>source </a:t>
            </a:r>
            <a:r>
              <a:rPr lang="en-US" dirty="0" smtClean="0">
                <a:latin typeface="Helvetica Neue" pitchFamily="50"/>
              </a:rPr>
              <a:t>project by Mark </a:t>
            </a:r>
            <a:r>
              <a:rPr lang="en-US" dirty="0">
                <a:latin typeface="Helvetica Neue" pitchFamily="50"/>
              </a:rPr>
              <a:t>Otto and Jacob Thornton who, </a:t>
            </a:r>
            <a:r>
              <a:rPr lang="en-US" dirty="0" smtClean="0">
                <a:latin typeface="Helvetica Neue" pitchFamily="50"/>
              </a:rPr>
              <a:t>when it </a:t>
            </a:r>
            <a:r>
              <a:rPr lang="en-US" dirty="0">
                <a:latin typeface="Helvetica Neue" pitchFamily="50"/>
              </a:rPr>
              <a:t>was initially released, were </a:t>
            </a:r>
            <a:r>
              <a:rPr lang="en-US" dirty="0" smtClean="0">
                <a:latin typeface="Helvetica Neue" pitchFamily="50"/>
              </a:rPr>
              <a:t>both employees </a:t>
            </a:r>
            <a:r>
              <a:rPr lang="en-US" dirty="0">
                <a:latin typeface="Helvetica Neue" pitchFamily="50"/>
              </a:rPr>
              <a:t>at </a:t>
            </a:r>
            <a:r>
              <a:rPr lang="en-US" dirty="0" smtClean="0">
                <a:latin typeface="Helvetica Neue" pitchFamily="50"/>
              </a:rPr>
              <a:t>Twitter</a:t>
            </a:r>
          </a:p>
          <a:p>
            <a:r>
              <a:rPr lang="en-US" dirty="0" smtClean="0">
                <a:latin typeface="Helvetica Neue" pitchFamily="50"/>
              </a:rPr>
              <a:t>UI framework (set of JavaScript, CSS, and images)</a:t>
            </a:r>
          </a:p>
          <a:p>
            <a:r>
              <a:rPr lang="en-US" dirty="0" smtClean="0">
                <a:latin typeface="Helvetica Neue" pitchFamily="50"/>
              </a:rPr>
              <a:t>Supported by all major browsers (yes, IE7 included)</a:t>
            </a:r>
          </a:p>
          <a:p>
            <a:r>
              <a:rPr lang="en-US" dirty="0" smtClean="0">
                <a:latin typeface="Helvetica Neue" pitchFamily="50"/>
              </a:rPr>
              <a:t>Released in August 2011 (current version 3.3.5)</a:t>
            </a:r>
          </a:p>
          <a:p>
            <a:endParaRPr lang="en-US" dirty="0" smtClean="0">
              <a:latin typeface="Helvetica Neue" pitchFamily="50"/>
            </a:endParaRPr>
          </a:p>
          <a:p>
            <a:endParaRPr lang="en-US" dirty="0">
              <a:latin typeface="Helvetica Neue" pitchFamily="5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Sites Powered by Bootstrap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endParaRPr lang="en-US" dirty="0" smtClean="0">
              <a:latin typeface="Helvetica Neue" pitchFamily="50"/>
            </a:endParaRPr>
          </a:p>
        </p:txBody>
      </p:sp>
      <p:pic>
        <p:nvPicPr>
          <p:cNvPr id="1026" name="Picture 2" descr="C:\Users\butcher\Downloads\fif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8400" y="1371600"/>
            <a:ext cx="6604000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Sites Powered by Bootstrap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endParaRPr lang="en-US" dirty="0" smtClean="0">
              <a:latin typeface="Helvetica Neue" pitchFamily="50"/>
            </a:endParaRPr>
          </a:p>
        </p:txBody>
      </p:sp>
      <p:pic>
        <p:nvPicPr>
          <p:cNvPr id="2050" name="Picture 2" descr="C:\Users\butcher\Downloads\newsweek-thum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23975"/>
            <a:ext cx="6667501" cy="5000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utcher\Downloads\vogue-thum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629400" cy="49720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Sites Powered by Bootstrap</a:t>
            </a:r>
            <a:endParaRPr lang="en-US" b="1" dirty="0">
              <a:latin typeface="Helvetica Neue" pitchFamily="5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utcher\Downloads\vev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629400" cy="49720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Sites Powered by Bootstrap</a:t>
            </a:r>
            <a:endParaRPr lang="en-US" b="1" dirty="0">
              <a:latin typeface="Helvetica Neue" pitchFamily="5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  <a:cs typeface="Arial" pitchFamily="34" charset="0"/>
              </a:rPr>
              <a:t>Advantages of Bootstrap?</a:t>
            </a:r>
            <a:endParaRPr lang="en-US" b="1" dirty="0">
              <a:latin typeface="Helvetica Neue" pitchFamily="5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Autofit/>
          </a:bodyPr>
          <a:lstStyle/>
          <a:p>
            <a:r>
              <a:rPr lang="en-PH" sz="2800" b="1" dirty="0" smtClean="0">
                <a:latin typeface="Helvetica Neue" pitchFamily="50"/>
              </a:rPr>
              <a:t>Easy </a:t>
            </a:r>
            <a:r>
              <a:rPr lang="en-PH" sz="2800" b="1" dirty="0">
                <a:latin typeface="Helvetica Neue" pitchFamily="50"/>
              </a:rPr>
              <a:t>to use:</a:t>
            </a:r>
            <a:r>
              <a:rPr lang="en-PH" sz="2800" dirty="0">
                <a:latin typeface="Helvetica Neue" pitchFamily="50"/>
              </a:rPr>
              <a:t> Anybody with just basic knowledge of HTML and CSS can start using </a:t>
            </a:r>
            <a:r>
              <a:rPr lang="en-PH" sz="2800" dirty="0" smtClean="0">
                <a:latin typeface="Helvetica Neue" pitchFamily="50"/>
              </a:rPr>
              <a:t>Bootstrap</a:t>
            </a:r>
          </a:p>
          <a:p>
            <a:r>
              <a:rPr lang="en-PH" sz="2800" b="1" dirty="0" smtClean="0">
                <a:latin typeface="Helvetica Neue" pitchFamily="50"/>
              </a:rPr>
              <a:t>Responsive </a:t>
            </a:r>
            <a:r>
              <a:rPr lang="en-PH" sz="2800" b="1" dirty="0">
                <a:latin typeface="Helvetica Neue" pitchFamily="50"/>
              </a:rPr>
              <a:t>features:</a:t>
            </a:r>
            <a:r>
              <a:rPr lang="en-PH" sz="2800" dirty="0">
                <a:latin typeface="Helvetica Neue" pitchFamily="50"/>
              </a:rPr>
              <a:t> Bootstrap's responsive CSS adjusts to phones, tablets, and </a:t>
            </a:r>
            <a:r>
              <a:rPr lang="en-PH" sz="2800" dirty="0" smtClean="0">
                <a:latin typeface="Helvetica Neue" pitchFamily="50"/>
              </a:rPr>
              <a:t>desktops</a:t>
            </a:r>
          </a:p>
          <a:p>
            <a:r>
              <a:rPr lang="en-PH" sz="2800" b="1" dirty="0" smtClean="0">
                <a:latin typeface="Helvetica Neue" pitchFamily="50"/>
              </a:rPr>
              <a:t>Mobile-first </a:t>
            </a:r>
            <a:r>
              <a:rPr lang="en-PH" sz="2800" b="1" dirty="0">
                <a:latin typeface="Helvetica Neue" pitchFamily="50"/>
              </a:rPr>
              <a:t>approach:</a:t>
            </a:r>
            <a:r>
              <a:rPr lang="en-PH" sz="2800" dirty="0">
                <a:latin typeface="Helvetica Neue" pitchFamily="50"/>
              </a:rPr>
              <a:t> In Bootstrap 3, mobile-first styles are part of the core </a:t>
            </a:r>
            <a:r>
              <a:rPr lang="en-PH" sz="2800" dirty="0" smtClean="0">
                <a:latin typeface="Helvetica Neue" pitchFamily="50"/>
              </a:rPr>
              <a:t>framework</a:t>
            </a:r>
          </a:p>
          <a:p>
            <a:r>
              <a:rPr lang="en-PH" sz="2800" b="1" dirty="0" smtClean="0">
                <a:latin typeface="Helvetica Neue" pitchFamily="50"/>
              </a:rPr>
              <a:t>Browser </a:t>
            </a:r>
            <a:r>
              <a:rPr lang="en-PH" sz="2800" b="1" dirty="0">
                <a:latin typeface="Helvetica Neue" pitchFamily="50"/>
              </a:rPr>
              <a:t>compatibility:</a:t>
            </a:r>
            <a:r>
              <a:rPr lang="en-PH" sz="2800" dirty="0">
                <a:latin typeface="Helvetica Neue" pitchFamily="50"/>
              </a:rPr>
              <a:t> Bootstrap is compatible with all modern browsers (Chrome, Firefox, Internet Explorer, Safari, and Opera</a:t>
            </a:r>
            <a:r>
              <a:rPr lang="en-PH" sz="2800" dirty="0" smtClean="0">
                <a:latin typeface="Helvetica Neue" pitchFamily="50"/>
              </a:rPr>
              <a:t>)</a:t>
            </a:r>
            <a:endParaRPr lang="en-US" sz="2800" dirty="0" smtClean="0">
              <a:latin typeface="Helvetica Neue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21155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  <a:cs typeface="Arial" pitchFamily="34" charset="0"/>
              </a:rPr>
              <a:t>Bootstrap Features</a:t>
            </a:r>
            <a:endParaRPr lang="en-US" b="1" dirty="0">
              <a:latin typeface="Helvetica Neue" pitchFamily="5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Helvetica Neue" pitchFamily="50"/>
              </a:rPr>
              <a:t>Supports HTML5 and CSS3</a:t>
            </a:r>
          </a:p>
          <a:p>
            <a:r>
              <a:rPr lang="en-US" sz="2800" dirty="0" smtClean="0">
                <a:latin typeface="Helvetica Neue" pitchFamily="50"/>
              </a:rPr>
              <a:t>Responsive Design</a:t>
            </a:r>
          </a:p>
          <a:p>
            <a:r>
              <a:rPr lang="en-US" sz="2800" dirty="0" smtClean="0">
                <a:latin typeface="Helvetica Neue" pitchFamily="50"/>
              </a:rPr>
              <a:t>Multi platform support (Mobile phones, Tablets, Laptops, Large screens)</a:t>
            </a:r>
          </a:p>
          <a:p>
            <a:r>
              <a:rPr lang="en-US" sz="2800" dirty="0" smtClean="0">
                <a:latin typeface="Helvetica Neue" pitchFamily="50"/>
              </a:rPr>
              <a:t>Grid System</a:t>
            </a:r>
          </a:p>
          <a:p>
            <a:r>
              <a:rPr lang="en-US" sz="2800" dirty="0" smtClean="0">
                <a:latin typeface="Helvetica Neue" pitchFamily="50"/>
              </a:rPr>
              <a:t>Predefined CSS Components</a:t>
            </a:r>
          </a:p>
          <a:p>
            <a:r>
              <a:rPr lang="en-US" sz="2800" dirty="0" err="1" smtClean="0">
                <a:latin typeface="Helvetica Neue" pitchFamily="50"/>
              </a:rPr>
              <a:t>Javascript</a:t>
            </a:r>
            <a:r>
              <a:rPr lang="en-US" sz="2800" dirty="0" smtClean="0">
                <a:latin typeface="Helvetica Neue" pitchFamily="50"/>
              </a:rPr>
              <a:t> </a:t>
            </a:r>
            <a:r>
              <a:rPr lang="en-US" sz="2800" dirty="0" err="1" smtClean="0">
                <a:latin typeface="Helvetica Neue" pitchFamily="50"/>
              </a:rPr>
              <a:t>plugins</a:t>
            </a:r>
            <a:endParaRPr lang="en-US" sz="2800" dirty="0" smtClean="0">
              <a:latin typeface="Helvetica Neue" pitchFamily="50"/>
            </a:endParaRPr>
          </a:p>
          <a:p>
            <a:r>
              <a:rPr lang="en-US" sz="2800" dirty="0" smtClean="0">
                <a:latin typeface="Helvetica Neue" pitchFamily="50"/>
              </a:rPr>
              <a:t>Web-based customization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600200"/>
            <a:ext cx="4038600" cy="441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  <a:cs typeface="Arial" pitchFamily="34" charset="0"/>
              </a:rPr>
              <a:t>What’s Included</a:t>
            </a:r>
            <a:endParaRPr lang="en-US" b="1" dirty="0">
              <a:latin typeface="Helvetica Neue" pitchFamily="5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 Neue" pitchFamily="50"/>
              </a:rPr>
              <a:t>This is the most </a:t>
            </a:r>
            <a:r>
              <a:rPr lang="en-US" sz="2800" dirty="0" smtClean="0">
                <a:latin typeface="Helvetica Neue" pitchFamily="50"/>
              </a:rPr>
              <a:t>basic form </a:t>
            </a:r>
            <a:r>
              <a:rPr lang="en-US" sz="2800" dirty="0">
                <a:latin typeface="Helvetica Neue" pitchFamily="50"/>
              </a:rPr>
              <a:t>of </a:t>
            </a:r>
            <a:r>
              <a:rPr lang="en-US" sz="2800" dirty="0" smtClean="0">
                <a:latin typeface="Helvetica Neue" pitchFamily="50"/>
              </a:rPr>
              <a:t>Bootstrap: compiled </a:t>
            </a:r>
            <a:r>
              <a:rPr lang="en-US" sz="2800" dirty="0">
                <a:latin typeface="Helvetica Neue" pitchFamily="50"/>
              </a:rPr>
              <a:t>files </a:t>
            </a:r>
            <a:r>
              <a:rPr lang="en-US" sz="2800" dirty="0" smtClean="0">
                <a:latin typeface="Helvetica Neue" pitchFamily="50"/>
              </a:rPr>
              <a:t>for quick </a:t>
            </a:r>
            <a:r>
              <a:rPr lang="en-US" sz="2800" dirty="0">
                <a:latin typeface="Helvetica Neue" pitchFamily="50"/>
              </a:rPr>
              <a:t>drop-in </a:t>
            </a:r>
            <a:r>
              <a:rPr lang="en-US" sz="2800" dirty="0" smtClean="0">
                <a:latin typeface="Helvetica Neue" pitchFamily="50"/>
              </a:rPr>
              <a:t>usage in </a:t>
            </a:r>
            <a:r>
              <a:rPr lang="en-US" sz="2800" dirty="0">
                <a:latin typeface="Helvetica Neue" pitchFamily="50"/>
              </a:rPr>
              <a:t>nearly any </a:t>
            </a:r>
            <a:r>
              <a:rPr lang="en-US" sz="2800" dirty="0" smtClean="0">
                <a:latin typeface="Helvetica Neue" pitchFamily="50"/>
              </a:rPr>
              <a:t>web project</a:t>
            </a:r>
            <a:endParaRPr lang="en-US" sz="2800" dirty="0">
              <a:latin typeface="Helvetica Neue" pitchFamily="50"/>
            </a:endParaRPr>
          </a:p>
          <a:p>
            <a:r>
              <a:rPr lang="en-US" sz="2800" dirty="0" smtClean="0">
                <a:latin typeface="Helvetica Neue" pitchFamily="50"/>
              </a:rPr>
              <a:t>Note </a:t>
            </a:r>
            <a:r>
              <a:rPr lang="en-US" sz="2800" dirty="0">
                <a:latin typeface="Helvetica Neue" pitchFamily="50"/>
              </a:rPr>
              <a:t>that </a:t>
            </a:r>
            <a:r>
              <a:rPr lang="en-US" sz="2800" dirty="0" smtClean="0">
                <a:latin typeface="Helvetica Neue" pitchFamily="50"/>
              </a:rPr>
              <a:t>all JavaScript plugins require </a:t>
            </a:r>
            <a:r>
              <a:rPr lang="en-US" sz="2800" dirty="0" err="1">
                <a:latin typeface="Helvetica Neue" pitchFamily="50"/>
              </a:rPr>
              <a:t>jQuery</a:t>
            </a:r>
            <a:r>
              <a:rPr lang="en-US" sz="2800" dirty="0">
                <a:latin typeface="Helvetica Neue" pitchFamily="50"/>
              </a:rPr>
              <a:t> to </a:t>
            </a:r>
            <a:r>
              <a:rPr lang="en-US" sz="2800" dirty="0" smtClean="0">
                <a:latin typeface="Helvetica Neue" pitchFamily="50"/>
              </a:rPr>
              <a:t>be included</a:t>
            </a:r>
            <a:endParaRPr lang="en-US" sz="3000" dirty="0">
              <a:latin typeface="Helvetica Neue" pitchFamily="5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403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yriad Pro" pitchFamily="34" charset="0"/>
              </a:rPr>
              <a:t>Bootstrap</a:t>
            </a:r>
            <a:r>
              <a:rPr lang="en-US" dirty="0" smtClean="0">
                <a:latin typeface="Myriad Pro" pitchFamily="34" charset="0"/>
              </a:rPr>
              <a:t>/</a:t>
            </a:r>
          </a:p>
          <a:p>
            <a:r>
              <a:rPr lang="en-US" dirty="0" smtClean="0">
                <a:latin typeface="Myriad Pro" pitchFamily="34" charset="0"/>
              </a:rPr>
              <a:t>├── </a:t>
            </a:r>
            <a:r>
              <a:rPr lang="en-US" dirty="0" err="1">
                <a:latin typeface="Myriad Pro" pitchFamily="34" charset="0"/>
              </a:rPr>
              <a:t>css</a:t>
            </a:r>
            <a:r>
              <a:rPr lang="en-US" dirty="0" smtClean="0">
                <a:latin typeface="Myriad Pro" pitchFamily="34" charset="0"/>
              </a:rPr>
              <a:t>/</a:t>
            </a:r>
          </a:p>
          <a:p>
            <a:r>
              <a:rPr lang="en-US" dirty="0">
                <a:latin typeface="Myriad Pro" pitchFamily="34" charset="0"/>
              </a:rPr>
              <a:t> </a:t>
            </a:r>
            <a:r>
              <a:rPr lang="en-US" dirty="0" smtClean="0">
                <a:latin typeface="Myriad Pro" pitchFamily="34" charset="0"/>
              </a:rPr>
              <a:t> ├── bootstrap.css</a:t>
            </a:r>
          </a:p>
          <a:p>
            <a:r>
              <a:rPr lang="en-US" dirty="0">
                <a:latin typeface="Myriad Pro" pitchFamily="34" charset="0"/>
              </a:rPr>
              <a:t> </a:t>
            </a:r>
            <a:r>
              <a:rPr lang="en-US" dirty="0" smtClean="0">
                <a:latin typeface="Myriad Pro" pitchFamily="34" charset="0"/>
              </a:rPr>
              <a:t> ├── </a:t>
            </a:r>
            <a:r>
              <a:rPr lang="en-US" dirty="0" err="1">
                <a:latin typeface="Myriad Pro" pitchFamily="34" charset="0"/>
              </a:rPr>
              <a:t>bootstrap.min.css</a:t>
            </a:r>
            <a:endParaRPr lang="en-US" dirty="0">
              <a:latin typeface="Myriad Pro" pitchFamily="34" charset="0"/>
            </a:endParaRPr>
          </a:p>
          <a:p>
            <a:r>
              <a:rPr lang="en-US" dirty="0" smtClean="0">
                <a:latin typeface="Myriad Pro" pitchFamily="34" charset="0"/>
              </a:rPr>
              <a:t>  ├── </a:t>
            </a:r>
            <a:r>
              <a:rPr lang="en-US" dirty="0">
                <a:latin typeface="Myriad Pro" pitchFamily="34" charset="0"/>
              </a:rPr>
              <a:t>bootstrap-theme.css</a:t>
            </a:r>
          </a:p>
          <a:p>
            <a:r>
              <a:rPr lang="en-US" dirty="0">
                <a:latin typeface="Myriad Pro" pitchFamily="34" charset="0"/>
              </a:rPr>
              <a:t> </a:t>
            </a:r>
            <a:r>
              <a:rPr lang="en-US" dirty="0" smtClean="0">
                <a:latin typeface="Myriad Pro" pitchFamily="34" charset="0"/>
              </a:rPr>
              <a:t> ├── </a:t>
            </a:r>
            <a:r>
              <a:rPr lang="en-US" dirty="0">
                <a:latin typeface="Myriad Pro" pitchFamily="34" charset="0"/>
              </a:rPr>
              <a:t>bootstrap-</a:t>
            </a:r>
            <a:r>
              <a:rPr lang="en-US" dirty="0" err="1">
                <a:latin typeface="Myriad Pro" pitchFamily="34" charset="0"/>
              </a:rPr>
              <a:t>theme.min.css</a:t>
            </a:r>
            <a:endParaRPr lang="en-US" dirty="0">
              <a:latin typeface="Myriad Pro" pitchFamily="34" charset="0"/>
            </a:endParaRPr>
          </a:p>
          <a:p>
            <a:r>
              <a:rPr lang="en-US" dirty="0">
                <a:latin typeface="Myriad Pro" pitchFamily="34" charset="0"/>
              </a:rPr>
              <a:t>├── </a:t>
            </a:r>
            <a:r>
              <a:rPr lang="en-US" dirty="0" err="1">
                <a:latin typeface="Myriad Pro" pitchFamily="34" charset="0"/>
              </a:rPr>
              <a:t>js</a:t>
            </a:r>
            <a:r>
              <a:rPr lang="en-US" dirty="0">
                <a:latin typeface="Myriad Pro" pitchFamily="34" charset="0"/>
              </a:rPr>
              <a:t>/</a:t>
            </a:r>
          </a:p>
          <a:p>
            <a:r>
              <a:rPr lang="en-US" dirty="0">
                <a:latin typeface="Myriad Pro" pitchFamily="34" charset="0"/>
              </a:rPr>
              <a:t> </a:t>
            </a:r>
            <a:r>
              <a:rPr lang="en-US" dirty="0" smtClean="0">
                <a:latin typeface="Myriad Pro" pitchFamily="34" charset="0"/>
              </a:rPr>
              <a:t> ├── </a:t>
            </a:r>
            <a:r>
              <a:rPr lang="en-US" dirty="0">
                <a:latin typeface="Myriad Pro" pitchFamily="34" charset="0"/>
              </a:rPr>
              <a:t>bootstrap.js</a:t>
            </a:r>
          </a:p>
          <a:p>
            <a:r>
              <a:rPr lang="en-US" dirty="0">
                <a:latin typeface="Myriad Pro" pitchFamily="34" charset="0"/>
              </a:rPr>
              <a:t> </a:t>
            </a:r>
            <a:r>
              <a:rPr lang="en-US" dirty="0" smtClean="0">
                <a:latin typeface="Myriad Pro" pitchFamily="34" charset="0"/>
              </a:rPr>
              <a:t> ├── </a:t>
            </a:r>
            <a:r>
              <a:rPr lang="en-US" dirty="0" err="1">
                <a:latin typeface="Myriad Pro" pitchFamily="34" charset="0"/>
              </a:rPr>
              <a:t>bootstrap.min.js</a:t>
            </a:r>
            <a:endParaRPr lang="en-US" dirty="0">
              <a:latin typeface="Myriad Pro" pitchFamily="34" charset="0"/>
            </a:endParaRPr>
          </a:p>
          <a:p>
            <a:r>
              <a:rPr lang="en-US" dirty="0" smtClean="0">
                <a:latin typeface="Myriad Pro" pitchFamily="34" charset="0"/>
              </a:rPr>
              <a:t>└── </a:t>
            </a:r>
            <a:r>
              <a:rPr lang="en-US" dirty="0">
                <a:latin typeface="Myriad Pro" pitchFamily="34" charset="0"/>
              </a:rPr>
              <a:t>fonts</a:t>
            </a:r>
            <a:r>
              <a:rPr lang="en-US" dirty="0" smtClean="0">
                <a:latin typeface="Myriad Pro" pitchFamily="34" charset="0"/>
              </a:rPr>
              <a:t>/</a:t>
            </a:r>
          </a:p>
          <a:p>
            <a:r>
              <a:rPr lang="en-US" dirty="0" smtClean="0">
                <a:latin typeface="Myriad Pro" pitchFamily="34" charset="0"/>
              </a:rPr>
              <a:t>  ├── glyphicons-halflings-regular.eot</a:t>
            </a:r>
          </a:p>
          <a:p>
            <a:r>
              <a:rPr lang="en-US" dirty="0" smtClean="0">
                <a:latin typeface="Myriad Pro" pitchFamily="34" charset="0"/>
              </a:rPr>
              <a:t>  ├── </a:t>
            </a:r>
            <a:r>
              <a:rPr lang="en-US" dirty="0">
                <a:latin typeface="Myriad Pro" pitchFamily="34" charset="0"/>
              </a:rPr>
              <a:t>glyphicons-halflings-regular.svg</a:t>
            </a:r>
          </a:p>
          <a:p>
            <a:r>
              <a:rPr lang="en-US" dirty="0" smtClean="0">
                <a:latin typeface="Myriad Pro" pitchFamily="34" charset="0"/>
              </a:rPr>
              <a:t>  ├── </a:t>
            </a:r>
            <a:r>
              <a:rPr lang="en-US" dirty="0">
                <a:latin typeface="Myriad Pro" pitchFamily="34" charset="0"/>
              </a:rPr>
              <a:t>glyphicons-halflings-regular.ttf</a:t>
            </a:r>
          </a:p>
          <a:p>
            <a:r>
              <a:rPr lang="en-US" dirty="0" smtClean="0">
                <a:latin typeface="Myriad Pro" pitchFamily="34" charset="0"/>
              </a:rPr>
              <a:t>  └── </a:t>
            </a:r>
            <a:r>
              <a:rPr lang="en-US" dirty="0" err="1">
                <a:latin typeface="Myriad Pro" pitchFamily="34" charset="0"/>
              </a:rPr>
              <a:t>glyphicons-halflings-regular.woff</a:t>
            </a:r>
            <a:endParaRPr lang="en-US" dirty="0"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  <a:cs typeface="Arial" pitchFamily="34" charset="0"/>
              </a:rPr>
              <a:t>Getting Started</a:t>
            </a:r>
            <a:endParaRPr lang="en-US" b="1" dirty="0">
              <a:latin typeface="Helvetica Neue" pitchFamily="5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itchFamily="50"/>
              </a:rPr>
              <a:t>Getting started with Bootstrap is as </a:t>
            </a:r>
            <a:r>
              <a:rPr lang="en-US" dirty="0" smtClean="0">
                <a:latin typeface="Helvetica Neue" pitchFamily="50"/>
              </a:rPr>
              <a:t>simple as </a:t>
            </a:r>
            <a:r>
              <a:rPr lang="en-US" dirty="0">
                <a:latin typeface="Helvetica Neue" pitchFamily="50"/>
              </a:rPr>
              <a:t>dropping some CSS and JavaScript </a:t>
            </a:r>
            <a:r>
              <a:rPr lang="en-US" dirty="0" smtClean="0">
                <a:latin typeface="Helvetica Neue" pitchFamily="50"/>
              </a:rPr>
              <a:t>into the </a:t>
            </a:r>
            <a:r>
              <a:rPr lang="en-US" dirty="0">
                <a:latin typeface="Helvetica Neue" pitchFamily="50"/>
              </a:rPr>
              <a:t>root of your </a:t>
            </a:r>
            <a:r>
              <a:rPr lang="en-US" dirty="0" smtClean="0">
                <a:latin typeface="Helvetica Neue" pitchFamily="50"/>
              </a:rPr>
              <a:t>site:</a:t>
            </a:r>
            <a:br>
              <a:rPr lang="en-US" dirty="0" smtClean="0">
                <a:latin typeface="Helvetica Neue" pitchFamily="50"/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pitchFamily="50"/>
              </a:rPr>
              <a:t>http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pitchFamily="50"/>
              </a:rPr>
              <a:t>://getbootstrap.com/getting-started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pitchFamily="50"/>
              </a:rPr>
              <a:t>/</a:t>
            </a:r>
          </a:p>
          <a:p>
            <a:r>
              <a:rPr lang="en-US" dirty="0" smtClean="0">
                <a:latin typeface="Helvetica Neue" pitchFamily="50"/>
              </a:rPr>
              <a:t>Customize </a:t>
            </a:r>
            <a:r>
              <a:rPr lang="en-US" dirty="0">
                <a:latin typeface="Helvetica Neue" pitchFamily="50"/>
              </a:rPr>
              <a:t>variables, </a:t>
            </a:r>
            <a:r>
              <a:rPr lang="en-US" dirty="0" smtClean="0">
                <a:latin typeface="Helvetica Neue" pitchFamily="50"/>
              </a:rPr>
              <a:t>components, JavaScript </a:t>
            </a:r>
            <a:r>
              <a:rPr lang="en-US" dirty="0" err="1">
                <a:latin typeface="Helvetica Neue" pitchFamily="50"/>
              </a:rPr>
              <a:t>plugins</a:t>
            </a:r>
            <a:r>
              <a:rPr lang="en-US" dirty="0">
                <a:latin typeface="Helvetica Neue" pitchFamily="50"/>
              </a:rPr>
              <a:t>, and </a:t>
            </a:r>
            <a:r>
              <a:rPr lang="en-US" dirty="0" smtClean="0">
                <a:latin typeface="Helvetica Neue" pitchFamily="50"/>
              </a:rPr>
              <a:t>more:</a:t>
            </a:r>
            <a:br>
              <a:rPr lang="en-US" dirty="0" smtClean="0">
                <a:latin typeface="Helvetica Neue" pitchFamily="50"/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pitchFamily="50"/>
              </a:rPr>
              <a:t>http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pitchFamily="50"/>
              </a:rPr>
              <a:t>://getbootstrap.com/customize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pitchFamily="50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Helvetica Neue" pitchFamily="50"/>
              </a:rPr>
              <a:t>HTML5 </a:t>
            </a:r>
            <a:r>
              <a:rPr lang="en-US" b="1" dirty="0" err="1" smtClean="0">
                <a:latin typeface="Helvetica Neue" pitchFamily="50"/>
              </a:rPr>
              <a:t>Doctype</a:t>
            </a:r>
            <a:endParaRPr lang="en-US" b="1" dirty="0">
              <a:latin typeface="Helvetica Neue" pitchFamily="5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 Neue" pitchFamily="50"/>
              </a:rPr>
              <a:t>Bootstrap makes use of certain </a:t>
            </a:r>
            <a:r>
              <a:rPr lang="en-US" sz="3000" dirty="0" smtClean="0">
                <a:latin typeface="Helvetica Neue" pitchFamily="50"/>
              </a:rPr>
              <a:t>HTML elements </a:t>
            </a:r>
            <a:r>
              <a:rPr lang="en-US" sz="3000" dirty="0">
                <a:latin typeface="Helvetica Neue" pitchFamily="50"/>
              </a:rPr>
              <a:t>and CSS properties that </a:t>
            </a:r>
            <a:r>
              <a:rPr lang="en-US" sz="3000" dirty="0" smtClean="0">
                <a:latin typeface="Helvetica Neue" pitchFamily="50"/>
              </a:rPr>
              <a:t>require the </a:t>
            </a:r>
            <a:r>
              <a:rPr lang="en-US" sz="3000" dirty="0">
                <a:latin typeface="Helvetica Neue" pitchFamily="50"/>
              </a:rPr>
              <a:t>use of </a:t>
            </a:r>
            <a:r>
              <a:rPr lang="en-US" sz="3000" dirty="0" smtClean="0">
                <a:latin typeface="Helvetica Neue" pitchFamily="50"/>
              </a:rPr>
              <a:t>the </a:t>
            </a:r>
            <a:r>
              <a:rPr lang="en-US" sz="3000" dirty="0">
                <a:latin typeface="Helvetica Neue" pitchFamily="50"/>
              </a:rPr>
              <a:t>HTML5 </a:t>
            </a:r>
            <a:r>
              <a:rPr lang="en-US" sz="3000" dirty="0" err="1" smtClean="0">
                <a:latin typeface="Helvetica Neue" pitchFamily="50"/>
              </a:rPr>
              <a:t>doctype</a:t>
            </a:r>
            <a:endParaRPr lang="en-US" sz="3000" dirty="0">
              <a:latin typeface="Helvetica Neue" pitchFamily="50"/>
            </a:endParaRPr>
          </a:p>
          <a:p>
            <a:endParaRPr lang="en-US" sz="3000" dirty="0">
              <a:latin typeface="Helvetica Neue" pitchFamily="5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352800"/>
            <a:ext cx="8229600" cy="167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"en"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1418</Words>
  <Application>Microsoft Office PowerPoint</Application>
  <PresentationFormat>On-screen Show (4:3)</PresentationFormat>
  <Paragraphs>290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PowerPoint Presentation</vt:lpstr>
      <vt:lpstr>What is Bootstrap?</vt:lpstr>
      <vt:lpstr>Responsive Web Design</vt:lpstr>
      <vt:lpstr>What is Bootstrap?</vt:lpstr>
      <vt:lpstr>Advantages of Bootstrap?</vt:lpstr>
      <vt:lpstr>Bootstrap Features</vt:lpstr>
      <vt:lpstr>What’s Included</vt:lpstr>
      <vt:lpstr>Getting Started</vt:lpstr>
      <vt:lpstr>HTML5 Doctype</vt:lpstr>
      <vt:lpstr>Mobile first</vt:lpstr>
      <vt:lpstr>The Grid System</vt:lpstr>
      <vt:lpstr>Containers</vt:lpstr>
      <vt:lpstr>Rows and Columns</vt:lpstr>
      <vt:lpstr>Typography</vt:lpstr>
      <vt:lpstr>Headers</vt:lpstr>
      <vt:lpstr>&lt; small &gt;</vt:lpstr>
      <vt:lpstr>Typography</vt:lpstr>
      <vt:lpstr>&lt;mark&gt;, &lt;abbr&gt;, &lt;blockquote&gt;</vt:lpstr>
      <vt:lpstr>Code</vt:lpstr>
      <vt:lpstr>Contextual Colors and Backgrounds</vt:lpstr>
      <vt:lpstr>Contextual Classes</vt:lpstr>
      <vt:lpstr>Tables</vt:lpstr>
      <vt:lpstr>Buttons</vt:lpstr>
      <vt:lpstr>Button Group</vt:lpstr>
      <vt:lpstr>Button Group</vt:lpstr>
      <vt:lpstr>Glyphicons</vt:lpstr>
      <vt:lpstr>Badges</vt:lpstr>
      <vt:lpstr>Labels</vt:lpstr>
      <vt:lpstr>Responsive images</vt:lpstr>
      <vt:lpstr>Image shapes</vt:lpstr>
      <vt:lpstr>Alerts</vt:lpstr>
      <vt:lpstr>Bootstrap Panel</vt:lpstr>
      <vt:lpstr>Bootstrap Panel</vt:lpstr>
      <vt:lpstr>Forms</vt:lpstr>
      <vt:lpstr>Bootstrap Forms</vt:lpstr>
      <vt:lpstr>Bootstrap Forms</vt:lpstr>
      <vt:lpstr>Bootstrap Forms</vt:lpstr>
      <vt:lpstr>Other Components</vt:lpstr>
      <vt:lpstr>Why Use Bootstrap?</vt:lpstr>
      <vt:lpstr>Sites Powered by Bootstrap</vt:lpstr>
      <vt:lpstr>Sites Powered by Bootstrap</vt:lpstr>
      <vt:lpstr>Sites Powered by Bootstrap</vt:lpstr>
      <vt:lpstr>Sites Powered by Bootstrap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Arnel</dc:creator>
  <cp:lastModifiedBy>butcher</cp:lastModifiedBy>
  <cp:revision>127</cp:revision>
  <dcterms:created xsi:type="dcterms:W3CDTF">2015-09-13T05:17:29Z</dcterms:created>
  <dcterms:modified xsi:type="dcterms:W3CDTF">2016-01-16T02:53:37Z</dcterms:modified>
</cp:coreProperties>
</file>