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266" r:id="rId4"/>
    <p:sldId id="268" r:id="rId5"/>
    <p:sldId id="284" r:id="rId6"/>
    <p:sldId id="285" r:id="rId7"/>
    <p:sldId id="312" r:id="rId8"/>
    <p:sldId id="286" r:id="rId9"/>
    <p:sldId id="287" r:id="rId10"/>
    <p:sldId id="288" r:id="rId11"/>
    <p:sldId id="313" r:id="rId12"/>
    <p:sldId id="306" r:id="rId13"/>
    <p:sldId id="311" r:id="rId14"/>
    <p:sldId id="320" r:id="rId15"/>
    <p:sldId id="318" r:id="rId16"/>
    <p:sldId id="307" r:id="rId17"/>
    <p:sldId id="319" r:id="rId18"/>
    <p:sldId id="321" r:id="rId19"/>
    <p:sldId id="322" r:id="rId20"/>
    <p:sldId id="289" r:id="rId21"/>
    <p:sldId id="290" r:id="rId22"/>
    <p:sldId id="291" r:id="rId23"/>
    <p:sldId id="323" r:id="rId24"/>
    <p:sldId id="292" r:id="rId25"/>
    <p:sldId id="293" r:id="rId26"/>
    <p:sldId id="314" r:id="rId27"/>
    <p:sldId id="294" r:id="rId28"/>
    <p:sldId id="296" r:id="rId29"/>
    <p:sldId id="297" r:id="rId30"/>
    <p:sldId id="298" r:id="rId31"/>
    <p:sldId id="299" r:id="rId32"/>
    <p:sldId id="315" r:id="rId33"/>
    <p:sldId id="300" r:id="rId34"/>
    <p:sldId id="302" r:id="rId35"/>
    <p:sldId id="316" r:id="rId36"/>
    <p:sldId id="301" r:id="rId37"/>
    <p:sldId id="303" r:id="rId38"/>
    <p:sldId id="304" r:id="rId39"/>
    <p:sldId id="31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8687"/>
    <a:srgbClr val="3B8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D44C49-897E-419B-B97B-BF63EADACFB9}"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B622B-06D4-4CFC-92E2-0A1B5667CA01}" type="slidenum">
              <a:rPr lang="en-US" smtClean="0"/>
              <a:t>‹#›</a:t>
            </a:fld>
            <a:endParaRPr lang="en-US"/>
          </a:p>
        </p:txBody>
      </p:sp>
    </p:spTree>
    <p:extLst>
      <p:ext uri="{BB962C8B-B14F-4D97-AF65-F5344CB8AC3E}">
        <p14:creationId xmlns:p14="http://schemas.microsoft.com/office/powerpoint/2010/main" val="4246348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44C49-897E-419B-B97B-BF63EADACFB9}"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B622B-06D4-4CFC-92E2-0A1B5667CA01}" type="slidenum">
              <a:rPr lang="en-US" smtClean="0"/>
              <a:t>‹#›</a:t>
            </a:fld>
            <a:endParaRPr lang="en-US"/>
          </a:p>
        </p:txBody>
      </p:sp>
    </p:spTree>
    <p:extLst>
      <p:ext uri="{BB962C8B-B14F-4D97-AF65-F5344CB8AC3E}">
        <p14:creationId xmlns:p14="http://schemas.microsoft.com/office/powerpoint/2010/main" val="49243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44C49-897E-419B-B97B-BF63EADACFB9}"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B622B-06D4-4CFC-92E2-0A1B5667CA01}" type="slidenum">
              <a:rPr lang="en-US" smtClean="0"/>
              <a:t>‹#›</a:t>
            </a:fld>
            <a:endParaRPr lang="en-US"/>
          </a:p>
        </p:txBody>
      </p:sp>
    </p:spTree>
    <p:extLst>
      <p:ext uri="{BB962C8B-B14F-4D97-AF65-F5344CB8AC3E}">
        <p14:creationId xmlns:p14="http://schemas.microsoft.com/office/powerpoint/2010/main" val="30034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44C49-897E-419B-B97B-BF63EADACFB9}"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B622B-06D4-4CFC-92E2-0A1B5667CA01}" type="slidenum">
              <a:rPr lang="en-US" smtClean="0"/>
              <a:t>‹#›</a:t>
            </a:fld>
            <a:endParaRPr lang="en-US"/>
          </a:p>
        </p:txBody>
      </p:sp>
    </p:spTree>
    <p:extLst>
      <p:ext uri="{BB962C8B-B14F-4D97-AF65-F5344CB8AC3E}">
        <p14:creationId xmlns:p14="http://schemas.microsoft.com/office/powerpoint/2010/main" val="308523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44C49-897E-419B-B97B-BF63EADACFB9}"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B622B-06D4-4CFC-92E2-0A1B5667CA01}" type="slidenum">
              <a:rPr lang="en-US" smtClean="0"/>
              <a:t>‹#›</a:t>
            </a:fld>
            <a:endParaRPr lang="en-US"/>
          </a:p>
        </p:txBody>
      </p:sp>
    </p:spTree>
    <p:extLst>
      <p:ext uri="{BB962C8B-B14F-4D97-AF65-F5344CB8AC3E}">
        <p14:creationId xmlns:p14="http://schemas.microsoft.com/office/powerpoint/2010/main" val="2083256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D44C49-897E-419B-B97B-BF63EADACFB9}"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B622B-06D4-4CFC-92E2-0A1B5667CA01}" type="slidenum">
              <a:rPr lang="en-US" smtClean="0"/>
              <a:t>‹#›</a:t>
            </a:fld>
            <a:endParaRPr lang="en-US"/>
          </a:p>
        </p:txBody>
      </p:sp>
    </p:spTree>
    <p:extLst>
      <p:ext uri="{BB962C8B-B14F-4D97-AF65-F5344CB8AC3E}">
        <p14:creationId xmlns:p14="http://schemas.microsoft.com/office/powerpoint/2010/main" val="87269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44C49-897E-419B-B97B-BF63EADACFB9}" type="datetimeFigureOut">
              <a:rPr lang="en-US" smtClean="0"/>
              <a:t>10/22/2017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1B622B-06D4-4CFC-92E2-0A1B5667CA01}" type="slidenum">
              <a:rPr lang="en-US" smtClean="0"/>
              <a:t>‹#›</a:t>
            </a:fld>
            <a:endParaRPr lang="en-US"/>
          </a:p>
        </p:txBody>
      </p:sp>
    </p:spTree>
    <p:extLst>
      <p:ext uri="{BB962C8B-B14F-4D97-AF65-F5344CB8AC3E}">
        <p14:creationId xmlns:p14="http://schemas.microsoft.com/office/powerpoint/2010/main" val="169868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D44C49-897E-419B-B97B-BF63EADACFB9}" type="datetimeFigureOut">
              <a:rPr lang="en-US" smtClean="0"/>
              <a:t>10/22/2017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1B622B-06D4-4CFC-92E2-0A1B5667CA01}" type="slidenum">
              <a:rPr lang="en-US" smtClean="0"/>
              <a:t>‹#›</a:t>
            </a:fld>
            <a:endParaRPr lang="en-US"/>
          </a:p>
        </p:txBody>
      </p:sp>
    </p:spTree>
    <p:extLst>
      <p:ext uri="{BB962C8B-B14F-4D97-AF65-F5344CB8AC3E}">
        <p14:creationId xmlns:p14="http://schemas.microsoft.com/office/powerpoint/2010/main" val="263051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44C49-897E-419B-B97B-BF63EADACFB9}" type="datetimeFigureOut">
              <a:rPr lang="en-US" smtClean="0"/>
              <a:t>10/22/2017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1B622B-06D4-4CFC-92E2-0A1B5667CA01}" type="slidenum">
              <a:rPr lang="en-US" smtClean="0"/>
              <a:t>‹#›</a:t>
            </a:fld>
            <a:endParaRPr lang="en-US"/>
          </a:p>
        </p:txBody>
      </p:sp>
    </p:spTree>
    <p:extLst>
      <p:ext uri="{BB962C8B-B14F-4D97-AF65-F5344CB8AC3E}">
        <p14:creationId xmlns:p14="http://schemas.microsoft.com/office/powerpoint/2010/main" val="4742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44C49-897E-419B-B97B-BF63EADACFB9}"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B622B-06D4-4CFC-92E2-0A1B5667CA01}" type="slidenum">
              <a:rPr lang="en-US" smtClean="0"/>
              <a:t>‹#›</a:t>
            </a:fld>
            <a:endParaRPr lang="en-US"/>
          </a:p>
        </p:txBody>
      </p:sp>
    </p:spTree>
    <p:extLst>
      <p:ext uri="{BB962C8B-B14F-4D97-AF65-F5344CB8AC3E}">
        <p14:creationId xmlns:p14="http://schemas.microsoft.com/office/powerpoint/2010/main" val="355276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44C49-897E-419B-B97B-BF63EADACFB9}"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B622B-06D4-4CFC-92E2-0A1B5667CA01}" type="slidenum">
              <a:rPr lang="en-US" smtClean="0"/>
              <a:t>‹#›</a:t>
            </a:fld>
            <a:endParaRPr lang="en-US"/>
          </a:p>
        </p:txBody>
      </p:sp>
    </p:spTree>
    <p:extLst>
      <p:ext uri="{BB962C8B-B14F-4D97-AF65-F5344CB8AC3E}">
        <p14:creationId xmlns:p14="http://schemas.microsoft.com/office/powerpoint/2010/main" val="174808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44C49-897E-419B-B97B-BF63EADACFB9}" type="datetimeFigureOut">
              <a:rPr lang="en-US" smtClean="0"/>
              <a:t>10/22/2017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B622B-06D4-4CFC-92E2-0A1B5667CA01}" type="slidenum">
              <a:rPr lang="en-US" smtClean="0"/>
              <a:t>‹#›</a:t>
            </a:fld>
            <a:endParaRPr lang="en-US"/>
          </a:p>
        </p:txBody>
      </p:sp>
    </p:spTree>
    <p:extLst>
      <p:ext uri="{BB962C8B-B14F-4D97-AF65-F5344CB8AC3E}">
        <p14:creationId xmlns:p14="http://schemas.microsoft.com/office/powerpoint/2010/main" val="3223981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10908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Scope</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pPr marL="0" lvl="0" indent="0">
              <a:buNone/>
            </a:pPr>
            <a:r>
              <a:rPr lang="en-US" sz="3200" dirty="0">
                <a:solidFill>
                  <a:srgbClr val="3B8787"/>
                </a:solidFill>
              </a:rPr>
              <a:t>User Section</a:t>
            </a:r>
          </a:p>
          <a:p>
            <a:pPr lvl="1"/>
            <a:r>
              <a:rPr lang="en-US" sz="2800" dirty="0">
                <a:solidFill>
                  <a:srgbClr val="3B8787"/>
                </a:solidFill>
              </a:rPr>
              <a:t>Account creation (Employee/Employer)</a:t>
            </a:r>
          </a:p>
          <a:p>
            <a:pPr lvl="1"/>
            <a:r>
              <a:rPr lang="en-US" sz="2800" dirty="0">
                <a:solidFill>
                  <a:srgbClr val="3B8787"/>
                </a:solidFill>
              </a:rPr>
              <a:t>Employee hiring (via hiring requests)</a:t>
            </a:r>
          </a:p>
          <a:p>
            <a:pPr lvl="1"/>
            <a:r>
              <a:rPr lang="en-US" sz="2800" dirty="0">
                <a:solidFill>
                  <a:srgbClr val="3B8787"/>
                </a:solidFill>
              </a:rPr>
              <a:t>Hiring requests (accept/decline offers)</a:t>
            </a:r>
          </a:p>
          <a:p>
            <a:pPr lvl="1"/>
            <a:r>
              <a:rPr lang="en-US" sz="2800" dirty="0">
                <a:solidFill>
                  <a:srgbClr val="3B8787"/>
                </a:solidFill>
              </a:rPr>
              <a:t>Offer negotiations</a:t>
            </a:r>
          </a:p>
          <a:p>
            <a:pPr lvl="1"/>
            <a:r>
              <a:rPr lang="en-US" sz="2800" dirty="0">
                <a:solidFill>
                  <a:srgbClr val="3B8787"/>
                </a:solidFill>
              </a:rPr>
              <a:t>Reviewing and reporting</a:t>
            </a:r>
          </a:p>
          <a:p>
            <a:pPr lvl="1"/>
            <a:r>
              <a:rPr lang="en-US" sz="2800" dirty="0">
                <a:solidFill>
                  <a:srgbClr val="3B8787"/>
                </a:solidFill>
              </a:rPr>
              <a:t>Suggestion box</a:t>
            </a:r>
          </a:p>
          <a:p>
            <a:pPr lvl="1"/>
            <a:r>
              <a:rPr lang="en-US" sz="2800" dirty="0">
                <a:solidFill>
                  <a:srgbClr val="3B8787"/>
                </a:solidFill>
              </a:rPr>
              <a:t>Promos and freebies</a:t>
            </a:r>
          </a:p>
          <a:p>
            <a:pPr lvl="1"/>
            <a:r>
              <a:rPr lang="en-US" sz="2800" dirty="0">
                <a:solidFill>
                  <a:srgbClr val="3B8787"/>
                </a:solidFill>
              </a:rPr>
              <a:t>Account management</a:t>
            </a:r>
          </a:p>
          <a:p>
            <a:endParaRPr lang="en-US" dirty="0"/>
          </a:p>
        </p:txBody>
      </p:sp>
    </p:spTree>
    <p:extLst>
      <p:ext uri="{BB962C8B-B14F-4D97-AF65-F5344CB8AC3E}">
        <p14:creationId xmlns:p14="http://schemas.microsoft.com/office/powerpoint/2010/main" val="3612909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Scope</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pPr marL="0" lvl="0" indent="0">
              <a:buNone/>
            </a:pPr>
            <a:r>
              <a:rPr lang="en-US" sz="3600" dirty="0">
                <a:solidFill>
                  <a:srgbClr val="3B8787"/>
                </a:solidFill>
              </a:rPr>
              <a:t>Administrator </a:t>
            </a:r>
            <a:r>
              <a:rPr lang="en-US" sz="3600" dirty="0" smtClean="0">
                <a:solidFill>
                  <a:srgbClr val="3B8787"/>
                </a:solidFill>
              </a:rPr>
              <a:t>Section</a:t>
            </a:r>
          </a:p>
          <a:p>
            <a:pPr lvl="1"/>
            <a:r>
              <a:rPr lang="en-US" sz="3200" dirty="0" smtClean="0">
                <a:solidFill>
                  <a:srgbClr val="3B8787"/>
                </a:solidFill>
              </a:rPr>
              <a:t>Account </a:t>
            </a:r>
            <a:r>
              <a:rPr lang="en-US" sz="3200" dirty="0">
                <a:solidFill>
                  <a:srgbClr val="3B8787"/>
                </a:solidFill>
              </a:rPr>
              <a:t>Creation (</a:t>
            </a:r>
            <a:r>
              <a:rPr lang="en-US" sz="3200" dirty="0" smtClean="0">
                <a:solidFill>
                  <a:srgbClr val="3B8787"/>
                </a:solidFill>
              </a:rPr>
              <a:t>Administrator)</a:t>
            </a:r>
          </a:p>
          <a:p>
            <a:pPr lvl="1"/>
            <a:r>
              <a:rPr lang="en-US" sz="3200" dirty="0" smtClean="0">
                <a:solidFill>
                  <a:srgbClr val="3B8787"/>
                </a:solidFill>
              </a:rPr>
              <a:t>Summary</a:t>
            </a:r>
            <a:endParaRPr lang="en-US" sz="3200" dirty="0">
              <a:solidFill>
                <a:srgbClr val="3B8787"/>
              </a:solidFill>
            </a:endParaRPr>
          </a:p>
          <a:p>
            <a:pPr lvl="1"/>
            <a:r>
              <a:rPr lang="en-US" sz="3200" dirty="0" smtClean="0">
                <a:solidFill>
                  <a:srgbClr val="3B8787"/>
                </a:solidFill>
              </a:rPr>
              <a:t>Profile Management</a:t>
            </a:r>
          </a:p>
          <a:p>
            <a:pPr lvl="1"/>
            <a:r>
              <a:rPr lang="en-US" sz="3200" dirty="0" smtClean="0">
                <a:solidFill>
                  <a:srgbClr val="3B8787"/>
                </a:solidFill>
              </a:rPr>
              <a:t>Review </a:t>
            </a:r>
            <a:r>
              <a:rPr lang="en-US" sz="3200" dirty="0">
                <a:solidFill>
                  <a:srgbClr val="3B8787"/>
                </a:solidFill>
              </a:rPr>
              <a:t>and report </a:t>
            </a:r>
            <a:r>
              <a:rPr lang="en-US" sz="3200" dirty="0" smtClean="0">
                <a:solidFill>
                  <a:srgbClr val="3B8787"/>
                </a:solidFill>
              </a:rPr>
              <a:t>viewing</a:t>
            </a:r>
          </a:p>
          <a:p>
            <a:pPr lvl="1"/>
            <a:r>
              <a:rPr lang="en-US" sz="3200" dirty="0" smtClean="0">
                <a:solidFill>
                  <a:srgbClr val="3B8787"/>
                </a:solidFill>
              </a:rPr>
              <a:t>Suggestions inbox</a:t>
            </a:r>
          </a:p>
          <a:p>
            <a:pPr lvl="1"/>
            <a:r>
              <a:rPr lang="en-US" sz="3200" dirty="0" smtClean="0">
                <a:solidFill>
                  <a:srgbClr val="3B8787"/>
                </a:solidFill>
              </a:rPr>
              <a:t>Account </a:t>
            </a:r>
            <a:r>
              <a:rPr lang="en-US" sz="3200" dirty="0">
                <a:solidFill>
                  <a:srgbClr val="3B8787"/>
                </a:solidFill>
              </a:rPr>
              <a:t>Management</a:t>
            </a:r>
            <a:r>
              <a:rPr lang="en-US" sz="3600" dirty="0">
                <a:solidFill>
                  <a:srgbClr val="3B8787"/>
                </a:solidFill>
              </a:rPr>
              <a:t>	</a:t>
            </a:r>
          </a:p>
          <a:p>
            <a:pPr marL="0" indent="0">
              <a:buNone/>
            </a:pPr>
            <a:endParaRPr lang="en-US" dirty="0"/>
          </a:p>
        </p:txBody>
      </p:sp>
    </p:spTree>
    <p:extLst>
      <p:ext uri="{BB962C8B-B14F-4D97-AF65-F5344CB8AC3E}">
        <p14:creationId xmlns:p14="http://schemas.microsoft.com/office/powerpoint/2010/main" val="7517253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3"/>
          <p:cNvSpPr>
            <a:spLocks noGrp="1"/>
          </p:cNvSpPr>
          <p:nvPr>
            <p:ph type="title"/>
          </p:nvPr>
        </p:nvSpPr>
        <p:spPr>
          <a:xfrm>
            <a:off x="0" y="528034"/>
            <a:ext cx="12192000" cy="1880315"/>
          </a:xfrm>
        </p:spPr>
        <p:txBody>
          <a:bodyPr>
            <a:normAutofit/>
          </a:bodyPr>
          <a:lstStyle/>
          <a:p>
            <a:pPr algn="ctr"/>
            <a:r>
              <a:rPr lang="en-US" sz="3600" dirty="0" smtClean="0">
                <a:solidFill>
                  <a:schemeClr val="bg1"/>
                </a:solidFill>
                <a:latin typeface="Montserrat" panose="02000505000000020004" pitchFamily="2" charset="0"/>
              </a:rPr>
              <a:t>Feasibility Questions</a:t>
            </a:r>
            <a:endParaRPr lang="en-US" sz="3600" dirty="0">
              <a:solidFill>
                <a:schemeClr val="bg1"/>
              </a:solidFill>
              <a:latin typeface="Montserrat" panose="02000505000000020004" pitchFamily="2" charset="0"/>
            </a:endParaRPr>
          </a:p>
        </p:txBody>
      </p:sp>
    </p:spTree>
    <p:extLst>
      <p:ext uri="{BB962C8B-B14F-4D97-AF65-F5344CB8AC3E}">
        <p14:creationId xmlns:p14="http://schemas.microsoft.com/office/powerpoint/2010/main" val="112872909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Content Placeholder 1"/>
          <p:cNvSpPr>
            <a:spLocks noGrp="1"/>
          </p:cNvSpPr>
          <p:nvPr>
            <p:ph idx="1"/>
          </p:nvPr>
        </p:nvSpPr>
        <p:spPr>
          <a:xfrm>
            <a:off x="838200" y="1825625"/>
            <a:ext cx="10515600" cy="4351338"/>
          </a:xfrm>
        </p:spPr>
        <p:txBody>
          <a:bodyPr>
            <a:normAutofit/>
          </a:bodyPr>
          <a:lstStyle/>
          <a:p>
            <a:pPr marL="0" indent="0" algn="just">
              <a:buNone/>
            </a:pPr>
            <a:r>
              <a:rPr lang="en-US" sz="3200" dirty="0" smtClean="0">
                <a:solidFill>
                  <a:srgbClr val="3C8687"/>
                </a:solidFill>
              </a:rPr>
              <a:t>Users need to make an account to make transactions possible and also for profiling purposes. The fill-up form requires only little information, so that signing up is a no work at all.</a:t>
            </a:r>
            <a:endParaRPr lang="en-US" sz="3200" dirty="0">
              <a:solidFill>
                <a:srgbClr val="3C8687"/>
              </a:solidFill>
            </a:endParaRPr>
          </a:p>
        </p:txBody>
      </p:sp>
      <p:sp>
        <p:nvSpPr>
          <p:cNvPr id="7" name="Title 3"/>
          <p:cNvSpPr>
            <a:spLocks noGrp="1"/>
          </p:cNvSpPr>
          <p:nvPr>
            <p:ph type="title"/>
          </p:nvPr>
        </p:nvSpPr>
        <p:spPr>
          <a:xfrm>
            <a:off x="0" y="218941"/>
            <a:ext cx="3966693" cy="1445989"/>
          </a:xfrm>
        </p:spPr>
        <p:txBody>
          <a:bodyPr>
            <a:normAutofit/>
          </a:bodyPr>
          <a:lstStyle/>
          <a:p>
            <a:pPr algn="r"/>
            <a:r>
              <a:rPr lang="en-US" sz="2800" dirty="0" smtClean="0">
                <a:solidFill>
                  <a:schemeClr val="bg1"/>
                </a:solidFill>
                <a:latin typeface="Montserrat" panose="02000505000000020004" pitchFamily="2" charset="0"/>
              </a:rPr>
              <a:t>  Do</a:t>
            </a:r>
            <a:endParaRPr lang="en-US" sz="2800" dirty="0">
              <a:solidFill>
                <a:schemeClr val="bg1"/>
              </a:solidFill>
              <a:latin typeface="Montserrat" panose="02000505000000020004" pitchFamily="2" charset="0"/>
            </a:endParaRPr>
          </a:p>
        </p:txBody>
      </p:sp>
      <p:sp>
        <p:nvSpPr>
          <p:cNvPr id="8" name="Title 3"/>
          <p:cNvSpPr txBox="1">
            <a:spLocks/>
          </p:cNvSpPr>
          <p:nvPr/>
        </p:nvSpPr>
        <p:spPr>
          <a:xfrm>
            <a:off x="3966693" y="218941"/>
            <a:ext cx="8225307" cy="1445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3C8687"/>
                </a:solidFill>
                <a:latin typeface="Montserrat" panose="02000505000000020004" pitchFamily="2" charset="0"/>
              </a:rPr>
              <a:t>users need an account?</a:t>
            </a:r>
            <a:endParaRPr lang="en-US" sz="2800" dirty="0">
              <a:solidFill>
                <a:srgbClr val="3C8687"/>
              </a:solidFill>
              <a:latin typeface="Montserrat" panose="02000505000000020004" pitchFamily="2" charset="0"/>
            </a:endParaRPr>
          </a:p>
        </p:txBody>
      </p:sp>
    </p:spTree>
    <p:extLst>
      <p:ext uri="{BB962C8B-B14F-4D97-AF65-F5344CB8AC3E}">
        <p14:creationId xmlns:p14="http://schemas.microsoft.com/office/powerpoint/2010/main" val="9039863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Content Placeholder 1"/>
          <p:cNvSpPr>
            <a:spLocks noGrp="1"/>
          </p:cNvSpPr>
          <p:nvPr>
            <p:ph idx="1"/>
          </p:nvPr>
        </p:nvSpPr>
        <p:spPr>
          <a:xfrm>
            <a:off x="838200" y="1825625"/>
            <a:ext cx="10515600" cy="4351338"/>
          </a:xfrm>
        </p:spPr>
        <p:txBody>
          <a:bodyPr>
            <a:normAutofit/>
          </a:bodyPr>
          <a:lstStyle/>
          <a:p>
            <a:pPr marL="0" indent="0" algn="just">
              <a:buNone/>
            </a:pPr>
            <a:r>
              <a:rPr lang="en-US" sz="3200" dirty="0" smtClean="0">
                <a:solidFill>
                  <a:srgbClr val="3C8687"/>
                </a:solidFill>
              </a:rPr>
              <a:t>Currently, there is no membership fee for the website. In future cases, if the membership system will be implemented, the free users will have ads while the member-exclusive content will have no ads and many perks.</a:t>
            </a:r>
            <a:endParaRPr lang="en-US" sz="3200" dirty="0">
              <a:solidFill>
                <a:srgbClr val="3C8687"/>
              </a:solidFill>
            </a:endParaRPr>
          </a:p>
        </p:txBody>
      </p:sp>
      <p:sp>
        <p:nvSpPr>
          <p:cNvPr id="7" name="Title 3"/>
          <p:cNvSpPr>
            <a:spLocks noGrp="1"/>
          </p:cNvSpPr>
          <p:nvPr>
            <p:ph type="title"/>
          </p:nvPr>
        </p:nvSpPr>
        <p:spPr>
          <a:xfrm>
            <a:off x="0" y="218941"/>
            <a:ext cx="3966693" cy="1445989"/>
          </a:xfrm>
        </p:spPr>
        <p:txBody>
          <a:bodyPr>
            <a:normAutofit/>
          </a:bodyPr>
          <a:lstStyle/>
          <a:p>
            <a:pPr algn="r"/>
            <a:r>
              <a:rPr lang="en-US" sz="2800" dirty="0" smtClean="0">
                <a:solidFill>
                  <a:schemeClr val="bg1"/>
                </a:solidFill>
                <a:latin typeface="Montserrat" panose="02000505000000020004" pitchFamily="2" charset="0"/>
              </a:rPr>
              <a:t>Are</a:t>
            </a:r>
            <a:endParaRPr lang="en-US" sz="2800" dirty="0">
              <a:solidFill>
                <a:schemeClr val="bg1"/>
              </a:solidFill>
              <a:latin typeface="Montserrat" panose="02000505000000020004" pitchFamily="2" charset="0"/>
            </a:endParaRPr>
          </a:p>
        </p:txBody>
      </p:sp>
      <p:sp>
        <p:nvSpPr>
          <p:cNvPr id="8" name="Title 3"/>
          <p:cNvSpPr txBox="1">
            <a:spLocks/>
          </p:cNvSpPr>
          <p:nvPr/>
        </p:nvSpPr>
        <p:spPr>
          <a:xfrm>
            <a:off x="3966693" y="218941"/>
            <a:ext cx="8225307" cy="1445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3C8687"/>
                </a:solidFill>
                <a:latin typeface="Montserrat" panose="02000505000000020004" pitchFamily="2" charset="0"/>
              </a:rPr>
              <a:t>there exclusive memberships?</a:t>
            </a:r>
            <a:endParaRPr lang="en-US" sz="2800" dirty="0">
              <a:solidFill>
                <a:srgbClr val="3C8687"/>
              </a:solidFill>
              <a:latin typeface="Montserrat" panose="02000505000000020004" pitchFamily="2" charset="0"/>
            </a:endParaRPr>
          </a:p>
        </p:txBody>
      </p:sp>
    </p:spTree>
    <p:extLst>
      <p:ext uri="{BB962C8B-B14F-4D97-AF65-F5344CB8AC3E}">
        <p14:creationId xmlns:p14="http://schemas.microsoft.com/office/powerpoint/2010/main" val="30296059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Content Placeholder 1"/>
          <p:cNvSpPr>
            <a:spLocks noGrp="1"/>
          </p:cNvSpPr>
          <p:nvPr>
            <p:ph idx="1"/>
          </p:nvPr>
        </p:nvSpPr>
        <p:spPr>
          <a:xfrm>
            <a:off x="838200" y="1825625"/>
            <a:ext cx="10515600" cy="4351338"/>
          </a:xfrm>
        </p:spPr>
        <p:txBody>
          <a:bodyPr>
            <a:normAutofit/>
          </a:bodyPr>
          <a:lstStyle/>
          <a:p>
            <a:pPr marL="0" indent="0" algn="just">
              <a:buNone/>
            </a:pPr>
            <a:r>
              <a:rPr lang="en-US" sz="3200" dirty="0" smtClean="0">
                <a:solidFill>
                  <a:srgbClr val="3C8687"/>
                </a:solidFill>
              </a:rPr>
              <a:t>Once the hiring request is accepted, the employer will make a deal with the employee and the payment will be done in the site. With this process, the website will be able to get the commission from the employee payment, which is in a reasonable percent.</a:t>
            </a:r>
            <a:endParaRPr lang="en-US" sz="3200" dirty="0">
              <a:solidFill>
                <a:srgbClr val="3C8687"/>
              </a:solidFill>
            </a:endParaRPr>
          </a:p>
        </p:txBody>
      </p:sp>
      <p:sp>
        <p:nvSpPr>
          <p:cNvPr id="7" name="Title 3"/>
          <p:cNvSpPr>
            <a:spLocks noGrp="1"/>
          </p:cNvSpPr>
          <p:nvPr>
            <p:ph type="title"/>
          </p:nvPr>
        </p:nvSpPr>
        <p:spPr>
          <a:xfrm>
            <a:off x="0" y="218941"/>
            <a:ext cx="3966693" cy="1445989"/>
          </a:xfrm>
        </p:spPr>
        <p:txBody>
          <a:bodyPr>
            <a:normAutofit/>
          </a:bodyPr>
          <a:lstStyle/>
          <a:p>
            <a:pPr algn="r"/>
            <a:r>
              <a:rPr lang="en-US" sz="2800" dirty="0" smtClean="0">
                <a:solidFill>
                  <a:schemeClr val="bg1"/>
                </a:solidFill>
                <a:latin typeface="Montserrat" panose="02000505000000020004" pitchFamily="2" charset="0"/>
              </a:rPr>
              <a:t>  How</a:t>
            </a:r>
            <a:endParaRPr lang="en-US" sz="2800" dirty="0">
              <a:solidFill>
                <a:schemeClr val="bg1"/>
              </a:solidFill>
              <a:latin typeface="Montserrat" panose="02000505000000020004" pitchFamily="2" charset="0"/>
            </a:endParaRPr>
          </a:p>
        </p:txBody>
      </p:sp>
      <p:sp>
        <p:nvSpPr>
          <p:cNvPr id="8" name="Title 3"/>
          <p:cNvSpPr txBox="1">
            <a:spLocks/>
          </p:cNvSpPr>
          <p:nvPr/>
        </p:nvSpPr>
        <p:spPr>
          <a:xfrm>
            <a:off x="3966693" y="218941"/>
            <a:ext cx="8225307" cy="1445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3C8687"/>
                </a:solidFill>
                <a:latin typeface="Montserrat" panose="02000505000000020004" pitchFamily="2" charset="0"/>
              </a:rPr>
              <a:t>are transactions made?</a:t>
            </a:r>
            <a:endParaRPr lang="en-US" sz="2800" dirty="0">
              <a:solidFill>
                <a:srgbClr val="3C8687"/>
              </a:solidFill>
              <a:latin typeface="Montserrat" panose="02000505000000020004" pitchFamily="2" charset="0"/>
            </a:endParaRPr>
          </a:p>
        </p:txBody>
      </p:sp>
    </p:spTree>
    <p:extLst>
      <p:ext uri="{BB962C8B-B14F-4D97-AF65-F5344CB8AC3E}">
        <p14:creationId xmlns:p14="http://schemas.microsoft.com/office/powerpoint/2010/main" val="31210157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r"/>
            <a:r>
              <a:rPr lang="en-US" sz="2800" dirty="0" smtClean="0">
                <a:solidFill>
                  <a:schemeClr val="bg1"/>
                </a:solidFill>
                <a:latin typeface="Montserrat" panose="02000505000000020004" pitchFamily="2" charset="0"/>
              </a:rPr>
              <a:t>Does</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pPr marL="0" indent="0" algn="just">
              <a:buNone/>
            </a:pPr>
            <a:r>
              <a:rPr lang="en-US" sz="3200" dirty="0" smtClean="0">
                <a:solidFill>
                  <a:srgbClr val="3C8687"/>
                </a:solidFill>
              </a:rPr>
              <a:t>The website supports different kind of browser whether in mobile or in desktop. The most notable browser to be listed here is the IE. Due to the website being constructed with Bootstrap, the minimum requirement for IE browser is its v8 and later, which is the default browser of Windows 7 and is reasonable due to the fact that the Microsoft already drop the Windows XP. </a:t>
            </a:r>
            <a:endParaRPr lang="en-US" sz="3200" dirty="0">
              <a:solidFill>
                <a:srgbClr val="3C8687"/>
              </a:solidFill>
            </a:endParaRPr>
          </a:p>
        </p:txBody>
      </p:sp>
      <p:sp>
        <p:nvSpPr>
          <p:cNvPr id="8" name="Title 3"/>
          <p:cNvSpPr txBox="1">
            <a:spLocks/>
          </p:cNvSpPr>
          <p:nvPr/>
        </p:nvSpPr>
        <p:spPr>
          <a:xfrm>
            <a:off x="3966693" y="218941"/>
            <a:ext cx="8225307" cy="1445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3C8687"/>
                </a:solidFill>
                <a:latin typeface="Montserrat" panose="02000505000000020004" pitchFamily="2" charset="0"/>
              </a:rPr>
              <a:t>it support old browsers?</a:t>
            </a:r>
            <a:endParaRPr lang="en-US" sz="2800" dirty="0">
              <a:solidFill>
                <a:srgbClr val="3C8687"/>
              </a:solidFill>
              <a:latin typeface="Montserrat" panose="02000505000000020004" pitchFamily="2" charset="0"/>
            </a:endParaRPr>
          </a:p>
        </p:txBody>
      </p:sp>
    </p:spTree>
    <p:extLst>
      <p:ext uri="{BB962C8B-B14F-4D97-AF65-F5344CB8AC3E}">
        <p14:creationId xmlns:p14="http://schemas.microsoft.com/office/powerpoint/2010/main" val="36552536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r"/>
            <a:r>
              <a:rPr lang="en-US" sz="2800" dirty="0" smtClean="0">
                <a:solidFill>
                  <a:schemeClr val="bg1"/>
                </a:solidFill>
                <a:latin typeface="Montserrat" panose="02000505000000020004" pitchFamily="2" charset="0"/>
              </a:rPr>
              <a:t>  Is</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pPr marL="0" indent="0" algn="just">
              <a:buNone/>
            </a:pPr>
            <a:r>
              <a:rPr lang="en-US" sz="3200" dirty="0" smtClean="0">
                <a:solidFill>
                  <a:srgbClr val="3C8687"/>
                </a:solidFill>
              </a:rPr>
              <a:t>The website is constructed with Bootstrap and with its elements given the responsiveness, the website adjusts itself based on the current resolution it was viewed on, whether it is on a mobile phone or a computer.</a:t>
            </a:r>
            <a:endParaRPr lang="en-US" sz="3200" dirty="0">
              <a:solidFill>
                <a:srgbClr val="3C8687"/>
              </a:solidFill>
            </a:endParaRPr>
          </a:p>
        </p:txBody>
      </p:sp>
      <p:sp>
        <p:nvSpPr>
          <p:cNvPr id="8" name="Title 3"/>
          <p:cNvSpPr txBox="1">
            <a:spLocks/>
          </p:cNvSpPr>
          <p:nvPr/>
        </p:nvSpPr>
        <p:spPr>
          <a:xfrm>
            <a:off x="3966693" y="218941"/>
            <a:ext cx="8225307" cy="1445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3C8687"/>
                </a:solidFill>
                <a:latin typeface="Montserrat" panose="02000505000000020004" pitchFamily="2" charset="0"/>
              </a:rPr>
              <a:t>i</a:t>
            </a:r>
            <a:r>
              <a:rPr lang="en-US" sz="2800" dirty="0" smtClean="0">
                <a:solidFill>
                  <a:srgbClr val="3C8687"/>
                </a:solidFill>
                <a:latin typeface="Montserrat" panose="02000505000000020004" pitchFamily="2" charset="0"/>
              </a:rPr>
              <a:t>t mobile-responsive?</a:t>
            </a:r>
            <a:endParaRPr lang="en-US" sz="2800" dirty="0">
              <a:solidFill>
                <a:srgbClr val="3C8687"/>
              </a:solidFill>
              <a:latin typeface="Montserrat" panose="02000505000000020004" pitchFamily="2" charset="0"/>
            </a:endParaRPr>
          </a:p>
        </p:txBody>
      </p:sp>
    </p:spTree>
    <p:extLst>
      <p:ext uri="{BB962C8B-B14F-4D97-AF65-F5344CB8AC3E}">
        <p14:creationId xmlns:p14="http://schemas.microsoft.com/office/powerpoint/2010/main" val="25537936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r"/>
            <a:r>
              <a:rPr lang="en-US" sz="2800" dirty="0" smtClean="0">
                <a:solidFill>
                  <a:schemeClr val="bg1"/>
                </a:solidFill>
                <a:latin typeface="Montserrat" panose="02000505000000020004" pitchFamily="2" charset="0"/>
              </a:rPr>
              <a:t>  How</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pPr marL="0" indent="0" algn="just">
              <a:buNone/>
            </a:pPr>
            <a:r>
              <a:rPr lang="en-US" sz="3200" dirty="0" smtClean="0">
                <a:solidFill>
                  <a:srgbClr val="3C8687"/>
                </a:solidFill>
              </a:rPr>
              <a:t>At first, the only source of funds will be the commission rate. Once it got a solid state and viewers, we can implement the ads as a source of additional funds, and also a membership for users. With this, the site will be spared from the effects of ads to the number of visits on the website.</a:t>
            </a:r>
            <a:endParaRPr lang="en-US" sz="3200" dirty="0">
              <a:solidFill>
                <a:srgbClr val="3C8687"/>
              </a:solidFill>
            </a:endParaRPr>
          </a:p>
        </p:txBody>
      </p:sp>
      <p:sp>
        <p:nvSpPr>
          <p:cNvPr id="8" name="Title 3"/>
          <p:cNvSpPr txBox="1">
            <a:spLocks/>
          </p:cNvSpPr>
          <p:nvPr/>
        </p:nvSpPr>
        <p:spPr>
          <a:xfrm>
            <a:off x="3966693" y="218941"/>
            <a:ext cx="8225307" cy="1445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3C8687"/>
                </a:solidFill>
                <a:latin typeface="Montserrat" panose="02000505000000020004" pitchFamily="2" charset="0"/>
              </a:rPr>
              <a:t>w</a:t>
            </a:r>
            <a:r>
              <a:rPr lang="en-US" sz="2800" dirty="0" smtClean="0">
                <a:solidFill>
                  <a:srgbClr val="3C8687"/>
                </a:solidFill>
                <a:latin typeface="Montserrat" panose="02000505000000020004" pitchFamily="2" charset="0"/>
              </a:rPr>
              <a:t>ill you deploy it?</a:t>
            </a:r>
            <a:endParaRPr lang="en-US" sz="2800" dirty="0">
              <a:solidFill>
                <a:srgbClr val="3C8687"/>
              </a:solidFill>
              <a:latin typeface="Montserrat" panose="02000505000000020004" pitchFamily="2" charset="0"/>
            </a:endParaRPr>
          </a:p>
        </p:txBody>
      </p:sp>
    </p:spTree>
    <p:extLst>
      <p:ext uri="{BB962C8B-B14F-4D97-AF65-F5344CB8AC3E}">
        <p14:creationId xmlns:p14="http://schemas.microsoft.com/office/powerpoint/2010/main" val="35743263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r"/>
            <a:r>
              <a:rPr lang="en-US" sz="2800" dirty="0" smtClean="0">
                <a:solidFill>
                  <a:schemeClr val="bg1"/>
                </a:solidFill>
                <a:latin typeface="Montserrat" panose="02000505000000020004" pitchFamily="2" charset="0"/>
              </a:rPr>
              <a:t>  What</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pPr marL="0" indent="0" algn="just">
              <a:buNone/>
            </a:pPr>
            <a:r>
              <a:rPr lang="en-US" sz="3200" dirty="0" smtClean="0">
                <a:solidFill>
                  <a:srgbClr val="3C8687"/>
                </a:solidFill>
              </a:rPr>
              <a:t>In future updates, we can be working with many things, like multi-language support, enhance accessibility, more content, and so on.</a:t>
            </a:r>
            <a:endParaRPr lang="en-US" sz="3200" dirty="0">
              <a:solidFill>
                <a:srgbClr val="3C8687"/>
              </a:solidFill>
            </a:endParaRPr>
          </a:p>
        </p:txBody>
      </p:sp>
      <p:sp>
        <p:nvSpPr>
          <p:cNvPr id="8" name="Title 3"/>
          <p:cNvSpPr txBox="1">
            <a:spLocks/>
          </p:cNvSpPr>
          <p:nvPr/>
        </p:nvSpPr>
        <p:spPr>
          <a:xfrm>
            <a:off x="3966693" y="218941"/>
            <a:ext cx="8225307" cy="1445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3C8687"/>
                </a:solidFill>
                <a:latin typeface="Montserrat" panose="02000505000000020004" pitchFamily="2" charset="0"/>
              </a:rPr>
              <a:t>are your plans for updates?</a:t>
            </a:r>
            <a:endParaRPr lang="en-US" sz="2800" dirty="0">
              <a:solidFill>
                <a:srgbClr val="3C8687"/>
              </a:solidFill>
              <a:latin typeface="Montserrat" panose="02000505000000020004" pitchFamily="2" charset="0"/>
            </a:endParaRPr>
          </a:p>
        </p:txBody>
      </p:sp>
    </p:spTree>
    <p:extLst>
      <p:ext uri="{BB962C8B-B14F-4D97-AF65-F5344CB8AC3E}">
        <p14:creationId xmlns:p14="http://schemas.microsoft.com/office/powerpoint/2010/main" val="23046063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3"/>
          <p:cNvSpPr>
            <a:spLocks noGrp="1"/>
          </p:cNvSpPr>
          <p:nvPr>
            <p:ph type="title"/>
          </p:nvPr>
        </p:nvSpPr>
        <p:spPr>
          <a:xfrm>
            <a:off x="0" y="528034"/>
            <a:ext cx="12192000" cy="1880315"/>
          </a:xfrm>
        </p:spPr>
        <p:txBody>
          <a:bodyPr>
            <a:normAutofit/>
          </a:bodyPr>
          <a:lstStyle/>
          <a:p>
            <a:pPr algn="ctr"/>
            <a:r>
              <a:rPr lang="en-US" sz="3600" dirty="0" smtClean="0">
                <a:solidFill>
                  <a:schemeClr val="bg1"/>
                </a:solidFill>
                <a:latin typeface="Montserrat" panose="02000505000000020004" pitchFamily="2" charset="0"/>
              </a:rPr>
              <a:t>Important Statistical Information</a:t>
            </a:r>
            <a:endParaRPr lang="en-US" sz="3600" dirty="0">
              <a:solidFill>
                <a:schemeClr val="bg1"/>
              </a:solidFill>
              <a:latin typeface="Montserrat" panose="02000505000000020004" pitchFamily="2" charset="0"/>
            </a:endParaRPr>
          </a:p>
        </p:txBody>
      </p:sp>
    </p:spTree>
    <p:extLst>
      <p:ext uri="{BB962C8B-B14F-4D97-AF65-F5344CB8AC3E}">
        <p14:creationId xmlns:p14="http://schemas.microsoft.com/office/powerpoint/2010/main" val="26683498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3"/>
          <p:cNvSpPr>
            <a:spLocks noGrp="1"/>
          </p:cNvSpPr>
          <p:nvPr>
            <p:ph type="title"/>
          </p:nvPr>
        </p:nvSpPr>
        <p:spPr>
          <a:xfrm>
            <a:off x="0" y="528034"/>
            <a:ext cx="12192000" cy="1880315"/>
          </a:xfrm>
        </p:spPr>
        <p:txBody>
          <a:bodyPr>
            <a:normAutofit/>
          </a:bodyPr>
          <a:lstStyle/>
          <a:p>
            <a:pPr algn="ctr"/>
            <a:r>
              <a:rPr lang="en-US" sz="3600" dirty="0" smtClean="0">
                <a:solidFill>
                  <a:schemeClr val="bg1"/>
                </a:solidFill>
                <a:latin typeface="Montserrat" panose="02000505000000020004" pitchFamily="2" charset="0"/>
              </a:rPr>
              <a:t>FEATURES</a:t>
            </a:r>
            <a:endParaRPr lang="en-US" sz="3600" dirty="0">
              <a:solidFill>
                <a:schemeClr val="bg1"/>
              </a:solidFill>
              <a:latin typeface="Montserrat" panose="02000505000000020004" pitchFamily="2" charset="0"/>
            </a:endParaRPr>
          </a:p>
        </p:txBody>
      </p:sp>
    </p:spTree>
    <p:extLst>
      <p:ext uri="{BB962C8B-B14F-4D97-AF65-F5344CB8AC3E}">
        <p14:creationId xmlns:p14="http://schemas.microsoft.com/office/powerpoint/2010/main" val="280148301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User</a:t>
            </a:r>
            <a:br>
              <a:rPr lang="en-US" sz="2800" dirty="0" smtClean="0">
                <a:solidFill>
                  <a:schemeClr val="bg1"/>
                </a:solidFill>
                <a:latin typeface="Montserrat" panose="02000505000000020004" pitchFamily="2" charset="0"/>
              </a:rPr>
            </a:br>
            <a:r>
              <a:rPr lang="en-US" sz="2800" dirty="0" smtClean="0">
                <a:solidFill>
                  <a:schemeClr val="bg1"/>
                </a:solidFill>
                <a:latin typeface="Montserrat" panose="02000505000000020004" pitchFamily="2" charset="0"/>
              </a:rPr>
              <a:t>Section</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lstStyle/>
          <a:p>
            <a:endParaRPr lang="en-US" dirty="0"/>
          </a:p>
        </p:txBody>
      </p:sp>
    </p:spTree>
    <p:extLst>
      <p:ext uri="{BB962C8B-B14F-4D97-AF65-F5344CB8AC3E}">
        <p14:creationId xmlns:p14="http://schemas.microsoft.com/office/powerpoint/2010/main" val="23539185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Administrator</a:t>
            </a:r>
            <a:br>
              <a:rPr lang="en-US" sz="2800" dirty="0" smtClean="0">
                <a:solidFill>
                  <a:schemeClr val="bg1"/>
                </a:solidFill>
                <a:latin typeface="Montserrat" panose="02000505000000020004" pitchFamily="2" charset="0"/>
              </a:rPr>
            </a:br>
            <a:r>
              <a:rPr lang="en-US" sz="2800" dirty="0" smtClean="0">
                <a:solidFill>
                  <a:schemeClr val="bg1"/>
                </a:solidFill>
                <a:latin typeface="Montserrat" panose="02000505000000020004" pitchFamily="2" charset="0"/>
              </a:rPr>
              <a:t>Section</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lstStyle/>
          <a:p>
            <a:endParaRPr lang="en-US" dirty="0"/>
          </a:p>
        </p:txBody>
      </p:sp>
    </p:spTree>
    <p:extLst>
      <p:ext uri="{BB962C8B-B14F-4D97-AF65-F5344CB8AC3E}">
        <p14:creationId xmlns:p14="http://schemas.microsoft.com/office/powerpoint/2010/main" val="343738698"/>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Navigation</a:t>
            </a:r>
            <a:br>
              <a:rPr lang="en-US" sz="2800" dirty="0" smtClean="0">
                <a:solidFill>
                  <a:schemeClr val="bg1"/>
                </a:solidFill>
                <a:latin typeface="Montserrat" panose="02000505000000020004" pitchFamily="2" charset="0"/>
              </a:rPr>
            </a:br>
            <a:r>
              <a:rPr lang="en-US" sz="2800" dirty="0" smtClean="0">
                <a:solidFill>
                  <a:schemeClr val="bg1"/>
                </a:solidFill>
                <a:latin typeface="Montserrat" panose="02000505000000020004" pitchFamily="2" charset="0"/>
              </a:rPr>
              <a:t>Structure</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lstStyle/>
          <a:p>
            <a:endParaRPr lang="en-US" dirty="0"/>
          </a:p>
        </p:txBody>
      </p:sp>
    </p:spTree>
    <p:extLst>
      <p:ext uri="{BB962C8B-B14F-4D97-AF65-F5344CB8AC3E}">
        <p14:creationId xmlns:p14="http://schemas.microsoft.com/office/powerpoint/2010/main" val="1549635691"/>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3"/>
          <p:cNvSpPr>
            <a:spLocks noGrp="1"/>
          </p:cNvSpPr>
          <p:nvPr>
            <p:ph type="title"/>
          </p:nvPr>
        </p:nvSpPr>
        <p:spPr>
          <a:xfrm>
            <a:off x="0" y="528034"/>
            <a:ext cx="12192000" cy="1880315"/>
          </a:xfrm>
        </p:spPr>
        <p:txBody>
          <a:bodyPr>
            <a:normAutofit/>
          </a:bodyPr>
          <a:lstStyle/>
          <a:p>
            <a:pPr algn="ctr"/>
            <a:r>
              <a:rPr lang="en-US" sz="3600" dirty="0" smtClean="0">
                <a:solidFill>
                  <a:schemeClr val="bg1"/>
                </a:solidFill>
                <a:latin typeface="Montserrat" panose="02000505000000020004" pitchFamily="2" charset="0"/>
              </a:rPr>
              <a:t>LAYOUT</a:t>
            </a:r>
            <a:endParaRPr lang="en-US" sz="3600" dirty="0">
              <a:solidFill>
                <a:schemeClr val="bg1"/>
              </a:solidFill>
              <a:latin typeface="Montserrat" panose="02000505000000020004" pitchFamily="2" charset="0"/>
            </a:endParaRPr>
          </a:p>
        </p:txBody>
      </p:sp>
    </p:spTree>
    <p:extLst>
      <p:ext uri="{BB962C8B-B14F-4D97-AF65-F5344CB8AC3E}">
        <p14:creationId xmlns:p14="http://schemas.microsoft.com/office/powerpoint/2010/main" val="261503931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Theme</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lstStyle/>
          <a:p>
            <a:r>
              <a:rPr lang="en-US" dirty="0" smtClean="0">
                <a:solidFill>
                  <a:srgbClr val="3B8787"/>
                </a:solidFill>
              </a:rPr>
              <a:t>The theme is monochromatic, with the color “teal” as the main color along with its lighter and darker shades for contrasting.</a:t>
            </a:r>
          </a:p>
          <a:p>
            <a:r>
              <a:rPr lang="en-US" dirty="0" smtClean="0">
                <a:solidFill>
                  <a:srgbClr val="3B8787"/>
                </a:solidFill>
              </a:rPr>
              <a:t>Neutral colors are also used for specific functions.</a:t>
            </a:r>
          </a:p>
          <a:p>
            <a:r>
              <a:rPr lang="en-US" dirty="0" smtClean="0">
                <a:solidFill>
                  <a:srgbClr val="3B8787"/>
                </a:solidFill>
              </a:rPr>
              <a:t>Warm colors, on the other hand, are used to signify elements that requires attention.</a:t>
            </a:r>
            <a:endParaRPr lang="en-US" dirty="0">
              <a:solidFill>
                <a:srgbClr val="3B8787"/>
              </a:solidFill>
            </a:endParaRPr>
          </a:p>
        </p:txBody>
      </p:sp>
    </p:spTree>
    <p:extLst>
      <p:ext uri="{BB962C8B-B14F-4D97-AF65-F5344CB8AC3E}">
        <p14:creationId xmlns:p14="http://schemas.microsoft.com/office/powerpoint/2010/main" val="20646723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Reason</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lstStyle/>
          <a:p>
            <a:r>
              <a:rPr lang="en-US" dirty="0" smtClean="0">
                <a:solidFill>
                  <a:srgbClr val="3B8787"/>
                </a:solidFill>
              </a:rPr>
              <a:t>The goal is to make the environment a more relaxing one by the use of cool colors.</a:t>
            </a:r>
          </a:p>
          <a:p>
            <a:r>
              <a:rPr lang="en-US" dirty="0" smtClean="0">
                <a:solidFill>
                  <a:srgbClr val="3B8787"/>
                </a:solidFill>
              </a:rPr>
              <a:t>This theory is a great choice as it is already demonstrated to massive social networking sites like Facebook and Twitter.</a:t>
            </a:r>
          </a:p>
          <a:p>
            <a:pPr marL="0" indent="0">
              <a:buNone/>
            </a:pPr>
            <a:endParaRPr lang="en-US" dirty="0">
              <a:solidFill>
                <a:srgbClr val="3B8787"/>
              </a:solidFill>
            </a:endParaRPr>
          </a:p>
        </p:txBody>
      </p:sp>
    </p:spTree>
    <p:extLst>
      <p:ext uri="{BB962C8B-B14F-4D97-AF65-F5344CB8AC3E}">
        <p14:creationId xmlns:p14="http://schemas.microsoft.com/office/powerpoint/2010/main" val="26998947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Design</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r>
              <a:rPr lang="en-US" sz="3200" dirty="0" smtClean="0">
                <a:solidFill>
                  <a:srgbClr val="3B8787"/>
                </a:solidFill>
              </a:rPr>
              <a:t>Informational</a:t>
            </a:r>
          </a:p>
          <a:p>
            <a:pPr marL="0" indent="0">
              <a:buNone/>
            </a:pPr>
            <a:r>
              <a:rPr lang="en-US" sz="3200" dirty="0">
                <a:solidFill>
                  <a:srgbClr val="3B8787"/>
                </a:solidFill>
              </a:rPr>
              <a:t>	</a:t>
            </a:r>
            <a:r>
              <a:rPr lang="en-US" dirty="0" smtClean="0">
                <a:solidFill>
                  <a:srgbClr val="3B8787"/>
                </a:solidFill>
              </a:rPr>
              <a:t>To inform the user what is the website all about.</a:t>
            </a:r>
          </a:p>
          <a:p>
            <a:r>
              <a:rPr lang="en-US" sz="3200" dirty="0" smtClean="0">
                <a:solidFill>
                  <a:srgbClr val="3B8787"/>
                </a:solidFill>
              </a:rPr>
              <a:t>Simplicity</a:t>
            </a:r>
          </a:p>
          <a:p>
            <a:pPr marL="0" indent="0">
              <a:buNone/>
            </a:pPr>
            <a:r>
              <a:rPr lang="en-US" sz="3200" dirty="0">
                <a:solidFill>
                  <a:srgbClr val="3B8787"/>
                </a:solidFill>
              </a:rPr>
              <a:t>	</a:t>
            </a:r>
            <a:r>
              <a:rPr lang="en-US" dirty="0" smtClean="0">
                <a:solidFill>
                  <a:srgbClr val="3B8787"/>
                </a:solidFill>
              </a:rPr>
              <a:t>To ease the navigation of users.</a:t>
            </a:r>
          </a:p>
          <a:p>
            <a:r>
              <a:rPr lang="en-US" sz="3200" dirty="0" smtClean="0">
                <a:solidFill>
                  <a:srgbClr val="3B8787"/>
                </a:solidFill>
              </a:rPr>
              <a:t>Convincing</a:t>
            </a:r>
          </a:p>
          <a:p>
            <a:pPr marL="0" indent="0">
              <a:buNone/>
            </a:pPr>
            <a:r>
              <a:rPr lang="en-US" sz="3200" dirty="0">
                <a:solidFill>
                  <a:srgbClr val="3B8787"/>
                </a:solidFill>
              </a:rPr>
              <a:t>	</a:t>
            </a:r>
            <a:r>
              <a:rPr lang="en-US" dirty="0" smtClean="0">
                <a:solidFill>
                  <a:srgbClr val="3B8787"/>
                </a:solidFill>
              </a:rPr>
              <a:t>To convince the users to join the workforce.</a:t>
            </a:r>
          </a:p>
        </p:txBody>
      </p:sp>
    </p:spTree>
    <p:extLst>
      <p:ext uri="{BB962C8B-B14F-4D97-AF65-F5344CB8AC3E}">
        <p14:creationId xmlns:p14="http://schemas.microsoft.com/office/powerpoint/2010/main" val="22658672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3"/>
          <p:cNvSpPr>
            <a:spLocks noGrp="1"/>
          </p:cNvSpPr>
          <p:nvPr>
            <p:ph type="title"/>
          </p:nvPr>
        </p:nvSpPr>
        <p:spPr>
          <a:xfrm>
            <a:off x="0" y="528034"/>
            <a:ext cx="12192000" cy="1880315"/>
          </a:xfrm>
        </p:spPr>
        <p:txBody>
          <a:bodyPr>
            <a:normAutofit/>
          </a:bodyPr>
          <a:lstStyle/>
          <a:p>
            <a:pPr algn="ctr"/>
            <a:r>
              <a:rPr lang="en-US" sz="3600" dirty="0" smtClean="0">
                <a:solidFill>
                  <a:schemeClr val="bg1"/>
                </a:solidFill>
                <a:latin typeface="Montserrat" panose="02000505000000020004" pitchFamily="2" charset="0"/>
              </a:rPr>
              <a:t>TOOLS</a:t>
            </a:r>
            <a:endParaRPr lang="en-US" sz="3600" dirty="0">
              <a:solidFill>
                <a:schemeClr val="bg1"/>
              </a:solidFill>
              <a:latin typeface="Montserrat" panose="02000505000000020004" pitchFamily="2" charset="0"/>
            </a:endParaRPr>
          </a:p>
        </p:txBody>
      </p:sp>
    </p:spTree>
    <p:extLst>
      <p:ext uri="{BB962C8B-B14F-4D97-AF65-F5344CB8AC3E}">
        <p14:creationId xmlns:p14="http://schemas.microsoft.com/office/powerpoint/2010/main" val="374754803"/>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Project</a:t>
            </a:r>
            <a:br>
              <a:rPr lang="en-US" sz="2800" dirty="0" smtClean="0">
                <a:solidFill>
                  <a:schemeClr val="bg1"/>
                </a:solidFill>
                <a:latin typeface="Montserrat" panose="02000505000000020004" pitchFamily="2" charset="0"/>
              </a:rPr>
            </a:br>
            <a:r>
              <a:rPr lang="en-US" sz="2800" dirty="0" smtClean="0">
                <a:solidFill>
                  <a:schemeClr val="bg1"/>
                </a:solidFill>
                <a:latin typeface="Montserrat" panose="02000505000000020004" pitchFamily="2" charset="0"/>
              </a:rPr>
              <a:t>Management</a:t>
            </a:r>
            <a:endParaRPr lang="en-US" sz="2800" dirty="0">
              <a:solidFill>
                <a:schemeClr val="bg1"/>
              </a:solidFill>
              <a:latin typeface="Montserrat" panose="02000505000000020004" pitchFamily="2" charset="0"/>
            </a:endParaRPr>
          </a:p>
        </p:txBody>
      </p:sp>
      <p:pic>
        <p:nvPicPr>
          <p:cNvPr id="1026" name="Picture 2" descr="Image result for trello"/>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31753" y="2168250"/>
            <a:ext cx="3128493" cy="86635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
          <p:cNvSpPr txBox="1">
            <a:spLocks/>
          </p:cNvSpPr>
          <p:nvPr/>
        </p:nvSpPr>
        <p:spPr>
          <a:xfrm>
            <a:off x="0" y="3265205"/>
            <a:ext cx="12192000" cy="2814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u="sng" dirty="0" smtClean="0">
                <a:solidFill>
                  <a:srgbClr val="3C8687"/>
                </a:solidFill>
              </a:rPr>
              <a:t>www.trello.com/b/OUzg2kjA/hiremetro-bsit-3a-project</a:t>
            </a:r>
            <a:endParaRPr lang="en-US" dirty="0">
              <a:solidFill>
                <a:srgbClr val="3C8687"/>
              </a:solidFill>
            </a:endParaRPr>
          </a:p>
          <a:p>
            <a:pPr marL="0" indent="0" algn="ctr">
              <a:buNone/>
            </a:pPr>
            <a:endParaRPr lang="en-US" dirty="0" smtClean="0">
              <a:solidFill>
                <a:srgbClr val="3B8787"/>
              </a:solidFill>
            </a:endParaRPr>
          </a:p>
        </p:txBody>
      </p:sp>
    </p:spTree>
    <p:extLst>
      <p:ext uri="{BB962C8B-B14F-4D97-AF65-F5344CB8AC3E}">
        <p14:creationId xmlns:p14="http://schemas.microsoft.com/office/powerpoint/2010/main" val="4273409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Statistics</a:t>
            </a:r>
            <a:endParaRPr lang="en-US" sz="2800" dirty="0">
              <a:solidFill>
                <a:schemeClr val="bg1"/>
              </a:solidFill>
              <a:latin typeface="Montserrat" panose="02000505000000020004" pitchFamily="2" charset="0"/>
            </a:endParaRPr>
          </a:p>
        </p:txBody>
      </p:sp>
      <p:sp>
        <p:nvSpPr>
          <p:cNvPr id="7" name="Content Placeholder 1"/>
          <p:cNvSpPr>
            <a:spLocks noGrp="1"/>
          </p:cNvSpPr>
          <p:nvPr>
            <p:ph idx="1"/>
          </p:nvPr>
        </p:nvSpPr>
        <p:spPr>
          <a:xfrm>
            <a:off x="1009918" y="1883871"/>
            <a:ext cx="4802746" cy="4351338"/>
          </a:xfrm>
        </p:spPr>
        <p:txBody>
          <a:bodyPr>
            <a:normAutofit/>
          </a:bodyPr>
          <a:lstStyle/>
          <a:p>
            <a:pPr marL="0" indent="0" algn="r">
              <a:buNone/>
            </a:pPr>
            <a:r>
              <a:rPr lang="en-US" sz="6000" dirty="0" smtClean="0">
                <a:solidFill>
                  <a:srgbClr val="3B8787"/>
                </a:solidFill>
                <a:latin typeface="Montserrat" panose="02000505000000020004" pitchFamily="2" charset="0"/>
              </a:rPr>
              <a:t>3.2 billion</a:t>
            </a:r>
          </a:p>
          <a:p>
            <a:pPr marL="0" indent="0" algn="r">
              <a:buNone/>
            </a:pPr>
            <a:r>
              <a:rPr lang="en-US" sz="6000" dirty="0" smtClean="0">
                <a:solidFill>
                  <a:srgbClr val="3B8787"/>
                </a:solidFill>
                <a:latin typeface="Montserrat" panose="02000505000000020004" pitchFamily="2" charset="0"/>
              </a:rPr>
              <a:t>44.4 million</a:t>
            </a:r>
          </a:p>
          <a:p>
            <a:pPr marL="0" indent="0" algn="r">
              <a:buNone/>
            </a:pPr>
            <a:r>
              <a:rPr lang="en-US" sz="6000" dirty="0" smtClean="0">
                <a:solidFill>
                  <a:srgbClr val="3B8787"/>
                </a:solidFill>
                <a:latin typeface="Montserrat" panose="02000505000000020004" pitchFamily="2" charset="0"/>
              </a:rPr>
              <a:t>2.4 million</a:t>
            </a:r>
            <a:endParaRPr lang="en-US" sz="6000" dirty="0">
              <a:solidFill>
                <a:srgbClr val="3B8787"/>
              </a:solidFill>
              <a:latin typeface="Montserrat" panose="02000505000000020004" pitchFamily="2" charset="0"/>
            </a:endParaRPr>
          </a:p>
        </p:txBody>
      </p:sp>
      <p:sp>
        <p:nvSpPr>
          <p:cNvPr id="9" name="Content Placeholder 1"/>
          <p:cNvSpPr txBox="1">
            <a:spLocks/>
          </p:cNvSpPr>
          <p:nvPr/>
        </p:nvSpPr>
        <p:spPr>
          <a:xfrm>
            <a:off x="5812664" y="1755082"/>
            <a:ext cx="50699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000" dirty="0">
                <a:solidFill>
                  <a:srgbClr val="3B8787"/>
                </a:solidFill>
                <a:latin typeface="Montserrat" panose="02000505000000020004" pitchFamily="2" charset="0"/>
              </a:rPr>
              <a:t>p</a:t>
            </a:r>
            <a:r>
              <a:rPr lang="en-US" sz="3000" dirty="0" smtClean="0">
                <a:solidFill>
                  <a:srgbClr val="3B8787"/>
                </a:solidFill>
                <a:latin typeface="Montserrat" panose="02000505000000020004" pitchFamily="2" charset="0"/>
              </a:rPr>
              <a:t>eople connected to Internet</a:t>
            </a:r>
          </a:p>
          <a:p>
            <a:pPr marL="0" indent="0">
              <a:buFont typeface="Arial" panose="020B0604020202020204" pitchFamily="34" charset="0"/>
              <a:buNone/>
            </a:pPr>
            <a:r>
              <a:rPr lang="en-US" sz="3000" dirty="0" smtClean="0">
                <a:solidFill>
                  <a:srgbClr val="3B8787"/>
                </a:solidFill>
                <a:latin typeface="Montserrat" panose="02000505000000020004" pitchFamily="2" charset="0"/>
              </a:rPr>
              <a:t>Filipinos connected to Internet</a:t>
            </a:r>
            <a:endParaRPr lang="en-US" sz="2000" dirty="0" smtClean="0">
              <a:solidFill>
                <a:srgbClr val="3B8787"/>
              </a:solidFill>
              <a:latin typeface="Montserrat" panose="02000505000000020004" pitchFamily="2" charset="0"/>
            </a:endParaRPr>
          </a:p>
          <a:p>
            <a:pPr marL="0" indent="0">
              <a:buFont typeface="Arial" panose="020B0604020202020204" pitchFamily="34" charset="0"/>
              <a:buNone/>
            </a:pPr>
            <a:endParaRPr lang="en-US" sz="1600" dirty="0" smtClean="0">
              <a:solidFill>
                <a:srgbClr val="3B8787"/>
              </a:solidFill>
              <a:latin typeface="Montserrat" panose="02000505000000020004" pitchFamily="2" charset="0"/>
            </a:endParaRPr>
          </a:p>
          <a:p>
            <a:pPr marL="0" indent="0">
              <a:buFont typeface="Arial" panose="020B0604020202020204" pitchFamily="34" charset="0"/>
              <a:buNone/>
            </a:pPr>
            <a:r>
              <a:rPr lang="en-US" sz="3000" dirty="0" smtClean="0">
                <a:solidFill>
                  <a:srgbClr val="3B8787"/>
                </a:solidFill>
                <a:latin typeface="Montserrat" panose="02000505000000020004" pitchFamily="2" charset="0"/>
              </a:rPr>
              <a:t>unemployed Filipinos</a:t>
            </a:r>
            <a:endParaRPr lang="en-US" sz="3000" dirty="0">
              <a:solidFill>
                <a:srgbClr val="3B8787"/>
              </a:solidFill>
              <a:latin typeface="Montserrat" panose="02000505000000020004" pitchFamily="2" charset="0"/>
            </a:endParaRPr>
          </a:p>
        </p:txBody>
      </p:sp>
    </p:spTree>
    <p:extLst>
      <p:ext uri="{BB962C8B-B14F-4D97-AF65-F5344CB8AC3E}">
        <p14:creationId xmlns:p14="http://schemas.microsoft.com/office/powerpoint/2010/main" val="9550063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1000"/>
                                        <p:tgtEl>
                                          <p:spTgt spid="9">
                                            <p:txEl>
                                              <p:pRg st="0" end="0"/>
                                            </p:txEl>
                                          </p:spTgt>
                                        </p:tgtEl>
                                      </p:cBhvr>
                                    </p:animEffect>
                                    <p:anim calcmode="lin" valueType="num">
                                      <p:cBhvr>
                                        <p:cTn id="1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1000"/>
                                        <p:tgtEl>
                                          <p:spTgt spid="9">
                                            <p:txEl>
                                              <p:pRg st="1" end="1"/>
                                            </p:txEl>
                                          </p:spTgt>
                                        </p:tgtEl>
                                      </p:cBhvr>
                                    </p:animEffect>
                                    <p:anim calcmode="lin" valueType="num">
                                      <p:cBhvr>
                                        <p:cTn id="24"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9"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Repository</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0" y="3915469"/>
            <a:ext cx="12192000" cy="1218005"/>
          </a:xfrm>
        </p:spPr>
        <p:txBody>
          <a:bodyPr/>
          <a:lstStyle/>
          <a:p>
            <a:pPr marL="0" indent="0" algn="ctr">
              <a:buNone/>
            </a:pPr>
            <a:r>
              <a:rPr lang="en-US" u="sng" dirty="0">
                <a:solidFill>
                  <a:srgbClr val="3B8787"/>
                </a:solidFill>
              </a:rPr>
              <a:t>www.github.com/Jhaym04/hiremetro</a:t>
            </a:r>
            <a:endParaRPr lang="en-US" dirty="0">
              <a:solidFill>
                <a:srgbClr val="3B8787"/>
              </a:solidFill>
            </a:endParaRPr>
          </a:p>
        </p:txBody>
      </p:sp>
      <p:pic>
        <p:nvPicPr>
          <p:cNvPr id="2052" name="Picture 4" descr="Image result for githu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9671" y="1883871"/>
            <a:ext cx="1812657" cy="181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0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Client-side</a:t>
            </a:r>
            <a:br>
              <a:rPr lang="en-US" sz="2800" dirty="0" smtClean="0">
                <a:solidFill>
                  <a:schemeClr val="bg1"/>
                </a:solidFill>
                <a:latin typeface="Montserrat" panose="02000505000000020004" pitchFamily="2" charset="0"/>
              </a:rPr>
            </a:br>
            <a:r>
              <a:rPr lang="en-US" sz="2800" dirty="0" smtClean="0">
                <a:solidFill>
                  <a:schemeClr val="bg1"/>
                </a:solidFill>
                <a:latin typeface="Montserrat" panose="02000505000000020004" pitchFamily="2" charset="0"/>
              </a:rPr>
              <a:t>Scripts</a:t>
            </a:r>
            <a:endParaRPr lang="en-US" sz="2800" dirty="0">
              <a:solidFill>
                <a:schemeClr val="bg1"/>
              </a:solidFill>
              <a:latin typeface="Montserrat" panose="02000505000000020004" pitchFamily="2" charset="0"/>
            </a:endParaRPr>
          </a:p>
        </p:txBody>
      </p:sp>
      <p:pic>
        <p:nvPicPr>
          <p:cNvPr id="3078"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688" y="1782136"/>
            <a:ext cx="2346091" cy="234609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8" descr="Image result for cs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0" y="4128227"/>
            <a:ext cx="12192000" cy="523220"/>
          </a:xfrm>
          <a:prstGeom prst="rect">
            <a:avLst/>
          </a:prstGeom>
          <a:noFill/>
        </p:spPr>
        <p:txBody>
          <a:bodyPr wrap="square" rtlCol="0">
            <a:spAutoFit/>
          </a:bodyPr>
          <a:lstStyle/>
          <a:p>
            <a:pPr algn="ctr"/>
            <a:r>
              <a:rPr lang="en-US" sz="2800" dirty="0" smtClean="0">
                <a:solidFill>
                  <a:srgbClr val="3B8787"/>
                </a:solidFill>
              </a:rPr>
              <a:t>HTML 5 for the structure</a:t>
            </a:r>
            <a:endParaRPr lang="en-US" sz="2800" dirty="0">
              <a:solidFill>
                <a:srgbClr val="3B8787"/>
              </a:solidFill>
            </a:endParaRPr>
          </a:p>
        </p:txBody>
      </p:sp>
    </p:spTree>
    <p:extLst>
      <p:ext uri="{BB962C8B-B14F-4D97-AF65-F5344CB8AC3E}">
        <p14:creationId xmlns:p14="http://schemas.microsoft.com/office/powerpoint/2010/main" val="7653067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500"/>
                                        <p:tgtEl>
                                          <p:spTgt spid="307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Client-side</a:t>
            </a:r>
            <a:br>
              <a:rPr lang="en-US" sz="2800" dirty="0" smtClean="0">
                <a:solidFill>
                  <a:schemeClr val="bg1"/>
                </a:solidFill>
                <a:latin typeface="Montserrat" panose="02000505000000020004" pitchFamily="2" charset="0"/>
              </a:rPr>
            </a:br>
            <a:r>
              <a:rPr lang="en-US" sz="2800" dirty="0" smtClean="0">
                <a:solidFill>
                  <a:schemeClr val="bg1"/>
                </a:solidFill>
                <a:latin typeface="Montserrat" panose="02000505000000020004" pitchFamily="2" charset="0"/>
              </a:rPr>
              <a:t>Scripts</a:t>
            </a:r>
            <a:endParaRPr lang="en-US" sz="2800" dirty="0">
              <a:solidFill>
                <a:schemeClr val="bg1"/>
              </a:solidFill>
              <a:latin typeface="Montserrat" panose="02000505000000020004" pitchFamily="2" charset="0"/>
            </a:endParaRPr>
          </a:p>
        </p:txBody>
      </p:sp>
      <p:sp>
        <p:nvSpPr>
          <p:cNvPr id="2" name="AutoShape 8" descr="Image result for cs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946" y="1664930"/>
            <a:ext cx="2248108" cy="22481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0" y="3913038"/>
            <a:ext cx="12192000" cy="523220"/>
          </a:xfrm>
          <a:prstGeom prst="rect">
            <a:avLst/>
          </a:prstGeom>
          <a:noFill/>
        </p:spPr>
        <p:txBody>
          <a:bodyPr wrap="square" rtlCol="0">
            <a:spAutoFit/>
          </a:bodyPr>
          <a:lstStyle/>
          <a:p>
            <a:pPr algn="ctr"/>
            <a:r>
              <a:rPr lang="en-US" sz="2800" dirty="0" smtClean="0">
                <a:solidFill>
                  <a:srgbClr val="3B8787"/>
                </a:solidFill>
              </a:rPr>
              <a:t>CSS 3 for the specific design</a:t>
            </a:r>
            <a:endParaRPr lang="en-US" sz="2800" dirty="0">
              <a:solidFill>
                <a:srgbClr val="3B8787"/>
              </a:solidFill>
            </a:endParaRPr>
          </a:p>
        </p:txBody>
      </p:sp>
    </p:spTree>
    <p:extLst>
      <p:ext uri="{BB962C8B-B14F-4D97-AF65-F5344CB8AC3E}">
        <p14:creationId xmlns:p14="http://schemas.microsoft.com/office/powerpoint/2010/main" val="22769615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2"/>
                                        </p:tgtEl>
                                        <p:attrNameLst>
                                          <p:attrName>style.visibility</p:attrName>
                                        </p:attrNameLst>
                                      </p:cBhvr>
                                      <p:to>
                                        <p:strVal val="visible"/>
                                      </p:to>
                                    </p:set>
                                    <p:animEffect transition="in" filter="fade">
                                      <p:cBhvr>
                                        <p:cTn id="7" dur="500"/>
                                        <p:tgtEl>
                                          <p:spTgt spid="308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Server-side</a:t>
            </a:r>
            <a:br>
              <a:rPr lang="en-US" sz="2800" dirty="0" smtClean="0">
                <a:solidFill>
                  <a:schemeClr val="bg1"/>
                </a:solidFill>
                <a:latin typeface="Montserrat" panose="02000505000000020004" pitchFamily="2" charset="0"/>
              </a:rPr>
            </a:br>
            <a:r>
              <a:rPr lang="en-US" sz="2800" dirty="0" smtClean="0">
                <a:solidFill>
                  <a:schemeClr val="bg1"/>
                </a:solidFill>
                <a:latin typeface="Montserrat" panose="02000505000000020004" pitchFamily="2" charset="0"/>
              </a:rPr>
              <a:t>Scripts</a:t>
            </a:r>
            <a:endParaRPr lang="en-US" sz="2800" dirty="0">
              <a:solidFill>
                <a:schemeClr val="bg1"/>
              </a:solidFill>
              <a:latin typeface="Montserrat" panose="02000505000000020004" pitchFamily="2" charset="0"/>
            </a:endParaRPr>
          </a:p>
        </p:txBody>
      </p:sp>
      <p:pic>
        <p:nvPicPr>
          <p:cNvPr id="4100"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8186" y="2150593"/>
            <a:ext cx="3135627" cy="17141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3864736"/>
            <a:ext cx="12192000" cy="523220"/>
          </a:xfrm>
          <a:prstGeom prst="rect">
            <a:avLst/>
          </a:prstGeom>
          <a:noFill/>
        </p:spPr>
        <p:txBody>
          <a:bodyPr wrap="square" rtlCol="0">
            <a:spAutoFit/>
          </a:bodyPr>
          <a:lstStyle/>
          <a:p>
            <a:pPr algn="ctr"/>
            <a:r>
              <a:rPr lang="en-US" sz="2800" dirty="0" smtClean="0">
                <a:solidFill>
                  <a:srgbClr val="3B8787"/>
                </a:solidFill>
              </a:rPr>
              <a:t>PHP for the server-scripting language</a:t>
            </a:r>
            <a:endParaRPr lang="en-US" sz="2800" dirty="0">
              <a:solidFill>
                <a:srgbClr val="3B8787"/>
              </a:solidFill>
            </a:endParaRPr>
          </a:p>
        </p:txBody>
      </p:sp>
    </p:spTree>
    <p:extLst>
      <p:ext uri="{BB962C8B-B14F-4D97-AF65-F5344CB8AC3E}">
        <p14:creationId xmlns:p14="http://schemas.microsoft.com/office/powerpoint/2010/main" val="35529508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Frameworks</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0" y="3866147"/>
            <a:ext cx="12192000" cy="2310816"/>
          </a:xfrm>
        </p:spPr>
        <p:txBody>
          <a:bodyPr/>
          <a:lstStyle/>
          <a:p>
            <a:pPr marL="0" indent="0" algn="ctr">
              <a:buNone/>
            </a:pPr>
            <a:r>
              <a:rPr lang="en-US" dirty="0" smtClean="0">
                <a:solidFill>
                  <a:srgbClr val="3B8787"/>
                </a:solidFill>
              </a:rPr>
              <a:t>Bootstrap 3 for the client-side framework</a:t>
            </a:r>
            <a:endParaRPr lang="en-US" dirty="0">
              <a:solidFill>
                <a:srgbClr val="3B8787"/>
              </a:solidFill>
            </a:endParaRPr>
          </a:p>
        </p:txBody>
      </p:sp>
      <p:pic>
        <p:nvPicPr>
          <p:cNvPr id="5124" name="Picture 4" descr="Image result for bootstra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589" y="1402471"/>
            <a:ext cx="2598822" cy="259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643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Frameworks</a:t>
            </a:r>
            <a:endParaRPr lang="en-US" sz="2800" dirty="0">
              <a:solidFill>
                <a:schemeClr val="bg1"/>
              </a:solidFill>
              <a:latin typeface="Montserrat" panose="02000505000000020004" pitchFamily="2" charset="0"/>
            </a:endParaRPr>
          </a:p>
        </p:txBody>
      </p:sp>
      <p:pic>
        <p:nvPicPr>
          <p:cNvPr id="5128" name="Picture 8" descr="Image result for codeigni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068" y="2004113"/>
            <a:ext cx="6361864" cy="148644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
          <p:cNvSpPr>
            <a:spLocks noGrp="1"/>
          </p:cNvSpPr>
          <p:nvPr>
            <p:ph idx="1"/>
          </p:nvPr>
        </p:nvSpPr>
        <p:spPr>
          <a:xfrm>
            <a:off x="0" y="3866147"/>
            <a:ext cx="12192000" cy="2310816"/>
          </a:xfrm>
        </p:spPr>
        <p:txBody>
          <a:bodyPr/>
          <a:lstStyle/>
          <a:p>
            <a:pPr marL="0" indent="0" algn="ctr">
              <a:buNone/>
            </a:pPr>
            <a:r>
              <a:rPr lang="en-US" dirty="0" err="1" smtClean="0">
                <a:solidFill>
                  <a:srgbClr val="3B8787"/>
                </a:solidFill>
              </a:rPr>
              <a:t>CodeIgniter</a:t>
            </a:r>
            <a:r>
              <a:rPr lang="en-US" dirty="0" smtClean="0">
                <a:solidFill>
                  <a:srgbClr val="3B8787"/>
                </a:solidFill>
              </a:rPr>
              <a:t> 3 for the server-side framework</a:t>
            </a:r>
            <a:endParaRPr lang="en-US" dirty="0">
              <a:solidFill>
                <a:srgbClr val="3B8787"/>
              </a:solidFill>
            </a:endParaRPr>
          </a:p>
        </p:txBody>
      </p:sp>
    </p:spTree>
    <p:extLst>
      <p:ext uri="{BB962C8B-B14F-4D97-AF65-F5344CB8AC3E}">
        <p14:creationId xmlns:p14="http://schemas.microsoft.com/office/powerpoint/2010/main" val="33273086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Database</a:t>
            </a:r>
            <a:endParaRPr lang="en-US" sz="2800" dirty="0">
              <a:solidFill>
                <a:schemeClr val="bg1"/>
              </a:solidFill>
              <a:latin typeface="Montserrat" panose="02000505000000020004" pitchFamily="2" charset="0"/>
            </a:endParaRPr>
          </a:p>
        </p:txBody>
      </p:sp>
      <p:pic>
        <p:nvPicPr>
          <p:cNvPr id="6146" name="Picture 2" descr="Image result for mysq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580" y="1960394"/>
            <a:ext cx="3684839" cy="190575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
          <p:cNvSpPr>
            <a:spLocks noGrp="1"/>
          </p:cNvSpPr>
          <p:nvPr>
            <p:ph idx="1"/>
          </p:nvPr>
        </p:nvSpPr>
        <p:spPr>
          <a:xfrm>
            <a:off x="0" y="3866147"/>
            <a:ext cx="12192000" cy="2310816"/>
          </a:xfrm>
        </p:spPr>
        <p:txBody>
          <a:bodyPr/>
          <a:lstStyle/>
          <a:p>
            <a:pPr marL="0" indent="0" algn="ctr">
              <a:buNone/>
            </a:pPr>
            <a:r>
              <a:rPr lang="en-US" dirty="0" smtClean="0">
                <a:solidFill>
                  <a:srgbClr val="3B8787"/>
                </a:solidFill>
              </a:rPr>
              <a:t>MySQL for the database</a:t>
            </a:r>
            <a:endParaRPr lang="en-US" dirty="0">
              <a:solidFill>
                <a:srgbClr val="3B8787"/>
              </a:solidFill>
            </a:endParaRPr>
          </a:p>
        </p:txBody>
      </p:sp>
    </p:spTree>
    <p:extLst>
      <p:ext uri="{BB962C8B-B14F-4D97-AF65-F5344CB8AC3E}">
        <p14:creationId xmlns:p14="http://schemas.microsoft.com/office/powerpoint/2010/main" val="2826884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3"/>
          <p:cNvSpPr>
            <a:spLocks noGrp="1"/>
          </p:cNvSpPr>
          <p:nvPr>
            <p:ph type="title"/>
          </p:nvPr>
        </p:nvSpPr>
        <p:spPr>
          <a:xfrm>
            <a:off x="0" y="528034"/>
            <a:ext cx="12192000" cy="1880315"/>
          </a:xfrm>
        </p:spPr>
        <p:txBody>
          <a:bodyPr>
            <a:normAutofit/>
          </a:bodyPr>
          <a:lstStyle/>
          <a:p>
            <a:pPr algn="ctr"/>
            <a:r>
              <a:rPr lang="en-US" sz="3600" dirty="0" smtClean="0">
                <a:solidFill>
                  <a:schemeClr val="bg1"/>
                </a:solidFill>
                <a:latin typeface="Montserrat" panose="02000505000000020004" pitchFamily="2" charset="0"/>
              </a:rPr>
              <a:t>FURTHER INFORMATION</a:t>
            </a:r>
            <a:endParaRPr lang="en-US" sz="3600" dirty="0">
              <a:solidFill>
                <a:schemeClr val="bg1"/>
              </a:solidFill>
              <a:latin typeface="Montserrat" panose="02000505000000020004" pitchFamily="2" charset="0"/>
            </a:endParaRPr>
          </a:p>
        </p:txBody>
      </p:sp>
    </p:spTree>
    <p:extLst>
      <p:ext uri="{BB962C8B-B14F-4D97-AF65-F5344CB8AC3E}">
        <p14:creationId xmlns:p14="http://schemas.microsoft.com/office/powerpoint/2010/main" val="3819025012"/>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Browser</a:t>
            </a:r>
            <a:br>
              <a:rPr lang="en-US" sz="2800" dirty="0" smtClean="0">
                <a:solidFill>
                  <a:schemeClr val="bg1"/>
                </a:solidFill>
                <a:latin typeface="Montserrat" panose="02000505000000020004" pitchFamily="2" charset="0"/>
              </a:rPr>
            </a:br>
            <a:r>
              <a:rPr lang="en-US" sz="2800" dirty="0" smtClean="0">
                <a:solidFill>
                  <a:schemeClr val="bg1"/>
                </a:solidFill>
                <a:latin typeface="Montserrat" panose="02000505000000020004" pitchFamily="2" charset="0"/>
              </a:rPr>
              <a:t>Support</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numCol="2"/>
          <a:lstStyle/>
          <a:p>
            <a:pPr marL="0" indent="0">
              <a:buNone/>
            </a:pPr>
            <a:r>
              <a:rPr lang="en-US" sz="3600" dirty="0" smtClean="0">
                <a:solidFill>
                  <a:srgbClr val="3B8787"/>
                </a:solidFill>
              </a:rPr>
              <a:t>Mobile</a:t>
            </a:r>
          </a:p>
          <a:p>
            <a:pPr lvl="1"/>
            <a:r>
              <a:rPr lang="en-US" sz="3200" dirty="0" smtClean="0">
                <a:solidFill>
                  <a:srgbClr val="3B8787"/>
                </a:solidFill>
              </a:rPr>
              <a:t>Android</a:t>
            </a:r>
          </a:p>
          <a:p>
            <a:pPr lvl="1"/>
            <a:r>
              <a:rPr lang="en-US" sz="3200" dirty="0" smtClean="0">
                <a:solidFill>
                  <a:srgbClr val="3B8787"/>
                </a:solidFill>
              </a:rPr>
              <a:t>IOS</a:t>
            </a:r>
          </a:p>
          <a:p>
            <a:pPr lvl="1"/>
            <a:r>
              <a:rPr lang="en-US" sz="3200" dirty="0" smtClean="0">
                <a:solidFill>
                  <a:srgbClr val="3B8787"/>
                </a:solidFill>
              </a:rPr>
              <a:t>Microsoft</a:t>
            </a:r>
          </a:p>
          <a:p>
            <a:pPr marL="457200" lvl="1" indent="0">
              <a:buNone/>
            </a:pPr>
            <a:endParaRPr lang="en-US" sz="3200" dirty="0" smtClean="0">
              <a:solidFill>
                <a:srgbClr val="3B8787"/>
              </a:solidFill>
            </a:endParaRPr>
          </a:p>
          <a:p>
            <a:pPr marL="457200" lvl="1" indent="0">
              <a:buNone/>
            </a:pPr>
            <a:endParaRPr lang="en-US" sz="3200" dirty="0" smtClean="0">
              <a:solidFill>
                <a:srgbClr val="3B8787"/>
              </a:solidFill>
            </a:endParaRPr>
          </a:p>
          <a:p>
            <a:pPr marL="457200" lvl="1" indent="0">
              <a:buNone/>
            </a:pPr>
            <a:endParaRPr lang="en-US" sz="3200" dirty="0">
              <a:solidFill>
                <a:srgbClr val="3B8787"/>
              </a:solidFill>
            </a:endParaRPr>
          </a:p>
          <a:p>
            <a:pPr marL="457200" lvl="1" indent="0">
              <a:buNone/>
            </a:pPr>
            <a:endParaRPr lang="en-US" sz="3200" dirty="0" smtClean="0">
              <a:solidFill>
                <a:srgbClr val="3B8787"/>
              </a:solidFill>
            </a:endParaRPr>
          </a:p>
          <a:p>
            <a:pPr marL="0" indent="0">
              <a:buNone/>
            </a:pPr>
            <a:r>
              <a:rPr lang="en-US" sz="3600" dirty="0" smtClean="0">
                <a:solidFill>
                  <a:srgbClr val="3B8787"/>
                </a:solidFill>
              </a:rPr>
              <a:t>Desktop</a:t>
            </a:r>
            <a:endParaRPr lang="en-US" sz="3600" dirty="0">
              <a:solidFill>
                <a:srgbClr val="3B8787"/>
              </a:solidFill>
            </a:endParaRPr>
          </a:p>
          <a:p>
            <a:pPr lvl="1"/>
            <a:r>
              <a:rPr lang="en-US" sz="3200" dirty="0">
                <a:solidFill>
                  <a:srgbClr val="3B8787"/>
                </a:solidFill>
              </a:rPr>
              <a:t>Chrome</a:t>
            </a:r>
          </a:p>
          <a:p>
            <a:pPr lvl="1"/>
            <a:r>
              <a:rPr lang="en-US" sz="3200" dirty="0">
                <a:solidFill>
                  <a:srgbClr val="3B8787"/>
                </a:solidFill>
              </a:rPr>
              <a:t>Firefox</a:t>
            </a:r>
          </a:p>
          <a:p>
            <a:pPr lvl="1"/>
            <a:r>
              <a:rPr lang="en-US" sz="3200" dirty="0">
                <a:solidFill>
                  <a:srgbClr val="3B8787"/>
                </a:solidFill>
              </a:rPr>
              <a:t>IE </a:t>
            </a:r>
            <a:r>
              <a:rPr lang="en-US" sz="3200" dirty="0" smtClean="0">
                <a:solidFill>
                  <a:srgbClr val="3B8787"/>
                </a:solidFill>
              </a:rPr>
              <a:t>(v8 and later)</a:t>
            </a:r>
            <a:endParaRPr lang="en-US" sz="3200" dirty="0">
              <a:solidFill>
                <a:srgbClr val="3B8787"/>
              </a:solidFill>
            </a:endParaRPr>
          </a:p>
          <a:p>
            <a:pPr lvl="1"/>
            <a:r>
              <a:rPr lang="en-US" sz="3200" dirty="0" smtClean="0">
                <a:solidFill>
                  <a:srgbClr val="3B8787"/>
                </a:solidFill>
              </a:rPr>
              <a:t>Safari</a:t>
            </a:r>
          </a:p>
          <a:p>
            <a:pPr lvl="1"/>
            <a:r>
              <a:rPr lang="en-US" sz="3200" dirty="0" smtClean="0">
                <a:solidFill>
                  <a:srgbClr val="3B8787"/>
                </a:solidFill>
              </a:rPr>
              <a:t>Opera</a:t>
            </a:r>
            <a:endParaRPr lang="en-US" dirty="0">
              <a:solidFill>
                <a:srgbClr val="3B8787"/>
              </a:solidFill>
            </a:endParaRPr>
          </a:p>
          <a:p>
            <a:pPr marL="457200" lvl="1" indent="0">
              <a:buNone/>
            </a:pPr>
            <a:endParaRPr lang="en-US" dirty="0"/>
          </a:p>
        </p:txBody>
      </p:sp>
    </p:spTree>
    <p:extLst>
      <p:ext uri="{BB962C8B-B14F-4D97-AF65-F5344CB8AC3E}">
        <p14:creationId xmlns:p14="http://schemas.microsoft.com/office/powerpoint/2010/main" val="17333219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animEffect transition="in" filter="fade">
                                      <p:cBhvr>
                                        <p:cTn id="24" dur="500"/>
                                        <p:tgtEl>
                                          <p:spTgt spid="4">
                                            <p:txEl>
                                              <p:pRg st="9" end="9"/>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500"/>
                                        <p:tgtEl>
                                          <p:spTgt spid="4">
                                            <p:txEl>
                                              <p:pRg st="10" end="1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animEffect transition="in" filter="fade">
                                      <p:cBhvr>
                                        <p:cTn id="33" dur="500"/>
                                        <p:tgtEl>
                                          <p:spTgt spid="4">
                                            <p:txEl>
                                              <p:pRg st="12" end="1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animEffect transition="in" filter="fade">
                                      <p:cBhvr>
                                        <p:cTn id="36"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Tools </a:t>
            </a:r>
            <a:r>
              <a:rPr lang="en-US" sz="2800" dirty="0" smtClean="0">
                <a:solidFill>
                  <a:schemeClr val="bg1"/>
                </a:solidFill>
                <a:latin typeface="Montserrat" panose="02000505000000020004" pitchFamily="2" charset="0"/>
              </a:rPr>
              <a:t>Versions</a:t>
            </a:r>
            <a:endParaRPr lang="en-US" sz="2800" dirty="0">
              <a:solidFill>
                <a:schemeClr val="bg1"/>
              </a:solidFill>
              <a:latin typeface="Montserrat" panose="02000505000000020004" pitchFamily="2" charset="0"/>
            </a:endParaRPr>
          </a:p>
        </p:txBody>
      </p:sp>
      <p:sp>
        <p:nvSpPr>
          <p:cNvPr id="2" name="Content Placeholder 1"/>
          <p:cNvSpPr>
            <a:spLocks noGrp="1"/>
          </p:cNvSpPr>
          <p:nvPr>
            <p:ph idx="1"/>
          </p:nvPr>
        </p:nvSpPr>
        <p:spPr/>
        <p:txBody>
          <a:bodyPr>
            <a:normAutofit/>
          </a:bodyPr>
          <a:lstStyle/>
          <a:p>
            <a:r>
              <a:rPr lang="en-US" sz="3200" dirty="0" smtClean="0">
                <a:solidFill>
                  <a:srgbClr val="3B8787"/>
                </a:solidFill>
              </a:rPr>
              <a:t>HTML 5</a:t>
            </a:r>
          </a:p>
          <a:p>
            <a:r>
              <a:rPr lang="en-US" sz="3200" dirty="0" smtClean="0">
                <a:solidFill>
                  <a:srgbClr val="3B8787"/>
                </a:solidFill>
              </a:rPr>
              <a:t>CSS 3</a:t>
            </a:r>
          </a:p>
          <a:p>
            <a:r>
              <a:rPr lang="en-US" sz="3200" dirty="0" smtClean="0">
                <a:solidFill>
                  <a:srgbClr val="3B8787"/>
                </a:solidFill>
              </a:rPr>
              <a:t>PHP 5.6.25</a:t>
            </a:r>
          </a:p>
          <a:p>
            <a:r>
              <a:rPr lang="en-US" sz="3200" dirty="0">
                <a:solidFill>
                  <a:srgbClr val="3B8787"/>
                </a:solidFill>
              </a:rPr>
              <a:t>Bootstrap </a:t>
            </a:r>
            <a:r>
              <a:rPr lang="en-US" sz="3200" dirty="0" smtClean="0">
                <a:solidFill>
                  <a:srgbClr val="3B8787"/>
                </a:solidFill>
              </a:rPr>
              <a:t>3.3.7</a:t>
            </a:r>
          </a:p>
          <a:p>
            <a:r>
              <a:rPr lang="en-US" sz="3200" dirty="0" err="1" smtClean="0">
                <a:solidFill>
                  <a:srgbClr val="3B8787"/>
                </a:solidFill>
              </a:rPr>
              <a:t>CodeIgniter</a:t>
            </a:r>
            <a:r>
              <a:rPr lang="en-US" sz="3200" dirty="0" smtClean="0">
                <a:solidFill>
                  <a:srgbClr val="3B8787"/>
                </a:solidFill>
              </a:rPr>
              <a:t> 3.1.6</a:t>
            </a:r>
          </a:p>
          <a:p>
            <a:r>
              <a:rPr lang="en-US" sz="3200" dirty="0" smtClean="0">
                <a:solidFill>
                  <a:srgbClr val="3B8787"/>
                </a:solidFill>
              </a:rPr>
              <a:t>MySQL 5.7.14</a:t>
            </a:r>
            <a:endParaRPr lang="en-US" sz="3200" dirty="0">
              <a:solidFill>
                <a:srgbClr val="3B8787"/>
              </a:solidFill>
            </a:endParaRPr>
          </a:p>
        </p:txBody>
      </p:sp>
    </p:spTree>
    <p:extLst>
      <p:ext uri="{BB962C8B-B14F-4D97-AF65-F5344CB8AC3E}">
        <p14:creationId xmlns:p14="http://schemas.microsoft.com/office/powerpoint/2010/main" val="16958047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3"/>
          <p:cNvSpPr>
            <a:spLocks noGrp="1"/>
          </p:cNvSpPr>
          <p:nvPr>
            <p:ph type="title"/>
          </p:nvPr>
        </p:nvSpPr>
        <p:spPr>
          <a:xfrm>
            <a:off x="0" y="528034"/>
            <a:ext cx="12192000" cy="1880315"/>
          </a:xfrm>
        </p:spPr>
        <p:txBody>
          <a:bodyPr>
            <a:normAutofit/>
          </a:bodyPr>
          <a:lstStyle/>
          <a:p>
            <a:pPr algn="ctr"/>
            <a:r>
              <a:rPr lang="en-US" sz="3600" dirty="0" smtClean="0">
                <a:solidFill>
                  <a:schemeClr val="bg1"/>
                </a:solidFill>
                <a:latin typeface="Montserrat" panose="02000505000000020004" pitchFamily="2" charset="0"/>
              </a:rPr>
              <a:t>INTRODUCTION</a:t>
            </a:r>
            <a:endParaRPr lang="en-US" sz="3600" dirty="0">
              <a:solidFill>
                <a:schemeClr val="bg1"/>
              </a:solidFill>
              <a:latin typeface="Montserrat" panose="02000505000000020004" pitchFamily="2" charset="0"/>
            </a:endParaRPr>
          </a:p>
        </p:txBody>
      </p:sp>
    </p:spTree>
    <p:extLst>
      <p:ext uri="{BB962C8B-B14F-4D97-AF65-F5344CB8AC3E}">
        <p14:creationId xmlns:p14="http://schemas.microsoft.com/office/powerpoint/2010/main" val="53099630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  What is </a:t>
            </a:r>
            <a:br>
              <a:rPr lang="en-US" sz="2800" dirty="0" smtClean="0">
                <a:solidFill>
                  <a:schemeClr val="bg1"/>
                </a:solidFill>
                <a:latin typeface="Montserrat" panose="02000505000000020004" pitchFamily="2" charset="0"/>
              </a:rPr>
            </a:br>
            <a:r>
              <a:rPr lang="en-US" sz="2800" dirty="0" smtClean="0">
                <a:solidFill>
                  <a:schemeClr val="bg1"/>
                </a:solidFill>
                <a:latin typeface="Montserrat" panose="02000505000000020004" pitchFamily="2" charset="0"/>
              </a:rPr>
              <a:t>Hiremetro?</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pPr marL="0" indent="0" algn="just">
              <a:buNone/>
            </a:pPr>
            <a:r>
              <a:rPr lang="en-US" sz="3600" dirty="0" err="1" smtClean="0">
                <a:solidFill>
                  <a:srgbClr val="3C8687"/>
                </a:solidFill>
              </a:rPr>
              <a:t>Hiremetro</a:t>
            </a:r>
            <a:r>
              <a:rPr lang="en-US" sz="3600" dirty="0" smtClean="0">
                <a:solidFill>
                  <a:srgbClr val="3C8687"/>
                </a:solidFill>
              </a:rPr>
              <a:t> </a:t>
            </a:r>
            <a:r>
              <a:rPr lang="en-US" sz="3600" dirty="0">
                <a:solidFill>
                  <a:srgbClr val="3C8687"/>
                </a:solidFill>
              </a:rPr>
              <a:t>is a proposed job portal website designed to help people get their needed manpower which on the other hand, also helps other people who are looking for a </a:t>
            </a:r>
            <a:r>
              <a:rPr lang="en-US" sz="3600" dirty="0" smtClean="0">
                <a:solidFill>
                  <a:srgbClr val="3C8687"/>
                </a:solidFill>
              </a:rPr>
              <a:t>job.</a:t>
            </a:r>
            <a:endParaRPr lang="en-US" sz="3600" dirty="0">
              <a:solidFill>
                <a:srgbClr val="3C8687"/>
              </a:solidFill>
            </a:endParaRPr>
          </a:p>
        </p:txBody>
      </p:sp>
    </p:spTree>
    <p:extLst>
      <p:ext uri="{BB962C8B-B14F-4D97-AF65-F5344CB8AC3E}">
        <p14:creationId xmlns:p14="http://schemas.microsoft.com/office/powerpoint/2010/main" val="3631274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Purpose</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pPr marL="0" indent="0">
              <a:buNone/>
            </a:pPr>
            <a:r>
              <a:rPr lang="en-US" sz="3600" dirty="0" smtClean="0">
                <a:solidFill>
                  <a:srgbClr val="3C8687"/>
                </a:solidFill>
              </a:rPr>
              <a:t>To help decrease the number of unemployed people, while at the same time, to make the business grow to a more solid state.</a:t>
            </a:r>
            <a:endParaRPr lang="en-US" sz="3600" dirty="0">
              <a:solidFill>
                <a:srgbClr val="3C8687"/>
              </a:solidFill>
            </a:endParaRPr>
          </a:p>
        </p:txBody>
      </p:sp>
    </p:spTree>
    <p:extLst>
      <p:ext uri="{BB962C8B-B14F-4D97-AF65-F5344CB8AC3E}">
        <p14:creationId xmlns:p14="http://schemas.microsoft.com/office/powerpoint/2010/main" val="23944269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Objectives</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pPr lvl="0"/>
            <a:r>
              <a:rPr lang="en-US" dirty="0">
                <a:solidFill>
                  <a:srgbClr val="3B8787"/>
                </a:solidFill>
              </a:rPr>
              <a:t>Give the ease of finding manpower for people especially in urban areas like a big metropolis where finding specific manpower is a difficult job</a:t>
            </a:r>
            <a:r>
              <a:rPr lang="en-US" dirty="0" smtClean="0">
                <a:solidFill>
                  <a:srgbClr val="3B8787"/>
                </a:solidFill>
              </a:rPr>
              <a:t>.</a:t>
            </a:r>
            <a:endParaRPr lang="en-US" dirty="0">
              <a:solidFill>
                <a:srgbClr val="3B8787"/>
              </a:solidFill>
            </a:endParaRPr>
          </a:p>
          <a:p>
            <a:pPr lvl="0"/>
            <a:r>
              <a:rPr lang="en-US" dirty="0">
                <a:solidFill>
                  <a:srgbClr val="3B8787"/>
                </a:solidFill>
              </a:rPr>
              <a:t>Lessen the time and effort wasted in finding manpower that people need</a:t>
            </a:r>
            <a:r>
              <a:rPr lang="en-US" dirty="0" smtClean="0">
                <a:solidFill>
                  <a:srgbClr val="3B8787"/>
                </a:solidFill>
              </a:rPr>
              <a:t>.</a:t>
            </a:r>
            <a:endParaRPr lang="en-US" dirty="0">
              <a:solidFill>
                <a:srgbClr val="3B8787"/>
              </a:solidFill>
            </a:endParaRPr>
          </a:p>
          <a:p>
            <a:pPr lvl="0"/>
            <a:r>
              <a:rPr lang="en-US" dirty="0">
                <a:solidFill>
                  <a:srgbClr val="3B8787"/>
                </a:solidFill>
              </a:rPr>
              <a:t>Provide help to vacant employees to get a job by making them easier to find and hire, especially those who have blue-collared jobs</a:t>
            </a:r>
            <a:r>
              <a:rPr lang="en-US" dirty="0" smtClean="0">
                <a:solidFill>
                  <a:srgbClr val="3B8787"/>
                </a:solidFill>
              </a:rPr>
              <a:t>.</a:t>
            </a:r>
            <a:r>
              <a:rPr lang="en-US" dirty="0">
                <a:solidFill>
                  <a:srgbClr val="3B8787"/>
                </a:solidFill>
              </a:rPr>
              <a:t> </a:t>
            </a:r>
          </a:p>
          <a:p>
            <a:pPr lvl="0"/>
            <a:r>
              <a:rPr lang="en-US" dirty="0">
                <a:solidFill>
                  <a:srgbClr val="3B8787"/>
                </a:solidFill>
              </a:rPr>
              <a:t>Make people feel the assurance of safety by providing them fine and selected employees that they can hire</a:t>
            </a:r>
            <a:r>
              <a:rPr lang="en-US" dirty="0" smtClean="0">
                <a:solidFill>
                  <a:srgbClr val="3B8787"/>
                </a:solidFill>
              </a:rPr>
              <a:t>.</a:t>
            </a:r>
            <a:endParaRPr lang="en-US" dirty="0">
              <a:solidFill>
                <a:srgbClr val="3B8787"/>
              </a:solidFill>
            </a:endParaRPr>
          </a:p>
        </p:txBody>
      </p:sp>
    </p:spTree>
    <p:extLst>
      <p:ext uri="{BB962C8B-B14F-4D97-AF65-F5344CB8AC3E}">
        <p14:creationId xmlns:p14="http://schemas.microsoft.com/office/powerpoint/2010/main" val="21269835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Objectives</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pPr lvl="0"/>
            <a:r>
              <a:rPr lang="en-US" dirty="0">
                <a:solidFill>
                  <a:srgbClr val="3B8787"/>
                </a:solidFill>
              </a:rPr>
              <a:t>Promote the vacant employees more by providing discounts and freebies for the users to boost the transactions that will be made. </a:t>
            </a:r>
          </a:p>
          <a:p>
            <a:pPr lvl="0"/>
            <a:r>
              <a:rPr lang="en-US" dirty="0">
                <a:solidFill>
                  <a:srgbClr val="3B8787"/>
                </a:solidFill>
              </a:rPr>
              <a:t>Encourage people to make comments and suggestions about the employees and the website to improve the quality of service. </a:t>
            </a:r>
          </a:p>
          <a:p>
            <a:r>
              <a:rPr lang="en-US" dirty="0">
                <a:solidFill>
                  <a:srgbClr val="3B8787"/>
                </a:solidFill>
              </a:rPr>
              <a:t>Allow the employees to manage their accounts further more to fix their profiles.</a:t>
            </a:r>
          </a:p>
        </p:txBody>
      </p:sp>
    </p:spTree>
    <p:extLst>
      <p:ext uri="{BB962C8B-B14F-4D97-AF65-F5344CB8AC3E}">
        <p14:creationId xmlns:p14="http://schemas.microsoft.com/office/powerpoint/2010/main" val="37551475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3"/>
          <p:cNvSpPr>
            <a:spLocks noGrp="1"/>
          </p:cNvSpPr>
          <p:nvPr>
            <p:ph type="title"/>
          </p:nvPr>
        </p:nvSpPr>
        <p:spPr>
          <a:xfrm>
            <a:off x="0" y="218941"/>
            <a:ext cx="3966693" cy="1445989"/>
          </a:xfrm>
        </p:spPr>
        <p:txBody>
          <a:bodyPr>
            <a:normAutofit/>
          </a:bodyPr>
          <a:lstStyle/>
          <a:p>
            <a:pPr algn="ctr"/>
            <a:r>
              <a:rPr lang="en-US" sz="2800" dirty="0" smtClean="0">
                <a:solidFill>
                  <a:schemeClr val="bg1"/>
                </a:solidFill>
                <a:latin typeface="Montserrat" panose="02000505000000020004" pitchFamily="2" charset="0"/>
              </a:rPr>
              <a:t>Target</a:t>
            </a:r>
            <a:br>
              <a:rPr lang="en-US" sz="2800" dirty="0" smtClean="0">
                <a:solidFill>
                  <a:schemeClr val="bg1"/>
                </a:solidFill>
                <a:latin typeface="Montserrat" panose="02000505000000020004" pitchFamily="2" charset="0"/>
              </a:rPr>
            </a:br>
            <a:r>
              <a:rPr lang="en-US" sz="2800" dirty="0" smtClean="0">
                <a:solidFill>
                  <a:schemeClr val="bg1"/>
                </a:solidFill>
                <a:latin typeface="Montserrat" panose="02000505000000020004" pitchFamily="2" charset="0"/>
              </a:rPr>
              <a:t>Audience</a:t>
            </a:r>
            <a:endParaRPr lang="en-US" sz="2800" dirty="0">
              <a:solidFill>
                <a:schemeClr val="bg1"/>
              </a:solidFill>
              <a:latin typeface="Montserrat" panose="02000505000000020004" pitchFamily="2" charset="0"/>
            </a:endParaRPr>
          </a:p>
        </p:txBody>
      </p:sp>
      <p:sp>
        <p:nvSpPr>
          <p:cNvPr id="4" name="Content Placeholder 1"/>
          <p:cNvSpPr>
            <a:spLocks noGrp="1"/>
          </p:cNvSpPr>
          <p:nvPr>
            <p:ph idx="1"/>
          </p:nvPr>
        </p:nvSpPr>
        <p:spPr>
          <a:xfrm>
            <a:off x="838200" y="1825625"/>
            <a:ext cx="10515600" cy="4351338"/>
          </a:xfrm>
        </p:spPr>
        <p:txBody>
          <a:bodyPr>
            <a:normAutofit/>
          </a:bodyPr>
          <a:lstStyle/>
          <a:p>
            <a:pPr lvl="0"/>
            <a:r>
              <a:rPr lang="en-US" dirty="0">
                <a:solidFill>
                  <a:srgbClr val="3B8787"/>
                </a:solidFill>
              </a:rPr>
              <a:t>People living in an urban setting (major cities, metropolis, etc.) that needs manpower for certain tasks</a:t>
            </a:r>
            <a:r>
              <a:rPr lang="en-US" dirty="0" smtClean="0">
                <a:solidFill>
                  <a:srgbClr val="3B8787"/>
                </a:solidFill>
              </a:rPr>
              <a:t>.</a:t>
            </a:r>
            <a:endParaRPr lang="en-US" dirty="0">
              <a:solidFill>
                <a:srgbClr val="3B8787"/>
              </a:solidFill>
            </a:endParaRPr>
          </a:p>
          <a:p>
            <a:pPr lvl="0"/>
            <a:r>
              <a:rPr lang="en-US" dirty="0">
                <a:solidFill>
                  <a:srgbClr val="3B8787"/>
                </a:solidFill>
              </a:rPr>
              <a:t>People needing immediate manpower for certain tasks like cleaning, repairing, etc. and events like weddings, birthday celebrations, anniversaries, etc</a:t>
            </a:r>
            <a:r>
              <a:rPr lang="en-US" dirty="0" smtClean="0">
                <a:solidFill>
                  <a:srgbClr val="3B8787"/>
                </a:solidFill>
              </a:rPr>
              <a:t>.</a:t>
            </a:r>
            <a:endParaRPr lang="en-US" dirty="0">
              <a:solidFill>
                <a:srgbClr val="3B8787"/>
              </a:solidFill>
            </a:endParaRPr>
          </a:p>
          <a:p>
            <a:pPr lvl="0"/>
            <a:r>
              <a:rPr lang="en-US" dirty="0">
                <a:solidFill>
                  <a:srgbClr val="3B8787"/>
                </a:solidFill>
              </a:rPr>
              <a:t>Micro businesses owners who needs manpower for their businesses like stores, business centers, etc</a:t>
            </a:r>
            <a:r>
              <a:rPr lang="en-US" dirty="0" smtClean="0">
                <a:solidFill>
                  <a:srgbClr val="3B8787"/>
                </a:solidFill>
              </a:rPr>
              <a:t>.</a:t>
            </a:r>
            <a:endParaRPr lang="en-US" dirty="0">
              <a:solidFill>
                <a:srgbClr val="3B8787"/>
              </a:solidFill>
            </a:endParaRPr>
          </a:p>
          <a:p>
            <a:pPr lvl="0"/>
            <a:r>
              <a:rPr lang="en-US" dirty="0">
                <a:solidFill>
                  <a:srgbClr val="3B8787"/>
                </a:solidFill>
              </a:rPr>
              <a:t>Vacant employees that needs a job, especially those who have blue-collared jobs. </a:t>
            </a:r>
          </a:p>
          <a:p>
            <a:pPr marL="0" indent="0">
              <a:buNone/>
            </a:pPr>
            <a:endParaRPr lang="en-US" dirty="0"/>
          </a:p>
        </p:txBody>
      </p:sp>
    </p:spTree>
    <p:extLst>
      <p:ext uri="{BB962C8B-B14F-4D97-AF65-F5344CB8AC3E}">
        <p14:creationId xmlns:p14="http://schemas.microsoft.com/office/powerpoint/2010/main" val="25395816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848</Words>
  <Application>Microsoft Office PowerPoint</Application>
  <PresentationFormat>Widescreen</PresentationFormat>
  <Paragraphs>127</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Montserrat</vt:lpstr>
      <vt:lpstr>Office Theme</vt:lpstr>
      <vt:lpstr>PowerPoint Presentation</vt:lpstr>
      <vt:lpstr>Important Statistical Information</vt:lpstr>
      <vt:lpstr>Statistics</vt:lpstr>
      <vt:lpstr>INTRODUCTION</vt:lpstr>
      <vt:lpstr>  What is  Hiremetro?</vt:lpstr>
      <vt:lpstr>Purpose</vt:lpstr>
      <vt:lpstr>Objectives</vt:lpstr>
      <vt:lpstr>Objectives</vt:lpstr>
      <vt:lpstr>Target Audience</vt:lpstr>
      <vt:lpstr>Scope</vt:lpstr>
      <vt:lpstr>Scope</vt:lpstr>
      <vt:lpstr>Feasibility Questions</vt:lpstr>
      <vt:lpstr>  Do</vt:lpstr>
      <vt:lpstr>Are</vt:lpstr>
      <vt:lpstr>  How</vt:lpstr>
      <vt:lpstr>Does</vt:lpstr>
      <vt:lpstr>  Is</vt:lpstr>
      <vt:lpstr>  How</vt:lpstr>
      <vt:lpstr>  What</vt:lpstr>
      <vt:lpstr>FEATURES</vt:lpstr>
      <vt:lpstr>User Section</vt:lpstr>
      <vt:lpstr>Administrator Section</vt:lpstr>
      <vt:lpstr>Navigation Structure</vt:lpstr>
      <vt:lpstr>LAYOUT</vt:lpstr>
      <vt:lpstr>Theme</vt:lpstr>
      <vt:lpstr>Reason</vt:lpstr>
      <vt:lpstr>Design</vt:lpstr>
      <vt:lpstr>TOOLS</vt:lpstr>
      <vt:lpstr>Project Management</vt:lpstr>
      <vt:lpstr>Repository</vt:lpstr>
      <vt:lpstr>Client-side Scripts</vt:lpstr>
      <vt:lpstr>Client-side Scripts</vt:lpstr>
      <vt:lpstr>Server-side Scripts</vt:lpstr>
      <vt:lpstr>Frameworks</vt:lpstr>
      <vt:lpstr>Frameworks</vt:lpstr>
      <vt:lpstr>Database</vt:lpstr>
      <vt:lpstr>FURTHER INFORMATION</vt:lpstr>
      <vt:lpstr>Browser Support</vt:lpstr>
      <vt:lpstr>Tools Versions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Hiremetro</dc:title>
  <dc:creator>cynthia</dc:creator>
  <cp:lastModifiedBy>cynthia</cp:lastModifiedBy>
  <cp:revision>137</cp:revision>
  <dcterms:created xsi:type="dcterms:W3CDTF">2017-10-21T11:59:11Z</dcterms:created>
  <dcterms:modified xsi:type="dcterms:W3CDTF">2017-10-22T14:36:41Z</dcterms:modified>
</cp:coreProperties>
</file>