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f59e9af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f59e9af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f59e9afe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f59e9afe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f59e9afe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f59e9afe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f59e9af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f59e9af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f59e9af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f59e9af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46000"/>
            <a:ext cx="85206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Oracle to Trino by AST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72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原理解說與實作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2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Oracle轉</a:t>
            </a:r>
            <a:r>
              <a:rPr lang="zh-TW">
                <a:solidFill>
                  <a:schemeClr val="lt1"/>
                </a:solidFill>
              </a:rPr>
              <a:t>AST</a:t>
            </a:r>
            <a:r>
              <a:rPr lang="zh-TW">
                <a:solidFill>
                  <a:schemeClr val="lt1"/>
                </a:solidFill>
              </a:rPr>
              <a:t>的語法結構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696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00FFFF"/>
                </a:solidFill>
              </a:rPr>
              <a:t>SELECT name FROM users WHERE age &gt; 18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CCCCCC"/>
                </a:solidFill>
              </a:rPr>
              <a:t>假設分析一個簡單的SQL語句，結構會是：</a:t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4420740" y="1770388"/>
            <a:ext cx="2538862" cy="3137360"/>
            <a:chOff x="311700" y="1283725"/>
            <a:chExt cx="3860800" cy="4770925"/>
          </a:xfrm>
        </p:grpSpPr>
        <p:sp>
          <p:nvSpPr>
            <p:cNvPr id="63" name="Google Shape;63;p14"/>
            <p:cNvSpPr txBox="1"/>
            <p:nvPr/>
          </p:nvSpPr>
          <p:spPr>
            <a:xfrm>
              <a:off x="311700" y="1283725"/>
              <a:ext cx="1077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00FFFF"/>
                  </a:solidFill>
                </a:rPr>
                <a:t>SELECT</a:t>
              </a:r>
              <a:endParaRPr sz="1183">
                <a:solidFill>
                  <a:srgbClr val="00FFFF"/>
                </a:solidFill>
              </a:endParaRPr>
            </a:p>
          </p:txBody>
        </p:sp>
        <p:cxnSp>
          <p:nvCxnSpPr>
            <p:cNvPr id="64" name="Google Shape;64;p14"/>
            <p:cNvCxnSpPr>
              <a:stCxn id="63" idx="2"/>
            </p:cNvCxnSpPr>
            <p:nvPr/>
          </p:nvCxnSpPr>
          <p:spPr>
            <a:xfrm>
              <a:off x="850500" y="1745425"/>
              <a:ext cx="4500" cy="217620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850500" y="2068125"/>
              <a:ext cx="452100" cy="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" name="Google Shape;66;p14"/>
            <p:cNvSpPr txBox="1"/>
            <p:nvPr/>
          </p:nvSpPr>
          <p:spPr>
            <a:xfrm>
              <a:off x="1389300" y="1837275"/>
              <a:ext cx="136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00FFFF"/>
                  </a:solidFill>
                </a:rPr>
                <a:t>COLUMNS</a:t>
              </a:r>
              <a:endParaRPr sz="1183">
                <a:solidFill>
                  <a:srgbClr val="00FFFF"/>
                </a:solidFill>
              </a:endParaRPr>
            </a:p>
          </p:txBody>
        </p:sp>
        <p:cxnSp>
          <p:nvCxnSpPr>
            <p:cNvPr id="67" name="Google Shape;67;p14"/>
            <p:cNvCxnSpPr>
              <a:stCxn id="66" idx="2"/>
            </p:cNvCxnSpPr>
            <p:nvPr/>
          </p:nvCxnSpPr>
          <p:spPr>
            <a:xfrm>
              <a:off x="2069550" y="2298975"/>
              <a:ext cx="0" cy="21960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>
              <a:off x="2054000" y="2518575"/>
              <a:ext cx="220200" cy="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" name="Google Shape;69;p14"/>
            <p:cNvSpPr txBox="1"/>
            <p:nvPr/>
          </p:nvSpPr>
          <p:spPr>
            <a:xfrm>
              <a:off x="2327000" y="2287725"/>
              <a:ext cx="7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FFFF00"/>
                  </a:solidFill>
                </a:rPr>
                <a:t>name</a:t>
              </a:r>
              <a:endParaRPr sz="1183">
                <a:solidFill>
                  <a:srgbClr val="FFFF00"/>
                </a:solidFill>
              </a:endParaRPr>
            </a:p>
          </p:txBody>
        </p:sp>
        <p:cxnSp>
          <p:nvCxnSpPr>
            <p:cNvPr id="70" name="Google Shape;70;p14"/>
            <p:cNvCxnSpPr/>
            <p:nvPr/>
          </p:nvCxnSpPr>
          <p:spPr>
            <a:xfrm>
              <a:off x="850500" y="2881775"/>
              <a:ext cx="452100" cy="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" name="Google Shape;71;p14"/>
            <p:cNvSpPr txBox="1"/>
            <p:nvPr/>
          </p:nvSpPr>
          <p:spPr>
            <a:xfrm>
              <a:off x="1483850" y="2650925"/>
              <a:ext cx="136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00FFFF"/>
                  </a:solidFill>
                </a:rPr>
                <a:t>FROM</a:t>
              </a:r>
              <a:endParaRPr sz="1183">
                <a:solidFill>
                  <a:srgbClr val="00FFFF"/>
                </a:solidFill>
              </a:endParaRPr>
            </a:p>
          </p:txBody>
        </p:sp>
        <p:cxnSp>
          <p:nvCxnSpPr>
            <p:cNvPr id="72" name="Google Shape;72;p14"/>
            <p:cNvCxnSpPr/>
            <p:nvPr/>
          </p:nvCxnSpPr>
          <p:spPr>
            <a:xfrm>
              <a:off x="2069550" y="3112625"/>
              <a:ext cx="0" cy="21960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>
              <a:off x="2054000" y="3332225"/>
              <a:ext cx="220200" cy="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" name="Google Shape;74;p14"/>
            <p:cNvSpPr txBox="1"/>
            <p:nvPr/>
          </p:nvSpPr>
          <p:spPr>
            <a:xfrm>
              <a:off x="2327000" y="3101375"/>
              <a:ext cx="773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FFFF00"/>
                  </a:solidFill>
                </a:rPr>
                <a:t>users</a:t>
              </a:r>
              <a:endParaRPr sz="1183">
                <a:solidFill>
                  <a:srgbClr val="FFFF00"/>
                </a:solidFill>
              </a:endParaRPr>
            </a:p>
          </p:txBody>
        </p:sp>
        <p:cxnSp>
          <p:nvCxnSpPr>
            <p:cNvPr id="75" name="Google Shape;75;p14"/>
            <p:cNvCxnSpPr/>
            <p:nvPr/>
          </p:nvCxnSpPr>
          <p:spPr>
            <a:xfrm>
              <a:off x="850500" y="3913400"/>
              <a:ext cx="452100" cy="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" name="Google Shape;76;p14"/>
            <p:cNvSpPr txBox="1"/>
            <p:nvPr/>
          </p:nvSpPr>
          <p:spPr>
            <a:xfrm>
              <a:off x="1389300" y="3682550"/>
              <a:ext cx="1360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00FFFF"/>
                  </a:solidFill>
                </a:rPr>
                <a:t>WHERE</a:t>
              </a:r>
              <a:endParaRPr sz="1183">
                <a:solidFill>
                  <a:srgbClr val="00FFFF"/>
                </a:solidFill>
              </a:endParaRPr>
            </a:p>
          </p:txBody>
        </p:sp>
        <p:cxnSp>
          <p:nvCxnSpPr>
            <p:cNvPr id="77" name="Google Shape;77;p14"/>
            <p:cNvCxnSpPr/>
            <p:nvPr/>
          </p:nvCxnSpPr>
          <p:spPr>
            <a:xfrm>
              <a:off x="2069550" y="4057400"/>
              <a:ext cx="0" cy="21960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2054000" y="4277000"/>
              <a:ext cx="220200" cy="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4"/>
            <p:cNvSpPr txBox="1"/>
            <p:nvPr/>
          </p:nvSpPr>
          <p:spPr>
            <a:xfrm>
              <a:off x="2327000" y="4046150"/>
              <a:ext cx="1482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FFFF00"/>
                  </a:solidFill>
                </a:rPr>
                <a:t>CONDITION</a:t>
              </a:r>
              <a:endParaRPr sz="1183">
                <a:solidFill>
                  <a:srgbClr val="FFFF00"/>
                </a:solidFill>
              </a:endParaRPr>
            </a:p>
          </p:txBody>
        </p:sp>
        <p:cxnSp>
          <p:nvCxnSpPr>
            <p:cNvPr id="80" name="Google Shape;80;p14"/>
            <p:cNvCxnSpPr/>
            <p:nvPr/>
          </p:nvCxnSpPr>
          <p:spPr>
            <a:xfrm>
              <a:off x="3066200" y="4507850"/>
              <a:ext cx="0" cy="126930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14"/>
            <p:cNvCxnSpPr/>
            <p:nvPr/>
          </p:nvCxnSpPr>
          <p:spPr>
            <a:xfrm>
              <a:off x="3066200" y="4835650"/>
              <a:ext cx="452100" cy="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/>
            <p:nvPr/>
          </p:nvCxnSpPr>
          <p:spPr>
            <a:xfrm>
              <a:off x="3066200" y="5329725"/>
              <a:ext cx="452100" cy="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/>
            <p:nvPr/>
          </p:nvCxnSpPr>
          <p:spPr>
            <a:xfrm>
              <a:off x="3066200" y="5777150"/>
              <a:ext cx="452100" cy="0"/>
            </a:xfrm>
            <a:prstGeom prst="straightConnector1">
              <a:avLst/>
            </a:prstGeom>
            <a:noFill/>
            <a:ln cap="flat" cmpd="sng" w="18800">
              <a:solidFill>
                <a:srgbClr val="00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4" name="Google Shape;84;p14"/>
            <p:cNvSpPr txBox="1"/>
            <p:nvPr/>
          </p:nvSpPr>
          <p:spPr>
            <a:xfrm>
              <a:off x="3587200" y="4604800"/>
              <a:ext cx="58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FFFF00"/>
                  </a:solidFill>
                </a:rPr>
                <a:t>age</a:t>
              </a:r>
              <a:endParaRPr sz="1183">
                <a:solidFill>
                  <a:srgbClr val="FFFF00"/>
                </a:solidFill>
              </a:endParaRPr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3587200" y="5098875"/>
              <a:ext cx="58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FFFF00"/>
                  </a:solidFill>
                </a:rPr>
                <a:t>&gt;</a:t>
              </a:r>
              <a:endParaRPr sz="1183">
                <a:solidFill>
                  <a:srgbClr val="FFFF00"/>
                </a:solidFill>
              </a:endParaRPr>
            </a:p>
          </p:txBody>
        </p:sp>
        <p:sp>
          <p:nvSpPr>
            <p:cNvPr id="86" name="Google Shape;86;p14"/>
            <p:cNvSpPr txBox="1"/>
            <p:nvPr/>
          </p:nvSpPr>
          <p:spPr>
            <a:xfrm>
              <a:off x="3587200" y="5592950"/>
              <a:ext cx="585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125" lIns="60125" spcFirstLastPara="1" rIns="60125" wrap="square" tIns="601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183">
                  <a:solidFill>
                    <a:srgbClr val="FFFF00"/>
                  </a:solidFill>
                </a:rPr>
                <a:t>18</a:t>
              </a:r>
              <a:endParaRPr sz="1183">
                <a:solidFill>
                  <a:srgbClr val="FFFF00"/>
                </a:solidFill>
              </a:endParaRPr>
            </a:p>
          </p:txBody>
        </p:sp>
      </p:grpSp>
      <p:sp>
        <p:nvSpPr>
          <p:cNvPr id="87" name="Google Shape;87;p14"/>
          <p:cNvSpPr txBox="1"/>
          <p:nvPr/>
        </p:nvSpPr>
        <p:spPr>
          <a:xfrm>
            <a:off x="1180300" y="2277075"/>
            <a:ext cx="2702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FEFEF"/>
                </a:solidFill>
              </a:rPr>
              <a:t>- </a:t>
            </a:r>
            <a:r>
              <a:rPr lang="zh-TW" sz="1800">
                <a:solidFill>
                  <a:srgbClr val="EFEFEF"/>
                </a:solidFill>
              </a:rPr>
              <a:t>樹狀結構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FEFEF"/>
                </a:solidFill>
              </a:rPr>
              <a:t>- </a:t>
            </a:r>
            <a:r>
              <a:rPr lang="zh-TW" sz="1800">
                <a:solidFill>
                  <a:srgbClr val="EFEFEF"/>
                </a:solidFill>
              </a:rPr>
              <a:t>兩節點只有為一路徑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FEFEF"/>
                </a:solidFill>
              </a:rPr>
              <a:t>- </a:t>
            </a:r>
            <a:r>
              <a:rPr lang="zh-TW" sz="1800">
                <a:solidFill>
                  <a:srgbClr val="EFEFEF"/>
                </a:solidFill>
              </a:rPr>
              <a:t>沒有環</a:t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FEFEF"/>
                </a:solidFill>
              </a:rPr>
              <a:t>- </a:t>
            </a:r>
            <a:r>
              <a:rPr lang="zh-TW" sz="1800">
                <a:solidFill>
                  <a:srgbClr val="EFEFEF"/>
                </a:solidFill>
              </a:rPr>
              <a:t>有明確父子關係</a:t>
            </a:r>
            <a:endParaRPr sz="1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11700" y="696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- </a:t>
            </a:r>
            <a:r>
              <a:rPr lang="zh-TW">
                <a:solidFill>
                  <a:srgbClr val="EFEFEF"/>
                </a:solidFill>
              </a:rPr>
              <a:t>上下文無關文法（Context-Free Grammar）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- 每個SQL語句都可以表示為一個語法樹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EFEFEF"/>
                </a:solidFill>
              </a:rPr>
              <a:t>- 每個SQL字串符split成各個tokens，整個過程基於FSM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311700" y="12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形式語言理論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289600" y="2215550"/>
            <a:ext cx="4564800" cy="2055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一個有限狀態機為 </a:t>
            </a:r>
            <a:r>
              <a:rPr i="1"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(</a:t>
            </a:r>
            <a:r>
              <a:rPr i="1"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Σ, </a:t>
            </a:r>
            <a:r>
              <a:rPr i="1"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δ</a:t>
            </a: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q0</a:t>
            </a: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，其中</a:t>
            </a:r>
            <a:endParaRPr sz="18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Q</a:t>
            </a: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：有限狀態集合</a:t>
            </a:r>
            <a:endParaRPr sz="18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Σ：輸入字母表</a:t>
            </a:r>
            <a:endParaRPr sz="18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δ： Q × Σ → Q ：狀態轉移函數</a:t>
            </a:r>
            <a:endParaRPr sz="18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q0 ∈ Q：初始狀態</a:t>
            </a:r>
            <a:endParaRPr sz="18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 ⊆ Q：接受狀態集合</a:t>
            </a:r>
            <a:endParaRPr sz="1800"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12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詞法單元識別流程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506700" y="2470825"/>
            <a:ext cx="262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TOKEN_SELECT, "SELECT"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TOKEN_IDENTIFIER, "name"  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TOKEN_FROM, "FROM"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TOKEN_IDENTIFIER, "users"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92050" y="1625513"/>
            <a:ext cx="1851600" cy="461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FEFEF"/>
                </a:solidFill>
              </a:rPr>
              <a:t>Lexical Analysis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63700" y="841725"/>
            <a:ext cx="25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FFFF"/>
                </a:solidFill>
              </a:rPr>
              <a:t>SELECT name FROM users</a:t>
            </a:r>
            <a:endParaRPr>
              <a:solidFill>
                <a:srgbClr val="00FFFF"/>
              </a:solidFill>
            </a:endParaRPr>
          </a:p>
        </p:txBody>
      </p:sp>
      <p:cxnSp>
        <p:nvCxnSpPr>
          <p:cNvPr id="103" name="Google Shape;103;p16"/>
          <p:cNvCxnSpPr>
            <a:stCxn id="102" idx="2"/>
            <a:endCxn id="101" idx="0"/>
          </p:cNvCxnSpPr>
          <p:nvPr/>
        </p:nvCxnSpPr>
        <p:spPr>
          <a:xfrm>
            <a:off x="1817850" y="1241925"/>
            <a:ext cx="0" cy="383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>
            <a:stCxn id="101" idx="2"/>
            <a:endCxn id="100" idx="0"/>
          </p:cNvCxnSpPr>
          <p:nvPr/>
        </p:nvCxnSpPr>
        <p:spPr>
          <a:xfrm>
            <a:off x="1817850" y="2087213"/>
            <a:ext cx="0" cy="383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6"/>
          <p:cNvSpPr txBox="1"/>
          <p:nvPr/>
        </p:nvSpPr>
        <p:spPr>
          <a:xfrm>
            <a:off x="793650" y="3901125"/>
            <a:ext cx="2048400" cy="461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FEFEF"/>
                </a:solidFill>
              </a:rPr>
              <a:t>Syntactic </a:t>
            </a:r>
            <a:r>
              <a:rPr lang="zh-TW" sz="1800">
                <a:solidFill>
                  <a:srgbClr val="EFEFEF"/>
                </a:solidFill>
              </a:rPr>
              <a:t>Analysis</a:t>
            </a:r>
            <a:endParaRPr sz="1800">
              <a:solidFill>
                <a:srgbClr val="EFEFEF"/>
              </a:solidFill>
            </a:endParaRPr>
          </a:p>
        </p:txBody>
      </p:sp>
      <p:cxnSp>
        <p:nvCxnSpPr>
          <p:cNvPr id="106" name="Google Shape;106;p16"/>
          <p:cNvCxnSpPr>
            <a:stCxn id="100" idx="2"/>
            <a:endCxn id="105" idx="0"/>
          </p:cNvCxnSpPr>
          <p:nvPr/>
        </p:nvCxnSpPr>
        <p:spPr>
          <a:xfrm>
            <a:off x="1817850" y="3517525"/>
            <a:ext cx="0" cy="3837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108" idx="0"/>
            <a:endCxn id="105" idx="2"/>
          </p:cNvCxnSpPr>
          <p:nvPr/>
        </p:nvCxnSpPr>
        <p:spPr>
          <a:xfrm rot="5400000">
            <a:off x="2313900" y="243750"/>
            <a:ext cx="3623100" cy="4615200"/>
          </a:xfrm>
          <a:prstGeom prst="bentConnector5">
            <a:avLst>
              <a:gd fmla="val -6572" name="adj1"/>
              <a:gd fmla="val 64897" name="adj2"/>
              <a:gd fmla="val 106570" name="adj3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9" name="Google Shape;109;p16"/>
          <p:cNvSpPr txBox="1"/>
          <p:nvPr/>
        </p:nvSpPr>
        <p:spPr>
          <a:xfrm>
            <a:off x="5491250" y="2470825"/>
            <a:ext cx="2139300" cy="461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EFEFEF"/>
                </a:solidFill>
              </a:rPr>
              <a:t>Semantic Analysis</a:t>
            </a:r>
            <a:endParaRPr sz="1800">
              <a:solidFill>
                <a:srgbClr val="EFEFEF"/>
              </a:solidFill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4143050" y="1052850"/>
            <a:ext cx="4835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FFFF"/>
                </a:solidFill>
              </a:rPr>
              <a:t>&lt;select_statement&gt; = SELECT &lt;column_list&gt; FROM &lt;table_name&gt;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FFFF"/>
                </a:solidFill>
              </a:rPr>
              <a:t>&lt;column_list&gt;  = &lt;identifier&gt;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FFFF"/>
                </a:solidFill>
              </a:rPr>
              <a:t>&lt;table_name&gt; = &lt;identifier&gt;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FFFF"/>
                </a:solidFill>
              </a:rPr>
              <a:t>&lt;identifier&gt; = TOKEN_IDENTIFIER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4033800" y="739800"/>
            <a:ext cx="47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遞歸下降解析每個語法規則 A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>
                <a:solidFill>
                  <a:srgbClr val="FF0000"/>
                </a:solidFill>
              </a:rPr>
              <a:t>→</a:t>
            </a:r>
            <a:r>
              <a:rPr lang="zh-TW">
                <a:solidFill>
                  <a:srgbClr val="FF0000"/>
                </a:solidFill>
              </a:rPr>
              <a:t> </a:t>
            </a:r>
            <a:r>
              <a:rPr lang="zh-TW">
                <a:solidFill>
                  <a:srgbClr val="FF0000"/>
                </a:solidFill>
              </a:rPr>
              <a:t>α，都對應一個解析函數</a:t>
            </a:r>
            <a:r>
              <a:rPr lang="zh-TW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1" name="Google Shape;111;p16"/>
          <p:cNvCxnSpPr>
            <a:stCxn id="110" idx="2"/>
            <a:endCxn id="109" idx="0"/>
          </p:cNvCxnSpPr>
          <p:nvPr/>
        </p:nvCxnSpPr>
        <p:spPr>
          <a:xfrm>
            <a:off x="6560900" y="2161050"/>
            <a:ext cx="0" cy="309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6"/>
          <p:cNvCxnSpPr>
            <a:stCxn id="109" idx="2"/>
            <a:endCxn id="113" idx="0"/>
          </p:cNvCxnSpPr>
          <p:nvPr/>
        </p:nvCxnSpPr>
        <p:spPr>
          <a:xfrm>
            <a:off x="6560900" y="2932525"/>
            <a:ext cx="0" cy="4755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6"/>
          <p:cNvSpPr txBox="1"/>
          <p:nvPr/>
        </p:nvSpPr>
        <p:spPr>
          <a:xfrm>
            <a:off x="5345900" y="3407950"/>
            <a:ext cx="243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7B7B7"/>
                </a:solidFill>
              </a:rPr>
              <a:t>語意檢查是否合法</a:t>
            </a:r>
            <a:endParaRPr sz="18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7B7B7"/>
                </a:solidFill>
              </a:rPr>
              <a:t>數值類型是否匹配</a:t>
            </a:r>
            <a:endParaRPr sz="1800">
              <a:solidFill>
                <a:srgbClr val="B7B7B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B7B7B7"/>
                </a:solidFill>
              </a:rPr>
              <a:t>作用域是否正確</a:t>
            </a:r>
            <a:endParaRPr sz="18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12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SQLGlot的AST處理機制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139825" y="696775"/>
            <a:ext cx="4260300" cy="4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- </a:t>
            </a:r>
            <a:r>
              <a:rPr lang="zh-TW">
                <a:solidFill>
                  <a:srgbClr val="EFEFEF"/>
                </a:solidFill>
              </a:rPr>
              <a:t>支持各種SQL方言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- Tokenizer</a:t>
            </a:r>
            <a:r>
              <a:rPr lang="zh-TW">
                <a:solidFill>
                  <a:srgbClr val="EFEFEF"/>
                </a:solidFill>
              </a:rPr>
              <a:t>： 處理各種SQL的詞法規則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- Parser： 建構特定AST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- Generator： 由AST轉譯成目標SQL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Class SQLObject：為Tree Node物件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SQLExpr：</a:t>
            </a:r>
            <a:r>
              <a:rPr lang="zh-TW">
                <a:solidFill>
                  <a:srgbClr val="EFEFEF"/>
                </a:solidFill>
              </a:rPr>
              <a:t>表達式Node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SQLStatement：語句Node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EFEFEF"/>
                </a:solidFill>
              </a:rPr>
              <a:t>SQLTableSource：Table來源Node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400125" y="569250"/>
            <a:ext cx="4617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以DFS去Travers以DFS去Traverse，先找出最底層的變量，並做類型檢查。再逐層溯回計算statement clause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00"/>
                </a:solidFill>
              </a:rPr>
              <a:t>因在改寫程式碼之前，必須要先知道子樹內容，故採取Post-Order以實現Node Rewriting和Code Generation</a:t>
            </a:r>
            <a:endParaRPr sz="18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124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SQLGlot的</a:t>
            </a:r>
            <a:r>
              <a:rPr lang="zh-TW">
                <a:solidFill>
                  <a:schemeClr val="lt1"/>
                </a:solidFill>
              </a:rPr>
              <a:t>實際操作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139825" y="696775"/>
            <a:ext cx="8846700" cy="4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(1)</a:t>
            </a:r>
            <a:r>
              <a:rPr lang="zh-TW">
                <a:solidFill>
                  <a:srgbClr val="EFEFEF"/>
                </a:solidFill>
              </a:rPr>
              <a:t> 抽取 MERGE 語句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EFEFEF"/>
                </a:solidFill>
              </a:rPr>
              <a:t>	</a:t>
            </a:r>
            <a:r>
              <a:rPr lang="zh-TW" sz="1400">
                <a:solidFill>
                  <a:srgbClr val="FFFF00"/>
                </a:solidFill>
              </a:rPr>
              <a:t>- </a:t>
            </a:r>
            <a:r>
              <a:rPr lang="zh-TW" sz="1400">
                <a:solidFill>
                  <a:srgbClr val="FFFF00"/>
                </a:solidFill>
              </a:rPr>
              <a:t>re.findall</a:t>
            </a:r>
            <a:r>
              <a:rPr lang="zh-TW" sz="1400">
                <a:solidFill>
                  <a:srgbClr val="FFFF00"/>
                </a:solidFill>
              </a:rPr>
              <a:t>確保抓到MERGE區塊</a:t>
            </a:r>
            <a:endParaRPr sz="1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(2) 字串預處理替換 (針對 Oracle 特定語法做字串替換)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00"/>
                </a:solidFill>
              </a:rPr>
              <a:t>	- </a:t>
            </a:r>
            <a:r>
              <a:rPr lang="zh-TW" sz="1400">
                <a:solidFill>
                  <a:srgbClr val="FFFF00"/>
                </a:solidFill>
              </a:rPr>
              <a:t>將 Oracle 內將 SYSDATE - 1/2（半天前）轉成 Trino 格式的 INTERVAL '12' HOUR</a:t>
            </a:r>
            <a:endParaRPr sz="1400">
              <a:solidFill>
                <a:srgbClr val="FFFF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00"/>
                </a:solidFill>
              </a:rPr>
              <a:t>- 函式 SYSDATE 轉為 Trino 對應 CURRENT_TIMESTAMP</a:t>
            </a:r>
            <a:endParaRPr sz="1400">
              <a:solidFill>
                <a:srgbClr val="FFFF00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00"/>
                </a:solidFill>
              </a:rPr>
              <a:t>- </a:t>
            </a:r>
            <a:r>
              <a:rPr lang="zh-TW" sz="1400">
                <a:solidFill>
                  <a:srgbClr val="FFFF00"/>
                </a:solidFill>
              </a:rPr>
              <a:t>移除 MERGE 中結尾的 WHERE t.eqp_id IS NOT NULL;，改為單純 ;</a:t>
            </a:r>
            <a:endParaRPr sz="1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FFFF00"/>
                </a:solidFill>
              </a:rPr>
              <a:t>	</a:t>
            </a:r>
            <a:endParaRPr sz="14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EFEFEF"/>
                </a:solidFill>
              </a:rPr>
              <a:t>(3) AST 轉譯</a:t>
            </a:r>
            <a:r>
              <a:rPr lang="zh-TW">
                <a:solidFill>
                  <a:srgbClr val="EFEFEF"/>
                </a:solidFill>
              </a:rPr>
              <a:t>（呼叫sqlglot）</a:t>
            </a:r>
            <a:endParaRPr>
              <a:solidFill>
                <a:srgbClr val="EFEFEF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FFFF00"/>
                </a:solidFill>
              </a:rPr>
              <a:t>- </a:t>
            </a:r>
            <a:r>
              <a:rPr lang="zh-TW">
                <a:solidFill>
                  <a:srgbClr val="FFFF00"/>
                </a:solidFill>
              </a:rPr>
              <a:t>sqlglot.transpile(sql, read=”oracle”, write=”trino”)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