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3" r:id="rId4"/>
    <p:sldId id="265" r:id="rId5"/>
    <p:sldId id="266" r:id="rId6"/>
    <p:sldId id="264" r:id="rId7"/>
    <p:sldId id="256" r:id="rId8"/>
    <p:sldId id="257" r:id="rId9"/>
    <p:sldId id="258" r:id="rId10"/>
    <p:sldId id="259" r:id="rId11"/>
    <p:sldId id="267" r:id="rId12"/>
    <p:sldId id="260" r:id="rId13"/>
    <p:sldId id="261" r:id="rId14"/>
    <p:sldId id="269" r:id="rId15"/>
    <p:sldId id="270" r:id="rId16"/>
    <p:sldId id="273" r:id="rId17"/>
    <p:sldId id="268" r:id="rId18"/>
    <p:sldId id="272" r:id="rId19"/>
    <p:sldId id="271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566D1-D920-4000-82B6-0CFE0B85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FEC891-43E5-4E04-85AA-8E8054AF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0C92B-6674-4295-B33E-32A8D92C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5C64E8-AAD8-4778-8EDB-E7F3E411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81C8A-3677-47AD-950E-833A78D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7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CB38F-E7B9-47AB-896F-5869E9D5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E4605-C33C-4DD3-9780-7EFCCE4A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01E1E-EAEC-42B3-88C3-54248A6E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37C65-F953-4EE4-99AB-9CEFCF93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5129D-C96C-4CEA-8D13-2E2921F4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16B5DC-4ECD-4DD2-8621-5F49FF088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F6A056-41CD-4330-A2CD-A4D0B093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5A615-CD5B-476D-A854-44A50E55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C7C0D-E9D3-4122-9CEB-9685457A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8BC8D-188E-4DF6-A85A-F3E3D15C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B04B1-1E10-4BA7-A9EC-E2C941C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D5768-2FA5-4381-8BE3-64557B33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28120-1C25-4DFF-A9DF-42FA65E6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4D647-FC91-4164-9971-D88DE338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9A0A5-9748-416C-AAD0-9058611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3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30229-011C-40D9-9C03-DEF36802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8B0DD-D6C6-4FC4-B958-012C73693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FF538-9E06-4A14-BC7D-C97F993D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5E4E11-7E32-4F95-BCDC-3C8C756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E79E2B-470D-4ECE-93C5-730A2D58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E2CB7-1D9F-48DC-9EF7-1524B2A1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FBA42-4E8E-479B-BAF6-985340EC4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7B7381-06A9-438C-B827-A4F21A0B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232970-9BE2-4DAC-B8C1-A0D287A1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A8962-D93E-497B-91E1-7459FBE4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E1A03-2099-4A19-A351-6A6B751C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4ACD2-840B-472C-BC29-8BF5EE51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CBFCD-2196-4D24-AFA5-2CE63913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BC39A3-DFD2-4F98-A984-DBD5612B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488199-A73D-4162-A1CD-67E97B91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E6FA1E-67F6-4237-9522-34EC584F6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11CB1E-0F67-40A7-A0DA-A7A98D03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652FD4-D4E4-4D42-8526-7A888CC0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DEFFE5-FB43-4681-9E11-DDF27C4E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3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2EC80-3133-4FF1-82E2-DAC12808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68003E-C818-4D7B-83A9-7EBC0AF8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7B17B8-5C86-42B0-9CEF-45182EFC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157CA-5D30-4894-A52A-C33B879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0A36DB-F291-4A1F-8863-5178EDEC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2AB3F2-BAC1-43F8-B176-F8E828C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023534-0B75-4F22-9411-5E326377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C9D7F-76AB-46C4-BA13-62DAABB5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6E95A-5AC7-4BFE-9D24-E7DB466A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FDD54F-6503-4298-9D13-405BF0DA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997BAE-F619-42CD-B886-2117505C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2BF523-A79C-4833-A894-18BE2026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27D70C-E8CF-4A85-B0CF-839A820A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15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5681C-642D-43DB-A2AF-2E5CF828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3450B7-246C-4C45-A806-705620E3A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091EB4-53D7-440F-951C-9C94D7A7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6CBAFD-9C99-4FDB-990A-78E15AE1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18B3DF-D29B-42AD-A894-4EF29AB6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DFEC21-A98A-4E97-ACB1-A6C5111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02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0870DE-BB43-456C-B1DF-0E3AA862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445795-80BB-4E00-8D92-AB5E6EE6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5620B-34BA-42C6-ABB2-E7C3A6EA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FAA2-410A-426F-9F3A-007C9101431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4DCA3-CABE-4987-B9CA-E604611BB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4D5AB-D2E8-40B4-84F0-BE669A29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AC2B-DA96-404C-9349-E6C329AA9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1B828E-412B-45C0-BE86-EF533FBAED93}"/>
              </a:ext>
            </a:extLst>
          </p:cNvPr>
          <p:cNvSpPr/>
          <p:nvPr/>
        </p:nvSpPr>
        <p:spPr>
          <a:xfrm>
            <a:off x="2194932" y="2551837"/>
            <a:ext cx="78021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利用平行程式計算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統計套利的交易策略提案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9F2C87-EAFB-4D89-A349-59BBE15D4FD1}"/>
              </a:ext>
            </a:extLst>
          </p:cNvPr>
          <p:cNvSpPr txBox="1"/>
          <p:nvPr/>
        </p:nvSpPr>
        <p:spPr>
          <a:xfrm>
            <a:off x="0" y="43061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白建濠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李俊寬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、郭宏聖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51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02B418E-4FDE-4DC1-B7EB-9622C7B5BDCB}"/>
                  </a:ext>
                </a:extLst>
              </p:cNvPr>
              <p:cNvSpPr txBox="1"/>
              <p:nvPr/>
            </p:nvSpPr>
            <p:spPr>
              <a:xfrm>
                <a:off x="0" y="580656"/>
                <a:ext cx="12192000" cy="632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那遠期價格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可以暫時先當成期貨價格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則是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所以一個遠期契約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可以暫時先當成期貨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時點的價值可以是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所以任意時間點買賣遠期契約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可以暫時先當成期貨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的給付價格為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，買入遠期契約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可以暫時先當成期貨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、賣出現貨。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，買入現貨、賣出遠期契約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可以暫時先當成期貨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借券賣出現金流入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元，放入銀行存款到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時點得到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；遠期契約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期貨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到期可以得現金流入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，還券先金流出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。故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另一狀況同裡可知。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02B418E-4FDE-4DC1-B7EB-9622C7B5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656"/>
                <a:ext cx="12192000" cy="6321282"/>
              </a:xfrm>
              <a:prstGeom prst="rect">
                <a:avLst/>
              </a:prstGeom>
              <a:blipFill>
                <a:blip r:embed="rId2"/>
                <a:stretch>
                  <a:fillRect l="-1000" t="-579" r="-400" b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2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C0E2E5-03D3-477A-AE54-C338CBB7E9BD}"/>
              </a:ext>
            </a:extLst>
          </p:cNvPr>
          <p:cNvSpPr txBox="1"/>
          <p:nvPr/>
        </p:nvSpPr>
        <p:spPr>
          <a:xfrm>
            <a:off x="0" y="580656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我們求導期貨價格的方式採用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Monte Carlo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方法：由於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，我們可以知道樣本平均趨近於母體平均。所以以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Carlo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的樣本路徑，去模擬多個結果，再取平均。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Monte Carlo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方面我們比較了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Programming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，三種不同架構下的運算效能。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46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83CE63-BF8B-47A4-8BFD-9C2B9027440E}"/>
              </a:ext>
            </a:extLst>
          </p:cNvPr>
          <p:cNvSpPr txBox="1"/>
          <p:nvPr/>
        </p:nvSpPr>
        <p:spPr>
          <a:xfrm>
            <a:off x="0" y="31673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平行化說明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96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03EB9C-0F49-475E-8E42-F244D02D4BE4}"/>
                  </a:ext>
                </a:extLst>
              </p:cNvPr>
              <p:cNvSpPr txBox="1"/>
              <p:nvPr/>
            </p:nvSpPr>
            <p:spPr>
              <a:xfrm>
                <a:off x="0" y="580656"/>
                <a:ext cx="12192000" cy="555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此時如果我們考慮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交易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對手信用風險，為了避免違約交割，交易所對於期貨多採每日交割的方法。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因此遠期契約跟期貨最大差異在於：是否每日交割。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此時期貨的價值應當看成：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+…+</m:t>
                      </m:r>
                      <m:d>
                        <m:d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𝑇</m:t>
                              </m:r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sub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，故期貨價直應改寫成：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×365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365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365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其中的利率會因日而隨機。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03EB9C-0F49-475E-8E42-F244D02D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656"/>
                <a:ext cx="12192000" cy="5554277"/>
              </a:xfrm>
              <a:prstGeom prst="rect">
                <a:avLst/>
              </a:prstGeom>
              <a:blipFill>
                <a:blip r:embed="rId2"/>
                <a:stretch>
                  <a:fillRect l="-900" t="-988" b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58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503368-06E8-4240-A8D3-A33ED402561A}"/>
              </a:ext>
            </a:extLst>
          </p:cNvPr>
          <p:cNvSpPr txBox="1"/>
          <p:nvPr/>
        </p:nvSpPr>
        <p:spPr>
          <a:xfrm>
            <a:off x="0" y="31673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平行化說明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55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78D57D-EDA0-4965-8062-28BDBDB58E4B}"/>
              </a:ext>
            </a:extLst>
          </p:cNvPr>
          <p:cNvSpPr/>
          <p:nvPr/>
        </p:nvSpPr>
        <p:spPr>
          <a:xfrm>
            <a:off x="3997287" y="2828835"/>
            <a:ext cx="41974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Evaluation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93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503368-06E8-4240-A8D3-A33ED402561A}"/>
              </a:ext>
            </a:extLst>
          </p:cNvPr>
          <p:cNvSpPr txBox="1"/>
          <p:nvPr/>
        </p:nvSpPr>
        <p:spPr>
          <a:xfrm>
            <a:off x="0" y="31673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平行化說明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60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4A1A0E-214D-4E32-AA47-8B253531AFBC}"/>
              </a:ext>
            </a:extLst>
          </p:cNvPr>
          <p:cNvSpPr/>
          <p:nvPr/>
        </p:nvSpPr>
        <p:spPr>
          <a:xfrm>
            <a:off x="-48464" y="2828835"/>
            <a:ext cx="122889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Contributions of Each Members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06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36A549-8502-4483-8C2D-31891816F03C}"/>
              </a:ext>
            </a:extLst>
          </p:cNvPr>
          <p:cNvSpPr txBox="1"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白建濠：題目與程式架構設計、數學邏輯推導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李俊寬：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實作與結果測試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郭宏聖：停修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40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4A1A0E-214D-4E32-AA47-8B253531AFBC}"/>
              </a:ext>
            </a:extLst>
          </p:cNvPr>
          <p:cNvSpPr/>
          <p:nvPr/>
        </p:nvSpPr>
        <p:spPr>
          <a:xfrm>
            <a:off x="3915766" y="2828835"/>
            <a:ext cx="43604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3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B8144B-BFBF-4AFA-84E3-6AF8AE715BD3}"/>
              </a:ext>
            </a:extLst>
          </p:cNvPr>
          <p:cNvSpPr/>
          <p:nvPr/>
        </p:nvSpPr>
        <p:spPr>
          <a:xfrm>
            <a:off x="-90046" y="2828835"/>
            <a:ext cx="123721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  <a:r>
              <a:rPr lang="zh-TW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&amp;</a:t>
            </a:r>
            <a:r>
              <a:rPr lang="zh-TW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  <a:endParaRPr lang="zh-TW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29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36A549-8502-4483-8C2D-31891816F03C}"/>
              </a:ext>
            </a:extLst>
          </p:cNvPr>
          <p:cNvSpPr txBox="1"/>
          <p:nvPr/>
        </p:nvSpPr>
        <p:spPr>
          <a:xfrm>
            <a:off x="0" y="144384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對於只有解析解的價格過程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SDE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，原先用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Monte Carlo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可能會有執行過久的疑慮。我們提出可用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方式加速，並且能在交易策略上給予迅速的反應。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實作上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的效能確實優於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的效能，再一次驗證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確實能在交易上發揮作用，並不會因為記憶體傳輸等的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overhead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導致效能不足。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2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B368791-8C89-4897-A818-540C100D21E0}"/>
                  </a:ext>
                </a:extLst>
              </p:cNvPr>
              <p:cNvSpPr txBox="1"/>
              <p:nvPr/>
            </p:nvSpPr>
            <p:spPr>
              <a:xfrm>
                <a:off x="0" y="580656"/>
                <a:ext cx="12192000" cy="5781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已有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的論文是在市場上面找到選擇權跟期貨價格資料，根據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Put-Call Parity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的公式：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𝐶𝑎𝑙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𝑃𝑢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只有同一個時間點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的買賣權和期貨價格不符合上述的等式時，則必然可以套利，如：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885950" lvl="3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𝐶𝑎𝑙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𝑃𝑢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，則買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LHS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RHS</a:t>
                </a:r>
              </a:p>
              <a:p>
                <a:pPr marL="1885950" lvl="3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𝐶𝑎𝑙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𝑃𝑢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，則賣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LHS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RHS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並且利用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GPU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CPU(Single Thread)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，模擬市場交易狀況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需有虛擬交易資料，如買賣五檔價格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，並讓兩種不同處理器去搶單，捕捉套利機會。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B368791-8C89-4897-A818-540C100D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656"/>
                <a:ext cx="12192000" cy="5781006"/>
              </a:xfrm>
              <a:prstGeom prst="rect">
                <a:avLst/>
              </a:prstGeom>
              <a:blipFill>
                <a:blip r:embed="rId2"/>
                <a:stretch>
                  <a:fillRect l="-1000" t="-948" r="-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F767257-FC6F-4DEE-ADDA-4F47481D0D07}"/>
              </a:ext>
            </a:extLst>
          </p:cNvPr>
          <p:cNvSpPr txBox="1"/>
          <p:nvPr/>
        </p:nvSpPr>
        <p:spPr>
          <a:xfrm>
            <a:off x="0" y="580656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：如果商品不要那麼複雜，是一般散戶可以操作的部位呢？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重新只考慮期貨與現貨部分，但是期貨與現貨之間並沒有如同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Put-Call Parity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可利於套利的等式。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考慮衍生性商品是由現貨組成的一個豁然請求權，在市場是完備的狀況下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豁然請求權是可以複製的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，則可以使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Equivalent Martingale Measurement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惟一，即商品的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無套利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價格惟一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否則為一個凸集合，並使價格變為一開區間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將衍生品的價格描述成到期現貨價格的函數，在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Equivalent Martingale Measurement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下，即可計算出無套利價格。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只要無套利價格與市場真實價格不符合，則可以買低賣高進行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統計套利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1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1EDE4B-81F9-4BB1-9936-7558C4A33A67}"/>
              </a:ext>
            </a:extLst>
          </p:cNvPr>
          <p:cNvSpPr txBox="1"/>
          <p:nvPr/>
        </p:nvSpPr>
        <p:spPr>
          <a:xfrm>
            <a:off x="0" y="246171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原因：這些期貨與現貨的高頻資料無法取得，甚至需要購買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上網查詢後得知需要千元至萬元不等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、交易狀況仍要考慮網路與硬體等不確定因素、資料的不易取得導致交易策略無法描述。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變動：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A50C5C-8FE0-4635-A450-2E5B2E88986D}"/>
              </a:ext>
            </a:extLst>
          </p:cNvPr>
          <p:cNvSpPr txBox="1"/>
          <p:nvPr/>
        </p:nvSpPr>
        <p:spPr>
          <a:xfrm>
            <a:off x="4059943" y="34680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虛擬交易所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8CF57F-8EC2-4331-BC7A-AB4C12BD02E2}"/>
              </a:ext>
            </a:extLst>
          </p:cNvPr>
          <p:cNvCxnSpPr>
            <a:stCxn id="6" idx="2"/>
          </p:cNvCxnSpPr>
          <p:nvPr/>
        </p:nvCxnSpPr>
        <p:spPr>
          <a:xfrm flipH="1">
            <a:off x="4921717" y="3929668"/>
            <a:ext cx="1" cy="50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DD7EF3-19C5-4977-93E8-A957D6B2B1C1}"/>
              </a:ext>
            </a:extLst>
          </p:cNvPr>
          <p:cNvSpPr txBox="1"/>
          <p:nvPr/>
        </p:nvSpPr>
        <p:spPr>
          <a:xfrm>
            <a:off x="4141696" y="443483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Host CPU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DE6B40-CD2A-4245-A29C-0BACA63DD889}"/>
              </a:ext>
            </a:extLst>
          </p:cNvPr>
          <p:cNvCxnSpPr/>
          <p:nvPr/>
        </p:nvCxnSpPr>
        <p:spPr>
          <a:xfrm flipH="1">
            <a:off x="4921716" y="4867464"/>
            <a:ext cx="1" cy="505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270272B-D77C-4A3C-AF4A-BBD6A6D3F55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530003" y="4665666"/>
            <a:ext cx="0" cy="668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A59196-9B94-480D-A497-817E5D50680A}"/>
              </a:ext>
            </a:extLst>
          </p:cNvPr>
          <p:cNvSpPr txBox="1"/>
          <p:nvPr/>
        </p:nvSpPr>
        <p:spPr>
          <a:xfrm>
            <a:off x="3564389" y="5333970"/>
            <a:ext cx="27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Multi-thread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B9D1942-DD16-4338-9377-9F52C1C088AF}"/>
              </a:ext>
            </a:extLst>
          </p:cNvPr>
          <p:cNvSpPr txBox="1"/>
          <p:nvPr/>
        </p:nvSpPr>
        <p:spPr>
          <a:xfrm>
            <a:off x="6642869" y="5333969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 GPU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D02A69-320A-4DE9-AB1F-AAFA138BDF98}"/>
              </a:ext>
            </a:extLst>
          </p:cNvPr>
          <p:cNvCxnSpPr>
            <a:cxnSpLocks/>
          </p:cNvCxnSpPr>
          <p:nvPr/>
        </p:nvCxnSpPr>
        <p:spPr>
          <a:xfrm>
            <a:off x="2781701" y="3698835"/>
            <a:ext cx="1278242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F4C913F-1AE0-4CD0-B6BF-90FAF71A3C68}"/>
              </a:ext>
            </a:extLst>
          </p:cNvPr>
          <p:cNvCxnSpPr/>
          <p:nvPr/>
        </p:nvCxnSpPr>
        <p:spPr>
          <a:xfrm>
            <a:off x="2781701" y="3698835"/>
            <a:ext cx="0" cy="186596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176EE08-D30C-4128-91C3-2630B0C8BF4F}"/>
              </a:ext>
            </a:extLst>
          </p:cNvPr>
          <p:cNvCxnSpPr>
            <a:cxnSpLocks/>
          </p:cNvCxnSpPr>
          <p:nvPr/>
        </p:nvCxnSpPr>
        <p:spPr>
          <a:xfrm>
            <a:off x="2781701" y="5564801"/>
            <a:ext cx="84125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596A4B-D45A-4528-B22B-970488642348}"/>
              </a:ext>
            </a:extLst>
          </p:cNvPr>
          <p:cNvCxnSpPr>
            <a:cxnSpLocks/>
          </p:cNvCxnSpPr>
          <p:nvPr/>
        </p:nvCxnSpPr>
        <p:spPr>
          <a:xfrm flipH="1">
            <a:off x="8417137" y="5564801"/>
            <a:ext cx="57912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3D77023-9479-4DE5-8BBF-384DFC1937CA}"/>
              </a:ext>
            </a:extLst>
          </p:cNvPr>
          <p:cNvCxnSpPr>
            <a:cxnSpLocks/>
          </p:cNvCxnSpPr>
          <p:nvPr/>
        </p:nvCxnSpPr>
        <p:spPr>
          <a:xfrm>
            <a:off x="9004278" y="3648136"/>
            <a:ext cx="0" cy="19166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FD5818D-89C3-4A29-8DEE-040D7D63E044}"/>
              </a:ext>
            </a:extLst>
          </p:cNvPr>
          <p:cNvCxnSpPr>
            <a:cxnSpLocks/>
          </p:cNvCxnSpPr>
          <p:nvPr/>
        </p:nvCxnSpPr>
        <p:spPr>
          <a:xfrm flipH="1">
            <a:off x="5783492" y="3660335"/>
            <a:ext cx="321276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DACE837-AC8F-400B-94C4-1AB01BC1A6DB}"/>
              </a:ext>
            </a:extLst>
          </p:cNvPr>
          <p:cNvCxnSpPr>
            <a:cxnSpLocks/>
          </p:cNvCxnSpPr>
          <p:nvPr/>
        </p:nvCxnSpPr>
        <p:spPr>
          <a:xfrm>
            <a:off x="5701738" y="4665666"/>
            <a:ext cx="1828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9FA5C41-8DBC-4D1B-88F0-AE759855FC76}"/>
              </a:ext>
            </a:extLst>
          </p:cNvPr>
          <p:cNvCxnSpPr>
            <a:cxnSpLocks/>
          </p:cNvCxnSpPr>
          <p:nvPr/>
        </p:nvCxnSpPr>
        <p:spPr>
          <a:xfrm>
            <a:off x="3706050" y="3261365"/>
            <a:ext cx="2171299" cy="7698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29A33DF-05EA-43E9-A8D0-A558CA50EEDC}"/>
              </a:ext>
            </a:extLst>
          </p:cNvPr>
          <p:cNvSpPr txBox="1"/>
          <p:nvPr/>
        </p:nvSpPr>
        <p:spPr>
          <a:xfrm>
            <a:off x="4684961" y="30268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輸入固定資料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C9D70A5-EFB5-40FC-988C-BD5A469D1DC9}"/>
              </a:ext>
            </a:extLst>
          </p:cNvPr>
          <p:cNvSpPr txBox="1"/>
          <p:nvPr/>
        </p:nvSpPr>
        <p:spPr>
          <a:xfrm>
            <a:off x="6965491" y="31699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掛單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CA899DA-7CDB-4D7D-A1A4-83307A97EFCA}"/>
              </a:ext>
            </a:extLst>
          </p:cNvPr>
          <p:cNvSpPr txBox="1"/>
          <p:nvPr/>
        </p:nvSpPr>
        <p:spPr>
          <a:xfrm>
            <a:off x="2501711" y="31986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掛單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EB06B1A-830E-489D-A2ED-CFD08B78E86F}"/>
              </a:ext>
            </a:extLst>
          </p:cNvPr>
          <p:cNvCxnSpPr>
            <a:cxnSpLocks/>
          </p:cNvCxnSpPr>
          <p:nvPr/>
        </p:nvCxnSpPr>
        <p:spPr>
          <a:xfrm>
            <a:off x="6800019" y="3139316"/>
            <a:ext cx="1479649" cy="559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14CB47E-B29A-47ED-A3E4-D7B77176967A}"/>
              </a:ext>
            </a:extLst>
          </p:cNvPr>
          <p:cNvCxnSpPr>
            <a:cxnSpLocks/>
          </p:cNvCxnSpPr>
          <p:nvPr/>
        </p:nvCxnSpPr>
        <p:spPr>
          <a:xfrm>
            <a:off x="2084740" y="3120066"/>
            <a:ext cx="1479649" cy="559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394BBA4-0E57-4091-8638-63F0338ED67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530003" y="5795634"/>
            <a:ext cx="9840" cy="4736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FE6E152-A337-48FC-9CDA-AD618D6270B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21716" y="5795635"/>
            <a:ext cx="0" cy="4736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6757CA7F-E11F-484D-87F3-9303D20796CC}"/>
              </a:ext>
            </a:extLst>
          </p:cNvPr>
          <p:cNvCxnSpPr>
            <a:cxnSpLocks/>
          </p:cNvCxnSpPr>
          <p:nvPr/>
        </p:nvCxnSpPr>
        <p:spPr>
          <a:xfrm>
            <a:off x="4921716" y="6269305"/>
            <a:ext cx="26181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4329331-D519-49E3-8A70-CFD1668B51E4}"/>
              </a:ext>
            </a:extLst>
          </p:cNvPr>
          <p:cNvSpPr txBox="1"/>
          <p:nvPr/>
        </p:nvSpPr>
        <p:spPr>
          <a:xfrm>
            <a:off x="5571157" y="63392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比較時間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D21364-070D-4B7F-ACBF-DBD3CD60A502}"/>
              </a:ext>
            </a:extLst>
          </p:cNvPr>
          <p:cNvSpPr txBox="1"/>
          <p:nvPr/>
        </p:nvSpPr>
        <p:spPr>
          <a:xfrm>
            <a:off x="5571157" y="47912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DAB8997-37B7-405E-8CCE-AD5BE73B4ED1}"/>
              </a:ext>
            </a:extLst>
          </p:cNvPr>
          <p:cNvCxnSpPr>
            <a:cxnSpLocks/>
          </p:cNvCxnSpPr>
          <p:nvPr/>
        </p:nvCxnSpPr>
        <p:spPr>
          <a:xfrm>
            <a:off x="5571157" y="4745718"/>
            <a:ext cx="1479649" cy="559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78D57D-EDA0-4965-8062-28BDBDB58E4B}"/>
              </a:ext>
            </a:extLst>
          </p:cNvPr>
          <p:cNvSpPr/>
          <p:nvPr/>
        </p:nvSpPr>
        <p:spPr>
          <a:xfrm>
            <a:off x="2152805" y="2828835"/>
            <a:ext cx="78863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4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03B678-7D87-4D39-B989-B955A10FD707}"/>
                  </a:ext>
                </a:extLst>
              </p:cNvPr>
              <p:cNvSpPr txBox="1"/>
              <p:nvPr/>
            </p:nvSpPr>
            <p:spPr>
              <a:xfrm>
                <a:off x="0" y="580656"/>
                <a:ext cx="12192000" cy="569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期貨概念：在未來時點可以「以約定價格買入約定數量的約定商品」。因此期貨的價格即為該約定價格。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要探討商品的約定價格，我們會需要先觀察約定商品的價格隨機過程。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給定一個現貨商品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即約定商品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，其價格走勢為：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其中的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TW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韋那過程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(Wiener Process)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Chi-Square Distribution(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期望值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倍自由度、變異數為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倍自由度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，我們可以得出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又根據連續性定義，我們可以得出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以及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503B678-7D87-4D39-B989-B955A10FD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656"/>
                <a:ext cx="12192000" cy="5696688"/>
              </a:xfrm>
              <a:prstGeom prst="rect">
                <a:avLst/>
              </a:prstGeom>
              <a:blipFill>
                <a:blip r:embed="rId2"/>
                <a:stretch>
                  <a:fillRect l="-1000" t="-963" r="-2100" b="-20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C5D1F3-DA5F-4C3D-8560-52F22D4E0762}"/>
                  </a:ext>
                </a:extLst>
              </p:cNvPr>
              <p:cNvSpPr txBox="1"/>
              <p:nvPr/>
            </p:nvSpPr>
            <p:spPr>
              <a:xfrm>
                <a:off x="0" y="580656"/>
                <a:ext cx="12192000" cy="524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再根據泰勒展開式，我們可以得出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𝑑𝑙𝑛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，兩邊積分並且取指數可以得到：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對於期貨價格的求導，我們會希望能有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Martingale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的性質，也就是說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為某一種隨機過程、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TW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為一個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filtration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那由於期貨價格的意義是未來時點要支付的約定價格，所以可以改寫成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800" b="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為期貨價格，這邊用到一個期貨的性質：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到期時，期貨價 </a:t>
                </a:r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現貨價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C5D1F3-DA5F-4C3D-8560-52F22D4E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656"/>
                <a:ext cx="12192000" cy="5249129"/>
              </a:xfrm>
              <a:prstGeom prst="rect">
                <a:avLst/>
              </a:prstGeom>
              <a:blipFill>
                <a:blip r:embed="rId2"/>
                <a:stretch>
                  <a:fillRect l="-1000" b="-2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03E5401-8E0B-48FC-9751-44FC32D80CE4}"/>
                  </a:ext>
                </a:extLst>
              </p:cNvPr>
              <p:cNvSpPr txBox="1"/>
              <p:nvPr/>
            </p:nvSpPr>
            <p:spPr>
              <a:xfrm>
                <a:off x="0" y="123208"/>
                <a:ext cx="12192000" cy="673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zh-TW" altLang="en-US" sz="2800" i="1">
                        <a:latin typeface="Cambria Math" panose="02040503050406030204" pitchFamily="18" charset="0"/>
                      </a:rPr>
                      <m:t>本身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並不具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Martingale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的性質，因此需要再做測度轉換。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en-US" altLang="zh-TW" sz="28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Girsanov’s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Theorem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，我們可以將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改成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𝑅𝑃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RP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是風險價格，也就是說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本身含了無風險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也就是存款利率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報酬和風險溢酬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可正可負</a:t>
                </a:r>
                <a:r>
                  <a:rPr lang="en-US" altLang="zh-TW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，隨後可再將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𝑅𝑃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併入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裡</m:t>
                    </m:r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𝑅𝑃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TW" altLang="en-US" sz="28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仍然是韋那過程。</a:t>
                </a:r>
                <a:endParaRPr lang="en-US" altLang="zh-TW" sz="28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之後再折現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RHS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乘號後項是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Exponential Martingale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，便使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LHS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也是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Martingale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這樣可以使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Martingale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03E5401-8E0B-48FC-9751-44FC32D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208"/>
                <a:ext cx="12192000" cy="6734792"/>
              </a:xfrm>
              <a:prstGeom prst="rect">
                <a:avLst/>
              </a:prstGeom>
              <a:blipFill>
                <a:blip r:embed="rId2"/>
                <a:stretch>
                  <a:fillRect l="-1000" b="-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5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1243</Words>
  <Application>Microsoft Office PowerPoint</Application>
  <PresentationFormat>寬螢幕</PresentationFormat>
  <Paragraphs>106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135</cp:revision>
  <dcterms:created xsi:type="dcterms:W3CDTF">2021-12-17T07:55:53Z</dcterms:created>
  <dcterms:modified xsi:type="dcterms:W3CDTF">2022-01-07T13:25:54Z</dcterms:modified>
</cp:coreProperties>
</file>