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9" r:id="rId3"/>
    <p:sldId id="296" r:id="rId4"/>
    <p:sldId id="288" r:id="rId5"/>
    <p:sldId id="289" r:id="rId6"/>
    <p:sldId id="290" r:id="rId7"/>
    <p:sldId id="291" r:id="rId8"/>
    <p:sldId id="292" r:id="rId9"/>
    <p:sldId id="293" r:id="rId10"/>
    <p:sldId id="294" r:id="rId11"/>
    <p:sldId id="295" r:id="rId12"/>
    <p:sldId id="297" r:id="rId13"/>
    <p:sldId id="287" r:id="rId14"/>
  </p:sldIdLst>
  <p:sldSz cx="9144000" cy="5143500" type="screen16x9"/>
  <p:notesSz cx="6858000" cy="9144000"/>
  <p:embeddedFontLst>
    <p:embeddedFont>
      <p:font typeface="Lora" panose="020B0604020202020204" charset="0"/>
      <p:regular r:id="rId16"/>
      <p:bold r:id="rId17"/>
      <p:italic r:id="rId18"/>
      <p:boldItalic r:id="rId19"/>
    </p:embeddedFont>
    <p:embeddedFont>
      <p:font typeface="Quattrocento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B74DC5-FB1E-4A9F-9359-1C1576DE3F7D}">
  <a:tblStyle styleId="{9BB74DC5-FB1E-4A9F-9359-1C1576DE3F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0" autoAdjust="0"/>
  </p:normalViewPr>
  <p:slideViewPr>
    <p:cSldViewPr snapToGrid="0">
      <p:cViewPr varScale="1">
        <p:scale>
          <a:sx n="107" d="100"/>
          <a:sy n="107"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4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420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To make the schedule of the employees efficient by dividing the two security personnel into two shifts and strengthen the store’s security system by reducing the copy of duplicate keys and install budget friendly CCTV.</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0303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To make the schedule of the employees efficient by dividing the two security personnel into two shifts and strengthen the store’s security system by reducing the copy of duplicate keys and install budget friendly CCTV.</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86302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2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The groceries have lost at least 10,000 pesos worth of merchandise that has been happening for the last six months already.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8638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02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All employees have their own duplicate keys to the storage room. The grocery does not have enough security.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6133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48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Plan A- reschedule the security personnel’s shift and take all the duplicate keys from the employees and leave one for the two security personnel, and one copy for the most trusted employee. And then give the master key to the store’s owner.</a:t>
            </a:r>
          </a:p>
          <a:p>
            <a:pPr lvl="0"/>
            <a:endParaRPr lang="en-PH"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Plan B- install budget friendly CCTV all over the store especially the storage room and hire a store manager.</a:t>
            </a:r>
          </a:p>
          <a:p>
            <a:endParaRPr lang="en-PH"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Plan C- Add a new policy that if anything is missing in the store, all employees will be held responsible and will take the responsibility by dividing the total cost of the missing item/s that will be deducted to their salary.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5980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lvl="0"/>
            <a:r>
              <a:rPr lang="en-PH" dirty="0"/>
              <a:t>CASE  1 </a:t>
            </a:r>
            <a:r>
              <a:rPr lang="en-PH" dirty="0">
                <a:solidFill>
                  <a:srgbClr val="FFCD00"/>
                </a:solidFill>
              </a:rPr>
              <a:t>XYZ</a:t>
            </a:r>
            <a:r>
              <a:rPr lang="en-PH" dirty="0"/>
              <a:t> Grocery Store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angle 11">
            <a:extLst>
              <a:ext uri="{FF2B5EF4-FFF2-40B4-BE49-F238E27FC236}">
                <a16:creationId xmlns:a16="http://schemas.microsoft.com/office/drawing/2014/main" id="{890FC4C8-5F37-4E20-B751-063D7EDB00FA}"/>
              </a:ext>
            </a:extLst>
          </p:cNvPr>
          <p:cNvSpPr/>
          <p:nvPr/>
        </p:nvSpPr>
        <p:spPr>
          <a:xfrm>
            <a:off x="5615214" y="3410356"/>
            <a:ext cx="1155875" cy="307777"/>
          </a:xfrm>
          <a:prstGeom prst="rect">
            <a:avLst/>
          </a:prstGeom>
        </p:spPr>
        <p:txBody>
          <a:bodyPr wrap="square">
            <a:spAutoFit/>
          </a:bodyPr>
          <a:lstStyle/>
          <a:p>
            <a:r>
              <a:rPr lang="en-PH" dirty="0">
                <a:solidFill>
                  <a:schemeClr val="tx1"/>
                </a:solidFill>
                <a:latin typeface="Quattrocento Sans" panose="020B0604020202020204" charset="0"/>
              </a:rPr>
              <a:t>Kc Cariaga</a:t>
            </a:r>
          </a:p>
        </p:txBody>
      </p:sp>
      <p:sp>
        <p:nvSpPr>
          <p:cNvPr id="17" name="Rectangle 16">
            <a:extLst>
              <a:ext uri="{FF2B5EF4-FFF2-40B4-BE49-F238E27FC236}">
                <a16:creationId xmlns:a16="http://schemas.microsoft.com/office/drawing/2014/main" id="{12DC5856-0583-4A82-87AB-795919DAB556}"/>
              </a:ext>
            </a:extLst>
          </p:cNvPr>
          <p:cNvSpPr/>
          <p:nvPr/>
        </p:nvSpPr>
        <p:spPr>
          <a:xfrm>
            <a:off x="5598804" y="3699769"/>
            <a:ext cx="1685561" cy="307777"/>
          </a:xfrm>
          <a:prstGeom prst="rect">
            <a:avLst/>
          </a:prstGeom>
        </p:spPr>
        <p:txBody>
          <a:bodyPr wrap="square">
            <a:spAutoFit/>
          </a:bodyPr>
          <a:lstStyle/>
          <a:p>
            <a:r>
              <a:rPr lang="en-PH" dirty="0" err="1">
                <a:solidFill>
                  <a:schemeClr val="tx1"/>
                </a:solidFill>
                <a:latin typeface="Quattrocento Sans" panose="020B0604020202020204" charset="0"/>
              </a:rPr>
              <a:t>Jhed</a:t>
            </a:r>
            <a:r>
              <a:rPr lang="en-PH" dirty="0">
                <a:solidFill>
                  <a:schemeClr val="tx1"/>
                </a:solidFill>
                <a:latin typeface="Quattrocento Sans" panose="020B0604020202020204" charset="0"/>
              </a:rPr>
              <a:t> Ross </a:t>
            </a:r>
            <a:r>
              <a:rPr lang="en-PH" dirty="0" err="1">
                <a:solidFill>
                  <a:schemeClr val="tx1"/>
                </a:solidFill>
                <a:latin typeface="Quattrocento Sans" panose="020B0604020202020204" charset="0"/>
              </a:rPr>
              <a:t>Bunagan</a:t>
            </a:r>
            <a:endParaRPr lang="en-PH" dirty="0">
              <a:solidFill>
                <a:schemeClr val="tx1"/>
              </a:solidFill>
              <a:latin typeface="Quattrocento Sans" panose="020B0604020202020204" charset="0"/>
            </a:endParaRPr>
          </a:p>
        </p:txBody>
      </p:sp>
      <p:sp>
        <p:nvSpPr>
          <p:cNvPr id="18" name="Rectangle 17">
            <a:extLst>
              <a:ext uri="{FF2B5EF4-FFF2-40B4-BE49-F238E27FC236}">
                <a16:creationId xmlns:a16="http://schemas.microsoft.com/office/drawing/2014/main" id="{495DE0A4-96EE-4E98-B59F-B8FDAEB68A82}"/>
              </a:ext>
            </a:extLst>
          </p:cNvPr>
          <p:cNvSpPr/>
          <p:nvPr/>
        </p:nvSpPr>
        <p:spPr>
          <a:xfrm>
            <a:off x="7284365" y="3699768"/>
            <a:ext cx="1896360" cy="307777"/>
          </a:xfrm>
          <a:prstGeom prst="rect">
            <a:avLst/>
          </a:prstGeom>
        </p:spPr>
        <p:txBody>
          <a:bodyPr wrap="square">
            <a:spAutoFit/>
          </a:bodyPr>
          <a:lstStyle/>
          <a:p>
            <a:r>
              <a:rPr lang="en-PH" dirty="0">
                <a:solidFill>
                  <a:schemeClr val="tx1"/>
                </a:solidFill>
                <a:latin typeface="Quattrocento Sans" panose="020B0604020202020204" charset="0"/>
              </a:rPr>
              <a:t>Emmanuel Respicio</a:t>
            </a:r>
          </a:p>
        </p:txBody>
      </p:sp>
      <p:sp>
        <p:nvSpPr>
          <p:cNvPr id="19" name="Rectangle 18">
            <a:extLst>
              <a:ext uri="{FF2B5EF4-FFF2-40B4-BE49-F238E27FC236}">
                <a16:creationId xmlns:a16="http://schemas.microsoft.com/office/drawing/2014/main" id="{9FE85F70-BD87-4A7A-A2EB-77624916794F}"/>
              </a:ext>
            </a:extLst>
          </p:cNvPr>
          <p:cNvSpPr/>
          <p:nvPr/>
        </p:nvSpPr>
        <p:spPr>
          <a:xfrm>
            <a:off x="7284365" y="3410356"/>
            <a:ext cx="2171930" cy="307777"/>
          </a:xfrm>
          <a:prstGeom prst="rect">
            <a:avLst/>
          </a:prstGeom>
        </p:spPr>
        <p:txBody>
          <a:bodyPr wrap="square">
            <a:spAutoFit/>
          </a:bodyPr>
          <a:lstStyle/>
          <a:p>
            <a:r>
              <a:rPr lang="en-PH" dirty="0">
                <a:solidFill>
                  <a:schemeClr val="tx1"/>
                </a:solidFill>
                <a:latin typeface="Quattrocento Sans" panose="020B0604020202020204" charset="0"/>
              </a:rPr>
              <a:t>Vanessa Mae Verzosa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Recommendation</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Based from your alternative courses of action choose 1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5321300"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47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dirty="0"/>
              <a:t>Recommendation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3696598"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pic>
        <p:nvPicPr>
          <p:cNvPr id="3" name="Graphic 2" descr="Document">
            <a:extLst>
              <a:ext uri="{FF2B5EF4-FFF2-40B4-BE49-F238E27FC236}">
                <a16:creationId xmlns:a16="http://schemas.microsoft.com/office/drawing/2014/main" id="{969CEC33-9A34-4889-AF10-77BAEEA478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6151" y="2372127"/>
            <a:ext cx="914400" cy="914400"/>
          </a:xfrm>
          <a:prstGeom prst="rect">
            <a:avLst/>
          </a:prstGeom>
        </p:spPr>
      </p:pic>
      <p:pic>
        <p:nvPicPr>
          <p:cNvPr id="5" name="Graphic 4" descr="Security camera">
            <a:extLst>
              <a:ext uri="{FF2B5EF4-FFF2-40B4-BE49-F238E27FC236}">
                <a16:creationId xmlns:a16="http://schemas.microsoft.com/office/drawing/2014/main" id="{928481A1-9000-4513-9955-4E1AAA6924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13450" y="2372127"/>
            <a:ext cx="914400" cy="914400"/>
          </a:xfrm>
          <a:prstGeom prst="rect">
            <a:avLst/>
          </a:prstGeom>
        </p:spPr>
      </p:pic>
      <p:sp>
        <p:nvSpPr>
          <p:cNvPr id="14" name="Google Shape;171;p20">
            <a:extLst>
              <a:ext uri="{FF2B5EF4-FFF2-40B4-BE49-F238E27FC236}">
                <a16:creationId xmlns:a16="http://schemas.microsoft.com/office/drawing/2014/main" id="{F1B02F69-85B8-4EA5-80E7-7D571F067235}"/>
              </a:ext>
            </a:extLst>
          </p:cNvPr>
          <p:cNvSpPr txBox="1">
            <a:spLocks/>
          </p:cNvSpPr>
          <p:nvPr/>
        </p:nvSpPr>
        <p:spPr>
          <a:xfrm>
            <a:off x="1997541" y="3124789"/>
            <a:ext cx="5272835" cy="117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endParaRPr lang="en-PH" sz="1400" dirty="0"/>
          </a:p>
          <a:p>
            <a:pPr marL="0" indent="0">
              <a:buClr>
                <a:schemeClr val="tx1"/>
              </a:buClr>
              <a:buNone/>
            </a:pPr>
            <a:r>
              <a:rPr lang="en-PH" sz="1400" dirty="0"/>
              <a:t>         Add a new policy		               Install CCTV</a:t>
            </a:r>
          </a:p>
          <a:p>
            <a:pPr marL="0" indent="0">
              <a:buClr>
                <a:schemeClr val="tx1"/>
              </a:buClr>
              <a:buNone/>
            </a:pPr>
            <a:r>
              <a:rPr lang="en-PH" sz="1400" dirty="0"/>
              <a:t> </a:t>
            </a:r>
          </a:p>
        </p:txBody>
      </p:sp>
    </p:spTree>
    <p:extLst>
      <p:ext uri="{BB962C8B-B14F-4D97-AF65-F5344CB8AC3E}">
        <p14:creationId xmlns:p14="http://schemas.microsoft.com/office/powerpoint/2010/main" val="655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5D67F1-FCEB-44EA-83BF-76D80DFBF0D0}"/>
              </a:ext>
            </a:extLst>
          </p:cNvPr>
          <p:cNvSpPr/>
          <p:nvPr/>
        </p:nvSpPr>
        <p:spPr>
          <a:xfrm>
            <a:off x="0" y="0"/>
            <a:ext cx="91440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73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Objectives</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793626"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pic>
        <p:nvPicPr>
          <p:cNvPr id="15" name="Graphic 14" descr="Daily calendar">
            <a:extLst>
              <a:ext uri="{FF2B5EF4-FFF2-40B4-BE49-F238E27FC236}">
                <a16:creationId xmlns:a16="http://schemas.microsoft.com/office/drawing/2014/main" id="{2E0F20C7-9723-4574-9491-45A33DC19F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029" y="1893334"/>
            <a:ext cx="1169360" cy="1169360"/>
          </a:xfrm>
          <a:prstGeom prst="rect">
            <a:avLst/>
          </a:prstGeom>
        </p:spPr>
      </p:pic>
      <p:pic>
        <p:nvPicPr>
          <p:cNvPr id="18" name="Graphic 17" descr="Key">
            <a:extLst>
              <a:ext uri="{FF2B5EF4-FFF2-40B4-BE49-F238E27FC236}">
                <a16:creationId xmlns:a16="http://schemas.microsoft.com/office/drawing/2014/main" id="{84294959-B52E-4F60-B712-D3344B15A1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9748" y="1941204"/>
            <a:ext cx="1073621" cy="1073621"/>
          </a:xfrm>
          <a:prstGeom prst="rect">
            <a:avLst/>
          </a:prstGeom>
        </p:spPr>
      </p:pic>
      <p:pic>
        <p:nvPicPr>
          <p:cNvPr id="19" name="Graphic 18" descr="Security camera">
            <a:extLst>
              <a:ext uri="{FF2B5EF4-FFF2-40B4-BE49-F238E27FC236}">
                <a16:creationId xmlns:a16="http://schemas.microsoft.com/office/drawing/2014/main" id="{AA145306-A60C-44F7-AF25-F7634B8A2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24129" y="2032378"/>
            <a:ext cx="1073621" cy="1073621"/>
          </a:xfrm>
          <a:prstGeom prst="rect">
            <a:avLst/>
          </a:prstGeom>
        </p:spPr>
      </p:pic>
      <p:sp>
        <p:nvSpPr>
          <p:cNvPr id="24" name="Rectangle 23">
            <a:extLst>
              <a:ext uri="{FF2B5EF4-FFF2-40B4-BE49-F238E27FC236}">
                <a16:creationId xmlns:a16="http://schemas.microsoft.com/office/drawing/2014/main" id="{D1CB6310-3939-4BBD-8349-C2854ACA0268}"/>
              </a:ext>
            </a:extLst>
          </p:cNvPr>
          <p:cNvSpPr/>
          <p:nvPr/>
        </p:nvSpPr>
        <p:spPr>
          <a:xfrm>
            <a:off x="672925" y="3038303"/>
            <a:ext cx="2655646" cy="369332"/>
          </a:xfrm>
          <a:prstGeom prst="rect">
            <a:avLst/>
          </a:prstGeom>
        </p:spPr>
        <p:txBody>
          <a:bodyPr wrap="square">
            <a:spAutoFit/>
          </a:bodyPr>
          <a:lstStyle/>
          <a:p>
            <a:r>
              <a:rPr lang="en-PH" sz="1800" dirty="0">
                <a:solidFill>
                  <a:schemeClr val="tx1"/>
                </a:solidFill>
                <a:latin typeface="Quattrocento Sans" panose="020B0604020202020204" charset="0"/>
              </a:rPr>
              <a:t>Efficient schedule</a:t>
            </a:r>
          </a:p>
        </p:txBody>
      </p:sp>
      <p:sp>
        <p:nvSpPr>
          <p:cNvPr id="25" name="Rectangle 24">
            <a:extLst>
              <a:ext uri="{FF2B5EF4-FFF2-40B4-BE49-F238E27FC236}">
                <a16:creationId xmlns:a16="http://schemas.microsoft.com/office/drawing/2014/main" id="{A89A1321-BEB9-497A-B373-143E8D8FBFA0}"/>
              </a:ext>
            </a:extLst>
          </p:cNvPr>
          <p:cNvSpPr/>
          <p:nvPr/>
        </p:nvSpPr>
        <p:spPr>
          <a:xfrm>
            <a:off x="3244177" y="3041306"/>
            <a:ext cx="2655646" cy="646331"/>
          </a:xfrm>
          <a:prstGeom prst="rect">
            <a:avLst/>
          </a:prstGeom>
        </p:spPr>
        <p:txBody>
          <a:bodyPr wrap="square">
            <a:spAutoFit/>
          </a:bodyPr>
          <a:lstStyle/>
          <a:p>
            <a:r>
              <a:rPr lang="en-US" sz="1800" dirty="0">
                <a:solidFill>
                  <a:schemeClr val="tx1"/>
                </a:solidFill>
                <a:latin typeface="Quattrocento Sans" panose="020B0604020202020204" charset="0"/>
              </a:rPr>
              <a:t>reduce employees that have duplicate key</a:t>
            </a:r>
            <a:endParaRPr lang="en-PH" sz="1800" dirty="0">
              <a:solidFill>
                <a:schemeClr val="tx1"/>
              </a:solidFill>
              <a:latin typeface="Quattrocento Sans" panose="020B0604020202020204" charset="0"/>
            </a:endParaRPr>
          </a:p>
        </p:txBody>
      </p:sp>
      <p:sp>
        <p:nvSpPr>
          <p:cNvPr id="26" name="Rectangle 25">
            <a:extLst>
              <a:ext uri="{FF2B5EF4-FFF2-40B4-BE49-F238E27FC236}">
                <a16:creationId xmlns:a16="http://schemas.microsoft.com/office/drawing/2014/main" id="{EA60B87C-EBB6-42B5-932A-FBC156571D2A}"/>
              </a:ext>
            </a:extLst>
          </p:cNvPr>
          <p:cNvSpPr/>
          <p:nvPr/>
        </p:nvSpPr>
        <p:spPr>
          <a:xfrm>
            <a:off x="6263623" y="3038303"/>
            <a:ext cx="2553954" cy="646331"/>
          </a:xfrm>
          <a:prstGeom prst="rect">
            <a:avLst/>
          </a:prstGeom>
        </p:spPr>
        <p:txBody>
          <a:bodyPr wrap="square">
            <a:spAutoFit/>
          </a:bodyPr>
          <a:lstStyle/>
          <a:p>
            <a:r>
              <a:rPr lang="en-US" sz="1800" dirty="0">
                <a:solidFill>
                  <a:schemeClr val="tx1"/>
                </a:solidFill>
                <a:latin typeface="Quattrocento Sans" panose="020B0604020202020204" charset="0"/>
              </a:rPr>
              <a:t>add a another security measure</a:t>
            </a:r>
            <a:endParaRPr lang="en-PH" sz="1800" dirty="0">
              <a:solidFill>
                <a:schemeClr val="tx1"/>
              </a:solidFill>
              <a:latin typeface="Quattrocento Sans" panose="020B0604020202020204" charset="0"/>
            </a:endParaRPr>
          </a:p>
        </p:txBody>
      </p:sp>
    </p:spTree>
    <p:extLst>
      <p:ext uri="{BB962C8B-B14F-4D97-AF65-F5344CB8AC3E}">
        <p14:creationId xmlns:p14="http://schemas.microsoft.com/office/powerpoint/2010/main" val="312023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lvl="0"/>
            <a:r>
              <a:rPr lang="en-PH" dirty="0"/>
              <a:t>Objectives</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r>
              <a:rPr lang="en-PH" dirty="0"/>
              <a:t>What is the goal? Make it SMART objective .</a:t>
            </a: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1</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065123"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Objectives</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793626"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61A459-48D2-4201-BFEB-6AA99B26D559}"/>
              </a:ext>
            </a:extLst>
          </p:cNvPr>
          <p:cNvSpPr txBox="1"/>
          <p:nvPr/>
        </p:nvSpPr>
        <p:spPr>
          <a:xfrm>
            <a:off x="2108964" y="2215573"/>
            <a:ext cx="4926072" cy="1200329"/>
          </a:xfrm>
          <a:prstGeom prst="rect">
            <a:avLst/>
          </a:prstGeom>
          <a:noFill/>
        </p:spPr>
        <p:txBody>
          <a:bodyPr wrap="square" rtlCol="0">
            <a:spAutoFit/>
          </a:bodyPr>
          <a:lstStyle/>
          <a:p>
            <a:pPr algn="ctr"/>
            <a:r>
              <a:rPr lang="en-US" sz="2400" i="1" dirty="0">
                <a:latin typeface="Lora" panose="020B0604020202020204" charset="0"/>
              </a:rPr>
              <a:t>The objective is to </a:t>
            </a:r>
            <a:r>
              <a:rPr lang="en-US" sz="2400" i="1" dirty="0">
                <a:highlight>
                  <a:srgbClr val="FFCD00"/>
                </a:highlight>
                <a:latin typeface="Lora" panose="020B0604020202020204" charset="0"/>
              </a:rPr>
              <a:t>eliminate</a:t>
            </a:r>
            <a:r>
              <a:rPr lang="en-US" sz="2400" i="1" dirty="0">
                <a:latin typeface="Lora" panose="020B0604020202020204" charset="0"/>
              </a:rPr>
              <a:t> the probability that a merchandise will be </a:t>
            </a:r>
            <a:r>
              <a:rPr lang="en-US" sz="2400" i="1" dirty="0">
                <a:highlight>
                  <a:srgbClr val="FFCD00"/>
                </a:highlight>
                <a:latin typeface="Lora" panose="020B0604020202020204" charset="0"/>
              </a:rPr>
              <a:t>lost</a:t>
            </a:r>
            <a:r>
              <a:rPr lang="en-US" sz="2400" i="1" dirty="0">
                <a:latin typeface="Lora" panose="020B0604020202020204" charset="0"/>
              </a:rPr>
              <a:t>.</a:t>
            </a:r>
          </a:p>
        </p:txBody>
      </p:sp>
    </p:spTree>
    <p:extLst>
      <p:ext uri="{BB962C8B-B14F-4D97-AF65-F5344CB8AC3E}">
        <p14:creationId xmlns:p14="http://schemas.microsoft.com/office/powerpoint/2010/main" val="271832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PH" dirty="0"/>
              <a:t>Problem Statement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What problem needs to be addressed to meet your objective?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111625"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5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Problem Statement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3924300"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0" name="Google Shape;290;p27">
            <a:extLst>
              <a:ext uri="{FF2B5EF4-FFF2-40B4-BE49-F238E27FC236}">
                <a16:creationId xmlns:a16="http://schemas.microsoft.com/office/drawing/2014/main" id="{ED949E02-9665-4505-B907-89DBCA61C51C}"/>
              </a:ext>
            </a:extLst>
          </p:cNvPr>
          <p:cNvSpPr txBox="1">
            <a:spLocks/>
          </p:cNvSpPr>
          <p:nvPr/>
        </p:nvSpPr>
        <p:spPr>
          <a:xfrm>
            <a:off x="685800" y="1945292"/>
            <a:ext cx="77724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US" sz="8000">
                <a:highlight>
                  <a:srgbClr val="FFCD00"/>
                </a:highlight>
              </a:rPr>
              <a:t>₱ 10,000 </a:t>
            </a:r>
            <a:endParaRPr lang="en-US" sz="85700" dirty="0">
              <a:highlight>
                <a:srgbClr val="FFCD00"/>
              </a:highlight>
            </a:endParaRPr>
          </a:p>
        </p:txBody>
      </p:sp>
      <p:sp>
        <p:nvSpPr>
          <p:cNvPr id="31" name="Google Shape;291;p27">
            <a:extLst>
              <a:ext uri="{FF2B5EF4-FFF2-40B4-BE49-F238E27FC236}">
                <a16:creationId xmlns:a16="http://schemas.microsoft.com/office/drawing/2014/main" id="{C463369B-2C61-435F-B37D-EDA797A92032}"/>
              </a:ext>
            </a:extLst>
          </p:cNvPr>
          <p:cNvSpPr txBox="1">
            <a:spLocks/>
          </p:cNvSpPr>
          <p:nvPr/>
        </p:nvSpPr>
        <p:spPr>
          <a:xfrm>
            <a:off x="685800" y="3202003"/>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Font typeface="Quattrocento Sans"/>
              <a:buNone/>
            </a:pPr>
            <a:r>
              <a:rPr lang="en-PH" sz="1800"/>
              <a:t>The groceries have lost at least 10,000 pesos worth of merchandise that has been happening for the last six months already.</a:t>
            </a:r>
            <a:endParaRPr lang="en-PH" sz="1800" dirty="0"/>
          </a:p>
        </p:txBody>
      </p:sp>
    </p:spTree>
    <p:extLst>
      <p:ext uri="{BB962C8B-B14F-4D97-AF65-F5344CB8AC3E}">
        <p14:creationId xmlns:p14="http://schemas.microsoft.com/office/powerpoint/2010/main" val="321984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Case Facts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Relevant facts that will support your courses of action.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111625"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64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Case Facts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857500"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1" name="Google Shape;291;p27">
            <a:extLst>
              <a:ext uri="{FF2B5EF4-FFF2-40B4-BE49-F238E27FC236}">
                <a16:creationId xmlns:a16="http://schemas.microsoft.com/office/drawing/2014/main" id="{C463369B-2C61-435F-B37D-EDA797A92032}"/>
              </a:ext>
            </a:extLst>
          </p:cNvPr>
          <p:cNvSpPr txBox="1">
            <a:spLocks/>
          </p:cNvSpPr>
          <p:nvPr/>
        </p:nvSpPr>
        <p:spPr>
          <a:xfrm>
            <a:off x="414374" y="3812167"/>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PH" sz="1800" dirty="0"/>
              <a:t>All employees have their own duplicate keys to the storage room. The grocery does not have enough security.</a:t>
            </a:r>
          </a:p>
        </p:txBody>
      </p:sp>
      <p:pic>
        <p:nvPicPr>
          <p:cNvPr id="3" name="Graphic 2" descr="Group">
            <a:extLst>
              <a:ext uri="{FF2B5EF4-FFF2-40B4-BE49-F238E27FC236}">
                <a16:creationId xmlns:a16="http://schemas.microsoft.com/office/drawing/2014/main" id="{27DC9AE0-67F6-4552-934D-BC8C20E1F6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883" y="1957350"/>
            <a:ext cx="1602592" cy="1602592"/>
          </a:xfrm>
          <a:prstGeom prst="rect">
            <a:avLst/>
          </a:prstGeom>
        </p:spPr>
      </p:pic>
      <p:pic>
        <p:nvPicPr>
          <p:cNvPr id="5" name="Graphic 4" descr="Key">
            <a:extLst>
              <a:ext uri="{FF2B5EF4-FFF2-40B4-BE49-F238E27FC236}">
                <a16:creationId xmlns:a16="http://schemas.microsoft.com/office/drawing/2014/main" id="{4FE92E4F-515C-4EA1-A57E-C603CE4CAF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33812" y="2019225"/>
            <a:ext cx="1476375" cy="1476375"/>
          </a:xfrm>
          <a:prstGeom prst="rect">
            <a:avLst/>
          </a:prstGeom>
        </p:spPr>
      </p:pic>
      <p:pic>
        <p:nvPicPr>
          <p:cNvPr id="7" name="Graphic 6" descr="Unlock">
            <a:extLst>
              <a:ext uri="{FF2B5EF4-FFF2-40B4-BE49-F238E27FC236}">
                <a16:creationId xmlns:a16="http://schemas.microsoft.com/office/drawing/2014/main" id="{3233D633-6738-4B8A-AAD5-648F1D2EE1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67524" y="1999125"/>
            <a:ext cx="1319250" cy="1319250"/>
          </a:xfrm>
          <a:prstGeom prst="rect">
            <a:avLst/>
          </a:prstGeom>
        </p:spPr>
      </p:pic>
      <p:pic>
        <p:nvPicPr>
          <p:cNvPr id="9" name="Graphic 8" descr="Add">
            <a:extLst>
              <a:ext uri="{FF2B5EF4-FFF2-40B4-BE49-F238E27FC236}">
                <a16:creationId xmlns:a16="http://schemas.microsoft.com/office/drawing/2014/main" id="{6A47F974-73E3-4CA8-91E0-53944A7652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13871" y="2327692"/>
            <a:ext cx="821533" cy="821533"/>
          </a:xfrm>
          <a:prstGeom prst="rect">
            <a:avLst/>
          </a:prstGeom>
        </p:spPr>
      </p:pic>
      <p:sp>
        <p:nvSpPr>
          <p:cNvPr id="11" name="TextBox 10">
            <a:extLst>
              <a:ext uri="{FF2B5EF4-FFF2-40B4-BE49-F238E27FC236}">
                <a16:creationId xmlns:a16="http://schemas.microsoft.com/office/drawing/2014/main" id="{C7EF8076-3C55-4806-89EC-95B43DB7F8E8}"/>
              </a:ext>
            </a:extLst>
          </p:cNvPr>
          <p:cNvSpPr txBox="1"/>
          <p:nvPr/>
        </p:nvSpPr>
        <p:spPr>
          <a:xfrm>
            <a:off x="5647583" y="2034137"/>
            <a:ext cx="947738" cy="1446550"/>
          </a:xfrm>
          <a:prstGeom prst="rect">
            <a:avLst/>
          </a:prstGeom>
          <a:noFill/>
        </p:spPr>
        <p:txBody>
          <a:bodyPr wrap="square" rtlCol="0">
            <a:spAutoFit/>
          </a:bodyPr>
          <a:lstStyle/>
          <a:p>
            <a:pPr algn="ctr"/>
            <a:r>
              <a:rPr lang="en-PH" sz="8800" dirty="0"/>
              <a:t>=</a:t>
            </a:r>
          </a:p>
        </p:txBody>
      </p:sp>
      <p:pic>
        <p:nvPicPr>
          <p:cNvPr id="21" name="Graphic 20" descr="Add">
            <a:extLst>
              <a:ext uri="{FF2B5EF4-FFF2-40B4-BE49-F238E27FC236}">
                <a16:creationId xmlns:a16="http://schemas.microsoft.com/office/drawing/2014/main" id="{00BF9C1D-5299-4981-9385-1B86346F0B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773806">
            <a:off x="6852542" y="2079880"/>
            <a:ext cx="1355063" cy="1355063"/>
          </a:xfrm>
          <a:prstGeom prst="rect">
            <a:avLst/>
          </a:prstGeom>
        </p:spPr>
      </p:pic>
    </p:spTree>
    <p:extLst>
      <p:ext uri="{BB962C8B-B14F-4D97-AF65-F5344CB8AC3E}">
        <p14:creationId xmlns:p14="http://schemas.microsoft.com/office/powerpoint/2010/main" val="321974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Alternative courses of action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What are possible solutions?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5321300"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6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dirty="0"/>
              <a:t>Alternative courses of action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5052064"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19" name="Google Shape;171;p20">
            <a:extLst>
              <a:ext uri="{FF2B5EF4-FFF2-40B4-BE49-F238E27FC236}">
                <a16:creationId xmlns:a16="http://schemas.microsoft.com/office/drawing/2014/main" id="{C2CE6DE7-B12C-48F4-8F50-6D2D0D1159C3}"/>
              </a:ext>
            </a:extLst>
          </p:cNvPr>
          <p:cNvSpPr txBox="1">
            <a:spLocks noGrp="1"/>
          </p:cNvSpPr>
          <p:nvPr>
            <p:ph type="body" idx="1"/>
          </p:nvPr>
        </p:nvSpPr>
        <p:spPr>
          <a:xfrm>
            <a:off x="714275" y="1627451"/>
            <a:ext cx="2334000" cy="1492267"/>
          </a:xfrm>
          <a:prstGeom prst="rect">
            <a:avLst/>
          </a:prstGeom>
        </p:spPr>
        <p:txBody>
          <a:bodyPr spcFirstLastPara="1" wrap="square" lIns="91425" tIns="91425" rIns="91425" bIns="91425" anchor="t" anchorCtr="0">
            <a:noAutofit/>
          </a:bodyPr>
          <a:lstStyle/>
          <a:p>
            <a:pPr marL="0" indent="0">
              <a:buClr>
                <a:schemeClr val="tx1"/>
              </a:buClr>
              <a:buNone/>
            </a:pPr>
            <a:r>
              <a:rPr lang="en-US" sz="1400" b="1" dirty="0">
                <a:highlight>
                  <a:srgbClr val="FFCD00"/>
                </a:highlight>
                <a:latin typeface="Lora" panose="020B0604020202020204" charset="0"/>
              </a:rPr>
              <a:t>Plan A</a:t>
            </a:r>
          </a:p>
          <a:p>
            <a:pPr marL="0" indent="0">
              <a:buClr>
                <a:schemeClr val="tx1"/>
              </a:buClr>
              <a:buNone/>
            </a:pPr>
            <a:endParaRPr lang="en-PH" sz="1400" dirty="0"/>
          </a:p>
          <a:p>
            <a:pPr marL="285750" indent="-285750">
              <a:buClr>
                <a:schemeClr val="tx1"/>
              </a:buClr>
              <a:buFont typeface="Arial" panose="020B0604020202020204" pitchFamily="34" charset="0"/>
              <a:buChar char="•"/>
            </a:pPr>
            <a:r>
              <a:rPr lang="en-PH" sz="1400" dirty="0"/>
              <a:t>Reschedule employee’s</a:t>
            </a:r>
          </a:p>
          <a:p>
            <a:pPr marL="285750" indent="-285750">
              <a:buClr>
                <a:schemeClr val="tx1"/>
              </a:buClr>
              <a:buFont typeface="Arial" panose="020B0604020202020204" pitchFamily="34" charset="0"/>
              <a:buChar char="•"/>
            </a:pPr>
            <a:r>
              <a:rPr lang="en-PH" sz="1400" dirty="0"/>
              <a:t>Reduce employees that have a duplicate key</a:t>
            </a:r>
          </a:p>
        </p:txBody>
      </p:sp>
      <p:sp>
        <p:nvSpPr>
          <p:cNvPr id="20" name="Google Shape;171;p20">
            <a:extLst>
              <a:ext uri="{FF2B5EF4-FFF2-40B4-BE49-F238E27FC236}">
                <a16:creationId xmlns:a16="http://schemas.microsoft.com/office/drawing/2014/main" id="{648F4CC5-942B-4B75-AC93-4D60F1FA59F6}"/>
              </a:ext>
            </a:extLst>
          </p:cNvPr>
          <p:cNvSpPr txBox="1">
            <a:spLocks/>
          </p:cNvSpPr>
          <p:nvPr/>
        </p:nvSpPr>
        <p:spPr>
          <a:xfrm>
            <a:off x="3320450" y="1627451"/>
            <a:ext cx="2334000" cy="312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r>
              <a:rPr lang="en-PH" sz="1400" b="1" dirty="0">
                <a:highlight>
                  <a:srgbClr val="FFCD00"/>
                </a:highlight>
                <a:latin typeface="Lora" panose="020B0604020202020204" charset="0"/>
              </a:rPr>
              <a:t>Plan B</a:t>
            </a:r>
          </a:p>
          <a:p>
            <a:pPr marL="0" indent="0">
              <a:buClr>
                <a:schemeClr val="tx1"/>
              </a:buClr>
              <a:buFont typeface="Quattrocento Sans"/>
              <a:buNone/>
            </a:pPr>
            <a:endParaRPr lang="en-PH" sz="1400" dirty="0"/>
          </a:p>
          <a:p>
            <a:pPr marL="285750" indent="-285750">
              <a:buClr>
                <a:schemeClr val="tx1"/>
              </a:buClr>
              <a:buFont typeface="Arial" panose="020B0604020202020204" pitchFamily="34" charset="0"/>
              <a:buChar char="•"/>
            </a:pPr>
            <a:r>
              <a:rPr lang="en-PH" sz="1400" dirty="0"/>
              <a:t>Install CCTV</a:t>
            </a:r>
          </a:p>
          <a:p>
            <a:pPr marL="285750" indent="-285750">
              <a:buClr>
                <a:schemeClr val="tx1"/>
              </a:buClr>
              <a:buFont typeface="Arial" panose="020B0604020202020204" pitchFamily="34" charset="0"/>
              <a:buChar char="•"/>
            </a:pPr>
            <a:r>
              <a:rPr lang="en-PH" sz="1400" dirty="0"/>
              <a:t>Hire a store manager</a:t>
            </a:r>
          </a:p>
        </p:txBody>
      </p:sp>
      <p:sp>
        <p:nvSpPr>
          <p:cNvPr id="22" name="Google Shape;171;p20">
            <a:extLst>
              <a:ext uri="{FF2B5EF4-FFF2-40B4-BE49-F238E27FC236}">
                <a16:creationId xmlns:a16="http://schemas.microsoft.com/office/drawing/2014/main" id="{41B756AF-DD49-49C7-B89C-DC38121685FC}"/>
              </a:ext>
            </a:extLst>
          </p:cNvPr>
          <p:cNvSpPr txBox="1">
            <a:spLocks/>
          </p:cNvSpPr>
          <p:nvPr/>
        </p:nvSpPr>
        <p:spPr>
          <a:xfrm>
            <a:off x="5926625" y="1683610"/>
            <a:ext cx="2334000" cy="312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r>
              <a:rPr lang="en-PH" sz="1400" b="1" dirty="0">
                <a:highlight>
                  <a:srgbClr val="FFCD00"/>
                </a:highlight>
                <a:latin typeface="Lora" panose="020B0604020202020204" charset="0"/>
              </a:rPr>
              <a:t>Plan C</a:t>
            </a:r>
          </a:p>
          <a:p>
            <a:pPr marL="0" indent="0">
              <a:buClr>
                <a:schemeClr val="tx1"/>
              </a:buClr>
              <a:buFont typeface="Quattrocento Sans"/>
              <a:buNone/>
            </a:pPr>
            <a:endParaRPr lang="en-PH" sz="1400" dirty="0"/>
          </a:p>
          <a:p>
            <a:pPr marL="285750" indent="-285750">
              <a:buClr>
                <a:schemeClr val="tx1"/>
              </a:buClr>
              <a:buFont typeface="Arial" panose="020B0604020202020204" pitchFamily="34" charset="0"/>
              <a:buChar char="•"/>
            </a:pPr>
            <a:r>
              <a:rPr lang="en-PH" sz="1400" dirty="0"/>
              <a:t>Add a new policy </a:t>
            </a:r>
          </a:p>
        </p:txBody>
      </p:sp>
    </p:spTree>
    <p:extLst>
      <p:ext uri="{BB962C8B-B14F-4D97-AF65-F5344CB8AC3E}">
        <p14:creationId xmlns:p14="http://schemas.microsoft.com/office/powerpoint/2010/main" val="929885934"/>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429</Words>
  <Application>Microsoft Office PowerPoint</Application>
  <PresentationFormat>On-screen Show (16:9)</PresentationFormat>
  <Paragraphs>68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Quattrocento Sans</vt:lpstr>
      <vt:lpstr>Lora</vt:lpstr>
      <vt:lpstr>Viola template</vt:lpstr>
      <vt:lpstr>CASE  1 XYZ Grocery Store</vt:lpstr>
      <vt:lpstr>Objectives</vt:lpstr>
      <vt:lpstr>Objectives</vt:lpstr>
      <vt:lpstr>Problem Statement </vt:lpstr>
      <vt:lpstr>Problem Statement </vt:lpstr>
      <vt:lpstr>Case Facts </vt:lpstr>
      <vt:lpstr>Case Facts </vt:lpstr>
      <vt:lpstr>Alternative courses of action </vt:lpstr>
      <vt:lpstr>Alternative courses of action </vt:lpstr>
      <vt:lpstr>Recommendation</vt:lpstr>
      <vt:lpstr>Recommendation </vt:lpstr>
      <vt:lpstr>PowerPoint Presentation</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1 XYZ Grocery Store</dc:title>
  <dc:creator>Emmanuel Respicio</dc:creator>
  <cp:lastModifiedBy>Rams</cp:lastModifiedBy>
  <cp:revision>12</cp:revision>
  <dcterms:modified xsi:type="dcterms:W3CDTF">2020-02-17T02:31:15Z</dcterms:modified>
</cp:coreProperties>
</file>