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2" r:id="rId3"/>
    <p:sldId id="343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4" r:id="rId13"/>
    <p:sldId id="257" r:id="rId14"/>
    <p:sldId id="258" r:id="rId15"/>
    <p:sldId id="259" r:id="rId16"/>
    <p:sldId id="260" r:id="rId17"/>
    <p:sldId id="261" r:id="rId18"/>
    <p:sldId id="318" r:id="rId19"/>
    <p:sldId id="319" r:id="rId20"/>
    <p:sldId id="320" r:id="rId21"/>
    <p:sldId id="321" r:id="rId22"/>
    <p:sldId id="262" r:id="rId23"/>
    <p:sldId id="263" r:id="rId24"/>
    <p:sldId id="264" r:id="rId25"/>
    <p:sldId id="286" r:id="rId26"/>
    <p:sldId id="265" r:id="rId27"/>
    <p:sldId id="266" r:id="rId28"/>
    <p:sldId id="267" r:id="rId29"/>
    <p:sldId id="294" r:id="rId30"/>
    <p:sldId id="268" r:id="rId31"/>
    <p:sldId id="269" r:id="rId32"/>
    <p:sldId id="270" r:id="rId33"/>
    <p:sldId id="322" r:id="rId34"/>
    <p:sldId id="323" r:id="rId35"/>
    <p:sldId id="324" r:id="rId36"/>
    <p:sldId id="325" r:id="rId37"/>
    <p:sldId id="326" r:id="rId38"/>
    <p:sldId id="328" r:id="rId39"/>
    <p:sldId id="329" r:id="rId40"/>
    <p:sldId id="330" r:id="rId41"/>
    <p:sldId id="331" r:id="rId42"/>
    <p:sldId id="332" r:id="rId43"/>
    <p:sldId id="340" r:id="rId44"/>
    <p:sldId id="337" r:id="rId45"/>
    <p:sldId id="334" r:id="rId46"/>
    <p:sldId id="335" r:id="rId47"/>
    <p:sldId id="336" r:id="rId48"/>
    <p:sldId id="338" r:id="rId49"/>
    <p:sldId id="339" r:id="rId50"/>
    <p:sldId id="355" r:id="rId51"/>
  </p:sldIdLst>
  <p:sldSz cx="9144000" cy="6858000" type="screen4x3"/>
  <p:notesSz cx="7104063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2293" autoAdjust="0"/>
  </p:normalViewPr>
  <p:slideViewPr>
    <p:cSldViewPr>
      <p:cViewPr varScale="1">
        <p:scale>
          <a:sx n="65" d="100"/>
          <a:sy n="65" d="100"/>
        </p:scale>
        <p:origin x="15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07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FED53606-5B29-4264-A54A-1D9A009C829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33E2ACD1-36FD-4B65-BB78-9BE34AF11C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8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33C0328A-5BAC-47F0-9F22-05FF5201C21E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9" tIns="45730" rIns="91459" bIns="4573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089" y="4860925"/>
            <a:ext cx="5683886" cy="4605338"/>
          </a:xfrm>
          <a:prstGeom prst="rect">
            <a:avLst/>
          </a:prstGeom>
        </p:spPr>
        <p:txBody>
          <a:bodyPr vert="horz" lIns="91459" tIns="45730" rIns="91459" bIns="4573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1175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BBE7731D-6304-460C-BCA4-8E98ED995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56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27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3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expoentes</a:t>
            </a:r>
            <a:r>
              <a:rPr lang="pt-BR" baseline="0" dirty="0"/>
              <a:t> nessa máquina devem ser {-1,0,1}, então o 12 será representado na máquina por 1,2, o que resulta em um erro bem grande.</a:t>
            </a:r>
          </a:p>
          <a:p>
            <a:endParaRPr lang="pt-BR" baseline="0" dirty="0"/>
          </a:p>
          <a:p>
            <a:r>
              <a:rPr lang="pt-BR" baseline="0" dirty="0"/>
              <a:t>Para 123 neste caso tem-se espaço apenas para 1 e 2, o 3 não entra. Logo, tem-se a mesma representação para  12 e 123.</a:t>
            </a:r>
          </a:p>
          <a:p>
            <a:r>
              <a:rPr lang="pt-BR" baseline="0" dirty="0"/>
              <a:t>Óbvio que </a:t>
            </a:r>
            <a:r>
              <a:rPr lang="pt-BR" baseline="0" dirty="0" err="1"/>
              <a:t>hj</a:t>
            </a:r>
            <a:r>
              <a:rPr lang="pt-BR" baseline="0" dirty="0"/>
              <a:t> os computadores possuem muito mais espaço, aproximadamente um milhão de dígitos.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84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39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conjunto numérico</a:t>
            </a:r>
            <a:r>
              <a:rPr lang="pt-BR" baseline="0" dirty="0"/>
              <a:t> dessa calculadora. Se em alguma operação houver um número que não faça parte desse conjunto de valores, a calculadora irá fazer uma representação aproximada.</a:t>
            </a:r>
          </a:p>
          <a:p>
            <a:endParaRPr lang="pt-BR" baseline="0" dirty="0"/>
          </a:p>
          <a:p>
            <a:r>
              <a:rPr lang="pt-BR" baseline="0" dirty="0"/>
              <a:t>Ver novamente o vídeo da UNIVESP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5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</a:t>
            </a:r>
            <a:r>
              <a:rPr lang="pt-BR" baseline="0" dirty="0"/>
              <a:t> propriedades de comutatividade e associatividade não existem nas operações de ponto flutuante.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7731D-6304-460C-BCA4-8E98ED99599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8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BED4028F-A1B0-4D7C-8B85-3CA2E799697C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4A565912-CF96-4F94-AAB7-C388536DEDD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9ADEE-C8DB-48F5-93B3-FD8AD549A7B0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259552-0DB5-40FD-A6D9-04A070FCD9F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6245B-C94D-488E-822B-3E21F838A663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0309F-6E4D-424A-BFF9-EB2C5392D2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26FE14AA-911E-42A0-B064-C721F709410F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B95D80-133D-49C0-BAC1-C0D3F69095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BE9C5462-061D-41DA-9917-FF6A22ABBAE4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2E35075-648E-4F63-AE39-ED14B512886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33E4D-B3B6-47D0-B82F-3B121A3C9753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ED1CA-BBCD-44D3-A0E3-5F2DBE719B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F8DC6-6129-4CE6-98D1-7025F5949519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10AB7-F487-4EDD-A715-BE1D84E7D64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CD8B350-3A83-4887-9CD0-FC93EC6553B8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82E7BDD-A5A5-4BDF-A239-196E37168B8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6AEF5A-7E43-4790-9012-83EC73B4717B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69899-A772-49F5-B7E0-2D12CE275D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72EF0E76-A3CC-4E21-8970-F393C8B472C1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D8608D0-BC52-4108-A47F-67782E263C6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DC00A55C-2AB0-40F1-A58B-634C9B52CECF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7952734-B89A-4E2E-AEC2-DC2E1BE91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E1940F-5D11-4BF9-8966-C1ABABD50ADE}" type="datetimeFigureOut">
              <a:rPr lang="pt-BR" smtClean="0"/>
              <a:pPr>
                <a:defRPr/>
              </a:pPr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F1DA44-1A53-48AB-A0C8-671C744172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759" y="2204864"/>
            <a:ext cx="6048673" cy="144016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4000" dirty="0">
                <a:solidFill>
                  <a:schemeClr val="tx2">
                    <a:satMod val="130000"/>
                  </a:schemeClr>
                </a:solidFill>
              </a:rPr>
              <a:t>Aritmética de ponto flutuante e erros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869160"/>
            <a:ext cx="8100393" cy="1800200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pt-PT" dirty="0"/>
              <a:t>Profa. Helaine Furtado 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endParaRPr lang="pt-PT" dirty="0"/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pt-PT" dirty="0"/>
              <a:t>Curso Ciência da Computação 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pt-PT" dirty="0"/>
              <a:t>Disciplina de Cálculo Numérico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1589"/>
            <a:ext cx="5112568" cy="10651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784976" cy="4873752"/>
          </a:xfrm>
        </p:spPr>
        <p:txBody>
          <a:bodyPr/>
          <a:lstStyle/>
          <a:p>
            <a:pPr algn="just"/>
            <a:r>
              <a:rPr lang="pt-BR" dirty="0"/>
              <a:t>Os próprios números iniciais precisam de ajuste prévio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(</a:t>
            </a:r>
            <a:r>
              <a:rPr lang="pt-BR" b="1" dirty="0">
                <a:solidFill>
                  <a:srgbClr val="FF0000"/>
                </a:solidFill>
              </a:rPr>
              <a:t>0,549 </a:t>
            </a:r>
            <a:r>
              <a:rPr lang="pt-BR" dirty="0"/>
              <a:t>+ 0,79) + </a:t>
            </a:r>
            <a:r>
              <a:rPr lang="pt-BR" b="1" dirty="0">
                <a:solidFill>
                  <a:srgbClr val="FF0000"/>
                </a:solidFill>
              </a:rPr>
              <a:t>2,967</a:t>
            </a:r>
            <a:r>
              <a:rPr lang="pt-BR" dirty="0"/>
              <a:t> = (</a:t>
            </a:r>
            <a:r>
              <a:rPr lang="pt-BR" b="1" dirty="0">
                <a:solidFill>
                  <a:srgbClr val="FF0000"/>
                </a:solidFill>
              </a:rPr>
              <a:t>0,54</a:t>
            </a:r>
            <a:r>
              <a:rPr lang="pt-BR" dirty="0"/>
              <a:t> + 0,79) + </a:t>
            </a:r>
            <a:r>
              <a:rPr lang="pt-BR" b="1" dirty="0">
                <a:solidFill>
                  <a:srgbClr val="FF0000"/>
                </a:solidFill>
              </a:rPr>
              <a:t>2,9  </a:t>
            </a:r>
          </a:p>
          <a:p>
            <a:pPr lvl="1" algn="just"/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b="1" dirty="0"/>
              <a:t>                                     = (1,3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b="1" dirty="0"/>
              <a:t>) + </a:t>
            </a:r>
            <a:r>
              <a:rPr lang="pt-BR" b="1" dirty="0">
                <a:solidFill>
                  <a:srgbClr val="FF0000"/>
                </a:solidFill>
              </a:rPr>
              <a:t>2,9</a:t>
            </a:r>
            <a:r>
              <a:rPr lang="pt-BR" b="1" dirty="0"/>
              <a:t> = 1,3+0,79 = 4,2</a:t>
            </a:r>
          </a:p>
          <a:p>
            <a:pPr lvl="1" algn="just"/>
            <a:endParaRPr lang="pt-BR" b="1" dirty="0">
              <a:solidFill>
                <a:srgbClr val="FF0000"/>
              </a:solidFill>
            </a:endParaRPr>
          </a:p>
          <a:p>
            <a:pPr lvl="1" algn="just"/>
            <a:r>
              <a:rPr lang="pt-BR" b="1" dirty="0">
                <a:solidFill>
                  <a:srgbClr val="FF0000"/>
                </a:solidFill>
              </a:rPr>
              <a:t>0,54</a:t>
            </a:r>
            <a:r>
              <a:rPr lang="pt-BR" dirty="0"/>
              <a:t> + (0,79 + </a:t>
            </a:r>
            <a:r>
              <a:rPr lang="pt-BR" b="1" dirty="0">
                <a:solidFill>
                  <a:srgbClr val="FF0000"/>
                </a:solidFill>
              </a:rPr>
              <a:t>2,9) </a:t>
            </a:r>
            <a:r>
              <a:rPr lang="pt-BR" b="1" dirty="0"/>
              <a:t>= </a:t>
            </a:r>
            <a:r>
              <a:rPr lang="pt-BR" b="1" dirty="0">
                <a:solidFill>
                  <a:srgbClr val="FF0000"/>
                </a:solidFill>
              </a:rPr>
              <a:t>0,54</a:t>
            </a:r>
            <a:r>
              <a:rPr lang="pt-BR" b="1" dirty="0"/>
              <a:t> + 3,6</a:t>
            </a:r>
            <a:r>
              <a:rPr lang="pt-BR" b="1" dirty="0">
                <a:solidFill>
                  <a:srgbClr val="FF0000"/>
                </a:solidFill>
              </a:rPr>
              <a:t>9</a:t>
            </a:r>
            <a:r>
              <a:rPr lang="pt-BR" b="1" dirty="0"/>
              <a:t> = 0,54+3,6 = 4,1</a:t>
            </a:r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dirty="0"/>
          </a:p>
          <a:p>
            <a:pPr algn="just"/>
            <a:r>
              <a:rPr lang="pt-BR" dirty="0"/>
              <a:t>Essas aproximações implicam em não termos mais a comutatividade e associatividade das operações.</a:t>
            </a:r>
          </a:p>
          <a:p>
            <a:pPr algn="just"/>
            <a:endParaRPr lang="pt-BR" dirty="0"/>
          </a:p>
          <a:p>
            <a:pPr lvl="1" algn="just"/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7504" y="-2738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1" dirty="0"/>
              <a:t>Álgebra de ponto flutuante</a:t>
            </a:r>
          </a:p>
        </p:txBody>
      </p:sp>
    </p:spTree>
    <p:extLst>
      <p:ext uri="{BB962C8B-B14F-4D97-AF65-F5344CB8AC3E}">
        <p14:creationId xmlns:p14="http://schemas.microsoft.com/office/powerpoint/2010/main" val="28890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3752"/>
            <a:ext cx="7467600" cy="1143000"/>
          </a:xfrm>
        </p:spPr>
        <p:txBody>
          <a:bodyPr/>
          <a:lstStyle/>
          <a:p>
            <a:r>
              <a:rPr lang="pt-BR" b="1" dirty="0"/>
              <a:t>observações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/>
          <a:lstStyle/>
          <a:p>
            <a:pPr algn="just"/>
            <a:r>
              <a:rPr lang="pt-BR" dirty="0"/>
              <a:t>A cada operação é preciso ajustar o resultado para o conjunto numérico da máquina;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Atualmente, computadores são supermodernos;</a:t>
            </a:r>
          </a:p>
          <a:p>
            <a:pPr algn="just"/>
            <a:endParaRPr lang="pt-BR" dirty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t-BR" sz="2400" dirty="0"/>
              <a:t>A memória destinada à representação numérica é muito grande;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pt-BR" sz="2400" dirty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t-BR" sz="2400" b="1" dirty="0">
                <a:solidFill>
                  <a:srgbClr val="FF0000"/>
                </a:solidFill>
              </a:rPr>
              <a:t>As diferenças são difíceis de serem percebidas pelos usuários em cálculos mais simples;</a:t>
            </a:r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6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908720"/>
            <a:ext cx="8568952" cy="594928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importante compreender como a máquina processa as informações;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Isto dará subsídios para interpretar os erros que poderão ocorrer;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erros de arredondamento e representação numérica estão presentes em todos os algoritmos;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Controlá-los é absolutamente necessário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Qualquer algoritmo robusto tem esse controle</a:t>
            </a:r>
          </a:p>
          <a:p>
            <a:pPr algn="just"/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7504" y="53752"/>
            <a:ext cx="7467600" cy="854968"/>
          </a:xfrm>
        </p:spPr>
        <p:txBody>
          <a:bodyPr/>
          <a:lstStyle/>
          <a:p>
            <a:r>
              <a:rPr lang="pt-BR" b="1" dirty="0"/>
              <a:t>observações</a:t>
            </a:r>
          </a:p>
        </p:txBody>
      </p:sp>
    </p:spTree>
    <p:extLst>
      <p:ext uri="{BB962C8B-B14F-4D97-AF65-F5344CB8AC3E}">
        <p14:creationId xmlns:p14="http://schemas.microsoft.com/office/powerpoint/2010/main" val="6362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3752"/>
            <a:ext cx="7467600" cy="1143000"/>
          </a:xfrm>
        </p:spPr>
        <p:txBody>
          <a:bodyPr/>
          <a:lstStyle/>
          <a:p>
            <a:r>
              <a:rPr lang="pt-BR" b="1" dirty="0"/>
              <a:t>Teoria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640960" cy="4873752"/>
          </a:xfrm>
        </p:spPr>
        <p:txBody>
          <a:bodyPr/>
          <a:lstStyle/>
          <a:p>
            <a:pPr algn="just"/>
            <a:r>
              <a:rPr lang="pt-BR" dirty="0"/>
              <a:t>O conjunto de números representáveis em qualquer </a:t>
            </a:r>
            <a:r>
              <a:rPr lang="pt-BR" b="1" dirty="0">
                <a:solidFill>
                  <a:srgbClr val="FF0000"/>
                </a:solidFill>
              </a:rPr>
              <a:t>máquina é finito;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é possível representar em uma máquina todos os números de um intervalo [</a:t>
            </a:r>
            <a:r>
              <a:rPr lang="pt-BR" dirty="0" err="1"/>
              <a:t>a,b</a:t>
            </a:r>
            <a:r>
              <a:rPr lang="pt-BR" dirty="0"/>
              <a:t>];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Implicação imediata: </a:t>
            </a:r>
          </a:p>
          <a:p>
            <a:pPr lvl="1" algn="just"/>
            <a:r>
              <a:rPr lang="pt-BR" dirty="0"/>
              <a:t>o resultado de uma operação aritmética de uma função realizado com esses números irão conter erros;</a:t>
            </a:r>
          </a:p>
        </p:txBody>
      </p:sp>
    </p:spTree>
    <p:extLst>
      <p:ext uri="{BB962C8B-B14F-4D97-AF65-F5344CB8AC3E}">
        <p14:creationId xmlns:p14="http://schemas.microsoft.com/office/powerpoint/2010/main" val="1849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36" y="53752"/>
            <a:ext cx="7467600" cy="1143000"/>
          </a:xfrm>
        </p:spPr>
        <p:txBody>
          <a:bodyPr/>
          <a:lstStyle/>
          <a:p>
            <a:r>
              <a:rPr lang="pt-BR" b="1" dirty="0"/>
              <a:t>Tipos de erros comuns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496944" cy="3866728"/>
          </a:xfrm>
        </p:spPr>
        <p:txBody>
          <a:bodyPr>
            <a:normAutofit/>
          </a:bodyPr>
          <a:lstStyle/>
          <a:p>
            <a:r>
              <a:rPr lang="pt-BR" dirty="0"/>
              <a:t>Erro de modelagem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Erro de truncamento (troca  de uma série infinita por uma finita)</a:t>
            </a:r>
          </a:p>
          <a:p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/>
              <a:t>Erro de arredondamento (devido a própria estrutura da máquina)</a:t>
            </a:r>
          </a:p>
          <a:p>
            <a:endParaRPr lang="pt-BR" dirty="0"/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Erros nos dados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32792" y="5466928"/>
            <a:ext cx="7467600" cy="12024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pt-BR" b="1" dirty="0">
                <a:solidFill>
                  <a:srgbClr val="FF0000"/>
                </a:solidFill>
              </a:rPr>
              <a:t>Importante</a:t>
            </a:r>
            <a:r>
              <a:rPr lang="pt-BR" dirty="0"/>
              <a:t>: atentar para os possíveis erros que podem surgir durante a resolução de um problema</a:t>
            </a:r>
          </a:p>
        </p:txBody>
      </p:sp>
    </p:spTree>
    <p:extLst>
      <p:ext uri="{BB962C8B-B14F-4D97-AF65-F5344CB8AC3E}">
        <p14:creationId xmlns:p14="http://schemas.microsoft.com/office/powerpoint/2010/main" val="111181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44624"/>
            <a:ext cx="7467600" cy="854968"/>
          </a:xfrm>
        </p:spPr>
        <p:txBody>
          <a:bodyPr/>
          <a:lstStyle/>
          <a:p>
            <a:r>
              <a:rPr lang="pt-BR" b="1" dirty="0"/>
              <a:t>Representação numérica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9168" y="1340768"/>
                <a:ext cx="8507288" cy="532859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De um </a:t>
                </a:r>
                <a:r>
                  <a:rPr lang="pt-BR" b="1" dirty="0"/>
                  <a:t>número inteiro</a:t>
                </a:r>
                <a:r>
                  <a:rPr lang="pt-BR" dirty="0"/>
                  <a:t>: todo computador trabalha internamente com uma </a:t>
                </a:r>
                <a:r>
                  <a:rPr lang="pt-BR" b="1" dirty="0">
                    <a:solidFill>
                      <a:srgbClr val="FF0000"/>
                    </a:solidFill>
                  </a:rPr>
                  <a:t>base fixa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pt-BR" dirty="0"/>
                  <a:t> 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𝛽</m:t>
                    </m:r>
                  </m:oMath>
                </a14:m>
                <a:r>
                  <a:rPr lang="pt-BR" dirty="0"/>
                  <a:t> é um número inteiro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pt-BR" b="0" dirty="0">
                  <a:ea typeface="Cambria Math"/>
                </a:endParaRPr>
              </a:p>
              <a:p>
                <a:pPr algn="just"/>
                <a:endParaRPr lang="pt-BR" b="0" dirty="0">
                  <a:ea typeface="Cambria Math"/>
                </a:endParaRPr>
              </a:p>
              <a:p>
                <a:pPr algn="just"/>
                <a:r>
                  <a:rPr lang="pt-BR" b="1" dirty="0">
                    <a:solidFill>
                      <a:srgbClr val="FF0000"/>
                    </a:solidFill>
                  </a:rPr>
                  <a:t>Esse no. é escolhido como uma potência de 2</a:t>
                </a:r>
              </a:p>
              <a:p>
                <a:pPr algn="just"/>
                <a:endParaRPr lang="pt-BR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dirty="0"/>
                  <a:t>Dado um número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pt-BR" dirty="0"/>
                  <a:t>, possui a seguinte representação: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+…</m:t>
                    </m:r>
                  </m:oMath>
                </a14:m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Em que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são os dígitos de </a:t>
                </a:r>
                <a:r>
                  <a:rPr lang="pt-BR" i="1" dirty="0"/>
                  <a:t>n</a:t>
                </a:r>
                <a:r>
                  <a:rPr lang="pt-BR" dirty="0"/>
                  <a:t> tais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0&lt;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&lt;</m:t>
                    </m:r>
                    <m:r>
                      <a:rPr lang="pt-BR" b="0" i="1" smtClean="0">
                        <a:latin typeface="Cambria Math"/>
                      </a:rPr>
                      <m:t>𝛽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9168" y="1340768"/>
                <a:ext cx="8507288" cy="5328592"/>
              </a:xfrm>
              <a:blipFill>
                <a:blip r:embed="rId2"/>
                <a:stretch>
                  <a:fillRect l="-358" t="-801" r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3648"/>
            <a:ext cx="7467600" cy="1115616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600200"/>
                <a:ext cx="8435280" cy="487375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Represente o número 1994 na base 10 de acordo com a expressão (1)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𝛽</m:t>
                    </m:r>
                  </m:oMath>
                </a14:m>
                <a:r>
                  <a:rPr lang="pt-BR" dirty="0"/>
                  <a:t>=10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=4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1994=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9</m:t>
                        </m:r>
                        <m:r>
                          <a:rPr lang="pt-BR" i="1">
                            <a:latin typeface="Cambria Math"/>
                          </a:rPr>
                          <m:t>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9</m:t>
                        </m:r>
                        <m:r>
                          <a:rPr lang="pt-BR" i="1">
                            <a:latin typeface="Cambria Math"/>
                          </a:rPr>
                          <m:t>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4.10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dirty="0"/>
                  <a:t>      (1)</a:t>
                </a:r>
              </a:p>
              <a:p>
                <a:endParaRPr lang="pt-BR" dirty="0"/>
              </a:p>
              <a:p>
                <a:pPr algn="just"/>
                <a:r>
                  <a:rPr lang="pt-BR" dirty="0"/>
                  <a:t>A expressão (1) é importante para saber o valor de um número em qualquer base decimal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600200"/>
                <a:ext cx="8435280" cy="4873752"/>
              </a:xfrm>
              <a:blipFill>
                <a:blip r:embed="rId2"/>
                <a:stretch>
                  <a:fillRect l="-289" t="-1001" r="-1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780685"/>
          </a:xfrm>
        </p:spPr>
        <p:txBody>
          <a:bodyPr/>
          <a:lstStyle/>
          <a:p>
            <a:r>
              <a:rPr lang="pt-BR" b="1" dirty="0"/>
              <a:t>Mudança de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496" y="1340768"/>
                <a:ext cx="8784976" cy="54726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A maioria dos computadores trabalham na base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</a:rPr>
                  <a:t> </a:t>
                </a:r>
                <a:r>
                  <a:rPr lang="pt-BR" dirty="0"/>
                  <a:t>em que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pt-BR" dirty="0"/>
                  <a:t> é um inteiro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pt-BR" b="0" i="0" smtClean="0">
                        <a:latin typeface="Cambria Math"/>
                      </a:rPr>
                      <m:t>;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é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normalmente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escolhido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como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uma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pot</m:t>
                    </m:r>
                    <m:r>
                      <a:rPr lang="pt-BR">
                        <a:latin typeface="Cambria Math"/>
                      </a:rPr>
                      <m:t>ê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ncia</m:t>
                    </m:r>
                    <m:r>
                      <a:rPr lang="pt-BR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de</m:t>
                    </m:r>
                    <m:r>
                      <a:rPr lang="pt-BR">
                        <a:latin typeface="Cambria Math"/>
                      </a:rPr>
                      <m:t> 2</m:t>
                    </m:r>
                  </m:oMath>
                </a14:m>
                <a:r>
                  <a:rPr lang="pt-BR" dirty="0"/>
                  <a:t>;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>
                    <a:solidFill>
                      <a:srgbClr val="FF0000"/>
                    </a:solidFill>
                  </a:rPr>
                  <a:t>Assim, um mesmo número pode ser representado em mais de uma base;</a:t>
                </a:r>
              </a:p>
              <a:p>
                <a:pPr algn="just"/>
                <a:endParaRPr lang="pt-BR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pt-BR" dirty="0"/>
                  <a:t> Por meio da mudança de base, é sempre possível, determinar a representação em uma nova base;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496" y="1340768"/>
                <a:ext cx="8784976" cy="5472608"/>
              </a:xfrm>
              <a:blipFill>
                <a:blip r:embed="rId2"/>
                <a:stretch>
                  <a:fillRect l="-347" t="-891" r="-1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424936" cy="792088"/>
          </a:xfrm>
        </p:spPr>
        <p:txBody>
          <a:bodyPr>
            <a:normAutofit/>
          </a:bodyPr>
          <a:lstStyle/>
          <a:p>
            <a:r>
              <a:rPr lang="pt-BR" b="1" dirty="0"/>
              <a:t>Exemplos: decimal para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32656"/>
          </a:xfrm>
        </p:spPr>
        <p:txBody>
          <a:bodyPr/>
          <a:lstStyle/>
          <a:p>
            <a:r>
              <a:rPr lang="pt-BR" dirty="0"/>
              <a:t>a) 13 (da base 10 para a base 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8052"/>
            <a:ext cx="2324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ipse 5"/>
          <p:cNvSpPr/>
          <p:nvPr/>
        </p:nvSpPr>
        <p:spPr>
          <a:xfrm>
            <a:off x="6416912" y="3212976"/>
            <a:ext cx="144016" cy="216024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/>
          <p:cNvGrpSpPr/>
          <p:nvPr/>
        </p:nvGrpSpPr>
        <p:grpSpPr>
          <a:xfrm>
            <a:off x="1619672" y="1916832"/>
            <a:ext cx="5904656" cy="2013215"/>
            <a:chOff x="1619672" y="1916832"/>
            <a:chExt cx="5904656" cy="2013215"/>
          </a:xfrm>
        </p:grpSpPr>
        <p:grpSp>
          <p:nvGrpSpPr>
            <p:cNvPr id="10" name="Grupo 9"/>
            <p:cNvGrpSpPr/>
            <p:nvPr/>
          </p:nvGrpSpPr>
          <p:grpSpPr>
            <a:xfrm>
              <a:off x="1619672" y="1916832"/>
              <a:ext cx="5904656" cy="1728192"/>
              <a:chOff x="1619672" y="1916832"/>
              <a:chExt cx="5904656" cy="1728192"/>
            </a:xfrm>
          </p:grpSpPr>
          <p:grpSp>
            <p:nvGrpSpPr>
              <p:cNvPr id="7" name="Grupo 6"/>
              <p:cNvGrpSpPr/>
              <p:nvPr/>
            </p:nvGrpSpPr>
            <p:grpSpPr>
              <a:xfrm>
                <a:off x="1619672" y="1916832"/>
                <a:ext cx="5904656" cy="1728192"/>
                <a:chOff x="1619672" y="1916832"/>
                <a:chExt cx="5904656" cy="1728192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1619672" y="1916832"/>
                  <a:ext cx="5904656" cy="1728192"/>
                  <a:chOff x="1547664" y="1556792"/>
                  <a:chExt cx="5904656" cy="1944216"/>
                </a:xfrm>
              </p:grpSpPr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1556792"/>
                    <a:ext cx="5904656" cy="1944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5" name="Conector de seta reta 4"/>
                  <p:cNvCxnSpPr/>
                  <p:nvPr/>
                </p:nvCxnSpPr>
                <p:spPr>
                  <a:xfrm flipH="1" flipV="1">
                    <a:off x="1691680" y="2403472"/>
                    <a:ext cx="3447810" cy="95352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CaixaDeTexto 3"/>
                <p:cNvSpPr txBox="1"/>
                <p:nvPr/>
              </p:nvSpPr>
              <p:spPr>
                <a:xfrm>
                  <a:off x="6012160" y="3131676"/>
                  <a:ext cx="5052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/>
                    <a:t>0,5</a:t>
                  </a:r>
                </a:p>
              </p:txBody>
            </p:sp>
          </p:grpSp>
          <p:sp>
            <p:nvSpPr>
              <p:cNvPr id="8" name="Elipse 7"/>
              <p:cNvSpPr/>
              <p:nvPr/>
            </p:nvSpPr>
            <p:spPr>
              <a:xfrm>
                <a:off x="6420680" y="3212976"/>
                <a:ext cx="315328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5868144" y="2669436"/>
              <a:ext cx="1152128" cy="847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92776" y="3198228"/>
              <a:ext cx="1152128" cy="731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1548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052736"/>
            <a:ext cx="7467600" cy="5326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2500" dirty="0"/>
              <a:t>b) (1101)2 (da base 2 para a base 10)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6120680" cy="178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" y="4195382"/>
            <a:ext cx="3125804" cy="75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1520" y="116632"/>
            <a:ext cx="842493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1" dirty="0"/>
              <a:t>Exemplos: binário para decimal</a:t>
            </a:r>
          </a:p>
        </p:txBody>
      </p:sp>
    </p:spTree>
    <p:extLst>
      <p:ext uri="{BB962C8B-B14F-4D97-AF65-F5344CB8AC3E}">
        <p14:creationId xmlns:p14="http://schemas.microsoft.com/office/powerpoint/2010/main" val="293994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467600" cy="1143000"/>
          </a:xfrm>
        </p:spPr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Representação numérica em máquinas de calcular, computadores e celular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Como essa representação pode afetar a precisão da solução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Álgebra de ponto flutuante regulamentada (normatizada)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Independente do sistema operacional todos os computadores possuem a mesma representação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46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1052736"/>
            <a:ext cx="7467600" cy="5326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2500" dirty="0"/>
              <a:t>c) 0,1875 (da base 10 para a base 2)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520" y="1585393"/>
            <a:ext cx="2666855" cy="184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85" y="3861049"/>
            <a:ext cx="3688207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5940152" y="1700810"/>
            <a:ext cx="0" cy="19442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4788024" y="1484784"/>
            <a:ext cx="360040" cy="19368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1520" y="116632"/>
            <a:ext cx="842493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1"/>
              <a:t>Exemplos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25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908720"/>
            <a:ext cx="7467600" cy="53265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sz="2500" dirty="0"/>
              <a:t>d) 0,0011 (da base 2 para a base 10)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04" y="1585392"/>
            <a:ext cx="5306990" cy="17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4" y="4149080"/>
            <a:ext cx="3797103" cy="49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51520" y="116632"/>
            <a:ext cx="8424936" cy="79208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1"/>
              <a:t>Exemplos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9091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1318"/>
            <a:ext cx="7467600" cy="778098"/>
          </a:xfrm>
        </p:spPr>
        <p:txBody>
          <a:bodyPr/>
          <a:lstStyle/>
          <a:p>
            <a:r>
              <a:rPr lang="pt-BR" b="1" dirty="0"/>
              <a:t>Aritmética de ponto flutuante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40768"/>
                <a:ext cx="7467600" cy="49685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500" dirty="0"/>
                  <a:t>É a representação de um número real no computador ou calculadora;</a:t>
                </a:r>
              </a:p>
              <a:p>
                <a:pPr algn="just"/>
                <a:r>
                  <a:rPr lang="pt-BR" sz="2500" b="1" dirty="0">
                    <a:solidFill>
                      <a:srgbClr val="FF0000"/>
                    </a:solidFill>
                  </a:rPr>
                  <a:t>O número Real é representado da  forma</a:t>
                </a:r>
              </a:p>
              <a:p>
                <a:pPr algn="just"/>
                <a:endParaRPr lang="pt-BR" sz="2500" dirty="0"/>
              </a:p>
              <a:p>
                <a:pPr algn="just"/>
                <a:endParaRPr lang="pt-BR" sz="2500" dirty="0"/>
              </a:p>
              <a:p>
                <a:pPr algn="just"/>
                <a:endParaRPr lang="pt-BR" sz="2500" dirty="0"/>
              </a:p>
              <a:p>
                <a:pPr algn="just"/>
                <a:r>
                  <a:rPr lang="pt-BR" sz="2500" b="1" dirty="0"/>
                  <a:t>Em que: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pt-BR" sz="2500" dirty="0"/>
                  <a:t> é a base em que a máquina opera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pt-BR" sz="2500" dirty="0"/>
                  <a:t> é o número de dígitos da mantissa;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pt-BR" sz="2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200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/>
                          </a:rPr>
                          <m:t>𝛽</m:t>
                        </m:r>
                        <m:r>
                          <a:rPr lang="pt-BR" sz="22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pt-BR" sz="2200" b="0" i="1" smtClean="0">
                        <a:latin typeface="Cambria Math"/>
                      </a:rPr>
                      <m:t>, </m:t>
                    </m:r>
                    <m:r>
                      <a:rPr lang="pt-BR" sz="2200" b="0" i="1" smtClean="0">
                        <a:latin typeface="Cambria Math"/>
                      </a:rPr>
                      <m:t>𝑗</m:t>
                    </m:r>
                    <m:r>
                      <a:rPr lang="pt-BR" sz="2200" b="0" i="1" smtClean="0">
                        <a:latin typeface="Cambria Math"/>
                      </a:rPr>
                      <m:t>=1,…</m:t>
                    </m:r>
                    <m:r>
                      <a:rPr lang="pt-BR" sz="2200" b="0" i="1" smtClean="0">
                        <a:latin typeface="Cambria Math"/>
                      </a:rPr>
                      <m:t>𝑡</m:t>
                    </m:r>
                    <m:r>
                      <a:rPr lang="pt-BR" sz="22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pt-BR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pt-BR" sz="2200" b="1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pt-BR" sz="2500" dirty="0"/>
                  <a:t> é o expoente </a:t>
                </a:r>
                <a:r>
                  <a:rPr lang="pt-BR" sz="2500" i="1" dirty="0"/>
                  <a:t>n</a:t>
                </a:r>
                <a:r>
                  <a:rPr lang="pt-BR" sz="2500" dirty="0"/>
                  <a:t> o intervalo </a:t>
                </a:r>
                <a14:m>
                  <m:oMath xmlns:m="http://schemas.openxmlformats.org/officeDocument/2006/math">
                    <m:r>
                      <a:rPr lang="pt-BR" sz="2500" b="0" i="1" u="sng" smtClean="0">
                        <a:latin typeface="Cambria Math"/>
                      </a:rPr>
                      <m:t>[</m:t>
                    </m:r>
                    <m:r>
                      <a:rPr lang="pt-BR" sz="2500" b="0" i="1" u="sng" smtClean="0">
                        <a:latin typeface="Cambria Math"/>
                      </a:rPr>
                      <m:t>𝑚</m:t>
                    </m:r>
                    <m:r>
                      <a:rPr lang="pt-BR" sz="2500" b="0" i="1" u="sng" smtClean="0">
                        <a:latin typeface="Cambria Math"/>
                      </a:rPr>
                      <m:t>,</m:t>
                    </m:r>
                    <m:r>
                      <a:rPr lang="pt-BR" sz="2500" b="0" i="1" u="sng" smtClean="0">
                        <a:latin typeface="Cambria Math"/>
                      </a:rPr>
                      <m:t>𝑀</m:t>
                    </m:r>
                    <m:r>
                      <a:rPr lang="pt-BR" sz="2500" b="0" i="1" u="sng" smtClean="0">
                        <a:latin typeface="Cambria Math"/>
                      </a:rPr>
                      <m:t>]</m:t>
                    </m:r>
                  </m:oMath>
                </a14:m>
                <a:endParaRPr lang="pt-BR" sz="2500" u="sng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40768"/>
                <a:ext cx="7467600" cy="4968552"/>
              </a:xfrm>
              <a:blipFill>
                <a:blip r:embed="rId2"/>
                <a:stretch>
                  <a:fillRect l="-408" t="-982" r="-1306" b="-24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47664" y="3014082"/>
                <a:ext cx="5472608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4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4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pt-BR" sz="4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pt-BR" sz="41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014082"/>
                <a:ext cx="5472608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5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1176" y="355448"/>
                <a:ext cx="8435280" cy="54498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Em qualquer máquina:</a:t>
                </a:r>
              </a:p>
              <a:p>
                <a:pPr algn="just"/>
                <a:r>
                  <a:rPr lang="pt-BR" dirty="0"/>
                  <a:t>apenas um </a:t>
                </a:r>
                <a:r>
                  <a:rPr lang="pt-BR" b="1" dirty="0">
                    <a:solidFill>
                      <a:srgbClr val="FF0000"/>
                    </a:solidFill>
                  </a:rPr>
                  <a:t>subconjunto</a:t>
                </a:r>
                <a:r>
                  <a:rPr lang="pt-BR" dirty="0"/>
                  <a:t> dos números reais é </a:t>
                </a:r>
                <a:r>
                  <a:rPr lang="pt-BR" b="1" dirty="0">
                    <a:solidFill>
                      <a:srgbClr val="FF0000"/>
                    </a:solidFill>
                  </a:rPr>
                  <a:t>representado</a:t>
                </a:r>
                <a:r>
                  <a:rPr lang="pt-BR" dirty="0"/>
                  <a:t> </a:t>
                </a:r>
                <a:r>
                  <a:rPr lang="pt-BR" b="1" dirty="0">
                    <a:solidFill>
                      <a:srgbClr val="FF0000"/>
                    </a:solidFill>
                  </a:rPr>
                  <a:t>exatamente</a:t>
                </a:r>
                <a:r>
                  <a:rPr lang="pt-BR" dirty="0"/>
                  <a:t>;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 portanto, a representação de um número real será realizada por meio do:</a:t>
                </a:r>
              </a:p>
              <a:p>
                <a:pPr lvl="1" algn="just"/>
                <a:r>
                  <a:rPr lang="pt-BR" dirty="0"/>
                  <a:t> </a:t>
                </a:r>
                <a:r>
                  <a:rPr lang="pt-BR" b="1" dirty="0">
                    <a:solidFill>
                      <a:srgbClr val="FF0000"/>
                    </a:solidFill>
                  </a:rPr>
                  <a:t>truncamento</a:t>
                </a:r>
                <a:r>
                  <a:rPr lang="pt-BR" dirty="0"/>
                  <a:t> ou </a:t>
                </a:r>
                <a:r>
                  <a:rPr lang="pt-BR" b="1" dirty="0">
                    <a:solidFill>
                      <a:srgbClr val="FF0000"/>
                    </a:solidFill>
                  </a:rPr>
                  <a:t>arredondamento</a:t>
                </a: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Para representarmos um sistema de números em ponto flutuante normalizado na </a:t>
                </a:r>
                <a:r>
                  <a:rPr lang="pt-BR" b="1" dirty="0">
                    <a:solidFill>
                      <a:srgbClr val="FF0000"/>
                    </a:solidFill>
                  </a:rPr>
                  <a:t>base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𝛽</m:t>
                    </m:r>
                    <m:r>
                      <a:rPr lang="pt-BR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pt-BR" dirty="0"/>
                  <a:t>com </a:t>
                </a:r>
                <a:r>
                  <a:rPr lang="pt-BR" i="1" dirty="0"/>
                  <a:t>t</a:t>
                </a:r>
                <a:r>
                  <a:rPr lang="pt-BR" dirty="0"/>
                  <a:t> </a:t>
                </a:r>
                <a:r>
                  <a:rPr lang="pt-BR" b="1" dirty="0">
                    <a:solidFill>
                      <a:srgbClr val="FF0000"/>
                    </a:solidFill>
                  </a:rPr>
                  <a:t>dígitos significativos</a:t>
                </a:r>
                <a:r>
                  <a:rPr lang="pt-BR" dirty="0"/>
                  <a:t> e com limites do </a:t>
                </a:r>
                <a:r>
                  <a:rPr lang="pt-BR" b="1" dirty="0">
                    <a:solidFill>
                      <a:srgbClr val="FF0000"/>
                    </a:solidFill>
                  </a:rPr>
                  <a:t>expoente</a:t>
                </a:r>
                <a:r>
                  <a:rPr lang="pt-BR" dirty="0"/>
                  <a:t> </a:t>
                </a:r>
                <a:r>
                  <a:rPr lang="pt-BR" i="1" dirty="0"/>
                  <a:t>m </a:t>
                </a:r>
                <a:r>
                  <a:rPr lang="pt-BR" dirty="0"/>
                  <a:t>e </a:t>
                </a:r>
                <a:r>
                  <a:rPr lang="pt-BR" i="1" dirty="0"/>
                  <a:t>M</a:t>
                </a:r>
                <a:r>
                  <a:rPr lang="pt-BR" dirty="0"/>
                  <a:t>, usa-se a notação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1176" y="355448"/>
                <a:ext cx="8435280" cy="5449816"/>
              </a:xfrm>
              <a:blipFill>
                <a:blip r:embed="rId2"/>
                <a:stretch>
                  <a:fillRect l="-1157" t="-895" r="-11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699793" y="5949280"/>
                <a:ext cx="352839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500" i="1">
                          <a:latin typeface="Cambria Math"/>
                        </a:rPr>
                        <m:t>𝐹</m:t>
                      </m:r>
                      <m:r>
                        <a:rPr lang="pt-BR" sz="4500" i="1">
                          <a:latin typeface="Cambria Math"/>
                        </a:rPr>
                        <m:t>(</m:t>
                      </m:r>
                      <m:r>
                        <a:rPr lang="pt-BR" sz="4500" i="1">
                          <a:latin typeface="Cambria Math"/>
                        </a:rPr>
                        <m:t>𝛽</m:t>
                      </m:r>
                      <m:r>
                        <a:rPr lang="pt-BR" sz="4500" i="1">
                          <a:latin typeface="Cambria Math"/>
                        </a:rPr>
                        <m:t>,</m:t>
                      </m:r>
                      <m:r>
                        <a:rPr lang="pt-BR" sz="4500" i="1">
                          <a:latin typeface="Cambria Math"/>
                        </a:rPr>
                        <m:t>𝑡</m:t>
                      </m:r>
                      <m:r>
                        <a:rPr lang="pt-BR" sz="4500" i="1">
                          <a:latin typeface="Cambria Math"/>
                        </a:rPr>
                        <m:t>,</m:t>
                      </m:r>
                      <m:r>
                        <a:rPr lang="pt-BR" sz="4500" i="1">
                          <a:latin typeface="Cambria Math"/>
                        </a:rPr>
                        <m:t>𝑚</m:t>
                      </m:r>
                      <m:r>
                        <a:rPr lang="pt-BR" sz="4500" i="1">
                          <a:latin typeface="Cambria Math"/>
                        </a:rPr>
                        <m:t>,</m:t>
                      </m:r>
                      <m:r>
                        <a:rPr lang="pt-BR" sz="4500" i="1">
                          <a:latin typeface="Cambria Math"/>
                        </a:rPr>
                        <m:t>𝑀</m:t>
                      </m:r>
                      <m:r>
                        <a:rPr lang="pt-BR" sz="45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45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5949280"/>
                <a:ext cx="3528391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1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5148064" y="116632"/>
                <a:ext cx="3600400" cy="72008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±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.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pt-BR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pt-BR" i="1" dirty="0">
                              <a:latin typeface="Cambria Math"/>
                              <a:ea typeface="Cambria Math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8064" y="116632"/>
                <a:ext cx="3600400" cy="7200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412776"/>
                <a:ext cx="8219256" cy="5061176"/>
              </a:xfrm>
            </p:spPr>
            <p:txBody>
              <a:bodyPr/>
              <a:lstStyle/>
              <a:p>
                <a:pPr algn="just"/>
                <a:r>
                  <a:rPr lang="pt-BR" dirty="0"/>
                  <a:t>Escrever os números decimais a seguir em ponto flutuante na forma normalizada: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=0,35⇒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0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35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𝟓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𝟏𝟕𝟐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𝟓𝟏𝟕𝟐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=0</m:t>
                    </m:r>
                    <m:r>
                      <a:rPr lang="pt-BR" b="0" i="1" smtClean="0">
                        <a:latin typeface="Cambria Math"/>
                      </a:rPr>
                      <m:t>,0123⇒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0,123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𝟓𝟑𝟗𝟏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  <m:r>
                      <a:rPr lang="pt-BR" b="1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pt-BR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𝟓𝟑𝟗𝟏𝟑</m:t>
                        </m:r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pt-BR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=0,0</m:t>
                    </m:r>
                    <m:r>
                      <a:rPr lang="pt-BR" b="0" i="1" smtClean="0">
                        <a:latin typeface="Cambria Math"/>
                      </a:rPr>
                      <m:t>00</m:t>
                    </m:r>
                    <m:r>
                      <a:rPr lang="pt-BR" i="1">
                        <a:latin typeface="Cambria Math"/>
                      </a:rPr>
                      <m:t>3⇒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0,3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412776"/>
                <a:ext cx="8219256" cy="5061176"/>
              </a:xfrm>
              <a:blipFill>
                <a:blip r:embed="rId3"/>
                <a:stretch>
                  <a:fillRect l="-297" t="-964" r="-11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075240" cy="5853264"/>
          </a:xfrm>
        </p:spPr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A vantagem da aritmética de ponto flutuante é que ela pode representar uma grande </a:t>
            </a:r>
            <a:r>
              <a:rPr lang="pt-BR" b="1" dirty="0">
                <a:solidFill>
                  <a:srgbClr val="FF0000"/>
                </a:solidFill>
              </a:rPr>
              <a:t>faixa fixa </a:t>
            </a:r>
            <a:r>
              <a:rPr lang="pt-BR" dirty="0"/>
              <a:t>de números.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o limite permitido para o expoente for ultrapassado  teremos a ocorrência de:</a:t>
            </a:r>
          </a:p>
          <a:p>
            <a:pPr algn="just"/>
            <a:endParaRPr lang="pt-BR" dirty="0"/>
          </a:p>
          <a:p>
            <a:pPr lvl="1" algn="just"/>
            <a:r>
              <a:rPr lang="pt-BR" b="1" i="1" dirty="0" err="1">
                <a:solidFill>
                  <a:srgbClr val="FF0000"/>
                </a:solidFill>
              </a:rPr>
              <a:t>underflow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para números muito pequenos e </a:t>
            </a:r>
          </a:p>
          <a:p>
            <a:pPr lvl="1" algn="just"/>
            <a:r>
              <a:rPr lang="pt-BR" b="1" i="1" dirty="0">
                <a:solidFill>
                  <a:srgbClr val="FF0000"/>
                </a:solidFill>
              </a:rPr>
              <a:t>overflow</a:t>
            </a:r>
            <a:r>
              <a:rPr lang="pt-BR" dirty="0"/>
              <a:t> para números muito grandes.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0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640960" cy="1143000"/>
          </a:xfrm>
        </p:spPr>
        <p:txBody>
          <a:bodyPr/>
          <a:lstStyle/>
          <a:p>
            <a:r>
              <a:rPr lang="pt-BR" b="1" dirty="0"/>
              <a:t>Operações aritméticas em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72752" y="1867616"/>
            <a:ext cx="8475712" cy="4873752"/>
          </a:xfrm>
        </p:spPr>
        <p:txBody>
          <a:bodyPr/>
          <a:lstStyle/>
          <a:p>
            <a:pPr algn="just"/>
            <a:r>
              <a:rPr lang="pt-BR" dirty="0"/>
              <a:t>Considere uma máquina qualquer e uma série de operações aritméticas.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Pelo fato do arredondamento ser feito após cada operação tem-se:</a:t>
            </a:r>
          </a:p>
          <a:p>
            <a:pPr lvl="1" algn="just"/>
            <a:r>
              <a:rPr lang="pt-BR" b="1" dirty="0"/>
              <a:t>ao contrário do que é válido para os números reais, que as operações aritméticas (adição, subtração, divisão e multiplicação) </a:t>
            </a:r>
            <a:r>
              <a:rPr lang="pt-BR" b="1" dirty="0">
                <a:solidFill>
                  <a:srgbClr val="FF0000"/>
                </a:solidFill>
              </a:rPr>
              <a:t>não são nem associativas e nem distributivas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00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67600" cy="868958"/>
          </a:xfrm>
        </p:spPr>
        <p:txBody>
          <a:bodyPr/>
          <a:lstStyle/>
          <a:p>
            <a:r>
              <a:rPr lang="pt-BR" b="1" dirty="0"/>
              <a:t>Operações de adição e subtração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507576"/>
            <a:ext cx="8568952" cy="4873752"/>
          </a:xfrm>
        </p:spPr>
        <p:txBody>
          <a:bodyPr/>
          <a:lstStyle/>
          <a:p>
            <a:pPr marL="514350" indent="-514350" algn="just">
              <a:buAutoNum type="romanLcParenR"/>
            </a:pPr>
            <a:r>
              <a:rPr lang="pt-BR" dirty="0"/>
              <a:t>Escolher o número com menor expoente entre X e Y e deslocar sua mantissa para a direita um número de dígitos igual à </a:t>
            </a:r>
            <a:r>
              <a:rPr lang="pt-BR" b="1" dirty="0"/>
              <a:t>diferença absoluta entre os respectivos expoentes</a:t>
            </a:r>
            <a:r>
              <a:rPr lang="pt-BR" dirty="0"/>
              <a:t>;</a:t>
            </a:r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Colocar o expoente do resultado igual ao maior expoente entre X e Y;</a:t>
            </a:r>
          </a:p>
          <a:p>
            <a:pPr marL="514350" indent="-514350" algn="just">
              <a:buAutoNum type="romanLcParenR"/>
            </a:pPr>
            <a:r>
              <a:rPr lang="pt-BR" dirty="0"/>
              <a:t>Executar a adição/subtração das mantissas e determinar o sinal do resultado;</a:t>
            </a:r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Normalizar o valor do resultado, se necessário;</a:t>
            </a:r>
          </a:p>
          <a:p>
            <a:pPr marL="514350" indent="-514350" algn="just">
              <a:buAutoNum type="romanLcParenR"/>
            </a:pPr>
            <a:r>
              <a:rPr lang="pt-BR" dirty="0"/>
              <a:t>Verificar se houve </a:t>
            </a:r>
            <a:r>
              <a:rPr lang="pt-BR" i="1" dirty="0"/>
              <a:t>overflow/</a:t>
            </a:r>
            <a:r>
              <a:rPr lang="pt-BR" i="1" dirty="0" err="1"/>
              <a:t>underflow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7170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5256584" cy="720080"/>
          </a:xfrm>
        </p:spPr>
        <p:txBody>
          <a:bodyPr/>
          <a:lstStyle/>
          <a:p>
            <a:r>
              <a:rPr lang="pt-BR" b="1" dirty="0"/>
              <a:t>Exemplos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219544"/>
                <a:ext cx="8640960" cy="5017768"/>
              </a:xfrm>
            </p:spPr>
            <p:txBody>
              <a:bodyPr/>
              <a:lstStyle/>
              <a:p>
                <a:r>
                  <a:rPr lang="pt-BR" dirty="0"/>
                  <a:t>Sejam x =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0,937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/>
                  <a:t> e y =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0,1272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 Obtenha </a:t>
                </a:r>
                <a:r>
                  <a:rPr lang="pt-BR" dirty="0" err="1"/>
                  <a:t>x+y</a:t>
                </a:r>
                <a:r>
                  <a:rPr lang="pt-BR" dirty="0"/>
                  <a:t> e x-y no sistema F(10,4,-5,5).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b="0" i="0" smtClean="0">
                        <a:latin typeface="Cambria Math"/>
                      </a:rPr>
                      <m:t>0,1272 . 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⇒</m:t>
                    </m:r>
                    <m:r>
                      <m:rPr>
                        <m:nor/>
                      </m:rPr>
                      <a:rPr lang="pt-BR">
                        <a:latin typeface="Cambria Math"/>
                      </a:rPr>
                      <m:t>0,</m:t>
                    </m:r>
                    <m:r>
                      <m:rPr>
                        <m:nor/>
                      </m:rPr>
                      <a:rPr lang="pt-BR" b="0" i="0" smtClean="0">
                        <a:latin typeface="Cambria Math"/>
                      </a:rPr>
                      <m:t>00</m:t>
                    </m:r>
                    <m:r>
                      <m:rPr>
                        <m:nor/>
                      </m:rPr>
                      <a:rPr lang="pt-BR">
                        <a:latin typeface="Cambria Math"/>
                      </a:rPr>
                      <m:t>1272 . 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i="1" dirty="0">
                              <a:latin typeface="Cambria Math"/>
                            </a:rPr>
                            <m:t>0,937000 . </m:t>
                          </m:r>
                          <m:sSup>
                            <m:sSup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dirty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 dirty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>
                              <a:latin typeface="Cambria Math"/>
                            </a:rPr>
                            <m:t>0,001272 . 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mr>
                    </m:m>
                    <m:r>
                      <a:rPr lang="pt-BR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ent</m:t>
                    </m:r>
                    <m:r>
                      <a:rPr lang="pt-BR" b="0" i="0" smtClean="0">
                        <a:latin typeface="Cambria Math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</m:oMath>
                </a14:m>
                <a:endParaRPr lang="pt-BR" b="0" i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= 0,938272. 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Truncamento</a:t>
                </a:r>
                <a:r>
                  <a:rPr lang="pt-BR" dirty="0"/>
                  <a:t>:  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0,938</m:t>
                    </m:r>
                    <m:r>
                      <a:rPr lang="pt-BR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pt-BR" i="1" dirty="0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Arredondamento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0,938</m:t>
                    </m:r>
                    <m:r>
                      <a:rPr lang="pt-BR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  <m:r>
                      <a:rPr lang="pt-BR" i="1" dirty="0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 sistema F(10,4,-5,5).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219544"/>
                <a:ext cx="8640960" cy="5017768"/>
              </a:xfrm>
              <a:blipFill>
                <a:blip r:embed="rId2"/>
                <a:stretch>
                  <a:fillRect l="-1058" t="-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220072" y="260648"/>
                <a:ext cx="3240360" cy="63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500" i="1">
                          <a:latin typeface="Cambria Math"/>
                        </a:rPr>
                        <m:t>𝐹</m:t>
                      </m:r>
                      <m:r>
                        <a:rPr lang="pt-BR" sz="3500" i="1">
                          <a:latin typeface="Cambria Math"/>
                        </a:rPr>
                        <m:t>(</m:t>
                      </m:r>
                      <m:r>
                        <a:rPr lang="pt-BR" sz="3500" i="1">
                          <a:latin typeface="Cambria Math"/>
                        </a:rPr>
                        <m:t>𝛽</m:t>
                      </m:r>
                      <m:r>
                        <a:rPr lang="pt-BR" sz="3500" i="1">
                          <a:latin typeface="Cambria Math"/>
                        </a:rPr>
                        <m:t>,</m:t>
                      </m:r>
                      <m:r>
                        <a:rPr lang="pt-BR" sz="3500" i="1">
                          <a:latin typeface="Cambria Math"/>
                        </a:rPr>
                        <m:t>𝑡</m:t>
                      </m:r>
                      <m:r>
                        <a:rPr lang="pt-BR" sz="3500" i="1">
                          <a:latin typeface="Cambria Math"/>
                        </a:rPr>
                        <m:t>,</m:t>
                      </m:r>
                      <m:r>
                        <a:rPr lang="pt-BR" sz="3500" i="1">
                          <a:latin typeface="Cambria Math"/>
                        </a:rPr>
                        <m:t>𝑚</m:t>
                      </m:r>
                      <m:r>
                        <a:rPr lang="pt-BR" sz="3500" i="1">
                          <a:latin typeface="Cambria Math"/>
                        </a:rPr>
                        <m:t>,</m:t>
                      </m:r>
                      <m:r>
                        <a:rPr lang="pt-BR" sz="3500" i="1">
                          <a:latin typeface="Cambria Math"/>
                        </a:rPr>
                        <m:t>𝑀</m:t>
                      </m:r>
                      <m:r>
                        <a:rPr lang="pt-BR" sz="35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35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3240360" cy="6309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2987824" y="112474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652120" y="1124744"/>
            <a:ext cx="72008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475656" y="3789040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91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341"/>
            <a:ext cx="7467600" cy="1143000"/>
          </a:xfrm>
        </p:spPr>
        <p:txBody>
          <a:bodyPr/>
          <a:lstStyle/>
          <a:p>
            <a:r>
              <a:rPr lang="pt-BR" b="1" dirty="0"/>
              <a:t>Calculando a diferença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𝑦</m:t>
                    </m:r>
                    <m:r>
                      <a:rPr lang="pt-BR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>
                        <a:latin typeface="Cambria Math"/>
                      </a:rPr>
                      <m:t>0,1272 . 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⇒</m:t>
                    </m:r>
                    <m:r>
                      <m:rPr>
                        <m:nor/>
                      </m:rPr>
                      <a:rPr lang="pt-BR">
                        <a:latin typeface="Cambria Math"/>
                      </a:rPr>
                      <m:t>0,001272 . 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/>
                            </a:rPr>
                            <m:t> 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r>
                            <a:rPr lang="pt-BR" i="1" dirty="0">
                              <a:latin typeface="Cambria Math"/>
                            </a:rPr>
                            <m:t>0,937000 . </m:t>
                          </m:r>
                          <m:sSup>
                            <m:sSupPr>
                              <m:ctrlPr>
                                <a:rPr lang="pt-B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dirty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 dirty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pt-BR">
                              <a:latin typeface="Cambria Math"/>
                            </a:rPr>
                            <m:t>  0,001272 .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mr>
                    </m:m>
                    <m:r>
                      <a:rPr lang="pt-BR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ent</m:t>
                    </m:r>
                    <m:r>
                      <a:rPr lang="pt-BR">
                        <a:latin typeface="Cambria Math"/>
                      </a:rPr>
                      <m:t>ã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o</m:t>
                    </m:r>
                    <m:r>
                      <a:rPr lang="pt-BR">
                        <a:latin typeface="Cambria Math"/>
                      </a:rPr>
                      <m:t> </m:t>
                    </m:r>
                  </m:oMath>
                </a14:m>
                <a:endParaRPr lang="pt-BR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=  0,935728. 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Truncamento e arredondamento: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0,9357. 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to 3"/>
          <p:cNvCxnSpPr/>
          <p:nvPr/>
        </p:nvCxnSpPr>
        <p:spPr>
          <a:xfrm>
            <a:off x="1547664" y="2852936"/>
            <a:ext cx="26642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467600" cy="1143000"/>
          </a:xfrm>
        </p:spPr>
        <p:txBody>
          <a:bodyPr/>
          <a:lstStyle/>
          <a:p>
            <a:r>
              <a:rPr lang="pt-BR" b="1" dirty="0"/>
              <a:t>Objetivos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Compreender como os números são representados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Compreender como esta representação pode propagar erros numéricos e desviar da solução exata</a:t>
            </a:r>
          </a:p>
        </p:txBody>
      </p:sp>
    </p:spTree>
    <p:extLst>
      <p:ext uri="{BB962C8B-B14F-4D97-AF65-F5344CB8AC3E}">
        <p14:creationId xmlns:p14="http://schemas.microsoft.com/office/powerpoint/2010/main" val="3407780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pt-BR" b="1" dirty="0"/>
              <a:t>Multiplicação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romanLcParenR"/>
            </a:pPr>
            <a:r>
              <a:rPr lang="pt-BR" dirty="0"/>
              <a:t>Colocar o expoente do resultado igual à soma dos expoentes de X e Y;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Executar a multiplicação das mantissas e determinar o sinal do resultado;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dirty="0"/>
              <a:t>Normalizar o valor do resultado, se necessário;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Arredondar o valor do resultado, se necessário e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dirty="0"/>
              <a:t>Verificar se houve </a:t>
            </a:r>
            <a:r>
              <a:rPr lang="pt-BR" i="1" dirty="0"/>
              <a:t>overflow/</a:t>
            </a:r>
            <a:r>
              <a:rPr lang="pt-BR" i="1" dirty="0" err="1"/>
              <a:t>underflow</a:t>
            </a:r>
            <a:r>
              <a:rPr lang="pt-BR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3186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859216" cy="864096"/>
          </a:xfrm>
        </p:spPr>
        <p:txBody>
          <a:bodyPr/>
          <a:lstStyle/>
          <a:p>
            <a:r>
              <a:rPr lang="pt-BR" b="1" dirty="0"/>
              <a:t>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568952" cy="4873752"/>
          </a:xfrm>
        </p:spPr>
        <p:txBody>
          <a:bodyPr>
            <a:normAutofit/>
          </a:bodyPr>
          <a:lstStyle/>
          <a:p>
            <a:pPr marL="514350" indent="-514350" algn="just">
              <a:buAutoNum type="romanLcParenR"/>
            </a:pPr>
            <a:r>
              <a:rPr lang="pt-BR" dirty="0"/>
              <a:t>Colocar o expoente do resultado igual à diferença dos expoentes de X (dividendo) e de Y (divisor);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Executar a divisão das mantissas e determinar o sinal do resultado;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dirty="0"/>
              <a:t>Normalizar o valor do resultado, se necessário;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b="1" dirty="0">
                <a:solidFill>
                  <a:srgbClr val="FF0000"/>
                </a:solidFill>
              </a:rPr>
              <a:t>Arredondar o valor do resultado, se necessário e</a:t>
            </a:r>
          </a:p>
          <a:p>
            <a:pPr marL="514350" indent="-514350" algn="just">
              <a:buAutoNum type="romanLcParenR"/>
            </a:pPr>
            <a:endParaRPr lang="pt-BR" dirty="0"/>
          </a:p>
          <a:p>
            <a:pPr marL="514350" indent="-514350" algn="just">
              <a:buAutoNum type="romanLcParenR"/>
            </a:pPr>
            <a:r>
              <a:rPr lang="pt-BR" dirty="0"/>
              <a:t>Verificar se houve overflow/</a:t>
            </a:r>
            <a:r>
              <a:rPr lang="pt-BR" dirty="0" err="1"/>
              <a:t>underflow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417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120680" cy="710952"/>
          </a:xfrm>
        </p:spPr>
        <p:txBody>
          <a:bodyPr/>
          <a:lstStyle/>
          <a:p>
            <a:r>
              <a:rPr lang="pt-BR" b="1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435568"/>
                <a:ext cx="8568952" cy="4873752"/>
              </a:xfrm>
            </p:spPr>
            <p:txBody>
              <a:bodyPr/>
              <a:lstStyle/>
              <a:p>
                <a:r>
                  <a:rPr lang="pt-BR" dirty="0"/>
                  <a:t>Sejam x = 0,937.10^4 e y = 0,1272.10^2. Obtenha </a:t>
                </a:r>
                <a:r>
                  <a:rPr lang="pt-BR" dirty="0" err="1"/>
                  <a:t>x.y</a:t>
                </a:r>
                <a:r>
                  <a:rPr lang="pt-BR" dirty="0"/>
                  <a:t> e x/y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=0,937 . 0,1272.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4+2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0,1191864.10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𝑎𝑟𝑟𝑒𝑑𝑜𝑛𝑑𝑎𝑚𝑒𝑛𝑡𝑜</m:t>
                        </m:r>
                        <m:r>
                          <a:rPr lang="pt-BR" b="0" i="1" smtClean="0">
                            <a:latin typeface="Cambria Math"/>
                          </a:rPr>
                          <m:t>= 0,1192.10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         </m:t>
                        </m:r>
                        <m:r>
                          <a:rPr lang="pt-BR" b="0" i="1" smtClean="0">
                            <a:latin typeface="Cambria Math"/>
                          </a:rPr>
                          <m:t>𝑡𝑟𝑢𝑛𝑐𝑎𝑚𝑒𝑛𝑡𝑜</m:t>
                        </m:r>
                        <m:r>
                          <a:rPr lang="pt-BR" i="1">
                            <a:latin typeface="Cambria Math"/>
                          </a:rPr>
                          <m:t>= 0,119</m:t>
                        </m:r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.10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0,937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0,1272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.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4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7,366352</m:t>
                        </m:r>
                        <m:r>
                          <a:rPr lang="pt-BR" i="1">
                            <a:latin typeface="Cambria Math"/>
                          </a:rPr>
                          <m:t>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0,</m:t>
                        </m:r>
                        <m:r>
                          <a:rPr lang="pt-BR" i="1">
                            <a:latin typeface="Cambria Math"/>
                          </a:rPr>
                          <m:t>7366352.10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pt-BR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0,7366.10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𝑎𝑟𝑟𝑒𝑑𝑜𝑛𝑑𝑎𝑚𝑒𝑛𝑡𝑜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</a:rPr>
                      <m:t>  </m:t>
                    </m:r>
                    <m:r>
                      <a:rPr lang="pt-BR" b="0" i="1" smtClean="0">
                        <a:latin typeface="Cambria Math"/>
                      </a:rPr>
                      <m:t>𝑡𝑟𝑢𝑛𝑐𝑎𝑚𝑒𝑛𝑡𝑜</m:t>
                    </m:r>
                    <m:r>
                      <a:rPr lang="pt-BR" b="0" i="1" smtClean="0">
                        <a:latin typeface="Cambria Math"/>
                      </a:rPr>
                      <m:t>. </m:t>
                    </m:r>
                  </m:oMath>
                </a14:m>
                <a:endParaRPr lang="pt-BR" dirty="0"/>
              </a:p>
              <a:p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435568"/>
                <a:ext cx="8568952" cy="4873752"/>
              </a:xfrm>
              <a:blipFill>
                <a:blip r:embed="rId2"/>
                <a:stretch>
                  <a:fillRect l="-284" t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64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706090"/>
          </a:xfrm>
        </p:spPr>
        <p:txBody>
          <a:bodyPr/>
          <a:lstStyle/>
          <a:p>
            <a:r>
              <a:rPr lang="pt-BR" b="1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715200" cy="3744416"/>
          </a:xfrm>
        </p:spPr>
        <p:txBody>
          <a:bodyPr/>
          <a:lstStyle/>
          <a:p>
            <a:r>
              <a:rPr lang="pt-BR" dirty="0"/>
              <a:t> Converta de decimal para binário ou binário para decimal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23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(1010)</a:t>
            </a:r>
            <a:r>
              <a:rPr lang="pt-BR" sz="20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0,1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37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0,1212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(101101)</a:t>
            </a:r>
            <a:r>
              <a:rPr lang="pt-BR" sz="18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(0,1101)</a:t>
            </a:r>
            <a:r>
              <a:rPr lang="pt-BR" sz="1800" dirty="0"/>
              <a:t>2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59071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/>
                  <a:t> Considere o sistema F(10,3,-4,4) normalizado. Represente neste sistema os números: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=1,25</m:t>
                    </m:r>
                  </m:oMath>
                </a14:m>
                <a:endParaRPr lang="pt-BR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10,053</m:t>
                    </m:r>
                  </m:oMath>
                </a14:m>
                <a:endParaRPr lang="pt-BR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−238,15</m:t>
                    </m:r>
                  </m:oMath>
                </a14:m>
                <a:endParaRPr lang="pt-BR" sz="20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2,71828</m:t>
                    </m:r>
                  </m:oMath>
                </a14:m>
                <a:endParaRPr lang="pt-BR" sz="20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0,000007</m:t>
                    </m:r>
                  </m:oMath>
                </a14:m>
                <a:endParaRPr lang="pt-BR" sz="20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718235,82</m:t>
                    </m:r>
                  </m:oMath>
                </a14:m>
                <a:endParaRPr lang="pt-BR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pt-BR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pt-BR" sz="2000" dirty="0"/>
                  <a:t>Considere apenas arredondamento nas conversões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08" t="-10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467600" cy="706090"/>
          </a:xfrm>
        </p:spPr>
        <p:txBody>
          <a:bodyPr/>
          <a:lstStyle/>
          <a:p>
            <a:r>
              <a:rPr lang="pt-BR" b="1" dirty="0"/>
              <a:t>Exercício 2</a:t>
            </a:r>
          </a:p>
        </p:txBody>
      </p:sp>
    </p:spTree>
    <p:extLst>
      <p:ext uri="{BB962C8B-B14F-4D97-AF65-F5344CB8AC3E}">
        <p14:creationId xmlns:p14="http://schemas.microsoft.com/office/powerpoint/2010/main" val="1169029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Seja um sistema de aritmética de ponto flutuante de quatro dígitos e base decimal. Dado os números: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0,7237.10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0,</m:t>
                        </m:r>
                        <m:r>
                          <a:rPr lang="pt-BR" b="0" i="1" smtClean="0">
                            <a:latin typeface="Cambria Math"/>
                          </a:rPr>
                          <m:t>2145</m:t>
                        </m:r>
                        <m:r>
                          <a:rPr lang="pt-BR" i="1">
                            <a:latin typeface="Cambria Math"/>
                          </a:rPr>
                          <m:t>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0,</m:t>
                        </m:r>
                        <m:r>
                          <a:rPr lang="pt-BR" b="0" i="1" smtClean="0">
                            <a:latin typeface="Cambria Math"/>
                          </a:rPr>
                          <m:t>2585.10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Efetue as seguintes operações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b="0" dirty="0"/>
              </a:p>
              <a:p>
                <a:r>
                  <a:rPr lang="pt-BR" i="1" dirty="0"/>
                  <a:t>x/y</a:t>
                </a:r>
              </a:p>
              <a:p>
                <a:r>
                  <a:rPr lang="pt-BR" i="1" dirty="0"/>
                  <a:t>(</a:t>
                </a:r>
                <a:r>
                  <a:rPr lang="pt-BR" i="1" dirty="0" err="1"/>
                  <a:t>x.y</a:t>
                </a:r>
                <a:r>
                  <a:rPr lang="pt-BR" i="1" dirty="0"/>
                  <a:t>)/z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7504" y="44624"/>
            <a:ext cx="7467600" cy="706090"/>
          </a:xfrm>
        </p:spPr>
        <p:txBody>
          <a:bodyPr/>
          <a:lstStyle/>
          <a:p>
            <a:r>
              <a:rPr lang="pt-BR" b="1" dirty="0"/>
              <a:t>Exercício 3</a:t>
            </a:r>
          </a:p>
        </p:txBody>
      </p:sp>
    </p:spTree>
    <p:extLst>
      <p:ext uri="{BB962C8B-B14F-4D97-AF65-F5344CB8AC3E}">
        <p14:creationId xmlns:p14="http://schemas.microsoft.com/office/powerpoint/2010/main" val="197501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1080120"/>
          </a:xfrm>
        </p:spPr>
        <p:txBody>
          <a:bodyPr>
            <a:noAutofit/>
          </a:bodyPr>
          <a:lstStyle/>
          <a:p>
            <a:r>
              <a:rPr lang="pt-BR" sz="4300" b="1" dirty="0"/>
              <a:t>Resumindo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500" b="1" dirty="0"/>
              <a:t>Método das divisões sucessivas</a:t>
            </a:r>
            <a:r>
              <a:rPr lang="pt-BR" sz="2500" dirty="0"/>
              <a:t> (parte inteira do número)</a:t>
            </a:r>
          </a:p>
          <a:p>
            <a:pPr lvl="1" algn="just"/>
            <a:r>
              <a:rPr lang="pt-BR" sz="2500" dirty="0"/>
              <a:t>Divide-se o número (inteiro) por 2;</a:t>
            </a:r>
          </a:p>
          <a:p>
            <a:pPr lvl="1" algn="just"/>
            <a:r>
              <a:rPr lang="pt-BR" sz="2500" dirty="0">
                <a:solidFill>
                  <a:srgbClr val="FF0000"/>
                </a:solidFill>
              </a:rPr>
              <a:t>Divide-se por 2, o quociente da divisão anterior;</a:t>
            </a:r>
          </a:p>
          <a:p>
            <a:pPr lvl="1" algn="just"/>
            <a:r>
              <a:rPr lang="pt-BR" sz="2500" dirty="0"/>
              <a:t>Repete-se o processo até o último quociente ser igual a 1;</a:t>
            </a:r>
          </a:p>
          <a:p>
            <a:pPr lvl="1" algn="just"/>
            <a:endParaRPr lang="pt-BR" sz="2500" dirty="0"/>
          </a:p>
          <a:p>
            <a:pPr lvl="1" algn="just"/>
            <a:r>
              <a:rPr lang="pt-BR" sz="2500" b="1" dirty="0">
                <a:solidFill>
                  <a:srgbClr val="FF0000"/>
                </a:solidFill>
              </a:rPr>
              <a:t>O número binário </a:t>
            </a:r>
            <a:r>
              <a:rPr lang="pt-BR" sz="2500" dirty="0"/>
              <a:t>é então formado pela concatenação do último quociente com os restos das divisões, lidos em sentido inverso.</a:t>
            </a:r>
          </a:p>
          <a:p>
            <a:pPr algn="just"/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940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pt-BR" sz="2500" b="1" dirty="0"/>
              <a:t>Método das multiplicações sucessivas</a:t>
            </a:r>
            <a:r>
              <a:rPr lang="pt-BR" sz="2500" dirty="0"/>
              <a:t> (parte fracionária do número)</a:t>
            </a:r>
          </a:p>
          <a:p>
            <a:pPr algn="just" fontAlgn="auto">
              <a:spcAft>
                <a:spcPts val="0"/>
              </a:spcAft>
            </a:pPr>
            <a:endParaRPr lang="pt-BR" sz="2500" dirty="0"/>
          </a:p>
          <a:p>
            <a:pPr lvl="1" algn="just" fontAlgn="auto">
              <a:spcAft>
                <a:spcPts val="0"/>
              </a:spcAft>
            </a:pPr>
            <a:r>
              <a:rPr lang="pt-BR" sz="2500" dirty="0"/>
              <a:t>Multiplica-se o número (fracionário) por 2;</a:t>
            </a:r>
          </a:p>
          <a:p>
            <a:pPr lvl="1" algn="just" fontAlgn="auto">
              <a:spcAft>
                <a:spcPts val="0"/>
              </a:spcAft>
            </a:pPr>
            <a:r>
              <a:rPr lang="pt-BR" sz="2500" b="1" dirty="0">
                <a:solidFill>
                  <a:srgbClr val="FF0000"/>
                </a:solidFill>
              </a:rPr>
              <a:t>Do resultado, a parte inteira será o primeiro dígito na base binária e a parte fracionária será novamente multiplicada por 2;</a:t>
            </a:r>
          </a:p>
          <a:p>
            <a:pPr lvl="1" algn="just" fontAlgn="auto">
              <a:spcAft>
                <a:spcPts val="0"/>
              </a:spcAft>
            </a:pPr>
            <a:r>
              <a:rPr lang="pt-BR" sz="2500" dirty="0"/>
              <a:t>O processo é repetido até que a parte fracionária do último produto seja igual a zero.</a:t>
            </a:r>
          </a:p>
          <a:p>
            <a:pPr algn="just" fontAlgn="auto">
              <a:spcAft>
                <a:spcPts val="0"/>
              </a:spcAft>
            </a:pPr>
            <a:endParaRPr lang="pt-BR" sz="2500" dirty="0"/>
          </a:p>
          <a:p>
            <a:pPr algn="just" fontAlgn="auto">
              <a:spcAft>
                <a:spcPts val="0"/>
              </a:spcAft>
            </a:pPr>
            <a:endParaRPr lang="pt-BR" sz="25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51520" y="188640"/>
            <a:ext cx="74676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z="4300" b="1"/>
              <a:t>Resumindo ...</a:t>
            </a:r>
            <a:endParaRPr lang="pt-BR" sz="4300" b="1" dirty="0"/>
          </a:p>
        </p:txBody>
      </p:sp>
    </p:spTree>
    <p:extLst>
      <p:ext uri="{BB962C8B-B14F-4D97-AF65-F5344CB8AC3E}">
        <p14:creationId xmlns:p14="http://schemas.microsoft.com/office/powerpoint/2010/main" val="49439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1143000"/>
          </a:xfrm>
        </p:spPr>
        <p:txBody>
          <a:bodyPr>
            <a:normAutofit/>
          </a:bodyPr>
          <a:lstStyle/>
          <a:p>
            <a:r>
              <a:rPr lang="pt-BR" sz="3700" b="1" dirty="0"/>
              <a:t>Modelagem e 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/>
          </a:bodyPr>
          <a:lstStyle/>
          <a:p>
            <a:pPr algn="just"/>
            <a:r>
              <a:rPr lang="pt-BR" sz="2700" dirty="0"/>
              <a:t>A utilização de simuladores numéricos para a determinação da solução de um problema requer a execução da seguinte sequência de etapas:</a:t>
            </a:r>
          </a:p>
          <a:p>
            <a:pPr lvl="1" algn="just"/>
            <a:r>
              <a:rPr lang="pt-BR" sz="2700" b="1" dirty="0">
                <a:solidFill>
                  <a:srgbClr val="FF0000"/>
                </a:solidFill>
              </a:rPr>
              <a:t>Etapa 1: definir o problema real a ser resolvido</a:t>
            </a:r>
          </a:p>
          <a:p>
            <a:pPr lvl="1" algn="just"/>
            <a:r>
              <a:rPr lang="pt-BR" sz="2700" dirty="0"/>
              <a:t>Etapa 2: observar fenômenos, levantar efeitos dominantes e fazer referência a conhecimentos prévios físicos e matemáticos;</a:t>
            </a:r>
          </a:p>
          <a:p>
            <a:pPr lvl="1" algn="just"/>
            <a:r>
              <a:rPr lang="pt-BR" sz="2700" b="1" dirty="0">
                <a:solidFill>
                  <a:srgbClr val="FF0000"/>
                </a:solidFill>
              </a:rPr>
              <a:t>Etapa 3: criar modelo matemático</a:t>
            </a:r>
          </a:p>
          <a:p>
            <a:pPr lvl="1" algn="just"/>
            <a:r>
              <a:rPr lang="pt-BR" sz="2700" dirty="0"/>
              <a:t>Etapa 4: resolver o problema matemático</a:t>
            </a:r>
          </a:p>
        </p:txBody>
      </p:sp>
    </p:spTree>
    <p:extLst>
      <p:ext uri="{BB962C8B-B14F-4D97-AF65-F5344CB8AC3E}">
        <p14:creationId xmlns:p14="http://schemas.microsoft.com/office/powerpoint/2010/main" val="33177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08720"/>
          </a:xfrm>
        </p:spPr>
        <p:txBody>
          <a:bodyPr/>
          <a:lstStyle/>
          <a:p>
            <a:r>
              <a:rPr lang="pt-BR" dirty="0"/>
              <a:t>Fase de obtenção de um modelo matemático que descreve um problema físico em questão.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32792" y="2774985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dirty="0"/>
              <a:t>resolução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32792" y="4120480"/>
            <a:ext cx="7467600" cy="11087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pt-BR" dirty="0"/>
              <a:t>Fase de obtenção da solução do modelo matemático por meio da obtenção da solução analítica ou numérica</a:t>
            </a:r>
          </a:p>
        </p:txBody>
      </p:sp>
    </p:spTree>
    <p:extLst>
      <p:ext uri="{BB962C8B-B14F-4D97-AF65-F5344CB8AC3E}">
        <p14:creationId xmlns:p14="http://schemas.microsoft.com/office/powerpoint/2010/main" val="20397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36" y="53752"/>
            <a:ext cx="7467600" cy="1070992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Exemplo: configuração hipotética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6728" y="2104256"/>
            <a:ext cx="8691736" cy="3484984"/>
          </a:xfrm>
        </p:spPr>
        <p:txBody>
          <a:bodyPr>
            <a:noAutofit/>
          </a:bodyPr>
          <a:lstStyle/>
          <a:p>
            <a:r>
              <a:rPr lang="pt-BR" sz="2800" dirty="0"/>
              <a:t>Representação numérica</a:t>
            </a:r>
          </a:p>
          <a:p>
            <a:pPr lvl="1"/>
            <a:r>
              <a:rPr lang="pt-BR" sz="2800" dirty="0"/>
              <a:t>representar um número na base 10;</a:t>
            </a:r>
          </a:p>
          <a:p>
            <a:pPr lvl="1"/>
            <a:r>
              <a:rPr lang="pt-BR" sz="2800" dirty="0"/>
              <a:t>memória</a:t>
            </a:r>
          </a:p>
          <a:p>
            <a:pPr lvl="2"/>
            <a:r>
              <a:rPr lang="pt-BR" sz="2800" dirty="0"/>
              <a:t> uma posição para o sinal;</a:t>
            </a:r>
          </a:p>
          <a:p>
            <a:pPr lvl="2"/>
            <a:r>
              <a:rPr lang="pt-BR" sz="2800" dirty="0"/>
              <a:t> duas posições para os dígitos;</a:t>
            </a:r>
          </a:p>
          <a:p>
            <a:pPr lvl="2"/>
            <a:r>
              <a:rPr lang="pt-BR" sz="2800" dirty="0"/>
              <a:t> uma posição para o expoente </a:t>
            </a:r>
            <a:r>
              <a:rPr lang="pt-BR" sz="2800" b="1" i="1" dirty="0"/>
              <a:t>n</a:t>
            </a:r>
            <a:r>
              <a:rPr lang="pt-BR" sz="2800" dirty="0"/>
              <a:t>, que pode ser {-1,0,1}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447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1" y="188640"/>
            <a:ext cx="8533849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005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1520" y="44624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z="3700" b="1" dirty="0"/>
              <a:t>Cálculo numérico</a:t>
            </a: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79512" y="1268760"/>
            <a:ext cx="8496944" cy="355699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pt-BR" sz="2700" dirty="0"/>
              <a:t>Compreende ...</a:t>
            </a:r>
          </a:p>
          <a:p>
            <a:pPr lvl="1" algn="just" fontAlgn="auto">
              <a:spcAft>
                <a:spcPts val="0"/>
              </a:spcAft>
            </a:pPr>
            <a:r>
              <a:rPr lang="pt-BR" dirty="0"/>
              <a:t>A análise dos processos que resolvem problemas matemáticos por meio de </a:t>
            </a:r>
            <a:r>
              <a:rPr lang="pt-BR" u="sng" dirty="0"/>
              <a:t>operações aritméticas</a:t>
            </a:r>
            <a:r>
              <a:rPr lang="pt-BR" dirty="0"/>
              <a:t>;</a:t>
            </a:r>
          </a:p>
          <a:p>
            <a:pPr lvl="1" algn="just" fontAlgn="auto">
              <a:spcAft>
                <a:spcPts val="0"/>
              </a:spcAft>
            </a:pPr>
            <a:r>
              <a:rPr lang="pt-BR" b="1" dirty="0">
                <a:solidFill>
                  <a:srgbClr val="FF0000"/>
                </a:solidFill>
              </a:rPr>
              <a:t>O desenvolvimento de uma sequência de operações aritméticas que levem às respostas numéricas desejadas (</a:t>
            </a:r>
            <a:r>
              <a:rPr lang="pt-BR" b="1" u="sng" dirty="0">
                <a:solidFill>
                  <a:srgbClr val="FF0000"/>
                </a:solidFill>
              </a:rPr>
              <a:t>Desenvolvimento de algoritmos</a:t>
            </a:r>
            <a:r>
              <a:rPr lang="pt-BR" b="1" dirty="0">
                <a:solidFill>
                  <a:srgbClr val="FF0000"/>
                </a:solidFill>
              </a:rPr>
              <a:t>);</a:t>
            </a:r>
          </a:p>
          <a:p>
            <a:pPr lvl="1" algn="just" fontAlgn="auto">
              <a:spcAft>
                <a:spcPts val="0"/>
              </a:spcAft>
            </a:pPr>
            <a:r>
              <a:rPr lang="pt-BR" dirty="0"/>
              <a:t>O uso de computadores para a obtenção das respostas numéricas, o que implica em escrever o método numérico como um </a:t>
            </a:r>
            <a:r>
              <a:rPr lang="pt-BR" u="sng" dirty="0"/>
              <a:t>programa de computador</a:t>
            </a:r>
            <a:r>
              <a:rPr lang="pt-BR" dirty="0"/>
              <a:t>;</a:t>
            </a:r>
          </a:p>
          <a:p>
            <a:pPr lvl="1" algn="just" fontAlgn="auto">
              <a:spcAft>
                <a:spcPts val="0"/>
              </a:spcAft>
            </a:pPr>
            <a:endParaRPr lang="pt-BR" dirty="0"/>
          </a:p>
          <a:p>
            <a:pPr algn="just" fontAlgn="auto">
              <a:spcAft>
                <a:spcPts val="0"/>
              </a:spcAft>
            </a:pPr>
            <a:endParaRPr lang="pt-BR" sz="27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5496" y="4941168"/>
            <a:ext cx="8496944" cy="19008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pt-BR" sz="2500" dirty="0"/>
              <a:t>Espera-se, com isso, obter respostas confiáveis para problemas matemáticos. No entanto, não é raro acontecer que os resultados obtidos estejam distantes do que se esperaria obter. </a:t>
            </a:r>
          </a:p>
        </p:txBody>
      </p:sp>
    </p:spTree>
    <p:extLst>
      <p:ext uri="{BB962C8B-B14F-4D97-AF65-F5344CB8AC3E}">
        <p14:creationId xmlns:p14="http://schemas.microsoft.com/office/powerpoint/2010/main" val="1677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568" y="188640"/>
            <a:ext cx="8712968" cy="864096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Exemplo: Suponha que você está diante do seguinte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19352" y="1196752"/>
            <a:ext cx="8640960" cy="1368152"/>
          </a:xfrm>
        </p:spPr>
        <p:txBody>
          <a:bodyPr>
            <a:normAutofit/>
          </a:bodyPr>
          <a:lstStyle/>
          <a:p>
            <a:pPr algn="just"/>
            <a:r>
              <a:rPr lang="pt-BR" sz="2100" dirty="0"/>
              <a:t>Você está em cima de um edifício que não sabe a altura, mas precisa determiná-la. Tudo o que tem em mãos é: </a:t>
            </a:r>
          </a:p>
          <a:p>
            <a:pPr lvl="1" algn="just"/>
            <a:r>
              <a:rPr lang="pt-BR" dirty="0"/>
              <a:t>Uma bola de metal e um cronômetro. O que fazer??</a:t>
            </a:r>
          </a:p>
        </p:txBody>
      </p:sp>
      <p:pic>
        <p:nvPicPr>
          <p:cNvPr id="1026" name="Picture 2" descr="Imagem: TWS Empreendi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50229"/>
            <a:ext cx="4099021" cy="44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89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251520" y="836712"/>
                <a:ext cx="8363272" cy="482453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fontAlgn="auto">
                  <a:spcAft>
                    <a:spcPts val="0"/>
                  </a:spcAft>
                </a:pPr>
                <a:r>
                  <a:rPr lang="pt-BR" sz="2700" b="1" dirty="0">
                    <a:solidFill>
                      <a:srgbClr val="FF0000"/>
                    </a:solidFill>
                  </a:rPr>
                  <a:t>Conhecemos a equação: </a:t>
                </a:r>
                <a14:m>
                  <m:oMath xmlns:m="http://schemas.openxmlformats.org/officeDocument/2006/math"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pt-BR" sz="2700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𝒈</m:t>
                        </m:r>
                        <m:sSup>
                          <m:sSupPr>
                            <m:ctrlPr>
                              <a:rPr lang="pt-BR" sz="27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7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pt-BR" sz="27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pt-BR" sz="27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pt-BR" sz="2700" b="1" dirty="0">
                  <a:solidFill>
                    <a:srgbClr val="FF0000"/>
                  </a:solidFill>
                </a:endParaRPr>
              </a:p>
              <a:p>
                <a:pPr lvl="1" fontAlgn="auto">
                  <a:spcAft>
                    <a:spcPts val="0"/>
                  </a:spcAft>
                </a:pPr>
                <a:r>
                  <a:rPr lang="pt-BR" sz="2700" dirty="0"/>
                  <a:t>Em que:</a:t>
                </a:r>
              </a:p>
              <a:p>
                <a:pPr lvl="2" fontAlgn="auto">
                  <a:spcAft>
                    <a:spcPts val="0"/>
                  </a:spcAft>
                </a:pPr>
                <a:r>
                  <a:rPr lang="pt-BR" sz="2700" i="1" dirty="0"/>
                  <a:t>s</a:t>
                </a:r>
                <a:r>
                  <a:rPr lang="pt-BR" sz="2700" dirty="0"/>
                  <a:t> é a posição final</a:t>
                </a:r>
              </a:p>
              <a:p>
                <a:pPr lvl="2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27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700" dirty="0"/>
                  <a:t> é a posição inicial</a:t>
                </a:r>
              </a:p>
              <a:p>
                <a:pPr lvl="2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70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sz="27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700" dirty="0"/>
                  <a:t> é a velocidade inicial</a:t>
                </a:r>
              </a:p>
              <a:p>
                <a:pPr lvl="2" fontAlgn="auto">
                  <a:spcAft>
                    <a:spcPts val="0"/>
                  </a:spcAft>
                </a:pPr>
                <a:r>
                  <a:rPr lang="pt-BR" sz="2700" i="1" dirty="0"/>
                  <a:t>t</a:t>
                </a:r>
                <a:r>
                  <a:rPr lang="pt-BR" sz="2700" dirty="0"/>
                  <a:t> é o tempo percorrido</a:t>
                </a:r>
              </a:p>
              <a:p>
                <a:pPr lvl="2" fontAlgn="auto">
                  <a:spcAft>
                    <a:spcPts val="0"/>
                  </a:spcAft>
                </a:pPr>
                <a:r>
                  <a:rPr lang="pt-BR" sz="2700" i="1" dirty="0"/>
                  <a:t>g</a:t>
                </a:r>
                <a:r>
                  <a:rPr lang="pt-BR" sz="2700" dirty="0"/>
                  <a:t> é a aceleração gravitacional</a:t>
                </a: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363272" cy="4824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404664"/>
            <a:ext cx="8064896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bolinha foi solta do topo do edifício;</a:t>
            </a:r>
          </a:p>
          <a:p>
            <a:pPr algn="just"/>
            <a:r>
              <a:rPr lang="pt-BR" dirty="0"/>
              <a:t> e marcou-se no cronômetro que ela levou 2 segundos para atingir o solo.</a:t>
            </a:r>
          </a:p>
          <a:p>
            <a:pPr marL="365760" lvl="1" indent="0" algn="just">
              <a:buNone/>
            </a:pPr>
            <a:r>
              <a:rPr lang="pt-BR" dirty="0"/>
              <a:t>Pode-se concluir a partir da equação anterior que a altura do edifício é de 19,6 </a:t>
            </a:r>
            <a:r>
              <a:rPr lang="pt-BR" i="1" dirty="0"/>
              <a:t>m</a:t>
            </a:r>
            <a:r>
              <a:rPr lang="pt-BR" dirty="0"/>
              <a:t>.</a:t>
            </a:r>
          </a:p>
          <a:p>
            <a:pPr marL="365760" lvl="1" indent="0" algn="just">
              <a:buNone/>
            </a:pPr>
            <a:endParaRPr lang="pt-BR" dirty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pt-BR" dirty="0"/>
              <a:t>Esta resposta é confiável? Onde estão os erros?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pt-BR" b="1" dirty="0"/>
              <a:t>Erros de modelagem: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dirty="0"/>
              <a:t>Resistência do ar.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b="1" dirty="0">
                <a:solidFill>
                  <a:srgbClr val="FF0000"/>
                </a:solidFill>
              </a:rPr>
              <a:t>Velocidade do vento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dirty="0"/>
              <a:t>Forma do objeto, etc.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pt-BR" dirty="0"/>
              <a:t>estes erros estão associados, em geral, à simplificação do modelo matemático</a:t>
            </a:r>
          </a:p>
          <a:p>
            <a:pPr marL="548640" lvl="2" algn="just">
              <a:spcBef>
                <a:spcPts val="600"/>
              </a:spcBef>
              <a:buSzPct val="70000"/>
            </a:pPr>
            <a:r>
              <a:rPr lang="pt-BR" b="1" dirty="0"/>
              <a:t>Erros de resolução: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dirty="0"/>
              <a:t>Precisão dos dados de entrada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b="1" dirty="0">
                <a:solidFill>
                  <a:srgbClr val="FF0000"/>
                </a:solidFill>
              </a:rPr>
              <a:t>Exemplo: Precisão da leitura do cronômetro para t = 2,3 s. h = 25,92 m, gravidade;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dirty="0"/>
              <a:t>Forma de como os dados são armazenados;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b="1" dirty="0">
                <a:solidFill>
                  <a:srgbClr val="FF0000"/>
                </a:solidFill>
              </a:rPr>
              <a:t>Operações numéricas efetuadas;</a:t>
            </a:r>
          </a:p>
          <a:p>
            <a:pPr marL="822960" lvl="3" algn="just">
              <a:spcBef>
                <a:spcPts val="600"/>
              </a:spcBef>
              <a:buSzPct val="70000"/>
            </a:pPr>
            <a:r>
              <a:rPr lang="pt-BR" dirty="0"/>
              <a:t>Erro de truncamento (troca de uma série infinita por uma finita)</a:t>
            </a:r>
          </a:p>
          <a:p>
            <a:pPr marL="548640" lvl="2" algn="just">
              <a:spcBef>
                <a:spcPts val="600"/>
              </a:spcBef>
              <a:buSzPct val="70000"/>
            </a:pPr>
            <a:endParaRPr lang="pt-BR" dirty="0"/>
          </a:p>
          <a:p>
            <a:pPr marL="365760" lvl="1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7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467600" cy="652934"/>
          </a:xfrm>
        </p:spPr>
        <p:txBody>
          <a:bodyPr/>
          <a:lstStyle/>
          <a:p>
            <a:r>
              <a:rPr lang="pt-BR" dirty="0"/>
              <a:t>erros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908720"/>
                <a:ext cx="8352928" cy="576064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Erros absoluto, relativo e percentual</a:t>
                </a:r>
              </a:p>
              <a:p>
                <a:pPr algn="just"/>
                <a:r>
                  <a:rPr lang="pt-BR" b="1" dirty="0">
                    <a:solidFill>
                      <a:srgbClr val="FF0000"/>
                    </a:solidFill>
                  </a:rPr>
                  <a:t>Erro absoluto:</a:t>
                </a:r>
                <a:r>
                  <a:rPr lang="pt-BR" dirty="0"/>
                  <a:t> diferença entre o valor exato de um número </a:t>
                </a:r>
                <a:r>
                  <a:rPr lang="pt-BR" i="1" dirty="0"/>
                  <a:t>x</a:t>
                </a:r>
                <a:r>
                  <a:rPr lang="pt-BR" dirty="0"/>
                  <a:t> e o seu valor aproximado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/>
                  <a:t> obtido a partir de um experimento numérico.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pt-BR" dirty="0"/>
              </a:p>
              <a:p>
                <a:pPr algn="just"/>
                <a:r>
                  <a:rPr lang="pt-BR" b="1" dirty="0">
                    <a:solidFill>
                      <a:srgbClr val="FF0000"/>
                    </a:solidFill>
                  </a:rPr>
                  <a:t>Exemplos:</a:t>
                </a:r>
              </a:p>
              <a:p>
                <a:pPr lvl="1" algn="just"/>
                <a:r>
                  <a:rPr lang="pt-BR" dirty="0"/>
                  <a:t>(a) Seja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pt-BR" b="0" dirty="0"/>
                  <a:t> representado por: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pt-BR" b="0" i="1" dirty="0" smtClean="0">
                        <a:latin typeface="Cambria Math"/>
                      </a:rPr>
                      <m:t>=2112,9</m:t>
                    </m:r>
                  </m:oMath>
                </a14:m>
                <a:r>
                  <a:rPr lang="pt-BR" dirty="0"/>
                  <a:t>, com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&lt;0,1⇒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pt-BR" dirty="0"/>
                  <a:t>(2112,8;2113,0)</a:t>
                </a:r>
              </a:p>
              <a:p>
                <a:pPr lvl="1" algn="just"/>
                <a:r>
                  <a:rPr lang="pt-BR" dirty="0"/>
                  <a:t>(b) Seja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/>
                  <a:t> representado por: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dirty="0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b="0" i="1" dirty="0" smtClean="0">
                        <a:latin typeface="Cambria Math"/>
                      </a:rPr>
                      <m:t>=5,3</m:t>
                    </m:r>
                  </m:oMath>
                </a14:m>
                <a:r>
                  <a:rPr lang="pt-BR" dirty="0"/>
                  <a:t> de forma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&lt;0,1⇒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∈</m:t>
                    </m:r>
                  </m:oMath>
                </a14:m>
                <a:r>
                  <a:rPr lang="pt-BR" dirty="0"/>
                  <a:t>(5,2;5,4)</a:t>
                </a:r>
              </a:p>
              <a:p>
                <a:pPr lvl="1"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908720"/>
                <a:ext cx="8352928" cy="5760640"/>
              </a:xfrm>
              <a:blipFill>
                <a:blip r:embed="rId2"/>
                <a:stretch>
                  <a:fillRect l="-292" t="-847" r="-11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2448272"/>
          </a:xfrm>
        </p:spPr>
        <p:txBody>
          <a:bodyPr/>
          <a:lstStyle/>
          <a:p>
            <a:pPr algn="just"/>
            <a:r>
              <a:rPr lang="pt-BR" dirty="0"/>
              <a:t>O erro absoluto não é suficiente para descrever a precisão numérica de um cálculo. </a:t>
            </a:r>
          </a:p>
          <a:p>
            <a:pPr algn="just"/>
            <a:r>
              <a:rPr lang="pt-BR" dirty="0"/>
              <a:t>Então,  a maior utilização é do erro relativo.</a:t>
            </a:r>
          </a:p>
          <a:p>
            <a:pPr marL="0" indent="0" algn="just">
              <a:buNone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488776" y="2924944"/>
                <a:ext cx="8187680" cy="151216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auto">
                  <a:spcAft>
                    <a:spcPts val="0"/>
                  </a:spcAft>
                </a:pPr>
                <a:r>
                  <a:rPr lang="pt-BR" b="1" u="sng" dirty="0">
                    <a:solidFill>
                      <a:srgbClr val="FF0000"/>
                    </a:solidFill>
                  </a:rPr>
                  <a:t>Erro relativo</a:t>
                </a:r>
                <a:r>
                  <a:rPr lang="pt-BR" dirty="0"/>
                  <a:t>: erro absoluto dividido pelo valor exato:</a:t>
                </a:r>
              </a:p>
              <a:p>
                <a:pPr lvl="1" algn="ctr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|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|</m:t>
                            </m:r>
                          </m:e>
                        </m:acc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6" y="2924944"/>
                <a:ext cx="8187680" cy="1512168"/>
              </a:xfrm>
              <a:prstGeom prst="rect">
                <a:avLst/>
              </a:prstGeom>
              <a:blipFill>
                <a:blip r:embed="rId2"/>
                <a:stretch>
                  <a:fillRect l="-298" t="-3226" r="-4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776808" y="4725144"/>
                <a:ext cx="7467600" cy="151216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auto">
                  <a:spcAft>
                    <a:spcPts val="0"/>
                  </a:spcAft>
                </a:pPr>
                <a:r>
                  <a:rPr lang="pt-BR" b="1" u="sng" dirty="0">
                    <a:solidFill>
                      <a:srgbClr val="FF0000"/>
                    </a:solidFill>
                  </a:rPr>
                  <a:t>Erro percentual</a:t>
                </a:r>
                <a:r>
                  <a:rPr lang="pt-BR" dirty="0"/>
                  <a:t>: erro relativo em termos percentuais:</a:t>
                </a:r>
              </a:p>
              <a:p>
                <a:pPr lvl="1" algn="ctr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×100%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08" y="4725144"/>
                <a:ext cx="7467600" cy="1512168"/>
              </a:xfrm>
              <a:prstGeom prst="rect">
                <a:avLst/>
              </a:prstGeom>
              <a:blipFill rotWithShape="1">
                <a:blip r:embed="rId3"/>
                <a:stretch>
                  <a:fillRect l="-327" t="-3226" r="-13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7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467600" cy="1143000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446292"/>
                <a:ext cx="8640960" cy="4873752"/>
              </a:xfrm>
            </p:spPr>
            <p:txBody>
              <a:bodyPr/>
              <a:lstStyle/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/>
                  <a:t> representado por: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pt-BR" i="1" dirty="0">
                        <a:latin typeface="Cambria Math"/>
                      </a:rPr>
                      <m:t>=2112,9</m:t>
                    </m:r>
                  </m:oMath>
                </a14:m>
                <a:r>
                  <a:rPr lang="pt-BR" dirty="0"/>
                  <a:t>, com</a:t>
                </a:r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&lt;0,1⇒</m:t>
                    </m:r>
                    <m:r>
                      <a:rPr lang="pt-BR" i="1" smtClean="0">
                        <a:latin typeface="Cambria Math"/>
                      </a:rPr>
                      <m:t>𝑥</m:t>
                    </m:r>
                    <m:r>
                      <a:rPr lang="pt-BR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pt-BR" dirty="0"/>
                  <a:t> (2112,8 ; 2113,0)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pt-BR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0,1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2112,9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≅4,7×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  <a:ea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pt-BR" dirty="0">
                  <a:ea typeface="Cambria Math"/>
                </a:endParaRP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/>
                      </a:rPr>
                      <m:t>=4,7×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−5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.100=0,0047%</m:t>
                    </m:r>
                  </m:oMath>
                </a14:m>
                <a:endParaRPr lang="pt-BR" dirty="0"/>
              </a:p>
              <a:p>
                <a:pPr lvl="1" algn="ctr"/>
                <a:endParaRPr lang="pt-BR" dirty="0"/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/>
                  <a:t> representado por: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/>
                      </a:rPr>
                      <m:t>=5,3</m:t>
                    </m:r>
                  </m:oMath>
                </a14:m>
                <a:r>
                  <a:rPr lang="pt-BR" dirty="0"/>
                  <a:t> de forma que</a:t>
                </a:r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&lt;0,1⇒</m:t>
                    </m:r>
                    <m:r>
                      <a:rPr lang="pt-BR" i="1">
                        <a:latin typeface="Cambria Math"/>
                      </a:rPr>
                      <m:t>𝑦</m:t>
                    </m:r>
                    <m:r>
                      <a:rPr lang="pt-BR" i="1">
                        <a:latin typeface="Cambria Math"/>
                      </a:rPr>
                      <m:t>∈ </m:t>
                    </m:r>
                  </m:oMath>
                </a14:m>
                <a:r>
                  <a:rPr lang="pt-BR" dirty="0"/>
                  <a:t>(5,2 ; 5,4)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pt-BR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pt-BR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0,1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5,3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0,02</m:t>
                    </m:r>
                  </m:oMath>
                </a14:m>
                <a:endParaRPr lang="pt-BR" b="0" i="1" dirty="0">
                  <a:latin typeface="Cambria Math"/>
                  <a:ea typeface="Cambria Math"/>
                </a:endParaRP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0,02</m:t>
                    </m:r>
                    <m:r>
                      <a:rPr lang="pt-BR" i="1">
                        <a:latin typeface="Cambria Math"/>
                      </a:rPr>
                      <m:t>×100%=</m:t>
                    </m:r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%</m:t>
                    </m:r>
                  </m:oMath>
                </a14:m>
                <a:endParaRPr lang="pt-BR" dirty="0"/>
              </a:p>
              <a:p>
                <a:pPr marL="548640" lvl="2">
                  <a:spcBef>
                    <a:spcPts val="600"/>
                  </a:spcBef>
                  <a:buSzPct val="70000"/>
                </a:pPr>
                <a:endParaRPr lang="pt-BR" dirty="0"/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endParaRPr lang="pt-BR" dirty="0"/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446292"/>
                <a:ext cx="8640960" cy="4873752"/>
              </a:xfrm>
              <a:blipFill>
                <a:blip r:embed="rId2"/>
                <a:stretch>
                  <a:fillRect l="-212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05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pt-BR" dirty="0"/>
              <a:t>Para valores próximo de 1, os erros absoluto e relativo, têm valores muito próximos. </a:t>
            </a:r>
          </a:p>
          <a:p>
            <a:endParaRPr lang="pt-BR" dirty="0"/>
          </a:p>
          <a:p>
            <a:r>
              <a:rPr lang="pt-BR" dirty="0"/>
              <a:t>Entretanto, para valores afastados de 1, podem ocorrer grandes diferenças, e </a:t>
            </a:r>
          </a:p>
          <a:p>
            <a:endParaRPr lang="pt-BR" dirty="0"/>
          </a:p>
          <a:p>
            <a:r>
              <a:rPr lang="pt-BR" dirty="0"/>
              <a:t>se deve escolher um critério adequado para podermos avaliar se o erro que está sendo cometido é grande ou pequeno.</a:t>
            </a:r>
          </a:p>
        </p:txBody>
      </p:sp>
    </p:spTree>
    <p:extLst>
      <p:ext uri="{BB962C8B-B14F-4D97-AF65-F5344CB8AC3E}">
        <p14:creationId xmlns:p14="http://schemas.microsoft.com/office/powerpoint/2010/main" val="3935700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44624"/>
            <a:ext cx="7467600" cy="1143000"/>
          </a:xfrm>
        </p:spPr>
        <p:txBody>
          <a:bodyPr/>
          <a:lstStyle/>
          <a:p>
            <a:r>
              <a:rPr lang="pt-BR" b="1" dirty="0"/>
              <a:t>Exercício proposto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pPr algn="just"/>
            <a:r>
              <a:rPr lang="pt-BR" dirty="0"/>
              <a:t>(1) Suponha que tenhamos um valor aproximado de 0,00004 para um valor exato de 0,00005. calcular os erros absoluto, relativo e percentual para este caso.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(2)  Suponha que tenhamos um valor aproximado de 100000 para um valor exato de 101000. calcular os erros absoluto, relativo e percentual para esse caso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(3) Considerando os dois casos acima, onde se obteve uma aproximação com maior precisão? Justifique sua resposta.</a:t>
            </a:r>
          </a:p>
        </p:txBody>
      </p:sp>
    </p:spTree>
    <p:extLst>
      <p:ext uri="{BB962C8B-B14F-4D97-AF65-F5344CB8AC3E}">
        <p14:creationId xmlns:p14="http://schemas.microsoft.com/office/powerpoint/2010/main" val="5119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/>
          <p:cNvGrpSpPr/>
          <p:nvPr/>
        </p:nvGrpSpPr>
        <p:grpSpPr>
          <a:xfrm>
            <a:off x="179512" y="476672"/>
            <a:ext cx="8568952" cy="5904656"/>
            <a:chOff x="467544" y="548680"/>
            <a:chExt cx="7920880" cy="5616624"/>
          </a:xfrm>
        </p:grpSpPr>
        <p:grpSp>
          <p:nvGrpSpPr>
            <p:cNvPr id="43" name="Agrupar 42"/>
            <p:cNvGrpSpPr/>
            <p:nvPr/>
          </p:nvGrpSpPr>
          <p:grpSpPr>
            <a:xfrm>
              <a:off x="467544" y="548680"/>
              <a:ext cx="7632848" cy="3744416"/>
              <a:chOff x="899592" y="836712"/>
              <a:chExt cx="5688632" cy="3456384"/>
            </a:xfrm>
          </p:grpSpPr>
          <p:sp>
            <p:nvSpPr>
              <p:cNvPr id="2" name="Retângulo Arredondado 1"/>
              <p:cNvSpPr/>
              <p:nvPr/>
            </p:nvSpPr>
            <p:spPr>
              <a:xfrm>
                <a:off x="2151438" y="836712"/>
                <a:ext cx="3456384" cy="12241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Base 10,</a:t>
                </a:r>
              </a:p>
              <a:p>
                <a:pPr algn="ctr"/>
                <a:r>
                  <a:rPr lang="pt-BR" b="1" dirty="0"/>
                  <a:t>D1 diferente de zero</a:t>
                </a:r>
              </a:p>
              <a:p>
                <a:pPr algn="ctr"/>
                <a:r>
                  <a:rPr lang="pt-BR" b="1" dirty="0" err="1"/>
                  <a:t>Dj</a:t>
                </a:r>
                <a:r>
                  <a:rPr lang="pt-BR" b="1" dirty="0"/>
                  <a:t> = {0,1,2,3,4,5,6,7,8,9}</a:t>
                </a:r>
              </a:p>
            </p:txBody>
          </p:sp>
          <p:sp>
            <p:nvSpPr>
              <p:cNvPr id="3" name="Retângulo Arredondado 2"/>
              <p:cNvSpPr/>
              <p:nvPr/>
            </p:nvSpPr>
            <p:spPr>
              <a:xfrm>
                <a:off x="899592" y="3594720"/>
                <a:ext cx="1080120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sinal</a:t>
                </a:r>
              </a:p>
            </p:txBody>
          </p:sp>
          <p:sp>
            <p:nvSpPr>
              <p:cNvPr id="4" name="Retângulo Arredondado 3"/>
              <p:cNvSpPr/>
              <p:nvPr/>
            </p:nvSpPr>
            <p:spPr>
              <a:xfrm>
                <a:off x="2195736" y="3594720"/>
                <a:ext cx="504056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0,</a:t>
                </a:r>
              </a:p>
            </p:txBody>
          </p:sp>
          <p:sp>
            <p:nvSpPr>
              <p:cNvPr id="5" name="Retângulo Arredondado 4"/>
              <p:cNvSpPr/>
              <p:nvPr/>
            </p:nvSpPr>
            <p:spPr>
              <a:xfrm>
                <a:off x="2915816" y="3594720"/>
                <a:ext cx="864096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D1</a:t>
                </a:r>
              </a:p>
            </p:txBody>
          </p:sp>
          <p:sp>
            <p:nvSpPr>
              <p:cNvPr id="7" name="Retângulo Arredondado 6"/>
              <p:cNvSpPr/>
              <p:nvPr/>
            </p:nvSpPr>
            <p:spPr>
              <a:xfrm>
                <a:off x="3995936" y="3586871"/>
                <a:ext cx="864096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D2</a:t>
                </a:r>
              </a:p>
            </p:txBody>
          </p:sp>
          <p:sp>
            <p:nvSpPr>
              <p:cNvPr id="8" name="Retângulo Arredondado 7"/>
              <p:cNvSpPr/>
              <p:nvPr/>
            </p:nvSpPr>
            <p:spPr>
              <a:xfrm>
                <a:off x="5004048" y="3594720"/>
                <a:ext cx="504056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tângulo Arredondado 8"/>
                  <p:cNvSpPr/>
                  <p:nvPr/>
                </p:nvSpPr>
                <p:spPr>
                  <a:xfrm>
                    <a:off x="5724128" y="3586871"/>
                    <a:ext cx="864096" cy="69837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pt-B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pt-BR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9" name="Retângulo Arredondado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4128" y="3586871"/>
                    <a:ext cx="864096" cy="69837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tângulo Arredondado 9"/>
              <p:cNvSpPr/>
              <p:nvPr/>
            </p:nvSpPr>
            <p:spPr>
              <a:xfrm>
                <a:off x="899592" y="2420888"/>
                <a:ext cx="1080120" cy="6983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/>
                  <a:t>+ ou -</a:t>
                </a:r>
              </a:p>
            </p:txBody>
          </p:sp>
          <p:cxnSp>
            <p:nvCxnSpPr>
              <p:cNvPr id="22" name="Conector reto 21"/>
              <p:cNvCxnSpPr>
                <a:stCxn id="5" idx="0"/>
              </p:cNvCxnSpPr>
              <p:nvPr/>
            </p:nvCxnSpPr>
            <p:spPr>
              <a:xfrm flipV="1">
                <a:off x="3347864" y="2834651"/>
                <a:ext cx="0" cy="7600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3347864" y="2834651"/>
                <a:ext cx="10801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>
                <a:endCxn id="7" idx="0"/>
              </p:cNvCxnSpPr>
              <p:nvPr/>
            </p:nvCxnSpPr>
            <p:spPr>
              <a:xfrm>
                <a:off x="4427984" y="2834651"/>
                <a:ext cx="0" cy="752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>
                <a:stCxn id="2" idx="2"/>
              </p:cNvCxnSpPr>
              <p:nvPr/>
            </p:nvCxnSpPr>
            <p:spPr>
              <a:xfrm>
                <a:off x="3879630" y="2060848"/>
                <a:ext cx="0" cy="77380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>
                <a:stCxn id="10" idx="2"/>
                <a:endCxn id="3" idx="0"/>
              </p:cNvCxnSpPr>
              <p:nvPr/>
            </p:nvCxnSpPr>
            <p:spPr>
              <a:xfrm>
                <a:off x="1439652" y="3119264"/>
                <a:ext cx="0" cy="4754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tângulo Arredondado 43"/>
            <p:cNvSpPr/>
            <p:nvPr/>
          </p:nvSpPr>
          <p:spPr>
            <a:xfrm>
              <a:off x="1619673" y="5048690"/>
              <a:ext cx="1728192" cy="1116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posição do ponto flutuante</a:t>
              </a:r>
            </a:p>
          </p:txBody>
        </p:sp>
        <p:sp>
          <p:nvSpPr>
            <p:cNvPr id="45" name="Retângulo Arredondado 44"/>
            <p:cNvSpPr/>
            <p:nvPr/>
          </p:nvSpPr>
          <p:spPr>
            <a:xfrm>
              <a:off x="3779912" y="5048690"/>
              <a:ext cx="1728192" cy="1116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posição dos 2 dígitos (mantissa)</a:t>
              </a:r>
            </a:p>
          </p:txBody>
        </p:sp>
        <p:sp>
          <p:nvSpPr>
            <p:cNvPr id="46" name="Retângulo Arredondado 45"/>
            <p:cNvSpPr/>
            <p:nvPr/>
          </p:nvSpPr>
          <p:spPr>
            <a:xfrm>
              <a:off x="6444208" y="5048690"/>
              <a:ext cx="1944216" cy="11166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 é a potência a que a base 10 será</a:t>
              </a:r>
            </a:p>
          </p:txBody>
        </p:sp>
        <p:sp>
          <p:nvSpPr>
            <p:cNvPr id="47" name="Seta para Baixo 46"/>
            <p:cNvSpPr/>
            <p:nvPr/>
          </p:nvSpPr>
          <p:spPr>
            <a:xfrm>
              <a:off x="7380312" y="4367837"/>
              <a:ext cx="14401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4139952" y="4366306"/>
              <a:ext cx="720080" cy="6823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Seta para Baixo 48"/>
            <p:cNvSpPr/>
            <p:nvPr/>
          </p:nvSpPr>
          <p:spPr>
            <a:xfrm>
              <a:off x="2439470" y="4365104"/>
              <a:ext cx="144016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4139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467600" cy="936104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Exercício</a:t>
            </a:r>
            <a:r>
              <a:rPr lang="pt-BR" b="1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11F7CA-D3E4-EFF5-F471-8354480F187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504" y="1600200"/>
                <a:ext cx="8640960" cy="4133056"/>
              </a:xfrm>
            </p:spPr>
            <p:txBody>
              <a:bodyPr/>
              <a:lstStyle/>
              <a:p>
                <a:pPr algn="just"/>
                <a:r>
                  <a:rPr lang="pt-BR" dirty="0"/>
                  <a:t>Considere uma máquina que opera na base 10, possui 3 dígitos na mantissa e o expoente pode assumir os valores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{−2,−1,0,1,2 }.</m:t>
                    </m:r>
                  </m:oMath>
                </a14:m>
                <a:r>
                  <a:rPr lang="pt-BR" dirty="0"/>
                  <a:t> Represente os seguintes números: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123,45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-0,0036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-10,00234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dirty="0"/>
                  <a:t>9999,98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611F7CA-D3E4-EFF5-F471-8354480F1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504" y="1600200"/>
                <a:ext cx="8640960" cy="4133056"/>
              </a:xfrm>
              <a:blipFill>
                <a:blip r:embed="rId2"/>
                <a:stretch>
                  <a:fillRect l="-494" t="-1182" r="-1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8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9762"/>
            <a:ext cx="8820472" cy="868958"/>
          </a:xfrm>
        </p:spPr>
        <p:txBody>
          <a:bodyPr>
            <a:normAutofit fontScale="90000"/>
          </a:bodyPr>
          <a:lstStyle/>
          <a:p>
            <a:r>
              <a:rPr lang="pt-BR" sz="2900" b="1" dirty="0">
                <a:solidFill>
                  <a:schemeClr val="tx1"/>
                </a:solidFill>
              </a:rPr>
              <a:t>Representando alguns números nessa máquina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96398749"/>
                  </p:ext>
                </p:extLst>
              </p:nvPr>
            </p:nvGraphicFramePr>
            <p:xfrm>
              <a:off x="755576" y="1900974"/>
              <a:ext cx="7427168" cy="3184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7168">
                      <a:extLst>
                        <a:ext uri="{9D8B030D-6E8A-4147-A177-3AD203B41FA5}">
                          <a16:colId xmlns:a16="http://schemas.microsoft.com/office/drawing/2014/main" val="37138833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 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        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+ 0,10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5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pt-BR" sz="3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8026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 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      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+ 0,1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5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3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28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35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3500" b="0" i="1" dirty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pt-BR" sz="35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5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 </m:t>
                              </m:r>
                              <m:r>
                                <a:rPr lang="pt-BR" sz="35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</m:t>
                              </m:r>
                              <m:r>
                                <a:rPr lang="pt-BR" sz="35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+ 0,1</m:t>
                              </m:r>
                              <m:r>
                                <a:rPr lang="pt-BR" sz="35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  <m:r>
                                <a:rPr lang="pt-BR" sz="3500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pt-BR" sz="35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3500" b="1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pt-BR" sz="35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sz="3500" b="1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pt-BR" sz="3500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pt-BR" sz="3500" b="1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pt-BR" sz="3500" dirty="0"/>
                            <a:t>,</a:t>
                          </a:r>
                          <a:r>
                            <a:rPr lang="pt-BR" sz="3500" b="1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732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</a:rPr>
                                  <m:t>0,123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 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+ 0,1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5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pt-BR" sz="3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434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</a:rPr>
                                  <m:t>0,0123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 + 0,1</m:t>
                                </m:r>
                                <m:r>
                                  <a:rPr lang="pt-BR" sz="35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×</m:t>
                                </m:r>
                                <m:r>
                                  <a:rPr lang="pt-BR" sz="350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3500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pt-BR" sz="3500" b="1" i="1" dirty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pt-BR" sz="3500" b="1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𝟎𝟏𝟐</m:t>
                                </m:r>
                              </m:oMath>
                            </m:oMathPara>
                          </a14:m>
                          <a:endParaRPr lang="pt-BR" sz="3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058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96398749"/>
                  </p:ext>
                </p:extLst>
              </p:nvPr>
            </p:nvGraphicFramePr>
            <p:xfrm>
              <a:off x="755576" y="1900974"/>
              <a:ext cx="7427168" cy="3184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7168">
                      <a:extLst>
                        <a:ext uri="{9D8B030D-6E8A-4147-A177-3AD203B41FA5}">
                          <a16:colId xmlns:a16="http://schemas.microsoft.com/office/drawing/2014/main" val="3713883337"/>
                        </a:ext>
                      </a:extLst>
                    </a:gridCol>
                  </a:tblGrid>
                  <a:tr h="6368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2" t="-952" r="-328" b="-4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8026029"/>
                      </a:ext>
                    </a:extLst>
                  </a:tr>
                  <a:tr h="6368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2" t="-100952" r="-328" b="-3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628912"/>
                      </a:ext>
                    </a:extLst>
                  </a:tr>
                  <a:tr h="6368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2" t="-202885" r="-328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732077"/>
                      </a:ext>
                    </a:extLst>
                  </a:tr>
                  <a:tr h="6368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2" t="-300000" r="-328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434070"/>
                      </a:ext>
                    </a:extLst>
                  </a:tr>
                  <a:tr h="63684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82" t="-400000" r="-328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058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64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16628"/>
            <a:ext cx="8784976" cy="100091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Qual o conjunto numérico que essa máquina pode representar ?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55730"/>
              </p:ext>
            </p:extLst>
          </p:nvPr>
        </p:nvGraphicFramePr>
        <p:xfrm>
          <a:off x="971600" y="1628796"/>
          <a:ext cx="864096" cy="47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52500204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5304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305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09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289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948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8308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03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6035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59418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555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0497"/>
              </p:ext>
            </p:extLst>
          </p:nvPr>
        </p:nvGraphicFramePr>
        <p:xfrm>
          <a:off x="3851920" y="1484784"/>
          <a:ext cx="864096" cy="522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52500204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5304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3438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305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09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289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948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8308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03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6035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59418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555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700325"/>
                  </p:ext>
                </p:extLst>
              </p:nvPr>
            </p:nvGraphicFramePr>
            <p:xfrm>
              <a:off x="6948264" y="1916828"/>
              <a:ext cx="864096" cy="3960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53019340"/>
                        </a:ext>
                      </a:extLst>
                    </a:gridCol>
                  </a:tblGrid>
                  <a:tr h="13201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347536"/>
                      </a:ext>
                    </a:extLst>
                  </a:tr>
                  <a:tr h="132014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748278"/>
                      </a:ext>
                    </a:extLst>
                  </a:tr>
                  <a:tr h="132014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316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700325"/>
                  </p:ext>
                </p:extLst>
              </p:nvPr>
            </p:nvGraphicFramePr>
            <p:xfrm>
              <a:off x="6948264" y="1916828"/>
              <a:ext cx="864096" cy="3960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53019340"/>
                        </a:ext>
                      </a:extLst>
                    </a:gridCol>
                  </a:tblGrid>
                  <a:tr h="132014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9" t="-461" r="-2797" b="-200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347536"/>
                      </a:ext>
                    </a:extLst>
                  </a:tr>
                  <a:tr h="132014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0461" r="-2797" b="-100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748278"/>
                      </a:ext>
                    </a:extLst>
                  </a:tr>
                  <a:tr h="132014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9" t="-200461" r="-2797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316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ipse 7"/>
          <p:cNvSpPr/>
          <p:nvPr/>
        </p:nvSpPr>
        <p:spPr>
          <a:xfrm>
            <a:off x="1187624" y="2996952"/>
            <a:ext cx="432048" cy="57606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stCxn id="8" idx="6"/>
          </p:cNvCxnSpPr>
          <p:nvPr/>
        </p:nvCxnSpPr>
        <p:spPr>
          <a:xfrm flipV="1">
            <a:off x="1619672" y="2276872"/>
            <a:ext cx="2232248" cy="1008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1619672" y="2785794"/>
            <a:ext cx="2232248" cy="499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1619672" y="3140968"/>
            <a:ext cx="2232248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619672" y="3284984"/>
            <a:ext cx="2232248" cy="355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6" idx="1"/>
          </p:cNvCxnSpPr>
          <p:nvPr/>
        </p:nvCxnSpPr>
        <p:spPr>
          <a:xfrm>
            <a:off x="1619672" y="3352130"/>
            <a:ext cx="2232248" cy="746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8" idx="6"/>
          </p:cNvCxnSpPr>
          <p:nvPr/>
        </p:nvCxnSpPr>
        <p:spPr>
          <a:xfrm>
            <a:off x="1619672" y="3284984"/>
            <a:ext cx="2232248" cy="127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1619672" y="3284984"/>
            <a:ext cx="2232248" cy="165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6"/>
          </p:cNvCxnSpPr>
          <p:nvPr/>
        </p:nvCxnSpPr>
        <p:spPr>
          <a:xfrm>
            <a:off x="1619672" y="3284984"/>
            <a:ext cx="2232248" cy="2304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1619672" y="3284984"/>
            <a:ext cx="2232248" cy="2671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8" idx="6"/>
          </p:cNvCxnSpPr>
          <p:nvPr/>
        </p:nvCxnSpPr>
        <p:spPr>
          <a:xfrm>
            <a:off x="1619672" y="3284984"/>
            <a:ext cx="2232248" cy="316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4716016" y="2132856"/>
            <a:ext cx="2232248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7" idx="1"/>
          </p:cNvCxnSpPr>
          <p:nvPr/>
        </p:nvCxnSpPr>
        <p:spPr>
          <a:xfrm>
            <a:off x="4716016" y="2132856"/>
            <a:ext cx="2232248" cy="1764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716016" y="2132856"/>
            <a:ext cx="2232248" cy="3024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871296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3752"/>
            <a:ext cx="7467600" cy="1143000"/>
          </a:xfrm>
        </p:spPr>
        <p:txBody>
          <a:bodyPr/>
          <a:lstStyle/>
          <a:p>
            <a:r>
              <a:rPr lang="pt-BR" b="1" dirty="0"/>
              <a:t>Álgebra de ponto flutuante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7504" y="1556792"/>
            <a:ext cx="8291264" cy="487375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Todos os números envolvidos no cálculo devem ter uma representação nesse conjunto finito;</a:t>
            </a:r>
          </a:p>
          <a:p>
            <a:pPr algn="just"/>
            <a:endParaRPr lang="pt-BR" sz="2800" dirty="0"/>
          </a:p>
          <a:p>
            <a:pPr lvl="1" algn="just"/>
            <a:r>
              <a:rPr lang="pt-BR" sz="2800" dirty="0"/>
              <a:t>4,2+9,1 = 13,3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As parcelas possuem representação na máquina, mas a soma deverá ser aproximada para 9,9, que é o valor mais próximo do resultado, ou poderia apresentar um erro de </a:t>
            </a:r>
            <a:r>
              <a:rPr lang="pt-BR" sz="2800" b="1" dirty="0">
                <a:solidFill>
                  <a:srgbClr val="FF0000"/>
                </a:solidFill>
              </a:rPr>
              <a:t>overflow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7865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35555</TotalTime>
  <Words>2682</Words>
  <Application>Microsoft Office PowerPoint</Application>
  <PresentationFormat>Apresentação na tela (4:3)</PresentationFormat>
  <Paragraphs>381</Paragraphs>
  <Slides>50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Century Schoolbook</vt:lpstr>
      <vt:lpstr>Wingdings</vt:lpstr>
      <vt:lpstr>Wingdings 2</vt:lpstr>
      <vt:lpstr>Balcão Envidraçado</vt:lpstr>
      <vt:lpstr>Aritmética de ponto flutuante e erros </vt:lpstr>
      <vt:lpstr>tópicos</vt:lpstr>
      <vt:lpstr>Objetivos </vt:lpstr>
      <vt:lpstr>Exemplo: configuração hipotética</vt:lpstr>
      <vt:lpstr>Apresentação do PowerPoint</vt:lpstr>
      <vt:lpstr>Representando alguns números nessa máquina</vt:lpstr>
      <vt:lpstr>Qual o conjunto numérico que essa máquina pode representar ?</vt:lpstr>
      <vt:lpstr>Apresentação do PowerPoint</vt:lpstr>
      <vt:lpstr>Álgebra de ponto flutuante</vt:lpstr>
      <vt:lpstr>Apresentação do PowerPoint</vt:lpstr>
      <vt:lpstr>observações</vt:lpstr>
      <vt:lpstr>observações</vt:lpstr>
      <vt:lpstr>Teoria</vt:lpstr>
      <vt:lpstr>Tipos de erros comuns</vt:lpstr>
      <vt:lpstr>Representação numérica</vt:lpstr>
      <vt:lpstr>exemplo</vt:lpstr>
      <vt:lpstr>Mudança de base</vt:lpstr>
      <vt:lpstr>Exemplos: decimal para binário</vt:lpstr>
      <vt:lpstr>Apresentação do PowerPoint</vt:lpstr>
      <vt:lpstr>Apresentação do PowerPoint</vt:lpstr>
      <vt:lpstr>Apresentação do PowerPoint</vt:lpstr>
      <vt:lpstr>Aritmética de ponto flutuante</vt:lpstr>
      <vt:lpstr>Apresentação do PowerPoint</vt:lpstr>
      <vt:lpstr>±(. d_1 d_2…d_t )×β^e</vt:lpstr>
      <vt:lpstr>Apresentação do PowerPoint</vt:lpstr>
      <vt:lpstr>Operações aritméticas em ponto flutuante</vt:lpstr>
      <vt:lpstr>Operações de adição e subtração</vt:lpstr>
      <vt:lpstr>Exemplos </vt:lpstr>
      <vt:lpstr>Calculando a diferença</vt:lpstr>
      <vt:lpstr>Multiplicação</vt:lpstr>
      <vt:lpstr>divisão</vt:lpstr>
      <vt:lpstr>exemplo</vt:lpstr>
      <vt:lpstr>Exercício 1</vt:lpstr>
      <vt:lpstr>Exercício 2</vt:lpstr>
      <vt:lpstr>Exercício 3</vt:lpstr>
      <vt:lpstr>Resumindo ...</vt:lpstr>
      <vt:lpstr>Apresentação do PowerPoint</vt:lpstr>
      <vt:lpstr>Modelagem e resolução</vt:lpstr>
      <vt:lpstr>modelagem</vt:lpstr>
      <vt:lpstr>Apresentação do PowerPoint</vt:lpstr>
      <vt:lpstr>Apresentação do PowerPoint</vt:lpstr>
      <vt:lpstr>Exemplo: Suponha que você está diante do seguinte problema</vt:lpstr>
      <vt:lpstr>Apresentação do PowerPoint</vt:lpstr>
      <vt:lpstr>Apresentação do PowerPoint</vt:lpstr>
      <vt:lpstr>erros</vt:lpstr>
      <vt:lpstr>Apresentação do PowerPoint</vt:lpstr>
      <vt:lpstr>exemplos</vt:lpstr>
      <vt:lpstr>Observação</vt:lpstr>
      <vt:lpstr>Exercício proposto</vt:lpstr>
      <vt:lpstr>Exercício: </vt:lpstr>
    </vt:vector>
  </TitlesOfParts>
  <Company>Heaven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Soma1</dc:creator>
  <cp:lastModifiedBy>helaine furtado</cp:lastModifiedBy>
  <cp:revision>937</cp:revision>
  <cp:lastPrinted>2019-05-08T16:58:40Z</cp:lastPrinted>
  <dcterms:created xsi:type="dcterms:W3CDTF">2009-08-11T12:47:08Z</dcterms:created>
  <dcterms:modified xsi:type="dcterms:W3CDTF">2023-03-06T19:16:09Z</dcterms:modified>
</cp:coreProperties>
</file>