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</p:sldMasterIdLst>
  <p:notesMasterIdLst>
    <p:notesMasterId r:id="rId61"/>
  </p:notesMasterIdLst>
  <p:sldIdLst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55" r:id="rId14"/>
    <p:sldId id="307" r:id="rId15"/>
    <p:sldId id="308" r:id="rId16"/>
    <p:sldId id="309" r:id="rId17"/>
    <p:sldId id="310" r:id="rId18"/>
    <p:sldId id="311" r:id="rId19"/>
    <p:sldId id="312" r:id="rId20"/>
    <p:sldId id="314" r:id="rId21"/>
    <p:sldId id="315" r:id="rId22"/>
    <p:sldId id="316" r:id="rId23"/>
    <p:sldId id="317" r:id="rId24"/>
    <p:sldId id="318" r:id="rId25"/>
    <p:sldId id="356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5" r:id="rId52"/>
    <p:sldId id="346" r:id="rId53"/>
    <p:sldId id="348" r:id="rId54"/>
    <p:sldId id="349" r:id="rId55"/>
    <p:sldId id="350" r:id="rId56"/>
    <p:sldId id="351" r:id="rId57"/>
    <p:sldId id="352" r:id="rId58"/>
    <p:sldId id="353" r:id="rId59"/>
    <p:sldId id="354" r:id="rId60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spc="-1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spc="-1">
                <a:latin typeface="Times New Roman"/>
              </a:rPr>
              <a:t>&lt;cabeçalho&gt;</a:t>
            </a:r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spc="-1">
                <a:latin typeface="Times New Roman"/>
              </a:rPr>
              <a:t>&lt;data/hora&gt;</a:t>
            </a:r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spc="-1">
                <a:latin typeface="Times New Roman"/>
              </a:rPr>
              <a:t>&lt;rodapé&gt;</a:t>
            </a:r>
            <a:endParaRPr/>
          </a:p>
        </p:txBody>
      </p:sp>
      <p:sp>
        <p:nvSpPr>
          <p:cNvPr id="20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0DE5D27-C5B5-4E95-BA1D-F90BB5F54003}" type="slidenum">
              <a:rPr lang="pt-BR" sz="1400" spc="-1">
                <a:latin typeface="Times New Roman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8" name="Imagem 9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9" name="Imagem 9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0" name="Imagem 1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1" name="Imagem 14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8" name="Imagem 19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9" name="Imagem 19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4"/>
          <p:cNvSpPr/>
          <p:nvPr/>
        </p:nvSpPr>
        <p:spPr>
          <a:xfrm>
            <a:off x="8839080" y="0"/>
            <a:ext cx="303840" cy="685692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"/>
          <p:cNvSpPr/>
          <p:nvPr/>
        </p:nvSpPr>
        <p:spPr>
          <a:xfrm>
            <a:off x="8156520" y="5715000"/>
            <a:ext cx="547560" cy="547560"/>
          </a:xfrm>
          <a:prstGeom prst="ellipse">
            <a:avLst/>
          </a:prstGeom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6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8839080" y="0"/>
            <a:ext cx="303840" cy="685692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8156520" y="5715000"/>
            <a:ext cx="547560" cy="547560"/>
          </a:xfrm>
          <a:prstGeom prst="ellipse">
            <a:avLst/>
          </a:prstGeom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0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5F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4" hidden="1"/>
          <p:cNvSpPr/>
          <p:nvPr/>
        </p:nvSpPr>
        <p:spPr>
          <a:xfrm>
            <a:off x="8839080" y="0"/>
            <a:ext cx="303840" cy="685692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6" hidden="1"/>
          <p:cNvSpPr/>
          <p:nvPr/>
        </p:nvSpPr>
        <p:spPr>
          <a:xfrm>
            <a:off x="8156520" y="5715000"/>
            <a:ext cx="547560" cy="547560"/>
          </a:xfrm>
          <a:prstGeom prst="ellipse">
            <a:avLst/>
          </a:prstGeom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380880" y="0"/>
            <a:ext cx="608400" cy="685692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CustomShape 8"/>
          <p:cNvSpPr/>
          <p:nvPr/>
        </p:nvSpPr>
        <p:spPr>
          <a:xfrm>
            <a:off x="276480" y="0"/>
            <a:ext cx="103680" cy="685692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CustomShape 9"/>
          <p:cNvSpPr/>
          <p:nvPr/>
        </p:nvSpPr>
        <p:spPr>
          <a:xfrm>
            <a:off x="990720" y="0"/>
            <a:ext cx="180720" cy="685692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1" name="CustomShape 10"/>
          <p:cNvSpPr/>
          <p:nvPr/>
        </p:nvSpPr>
        <p:spPr>
          <a:xfrm>
            <a:off x="1141200" y="0"/>
            <a:ext cx="229320" cy="685692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2" name="Line 11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12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13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Line 14"/>
          <p:cNvSpPr/>
          <p:nvPr/>
        </p:nvSpPr>
        <p:spPr>
          <a:xfrm>
            <a:off x="1726560" y="0"/>
            <a:ext cx="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Line 15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6"/>
          <p:cNvSpPr/>
          <p:nvPr/>
        </p:nvSpPr>
        <p:spPr>
          <a:xfrm>
            <a:off x="1219320" y="0"/>
            <a:ext cx="75240" cy="685692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CustomShape 17"/>
          <p:cNvSpPr/>
          <p:nvPr/>
        </p:nvSpPr>
        <p:spPr>
          <a:xfrm>
            <a:off x="609480" y="3429000"/>
            <a:ext cx="1294200" cy="1294200"/>
          </a:xfrm>
          <a:prstGeom prst="ellipse">
            <a:avLst/>
          </a:prstGeom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9" name="CustomShape 18"/>
          <p:cNvSpPr/>
          <p:nvPr/>
        </p:nvSpPr>
        <p:spPr>
          <a:xfrm>
            <a:off x="1324800" y="4866840"/>
            <a:ext cx="640440" cy="640440"/>
          </a:xfrm>
          <a:prstGeom prst="ellipse">
            <a:avLst/>
          </a:prstGeom>
          <a:ln w="2844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0" name="CustomShape 19"/>
          <p:cNvSpPr/>
          <p:nvPr/>
        </p:nvSpPr>
        <p:spPr>
          <a:xfrm>
            <a:off x="1091160" y="5500800"/>
            <a:ext cx="136080" cy="136080"/>
          </a:xfrm>
          <a:prstGeom prst="ellipse">
            <a:avLst/>
          </a:prstGeom>
          <a:ln w="1260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1" name="CustomShape 20"/>
          <p:cNvSpPr/>
          <p:nvPr/>
        </p:nvSpPr>
        <p:spPr>
          <a:xfrm>
            <a:off x="1664280" y="5791320"/>
            <a:ext cx="273240" cy="273240"/>
          </a:xfrm>
          <a:prstGeom prst="ellipse">
            <a:avLst/>
          </a:prstGeom>
          <a:ln w="1260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2" name="CustomShape 21"/>
          <p:cNvSpPr/>
          <p:nvPr/>
        </p:nvSpPr>
        <p:spPr>
          <a:xfrm>
            <a:off x="1879200" y="4479840"/>
            <a:ext cx="364680" cy="364680"/>
          </a:xfrm>
          <a:prstGeom prst="ellipse">
            <a:avLst/>
          </a:prstGeom>
          <a:ln w="2844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3" name="Line 22"/>
          <p:cNvSpPr/>
          <p:nvPr/>
        </p:nvSpPr>
        <p:spPr>
          <a:xfrm>
            <a:off x="9097920" y="0"/>
            <a:ext cx="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PlaceHolder 2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65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2286000" y="2895480"/>
            <a:ext cx="6171120" cy="20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5000" b="1" strike="noStrike" cap="small" spc="-1">
                <a:solidFill>
                  <a:srgbClr val="FFF39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Sistemas lineares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Sistema impossível ou incompatível</a:t>
            </a:r>
            <a:endParaRPr/>
          </a:p>
        </p:txBody>
      </p:sp>
      <p:sp>
        <p:nvSpPr>
          <p:cNvPr id="357" name="CustomShape 2"/>
          <p:cNvSpPr/>
          <p:nvPr/>
        </p:nvSpPr>
        <p:spPr>
          <a:xfrm>
            <a:off x="457200" y="1600200"/>
            <a:ext cx="7466400" cy="197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Não possui solução</a:t>
            </a:r>
            <a:endParaRPr/>
          </a:p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O determinante de A deve ser nulo;</a:t>
            </a:r>
            <a:endParaRPr/>
          </a:p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O vetor b não pode ser nulo ou múltiplo de alguma coluna de A.</a:t>
            </a:r>
            <a:endParaRPr/>
          </a:p>
        </p:txBody>
      </p:sp>
      <p:pic>
        <p:nvPicPr>
          <p:cNvPr id="358" name="Picture 2"/>
          <p:cNvPicPr/>
          <p:nvPr/>
        </p:nvPicPr>
        <p:blipFill>
          <a:blip r:embed="rId2"/>
          <a:stretch/>
        </p:blipFill>
        <p:spPr>
          <a:xfrm>
            <a:off x="539640" y="3861000"/>
            <a:ext cx="2869200" cy="2614320"/>
          </a:xfrm>
          <a:prstGeom prst="rect">
            <a:avLst/>
          </a:prstGeom>
          <a:ln>
            <a:noFill/>
          </a:ln>
        </p:spPr>
      </p:pic>
      <p:sp>
        <p:nvSpPr>
          <p:cNvPr id="359" name="CustomShape 3"/>
          <p:cNvSpPr/>
          <p:nvPr/>
        </p:nvSpPr>
        <p:spPr>
          <a:xfrm>
            <a:off x="4644000" y="4118040"/>
            <a:ext cx="2879280" cy="2118240"/>
          </a:xfrm>
          <a:prstGeom prst="flowChartPunchedTap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AS RETAS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NUNCA SE INTERCEPTAM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79640" y="274680"/>
            <a:ext cx="7466400" cy="77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Operações elementares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stomShape 2"/>
              <p:cNvSpPr/>
              <p:nvPr/>
            </p:nvSpPr>
            <p:spPr>
              <a:xfrm>
                <a:off x="272880" y="1268640"/>
                <a:ext cx="7754400" cy="4872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74320" indent="-273240" algn="just">
                  <a:lnSpc>
                    <a:spcPct val="100000"/>
                  </a:lnSpc>
                  <a:buClr>
                    <a:srgbClr val="FE8637"/>
                  </a:buClr>
                  <a:buSzPct val="70000"/>
                  <a:buFont typeface="Wingdings" charset="2"/>
                  <a:buChar char=""/>
                </a:pPr>
                <a:r>
                  <a:rPr lang="pt-BR" sz="24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Seja S um sistema linear, temos que S’ é um sistema equivalente se as seguintes operações elementares forem aplicadas sobre S em um número finito de vezes:</a:t>
                </a:r>
                <a:endParaRPr lang="pt-BR" dirty="0"/>
              </a:p>
              <a:p>
                <a:pPr algn="just">
                  <a:lnSpc>
                    <a:spcPct val="100000"/>
                  </a:lnSpc>
                </a:pPr>
                <a:endParaRPr lang="pt-BR" dirty="0"/>
              </a:p>
              <a:p>
                <a:pPr marL="640080" lvl="1" indent="-273240" algn="just">
                  <a:lnSpc>
                    <a:spcPct val="100000"/>
                  </a:lnSpc>
                  <a:buClr>
                    <a:srgbClr val="FE8637"/>
                  </a:buClr>
                  <a:buSzPct val="80000"/>
                  <a:buFont typeface="Wingdings 2" charset="2"/>
                  <a:buChar char=""/>
                </a:pPr>
                <a:r>
                  <a:rPr lang="pt-BR" sz="21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Trocar de posição as equações do sistema;</a:t>
                </a:r>
                <a:endParaRPr lang="pt-BR" dirty="0"/>
              </a:p>
              <a:p>
                <a:pPr>
                  <a:lnSpc>
                    <a:spcPct val="100000"/>
                  </a:lnSpc>
                </a:pPr>
                <a:endParaRPr lang="pt-BR" dirty="0"/>
              </a:p>
              <a:p>
                <a:pPr marL="640080" lvl="1" indent="-273240" algn="just">
                  <a:lnSpc>
                    <a:spcPct val="100000"/>
                  </a:lnSpc>
                  <a:buClr>
                    <a:srgbClr val="FE8637"/>
                  </a:buClr>
                  <a:buSzPct val="80000"/>
                  <a:buFont typeface="Wingdings 2" charset="2"/>
                  <a:buChar char=""/>
                </a:pPr>
                <a:r>
                  <a:rPr lang="pt-BR" sz="2100" b="1" strike="noStrike" spc="-1" dirty="0">
                    <a:solidFill>
                      <a:srgbClr val="FF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Multiplicar uma ou mais equações de um sistema por um número real </a:t>
                </a:r>
                <a14:m>
                  <m:oMath xmlns:m="http://schemas.openxmlformats.org/officeDocument/2006/math">
                    <m:r>
                      <a:rPr lang="pt-BR" sz="2100" b="1" i="1" strike="noStrike" spc="-1" smtClean="0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𝝀</m:t>
                    </m:r>
                    <m:r>
                      <a:rPr lang="pt-BR" sz="2100" b="1" i="1" strike="noStrike" spc="-1" smtClean="0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, </m:t>
                    </m:r>
                    <m:r>
                      <a:rPr lang="pt-BR" sz="2100" b="1" i="1" strike="noStrike" spc="-1" smtClean="0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𝝀</m:t>
                    </m:r>
                    <m:r>
                      <a:rPr lang="pt-BR" sz="2100" b="1" i="1" strike="noStrike" spc="-1" smtClean="0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≠</m:t>
                    </m:r>
                    <m:r>
                      <a:rPr lang="pt-BR" sz="2100" b="1" i="1" strike="noStrike" spc="-1" smtClean="0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𝟎</m:t>
                    </m:r>
                  </m:oMath>
                </a14:m>
                <a:endParaRPr lang="pt-BR" dirty="0"/>
              </a:p>
              <a:p>
                <a:pPr>
                  <a:lnSpc>
                    <a:spcPct val="100000"/>
                  </a:lnSpc>
                </a:pPr>
                <a:endParaRPr lang="pt-BR" dirty="0"/>
              </a:p>
              <a:p>
                <a:pPr marL="640080" lvl="1" indent="-273240" algn="just">
                  <a:buClr>
                    <a:srgbClr val="FE8637"/>
                  </a:buClr>
                  <a:buSzPct val="80000"/>
                  <a:buFont typeface="Wingdings 2" charset="2"/>
                  <a:buChar char=""/>
                </a:pPr>
                <a:r>
                  <a:rPr lang="pt-BR" sz="21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Somar a uma das equações do sistema o produto de outra equação por um número real </a:t>
                </a:r>
                <a14:m>
                  <m:oMath xmlns:m="http://schemas.openxmlformats.org/officeDocument/2006/math">
                    <m:r>
                      <a:rPr lang="pt-BR" b="1" i="1" spc="-1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pc="-1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pt-BR" b="1" i="1" spc="-1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pt-BR" b="1" i="1" spc="-1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t-BR" dirty="0"/>
              </a:p>
              <a:p>
                <a:pPr marL="640080" lvl="1" indent="-273240" algn="just">
                  <a:lnSpc>
                    <a:spcPct val="100000"/>
                  </a:lnSpc>
                  <a:buClr>
                    <a:srgbClr val="FE8637"/>
                  </a:buClr>
                  <a:buSzPct val="80000"/>
                  <a:buFont typeface="Wingdings 2" charset="2"/>
                  <a:buChar char=""/>
                </a:pPr>
                <a:endParaRPr dirty="0"/>
              </a:p>
            </p:txBody>
          </p:sp>
        </mc:Choice>
        <mc:Fallback xmlns="">
          <p:sp>
            <p:nvSpPr>
              <p:cNvPr id="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0" y="1268640"/>
                <a:ext cx="7754400" cy="4872600"/>
              </a:xfrm>
              <a:prstGeom prst="rect">
                <a:avLst/>
              </a:prstGeom>
              <a:blipFill>
                <a:blip r:embed="rId2"/>
                <a:stretch>
                  <a:fillRect l="-393" t="-1001" r="-11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41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57200" y="188640"/>
            <a:ext cx="746640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Discussão de um sistema linear</a:t>
            </a:r>
            <a:endParaRPr/>
          </a:p>
        </p:txBody>
      </p:sp>
      <p:sp>
        <p:nvSpPr>
          <p:cNvPr id="364" name="CustomShape 2"/>
          <p:cNvSpPr/>
          <p:nvPr/>
        </p:nvSpPr>
        <p:spPr>
          <a:xfrm>
            <a:off x="457200" y="1600200"/>
            <a:ext cx="746640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Dado um sistema linear de </a:t>
            </a:r>
            <a:r>
              <a:rPr lang="pt-BR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m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equações e </a:t>
            </a:r>
            <a:r>
              <a:rPr lang="pt-BR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n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incógnitas, tem-se que: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Se o sistema linear é compatível determinado, então a solução é única;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Se o sistema linear é compatível indeterminado, então  ele admite infinita soluções;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Se o sistema linear é incompatível, então ele não admite solução;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133635" y="49592"/>
            <a:ext cx="8138167" cy="78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 dirty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exemplo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239ECC1-59F8-4315-8C6F-3C29D1791FF7}"/>
                  </a:ext>
                </a:extLst>
              </p:cNvPr>
              <p:cNvSpPr txBox="1"/>
              <p:nvPr/>
            </p:nvSpPr>
            <p:spPr>
              <a:xfrm>
                <a:off x="2736164" y="225084"/>
                <a:ext cx="2567355" cy="7895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3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=−2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239ECC1-59F8-4315-8C6F-3C29D1791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164" y="225084"/>
                <a:ext cx="2567355" cy="789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C75FA3E-84E8-48C2-BF44-B50584B1842E}"/>
                  </a:ext>
                </a:extLst>
              </p:cNvPr>
              <p:cNvSpPr txBox="1"/>
              <p:nvPr/>
            </p:nvSpPr>
            <p:spPr>
              <a:xfrm>
                <a:off x="246182" y="1202781"/>
                <a:ext cx="3678704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300" dirty="0"/>
                  <a:t>Reta 1: </a:t>
                </a:r>
                <a14:m>
                  <m:oMath xmlns:m="http://schemas.openxmlformats.org/officeDocument/2006/math"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pt-BR" sz="23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C75FA3E-84E8-48C2-BF44-B50584B18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2" y="1202781"/>
                <a:ext cx="3678704" cy="446276"/>
              </a:xfrm>
              <a:prstGeom prst="rect">
                <a:avLst/>
              </a:prstGeom>
              <a:blipFill>
                <a:blip r:embed="rId3"/>
                <a:stretch>
                  <a:fillRect l="-2318" t="-9459" b="-283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5">
                <a:extLst>
                  <a:ext uri="{FF2B5EF4-FFF2-40B4-BE49-F238E27FC236}">
                    <a16:creationId xmlns:a16="http://schemas.microsoft.com/office/drawing/2014/main" id="{9E6B08D1-CBE6-48E5-A1B7-737402A2AD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4085716"/>
                  </p:ext>
                </p:extLst>
              </p:nvPr>
            </p:nvGraphicFramePr>
            <p:xfrm>
              <a:off x="337620" y="1659985"/>
              <a:ext cx="2025752" cy="1276455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012876">
                      <a:extLst>
                        <a:ext uri="{9D8B030D-6E8A-4147-A177-3AD203B41FA5}">
                          <a16:colId xmlns:a16="http://schemas.microsoft.com/office/drawing/2014/main" val="3463570606"/>
                        </a:ext>
                      </a:extLst>
                    </a:gridCol>
                    <a:gridCol w="1012876">
                      <a:extLst>
                        <a:ext uri="{9D8B030D-6E8A-4147-A177-3AD203B41FA5}">
                          <a16:colId xmlns:a16="http://schemas.microsoft.com/office/drawing/2014/main" val="1497263642"/>
                        </a:ext>
                      </a:extLst>
                    </a:gridCol>
                  </a:tblGrid>
                  <a:tr h="425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802270"/>
                      </a:ext>
                    </a:extLst>
                  </a:tr>
                  <a:tr h="425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8525433"/>
                      </a:ext>
                    </a:extLst>
                  </a:tr>
                  <a:tr h="425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1404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5">
                <a:extLst>
                  <a:ext uri="{FF2B5EF4-FFF2-40B4-BE49-F238E27FC236}">
                    <a16:creationId xmlns:a16="http://schemas.microsoft.com/office/drawing/2014/main" id="{9E6B08D1-CBE6-48E5-A1B7-737402A2AD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4085716"/>
                  </p:ext>
                </p:extLst>
              </p:nvPr>
            </p:nvGraphicFramePr>
            <p:xfrm>
              <a:off x="337620" y="1659985"/>
              <a:ext cx="2025752" cy="1276455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012876">
                      <a:extLst>
                        <a:ext uri="{9D8B030D-6E8A-4147-A177-3AD203B41FA5}">
                          <a16:colId xmlns:a16="http://schemas.microsoft.com/office/drawing/2014/main" val="3463570606"/>
                        </a:ext>
                      </a:extLst>
                    </a:gridCol>
                    <a:gridCol w="1012876">
                      <a:extLst>
                        <a:ext uri="{9D8B030D-6E8A-4147-A177-3AD203B41FA5}">
                          <a16:colId xmlns:a16="http://schemas.microsoft.com/office/drawing/2014/main" val="1497263642"/>
                        </a:ext>
                      </a:extLst>
                    </a:gridCol>
                  </a:tblGrid>
                  <a:tr h="42548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4192" t="-5714" r="-105389" b="-2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4"/>
                          <a:stretch>
                            <a:fillRect l="-104819" t="-5714" r="-6024" b="-2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802270"/>
                      </a:ext>
                    </a:extLst>
                  </a:tr>
                  <a:tr h="425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8525433"/>
                      </a:ext>
                    </a:extLst>
                  </a:tr>
                  <a:tr h="425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1404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0A2A781-2077-4906-A777-CC6528C82818}"/>
                  </a:ext>
                </a:extLst>
              </p:cNvPr>
              <p:cNvSpPr txBox="1"/>
              <p:nvPr/>
            </p:nvSpPr>
            <p:spPr>
              <a:xfrm>
                <a:off x="4994033" y="1209822"/>
                <a:ext cx="3697459" cy="450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300" dirty="0"/>
                  <a:t>Reta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pt-BR" sz="23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0A2A781-2077-4906-A777-CC6528C82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033" y="1209822"/>
                <a:ext cx="3697459" cy="450955"/>
              </a:xfrm>
              <a:prstGeom prst="rect">
                <a:avLst/>
              </a:prstGeom>
              <a:blipFill>
                <a:blip r:embed="rId5"/>
                <a:stretch>
                  <a:fillRect l="-2306" t="-9459" b="-283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a 5">
                <a:extLst>
                  <a:ext uri="{FF2B5EF4-FFF2-40B4-BE49-F238E27FC236}">
                    <a16:creationId xmlns:a16="http://schemas.microsoft.com/office/drawing/2014/main" id="{F4396A3B-48DC-4C5B-9CBE-85BE2166DA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597572"/>
                  </p:ext>
                </p:extLst>
              </p:nvPr>
            </p:nvGraphicFramePr>
            <p:xfrm>
              <a:off x="5765405" y="1671702"/>
              <a:ext cx="2025752" cy="1290522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012876">
                      <a:extLst>
                        <a:ext uri="{9D8B030D-6E8A-4147-A177-3AD203B41FA5}">
                          <a16:colId xmlns:a16="http://schemas.microsoft.com/office/drawing/2014/main" val="3463570606"/>
                        </a:ext>
                      </a:extLst>
                    </a:gridCol>
                    <a:gridCol w="1012876">
                      <a:extLst>
                        <a:ext uri="{9D8B030D-6E8A-4147-A177-3AD203B41FA5}">
                          <a16:colId xmlns:a16="http://schemas.microsoft.com/office/drawing/2014/main" val="1497263642"/>
                        </a:ext>
                      </a:extLst>
                    </a:gridCol>
                  </a:tblGrid>
                  <a:tr h="430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802270"/>
                      </a:ext>
                    </a:extLst>
                  </a:tr>
                  <a:tr h="430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8525433"/>
                      </a:ext>
                    </a:extLst>
                  </a:tr>
                  <a:tr h="430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1404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a 5">
                <a:extLst>
                  <a:ext uri="{FF2B5EF4-FFF2-40B4-BE49-F238E27FC236}">
                    <a16:creationId xmlns:a16="http://schemas.microsoft.com/office/drawing/2014/main" id="{F4396A3B-48DC-4C5B-9CBE-85BE2166DA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597572"/>
                  </p:ext>
                </p:extLst>
              </p:nvPr>
            </p:nvGraphicFramePr>
            <p:xfrm>
              <a:off x="5765405" y="1671702"/>
              <a:ext cx="2025752" cy="1290522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012876">
                      <a:extLst>
                        <a:ext uri="{9D8B030D-6E8A-4147-A177-3AD203B41FA5}">
                          <a16:colId xmlns:a16="http://schemas.microsoft.com/office/drawing/2014/main" val="3463570606"/>
                        </a:ext>
                      </a:extLst>
                    </a:gridCol>
                    <a:gridCol w="1012876">
                      <a:extLst>
                        <a:ext uri="{9D8B030D-6E8A-4147-A177-3AD203B41FA5}">
                          <a16:colId xmlns:a16="http://schemas.microsoft.com/office/drawing/2014/main" val="1497263642"/>
                        </a:ext>
                      </a:extLst>
                    </a:gridCol>
                  </a:tblGrid>
                  <a:tr h="43017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6"/>
                          <a:stretch>
                            <a:fillRect l="-4192" t="-5634" r="-105389" b="-2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6"/>
                          <a:stretch>
                            <a:fillRect l="-104192" t="-5634" r="-5389" b="-215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802270"/>
                      </a:ext>
                    </a:extLst>
                  </a:tr>
                  <a:tr h="430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8525433"/>
                      </a:ext>
                    </a:extLst>
                  </a:tr>
                  <a:tr h="430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140408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C69FD943-D23C-4C14-8E5A-2744623CB2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13" y="3165232"/>
            <a:ext cx="8576611" cy="367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Exercício: </a:t>
            </a:r>
            <a:endParaRPr/>
          </a:p>
        </p:txBody>
      </p:sp>
      <p:sp>
        <p:nvSpPr>
          <p:cNvPr id="369" name="CustomShape 2"/>
          <p:cNvSpPr/>
          <p:nvPr/>
        </p:nvSpPr>
        <p:spPr>
          <a:xfrm>
            <a:off x="457200" y="1600200"/>
            <a:ext cx="7466400" cy="6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Verificar se os sistemas a seguir possuem solução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0" name="CustomShape 3"/>
          <p:cNvSpPr/>
          <p:nvPr/>
        </p:nvSpPr>
        <p:spPr>
          <a:xfrm>
            <a:off x="457200" y="2392200"/>
            <a:ext cx="74664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1" name="CustomShape 4"/>
          <p:cNvSpPr/>
          <p:nvPr/>
        </p:nvSpPr>
        <p:spPr>
          <a:xfrm>
            <a:off x="457200" y="2392200"/>
            <a:ext cx="7466400" cy="13237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/>
          </a:p>
        </p:txBody>
      </p:sp>
      <p:sp>
        <p:nvSpPr>
          <p:cNvPr id="373" name="CustomShape 6"/>
          <p:cNvSpPr/>
          <p:nvPr/>
        </p:nvSpPr>
        <p:spPr>
          <a:xfrm>
            <a:off x="457200" y="3448682"/>
            <a:ext cx="7466400" cy="1323720"/>
          </a:xfrm>
          <a:prstGeom prst="rect">
            <a:avLst/>
          </a:prstGeom>
          <a:blipFill>
            <a:blip r:embed="rId3"/>
            <a:stretch>
              <a:fillRect l="-317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2286000" y="2895480"/>
            <a:ext cx="6171120" cy="20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just">
              <a:lnSpc>
                <a:spcPct val="100000"/>
              </a:lnSpc>
            </a:pPr>
            <a:r>
              <a:rPr lang="pt-BR" sz="3000" b="1" strike="noStrike" cap="small" spc="-1" dirty="0">
                <a:solidFill>
                  <a:srgbClr val="FFF39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Métodos numéricos para a solução de sistemas lineares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Métodos numéricos</a:t>
            </a:r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457200" y="1600200"/>
            <a:ext cx="8306972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Exatos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: são os que forneceriam a solução exata, se não fossem os erros de arredondamento com um número finito de operações;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Iterativos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: permitem obter a solução de um sistema linear com uma dada </a:t>
            </a:r>
            <a:r>
              <a:rPr lang="pt-BR" sz="24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precisão</a:t>
            </a:r>
            <a:r>
              <a:rPr lang="pt-BR" sz="24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(solução aproximada) por meio de um processo infinito convergente ou não;</a:t>
            </a:r>
            <a:endParaRPr dirty="0"/>
          </a:p>
          <a:p>
            <a:pPr marL="640080" lvl="1" indent="-273240" algn="just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pt-BR" sz="21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Um método iterativo</a:t>
            </a:r>
            <a:r>
              <a:rPr lang="pt-BR" sz="2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:  iria requerer um número infinito de operações aritméticas para produzir a solução exata</a:t>
            </a:r>
            <a:endParaRPr dirty="0"/>
          </a:p>
          <a:p>
            <a:pPr marL="640080" lvl="1" indent="-273240" algn="just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pt-BR" sz="2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Possui erro de truncamento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232612" y="-131822"/>
            <a:ext cx="746640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 dirty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Definição 1:</a:t>
            </a:r>
            <a:endParaRPr dirty="0"/>
          </a:p>
        </p:txBody>
      </p:sp>
      <p:sp>
        <p:nvSpPr>
          <p:cNvPr id="378" name="CustomShape 2"/>
          <p:cNvSpPr/>
          <p:nvPr/>
        </p:nvSpPr>
        <p:spPr>
          <a:xfrm>
            <a:off x="8023" y="523632"/>
            <a:ext cx="8702839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Dois sistemas lineares são equivalentes quando admitem a mesma solução;</a:t>
            </a:r>
            <a:endParaRPr dirty="0"/>
          </a:p>
        </p:txBody>
      </p:sp>
      <p:sp>
        <p:nvSpPr>
          <p:cNvPr id="379" name="CustomShape 3"/>
          <p:cNvSpPr/>
          <p:nvPr/>
        </p:nvSpPr>
        <p:spPr>
          <a:xfrm>
            <a:off x="154631" y="1219380"/>
            <a:ext cx="7466400" cy="6986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 dirty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Definição 2: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CustomShape 4"/>
              <p:cNvSpPr/>
              <p:nvPr/>
            </p:nvSpPr>
            <p:spPr>
              <a:xfrm>
                <a:off x="368968" y="1772529"/>
                <a:ext cx="7876674" cy="48197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74320" indent="-273240">
                  <a:lnSpc>
                    <a:spcPct val="100000"/>
                  </a:lnSpc>
                  <a:buClr>
                    <a:srgbClr val="FE8637"/>
                  </a:buClr>
                  <a:buSzPct val="70000"/>
                  <a:buFont typeface="Wingdings" charset="2"/>
                  <a:buChar char=""/>
                </a:pPr>
                <a:r>
                  <a:rPr lang="pt-BR" sz="24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Uma matriz </a:t>
                </a:r>
                <a:r>
                  <a:rPr lang="pt-BR" sz="2400" b="1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triangular superior</a:t>
                </a:r>
                <a:r>
                  <a:rPr lang="pt-BR" sz="24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 é uma matriz quadrada </a:t>
                </a:r>
                <a14:m>
                  <m:oMath xmlns:m="http://schemas.openxmlformats.org/officeDocument/2006/math">
                    <m:r>
                      <a:rPr lang="pt-BR" sz="24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𝐴</m:t>
                    </m:r>
                    <m:r>
                      <a:rPr lang="pt-BR" sz="24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=(</m:t>
                    </m:r>
                    <m:sSub>
                      <m:sSubPr>
                        <m:ctrlPr>
                          <a:rPr lang="pt-BR" sz="24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sSubPr>
                      <m:e>
                        <m:r>
                          <a:rPr lang="pt-BR" sz="24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DejaVu Sans"/>
                          </a:rPr>
                          <m:t>𝑎</m:t>
                        </m:r>
                      </m:e>
                      <m:sub>
                        <m:r>
                          <a:rPr lang="pt-BR" sz="24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DejaVu Sans"/>
                          </a:rPr>
                          <m:t>𝑖𝑗</m:t>
                        </m:r>
                      </m:sub>
                    </m:sSub>
                    <m:r>
                      <a:rPr lang="pt-BR" sz="24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)</m:t>
                    </m:r>
                  </m:oMath>
                </a14:m>
                <a:r>
                  <a:rPr lang="pt-BR" sz="24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 tal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pt-BR" sz="24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4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  para </a:t>
                </a:r>
                <a:r>
                  <a:rPr lang="pt-BR" sz="2400" i="1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i&gt;j </a:t>
                </a:r>
                <a:r>
                  <a:rPr lang="pt-BR" sz="24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b="0" i="1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pt-BR" sz="24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  </a:t>
                </a:r>
                <a:endParaRPr lang="pt-BR" dirty="0"/>
              </a:p>
              <a:p>
                <a:pPr>
                  <a:lnSpc>
                    <a:spcPct val="100000"/>
                  </a:lnSpc>
                </a:pPr>
                <a:endParaRPr lang="pt-BR" dirty="0"/>
              </a:p>
              <a:p>
                <a:pPr>
                  <a:lnSpc>
                    <a:spcPct val="100000"/>
                  </a:lnSpc>
                </a:pPr>
                <a:endParaRPr lang="pt-BR" dirty="0"/>
              </a:p>
              <a:p>
                <a:pPr>
                  <a:lnSpc>
                    <a:spcPct val="100000"/>
                  </a:lnSpc>
                </a:pPr>
                <a:endParaRPr lang="pt-BR" dirty="0"/>
              </a:p>
              <a:p>
                <a:pPr>
                  <a:lnSpc>
                    <a:spcPct val="100000"/>
                  </a:lnSpc>
                </a:pPr>
                <a:endParaRPr lang="pt-BR" dirty="0"/>
              </a:p>
              <a:p>
                <a:pPr>
                  <a:lnSpc>
                    <a:spcPct val="100000"/>
                  </a:lnSpc>
                </a:pPr>
                <a:endParaRPr lang="pt-BR" dirty="0"/>
              </a:p>
              <a:p>
                <a:pPr>
                  <a:lnSpc>
                    <a:spcPct val="100000"/>
                  </a:lnSpc>
                </a:pPr>
                <a:endParaRPr lang="pt-BR" dirty="0"/>
              </a:p>
              <a:p>
                <a:pPr marL="274320" lvl="1" indent="-273240">
                  <a:lnSpc>
                    <a:spcPct val="100000"/>
                  </a:lnSpc>
                  <a:buClr>
                    <a:srgbClr val="FE8637"/>
                  </a:buClr>
                  <a:buSzPct val="70000"/>
                  <a:buFont typeface="Wingdings" charset="2"/>
                  <a:buChar char=""/>
                </a:pPr>
                <a:r>
                  <a:rPr lang="pt-BR" sz="21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Do mesmo modo, 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000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pt-BR" sz="2000" i="1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1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 para </a:t>
                </a:r>
                <a:r>
                  <a:rPr lang="pt-BR" sz="2100" i="1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i&lt;j, </a:t>
                </a:r>
                <a:r>
                  <a:rPr lang="pt-BR" sz="21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então </a:t>
                </a:r>
                <a14:m>
                  <m:oMath xmlns:m="http://schemas.openxmlformats.org/officeDocument/2006/math">
                    <m:r>
                      <a:rPr lang="pt-BR" sz="2000" i="1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000" i="1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sz="2000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000" i="1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pt-BR" sz="2000" i="1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1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 é uma matriz </a:t>
                </a:r>
                <a:r>
                  <a:rPr lang="pt-BR" sz="2100" b="1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triangular inferior</a:t>
                </a:r>
                <a:r>
                  <a:rPr lang="pt-BR" sz="21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entury Schoolbook"/>
                    <a:ea typeface="DejaVu Sans"/>
                  </a:rPr>
                  <a:t>;</a:t>
                </a:r>
                <a:endParaRPr lang="pt-BR" dirty="0"/>
              </a:p>
              <a:p>
                <a:pPr>
                  <a:lnSpc>
                    <a:spcPct val="100000"/>
                  </a:lnSpc>
                </a:pPr>
                <a:endParaRPr lang="pt-BR" dirty="0"/>
              </a:p>
              <a:p>
                <a:pPr>
                  <a:lnSpc>
                    <a:spcPct val="100000"/>
                  </a:lnSpc>
                </a:pPr>
                <a:endParaRPr dirty="0"/>
              </a:p>
            </p:txBody>
          </p:sp>
        </mc:Choice>
        <mc:Fallback xmlns="">
          <p:sp>
            <p:nvSpPr>
              <p:cNvPr id="380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8" y="1772529"/>
                <a:ext cx="7876674" cy="4819719"/>
              </a:xfrm>
              <a:prstGeom prst="rect">
                <a:avLst/>
              </a:prstGeom>
              <a:blipFill>
                <a:blip r:embed="rId2"/>
                <a:stretch>
                  <a:fillRect l="-387" t="-10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2" name="Picture 2"/>
          <p:cNvPicPr/>
          <p:nvPr/>
        </p:nvPicPr>
        <p:blipFill>
          <a:blip r:embed="rId3"/>
          <a:stretch/>
        </p:blipFill>
        <p:spPr>
          <a:xfrm>
            <a:off x="2952720" y="5239009"/>
            <a:ext cx="2661480" cy="1353240"/>
          </a:xfrm>
          <a:prstGeom prst="rect">
            <a:avLst/>
          </a:prstGeom>
          <a:ln>
            <a:noFill/>
          </a:ln>
        </p:spPr>
      </p:pic>
      <p:pic>
        <p:nvPicPr>
          <p:cNvPr id="383" name="Picture 5"/>
          <p:cNvPicPr/>
          <p:nvPr/>
        </p:nvPicPr>
        <p:blipFill>
          <a:blip r:embed="rId4"/>
          <a:stretch/>
        </p:blipFill>
        <p:spPr>
          <a:xfrm>
            <a:off x="2882782" y="2791326"/>
            <a:ext cx="2731418" cy="121301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67640" y="18864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Teorema 1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467640" y="1484640"/>
            <a:ext cx="7466400" cy="5039640"/>
          </a:xfrm>
          <a:prstGeom prst="rect">
            <a:avLst/>
          </a:prstGeom>
          <a:blipFill>
            <a:blip r:embed="rId2"/>
            <a:stretch>
              <a:fillRect l="-398" t="-948" r="-1214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Métodos exatos</a:t>
            </a:r>
            <a:endParaRPr/>
          </a:p>
        </p:txBody>
      </p:sp>
      <p:sp>
        <p:nvSpPr>
          <p:cNvPr id="391" name="CustomShape 2"/>
          <p:cNvSpPr/>
          <p:nvPr/>
        </p:nvSpPr>
        <p:spPr>
          <a:xfrm>
            <a:off x="225086" y="1600200"/>
            <a:ext cx="8356208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Com base na definição 1, </a:t>
            </a: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uma maneira de obter a solução de um sistema linear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por meio de métodos numéricos é </a:t>
            </a: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transformá-lo em outro equivalente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cuja solução seja facilmente obtida.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Em geral, nos métodos exatos, transforma-se o sistema original em outro equivalente, cuja a solução é obtida resolvendo-se </a:t>
            </a: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sistemas triangulares.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89913" y="119932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b="1" strike="noStrike" cap="small" spc="-1" dirty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introdução</a:t>
            </a:r>
            <a:endParaRPr b="1" dirty="0"/>
          </a:p>
        </p:txBody>
      </p:sp>
      <p:sp>
        <p:nvSpPr>
          <p:cNvPr id="326" name="CustomShape 2"/>
          <p:cNvSpPr/>
          <p:nvPr/>
        </p:nvSpPr>
        <p:spPr>
          <a:xfrm>
            <a:off x="189913" y="1600200"/>
            <a:ext cx="8560192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Uma variedade de problemas de engenharia podem ser resolvido por meio da análise linear:</a:t>
            </a:r>
            <a:endParaRPr dirty="0"/>
          </a:p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Determinação de potencial de redes elétricas</a:t>
            </a:r>
            <a:endParaRPr dirty="0"/>
          </a:p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Cálculo na tensão na estrutura metálica da construção civil</a:t>
            </a:r>
            <a:endParaRPr dirty="0"/>
          </a:p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Cálculo da vazão de escoamento num sistema hidráulico</a:t>
            </a:r>
            <a:endParaRPr dirty="0"/>
          </a:p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Previsão da concentração de reagentes sujeitos à reações químicas simultâneas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26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26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26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26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232612" y="162386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 dirty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Sistemas triangulares</a:t>
            </a:r>
            <a:endParaRPr dirty="0"/>
          </a:p>
        </p:txBody>
      </p:sp>
      <p:sp>
        <p:nvSpPr>
          <p:cNvPr id="393" name="CustomShape 2"/>
          <p:cNvSpPr/>
          <p:nvPr/>
        </p:nvSpPr>
        <p:spPr>
          <a:xfrm>
            <a:off x="232612" y="1588168"/>
            <a:ext cx="8654714" cy="903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Um sistema triangular  linear de ordem 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n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é triangular inferior se tiver a forma:</a:t>
            </a:r>
            <a:endParaRPr dirty="0"/>
          </a:p>
        </p:txBody>
      </p:sp>
      <p:pic>
        <p:nvPicPr>
          <p:cNvPr id="394" name="Picture 2"/>
          <p:cNvPicPr/>
          <p:nvPr/>
        </p:nvPicPr>
        <p:blipFill>
          <a:blip r:embed="rId2"/>
          <a:stretch/>
        </p:blipFill>
        <p:spPr>
          <a:xfrm>
            <a:off x="457200" y="2775782"/>
            <a:ext cx="7740316" cy="273875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457199" y="665377"/>
            <a:ext cx="8221580" cy="56386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134136" y="35774"/>
            <a:ext cx="5558588" cy="808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 dirty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Algebricamente</a:t>
            </a:r>
            <a:endParaRPr dirty="0"/>
          </a:p>
        </p:txBody>
      </p:sp>
      <p:sp>
        <p:nvSpPr>
          <p:cNvPr id="399" name="CustomShape 3"/>
          <p:cNvSpPr/>
          <p:nvPr/>
        </p:nvSpPr>
        <p:spPr>
          <a:xfrm>
            <a:off x="570236" y="872194"/>
            <a:ext cx="8545629" cy="46986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91593432-1660-47C0-8951-9FBC0396847A}"/>
              </a:ext>
            </a:extLst>
          </p:cNvPr>
          <p:cNvSpPr/>
          <p:nvPr/>
        </p:nvSpPr>
        <p:spPr>
          <a:xfrm>
            <a:off x="230265" y="2579675"/>
            <a:ext cx="5558588" cy="808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 dirty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Exemplo n=2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EAD2C0F-BC2B-4F04-A6E2-A575B5945B71}"/>
                  </a:ext>
                </a:extLst>
              </p:cNvPr>
              <p:cNvSpPr txBox="1"/>
              <p:nvPr/>
            </p:nvSpPr>
            <p:spPr>
              <a:xfrm>
                <a:off x="2693959" y="3024552"/>
                <a:ext cx="5577843" cy="1803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3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pt-BR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EAD2C0F-BC2B-4F04-A6E2-A575B5945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959" y="3024552"/>
                <a:ext cx="5577843" cy="1803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4F70BDF-8CB9-4277-9BDF-84DD6F558931}"/>
                  </a:ext>
                </a:extLst>
              </p:cNvPr>
              <p:cNvSpPr txBox="1"/>
              <p:nvPr/>
            </p:nvSpPr>
            <p:spPr>
              <a:xfrm>
                <a:off x="778409" y="4949484"/>
                <a:ext cx="5577843" cy="1694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3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4F70BDF-8CB9-4277-9BDF-84DD6F558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09" y="4949484"/>
                <a:ext cx="5577843" cy="1694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C4D38F13-55AE-4289-999A-DF8E23911871}"/>
              </a:ext>
            </a:extLst>
          </p:cNvPr>
          <p:cNvSpPr/>
          <p:nvPr/>
        </p:nvSpPr>
        <p:spPr>
          <a:xfrm>
            <a:off x="188061" y="89692"/>
            <a:ext cx="5558588" cy="808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 dirty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Exemplo n = 3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AC1610F-132C-43A9-87B2-5BFE4641677E}"/>
                  </a:ext>
                </a:extLst>
              </p:cNvPr>
              <p:cNvSpPr txBox="1"/>
              <p:nvPr/>
            </p:nvSpPr>
            <p:spPr>
              <a:xfrm>
                <a:off x="710416" y="1252026"/>
                <a:ext cx="7153424" cy="2619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3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3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3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3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sz="23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2−1=1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BR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3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sz="23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3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sz="23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pt-BR" sz="23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sz="23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3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pt-BR" sz="23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−1=</m:t>
                                        </m:r>
                                        <m: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BR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3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pt-BR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3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pt-BR" sz="23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pt-BR" sz="23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sz="23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3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3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AC1610F-132C-43A9-87B2-5BFE46416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6" y="1252026"/>
                <a:ext cx="7153424" cy="2619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93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57199" y="1600200"/>
            <a:ext cx="8264769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Um sistema linear de ordem n é triangular superior se tiver na forma: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01" name="Picture 2"/>
          <p:cNvPicPr/>
          <p:nvPr/>
        </p:nvPicPr>
        <p:blipFill>
          <a:blip r:embed="rId2"/>
          <a:stretch/>
        </p:blipFill>
        <p:spPr>
          <a:xfrm>
            <a:off x="755640" y="3444120"/>
            <a:ext cx="7218720" cy="2237400"/>
          </a:xfrm>
          <a:prstGeom prst="rect">
            <a:avLst/>
          </a:prstGeom>
          <a:ln>
            <a:noFill/>
          </a:ln>
        </p:spPr>
      </p:pic>
      <p:sp>
        <p:nvSpPr>
          <p:cNvPr id="402" name="CustomShape 2"/>
          <p:cNvSpPr/>
          <p:nvPr/>
        </p:nvSpPr>
        <p:spPr>
          <a:xfrm>
            <a:off x="457200" y="274680"/>
            <a:ext cx="48337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Triangular superior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3"/>
          <p:cNvSpPr/>
          <p:nvPr/>
        </p:nvSpPr>
        <p:spPr>
          <a:xfrm>
            <a:off x="457199" y="930442"/>
            <a:ext cx="7916779" cy="55423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57200" y="620640"/>
            <a:ext cx="746640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Algebricamente, pode-se resolvê-lo por: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07" name="Picture 2"/>
          <p:cNvPicPr/>
          <p:nvPr/>
        </p:nvPicPr>
        <p:blipFill>
          <a:blip r:embed="rId2"/>
          <a:stretch/>
        </p:blipFill>
        <p:spPr>
          <a:xfrm>
            <a:off x="611640" y="1314164"/>
            <a:ext cx="7860240" cy="1884960"/>
          </a:xfrm>
          <a:prstGeom prst="rect">
            <a:avLst/>
          </a:prstGeom>
          <a:ln>
            <a:noFill/>
          </a:ln>
        </p:spPr>
      </p:pic>
      <p:pic>
        <p:nvPicPr>
          <p:cNvPr id="408" name="Picture 3"/>
          <p:cNvPicPr/>
          <p:nvPr/>
        </p:nvPicPr>
        <p:blipFill>
          <a:blip r:embed="rId3"/>
          <a:stretch/>
        </p:blipFill>
        <p:spPr>
          <a:xfrm>
            <a:off x="319541" y="3275913"/>
            <a:ext cx="7882560" cy="248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251640" y="260640"/>
            <a:ext cx="7466400" cy="7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Método da eliminação de gauss</a:t>
            </a:r>
            <a:endParaRPr/>
          </a:p>
        </p:txBody>
      </p:sp>
      <p:sp>
        <p:nvSpPr>
          <p:cNvPr id="410" name="CustomShape 2"/>
          <p:cNvSpPr/>
          <p:nvPr/>
        </p:nvSpPr>
        <p:spPr>
          <a:xfrm>
            <a:off x="251640" y="1268640"/>
            <a:ext cx="8074080" cy="52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É também denominado de método de Gauss simples;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Consiste em transformar o sistema dado em um triangular;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Esta transformação é feita por meio de uma sequência de operações elementares sobre as linhas do sistema original;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Obtém-se outro sistema equivalente ao original;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O objetivo é obter um sistema linear resultante equivalente, da forma triangular superior;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251640" y="332640"/>
            <a:ext cx="746640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Descrição do algoritmo</a:t>
            </a:r>
            <a:endParaRPr/>
          </a:p>
        </p:txBody>
      </p:sp>
      <p:sp>
        <p:nvSpPr>
          <p:cNvPr id="412" name="CustomShape 2"/>
          <p:cNvSpPr/>
          <p:nvPr/>
        </p:nvSpPr>
        <p:spPr>
          <a:xfrm>
            <a:off x="457200" y="980640"/>
            <a:ext cx="793008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Considere um sistema linear. </a:t>
            </a:r>
            <a:endParaRPr/>
          </a:p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Em primeiro lugar monta-se a matriz aumentada:</a:t>
            </a:r>
            <a:endParaRPr/>
          </a:p>
        </p:txBody>
      </p:sp>
      <p:pic>
        <p:nvPicPr>
          <p:cNvPr id="413" name="Picture 2"/>
          <p:cNvPicPr/>
          <p:nvPr/>
        </p:nvPicPr>
        <p:blipFill>
          <a:blip r:embed="rId2"/>
          <a:stretch/>
        </p:blipFill>
        <p:spPr>
          <a:xfrm>
            <a:off x="2400480" y="1990800"/>
            <a:ext cx="4342320" cy="2875320"/>
          </a:xfrm>
          <a:prstGeom prst="rect">
            <a:avLst/>
          </a:prstGeom>
          <a:ln>
            <a:noFill/>
          </a:ln>
        </p:spPr>
      </p:pic>
      <p:pic>
        <p:nvPicPr>
          <p:cNvPr id="414" name="Picture 3"/>
          <p:cNvPicPr/>
          <p:nvPr/>
        </p:nvPicPr>
        <p:blipFill>
          <a:blip r:embed="rId3"/>
          <a:stretch/>
        </p:blipFill>
        <p:spPr>
          <a:xfrm>
            <a:off x="899640" y="5357520"/>
            <a:ext cx="6390360" cy="44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179640" y="188640"/>
            <a:ext cx="746640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Primeiro passo: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4284720" y="968760"/>
            <a:ext cx="1702440" cy="301320"/>
          </a:xfrm>
          <a:prstGeom prst="rect">
            <a:avLst/>
          </a:prstGeom>
          <a:ln>
            <a:noFill/>
          </a:ln>
        </p:spPr>
      </p:pic>
      <p:pic>
        <p:nvPicPr>
          <p:cNvPr id="419" name="Picture 3"/>
          <p:cNvPicPr/>
          <p:nvPr/>
        </p:nvPicPr>
        <p:blipFill>
          <a:blip r:embed="rId2"/>
          <a:stretch/>
        </p:blipFill>
        <p:spPr>
          <a:xfrm>
            <a:off x="3178440" y="1292400"/>
            <a:ext cx="1608480" cy="284760"/>
          </a:xfrm>
          <a:prstGeom prst="rect">
            <a:avLst/>
          </a:prstGeom>
          <a:ln>
            <a:noFill/>
          </a:ln>
        </p:spPr>
      </p:pic>
      <p:pic>
        <p:nvPicPr>
          <p:cNvPr id="420" name="Picture 4"/>
          <p:cNvPicPr/>
          <p:nvPr/>
        </p:nvPicPr>
        <p:blipFill>
          <a:blip r:embed="rId3"/>
          <a:stretch/>
        </p:blipFill>
        <p:spPr>
          <a:xfrm>
            <a:off x="251640" y="2212832"/>
            <a:ext cx="8431560" cy="3743280"/>
          </a:xfrm>
          <a:prstGeom prst="rect">
            <a:avLst/>
          </a:prstGeom>
          <a:ln>
            <a:noFill/>
          </a:ln>
        </p:spPr>
      </p:pic>
      <p:sp>
        <p:nvSpPr>
          <p:cNvPr id="8" name="CustomShape 3"/>
          <p:cNvSpPr/>
          <p:nvPr/>
        </p:nvSpPr>
        <p:spPr>
          <a:xfrm>
            <a:off x="147556" y="780302"/>
            <a:ext cx="8424000" cy="13523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b="1" strike="noStrike" cap="small" spc="-1" dirty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Problema</a:t>
            </a:r>
            <a:endParaRPr b="1" dirty="0"/>
          </a:p>
        </p:txBody>
      </p:sp>
      <p:sp>
        <p:nvSpPr>
          <p:cNvPr id="328" name="CustomShape 2"/>
          <p:cNvSpPr/>
          <p:nvPr/>
        </p:nvSpPr>
        <p:spPr>
          <a:xfrm>
            <a:off x="457200" y="1600200"/>
            <a:ext cx="746640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Resolver um sistema de equações simultâneas;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Resolver problemas de equações diferenciais parciais;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Quando se trata de equações não lineares o problema torna-se mais complicado;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8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8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23640" y="188640"/>
            <a:ext cx="849600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Assim, passa-se da matriz inicial para a matriz:</a:t>
            </a:r>
            <a:endParaRPr/>
          </a:p>
        </p:txBody>
      </p:sp>
      <p:pic>
        <p:nvPicPr>
          <p:cNvPr id="422" name="Picture 2"/>
          <p:cNvPicPr/>
          <p:nvPr/>
        </p:nvPicPr>
        <p:blipFill>
          <a:blip r:embed="rId2"/>
          <a:stretch/>
        </p:blipFill>
        <p:spPr>
          <a:xfrm>
            <a:off x="2123640" y="764640"/>
            <a:ext cx="4728240" cy="2447280"/>
          </a:xfrm>
          <a:prstGeom prst="rect">
            <a:avLst/>
          </a:prstGeom>
          <a:ln>
            <a:noFill/>
          </a:ln>
        </p:spPr>
      </p:pic>
      <p:sp>
        <p:nvSpPr>
          <p:cNvPr id="423" name="CustomShape 2"/>
          <p:cNvSpPr/>
          <p:nvPr/>
        </p:nvSpPr>
        <p:spPr>
          <a:xfrm>
            <a:off x="107640" y="3429000"/>
            <a:ext cx="849600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Em que:</a:t>
            </a:r>
            <a:endParaRPr/>
          </a:p>
        </p:txBody>
      </p:sp>
      <p:pic>
        <p:nvPicPr>
          <p:cNvPr id="424" name="Picture 3"/>
          <p:cNvPicPr/>
          <p:nvPr/>
        </p:nvPicPr>
        <p:blipFill>
          <a:blip r:embed="rId3"/>
          <a:stretch/>
        </p:blipFill>
        <p:spPr>
          <a:xfrm>
            <a:off x="1769760" y="4221000"/>
            <a:ext cx="5609160" cy="208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179640" y="44640"/>
            <a:ext cx="746640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Segundo passo</a:t>
            </a:r>
            <a:endParaRPr/>
          </a:p>
        </p:txBody>
      </p:sp>
      <p:sp>
        <p:nvSpPr>
          <p:cNvPr id="427" name="CustomShape 3"/>
          <p:cNvSpPr/>
          <p:nvPr/>
        </p:nvSpPr>
        <p:spPr>
          <a:xfrm>
            <a:off x="179640" y="876558"/>
            <a:ext cx="8424000" cy="115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/>
          </a:p>
        </p:txBody>
      </p:sp>
      <p:pic>
        <p:nvPicPr>
          <p:cNvPr id="428" name="Picture 2"/>
          <p:cNvPicPr/>
          <p:nvPr/>
        </p:nvPicPr>
        <p:blipFill>
          <a:blip r:embed="rId3"/>
          <a:stretch/>
        </p:blipFill>
        <p:spPr>
          <a:xfrm>
            <a:off x="4230720" y="980640"/>
            <a:ext cx="1770480" cy="303840"/>
          </a:xfrm>
          <a:prstGeom prst="rect">
            <a:avLst/>
          </a:prstGeom>
          <a:ln>
            <a:noFill/>
          </a:ln>
        </p:spPr>
      </p:pic>
      <p:pic>
        <p:nvPicPr>
          <p:cNvPr id="429" name="Picture 3"/>
          <p:cNvPicPr/>
          <p:nvPr/>
        </p:nvPicPr>
        <p:blipFill>
          <a:blip r:embed="rId3"/>
          <a:stretch/>
        </p:blipFill>
        <p:spPr>
          <a:xfrm>
            <a:off x="3132000" y="1324080"/>
            <a:ext cx="1770480" cy="303840"/>
          </a:xfrm>
          <a:prstGeom prst="rect">
            <a:avLst/>
          </a:prstGeom>
          <a:ln>
            <a:noFill/>
          </a:ln>
        </p:spPr>
      </p:pic>
      <p:pic>
        <p:nvPicPr>
          <p:cNvPr id="430" name="Picture 4"/>
          <p:cNvPicPr/>
          <p:nvPr/>
        </p:nvPicPr>
        <p:blipFill>
          <a:blip r:embed="rId4"/>
          <a:stretch/>
        </p:blipFill>
        <p:spPr>
          <a:xfrm>
            <a:off x="467640" y="2071080"/>
            <a:ext cx="8142840" cy="308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107640" y="44640"/>
            <a:ext cx="746640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Obtém-se então a matriz:</a:t>
            </a:r>
            <a:endParaRPr/>
          </a:p>
        </p:txBody>
      </p:sp>
      <p:pic>
        <p:nvPicPr>
          <p:cNvPr id="432" name="Picture 2"/>
          <p:cNvPicPr/>
          <p:nvPr/>
        </p:nvPicPr>
        <p:blipFill>
          <a:blip r:embed="rId2"/>
          <a:stretch/>
        </p:blipFill>
        <p:spPr>
          <a:xfrm>
            <a:off x="2319480" y="476640"/>
            <a:ext cx="4504320" cy="2951280"/>
          </a:xfrm>
          <a:prstGeom prst="rect">
            <a:avLst/>
          </a:prstGeom>
          <a:ln>
            <a:noFill/>
          </a:ln>
        </p:spPr>
      </p:pic>
      <p:sp>
        <p:nvSpPr>
          <p:cNvPr id="433" name="CustomShape 2"/>
          <p:cNvSpPr/>
          <p:nvPr/>
        </p:nvSpPr>
        <p:spPr>
          <a:xfrm>
            <a:off x="179640" y="3357000"/>
            <a:ext cx="746640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em que:</a:t>
            </a:r>
            <a:endParaRPr/>
          </a:p>
        </p:txBody>
      </p:sp>
      <p:pic>
        <p:nvPicPr>
          <p:cNvPr id="434" name="Picture 3"/>
          <p:cNvPicPr/>
          <p:nvPr/>
        </p:nvPicPr>
        <p:blipFill>
          <a:blip r:embed="rId3"/>
          <a:stretch/>
        </p:blipFill>
        <p:spPr>
          <a:xfrm>
            <a:off x="1800360" y="3717000"/>
            <a:ext cx="5542560" cy="2132640"/>
          </a:xfrm>
          <a:prstGeom prst="rect">
            <a:avLst/>
          </a:prstGeom>
          <a:ln>
            <a:noFill/>
          </a:ln>
        </p:spPr>
      </p:pic>
      <p:sp>
        <p:nvSpPr>
          <p:cNvPr id="435" name="CustomShape 3"/>
          <p:cNvSpPr/>
          <p:nvPr/>
        </p:nvSpPr>
        <p:spPr>
          <a:xfrm>
            <a:off x="179640" y="5848560"/>
            <a:ext cx="746640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 assim sucessivamente, chega-se ao (n-1) passo.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2"/>
          <p:cNvSpPr/>
          <p:nvPr/>
        </p:nvSpPr>
        <p:spPr>
          <a:xfrm>
            <a:off x="107640" y="668390"/>
            <a:ext cx="8352000" cy="1006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/>
          </a:p>
        </p:txBody>
      </p:sp>
      <p:sp>
        <p:nvSpPr>
          <p:cNvPr id="438" name="CustomShape 3"/>
          <p:cNvSpPr/>
          <p:nvPr/>
        </p:nvSpPr>
        <p:spPr>
          <a:xfrm>
            <a:off x="179640" y="44640"/>
            <a:ext cx="746640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N-ésimo passo</a:t>
            </a:r>
            <a:endParaRPr/>
          </a:p>
        </p:txBody>
      </p:sp>
      <p:pic>
        <p:nvPicPr>
          <p:cNvPr id="439" name="Picture 2"/>
          <p:cNvPicPr/>
          <p:nvPr/>
        </p:nvPicPr>
        <p:blipFill>
          <a:blip r:embed="rId3"/>
          <a:stretch/>
        </p:blipFill>
        <p:spPr>
          <a:xfrm>
            <a:off x="107640" y="1628640"/>
            <a:ext cx="8784000" cy="934920"/>
          </a:xfrm>
          <a:prstGeom prst="rect">
            <a:avLst/>
          </a:prstGeom>
          <a:ln>
            <a:noFill/>
          </a:ln>
        </p:spPr>
      </p:pic>
      <p:sp>
        <p:nvSpPr>
          <p:cNvPr id="440" name="CustomShape 4"/>
          <p:cNvSpPr/>
          <p:nvPr/>
        </p:nvSpPr>
        <p:spPr>
          <a:xfrm>
            <a:off x="107640" y="2349000"/>
            <a:ext cx="746640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 assim, obtém-se a matriz:</a:t>
            </a:r>
            <a:endParaRPr/>
          </a:p>
        </p:txBody>
      </p:sp>
      <p:pic>
        <p:nvPicPr>
          <p:cNvPr id="441" name="Picture 3"/>
          <p:cNvPicPr/>
          <p:nvPr/>
        </p:nvPicPr>
        <p:blipFill>
          <a:blip r:embed="rId4"/>
          <a:stretch/>
        </p:blipFill>
        <p:spPr>
          <a:xfrm>
            <a:off x="107640" y="3213000"/>
            <a:ext cx="4679280" cy="3307680"/>
          </a:xfrm>
          <a:prstGeom prst="rect">
            <a:avLst/>
          </a:prstGeom>
          <a:ln>
            <a:noFill/>
          </a:ln>
        </p:spPr>
      </p:pic>
      <p:pic>
        <p:nvPicPr>
          <p:cNvPr id="442" name="Picture 4"/>
          <p:cNvPicPr/>
          <p:nvPr/>
        </p:nvPicPr>
        <p:blipFill>
          <a:blip r:embed="rId5"/>
          <a:stretch/>
        </p:blipFill>
        <p:spPr>
          <a:xfrm>
            <a:off x="4932000" y="3439800"/>
            <a:ext cx="3959280" cy="223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179640" y="116640"/>
            <a:ext cx="746640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O sistema linear obtido é da forma</a:t>
            </a:r>
            <a:endParaRPr/>
          </a:p>
        </p:txBody>
      </p:sp>
      <p:pic>
        <p:nvPicPr>
          <p:cNvPr id="444" name="Picture 2"/>
          <p:cNvPicPr/>
          <p:nvPr/>
        </p:nvPicPr>
        <p:blipFill>
          <a:blip r:embed="rId2"/>
          <a:stretch/>
        </p:blipFill>
        <p:spPr>
          <a:xfrm>
            <a:off x="539640" y="980640"/>
            <a:ext cx="7991640" cy="3324240"/>
          </a:xfrm>
          <a:prstGeom prst="rect">
            <a:avLst/>
          </a:prstGeom>
          <a:ln>
            <a:noFill/>
          </a:ln>
        </p:spPr>
      </p:pic>
      <p:sp>
        <p:nvSpPr>
          <p:cNvPr id="445" name="CustomShape 2"/>
          <p:cNvSpPr/>
          <p:nvPr/>
        </p:nvSpPr>
        <p:spPr>
          <a:xfrm>
            <a:off x="272880" y="4480560"/>
            <a:ext cx="746640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é equivalente ao original.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251640" y="274680"/>
            <a:ext cx="864000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 dirty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Exercício: </a:t>
            </a:r>
            <a:endParaRPr dirty="0"/>
          </a:p>
        </p:txBody>
      </p:sp>
      <p:sp>
        <p:nvSpPr>
          <p:cNvPr id="447" name="CustomShape 2"/>
          <p:cNvSpPr/>
          <p:nvPr/>
        </p:nvSpPr>
        <p:spPr>
          <a:xfrm>
            <a:off x="323640" y="1124640"/>
            <a:ext cx="8146080" cy="96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Resolver os sistemas lineares a seguir pelo método da Eliminação de Gauss.</a:t>
            </a:r>
            <a:endParaRPr/>
          </a:p>
        </p:txBody>
      </p:sp>
      <p:pic>
        <p:nvPicPr>
          <p:cNvPr id="448" name="Picture 2"/>
          <p:cNvPicPr/>
          <p:nvPr/>
        </p:nvPicPr>
        <p:blipFill>
          <a:blip r:embed="rId2"/>
          <a:stretch/>
        </p:blipFill>
        <p:spPr>
          <a:xfrm>
            <a:off x="755640" y="2309040"/>
            <a:ext cx="3311280" cy="164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Métodos iterativos</a:t>
            </a:r>
            <a:endParaRPr/>
          </a:p>
        </p:txBody>
      </p:sp>
      <p:sp>
        <p:nvSpPr>
          <p:cNvPr id="450" name="CustomShape 2"/>
          <p:cNvSpPr/>
          <p:nvPr/>
        </p:nvSpPr>
        <p:spPr>
          <a:xfrm>
            <a:off x="457200" y="1600200"/>
            <a:ext cx="746640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São convenientes para sistemas lineares  grandes ou esparsos.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Como eles não alteram a matriz dos coeficientes do sistema, não destroem faixas de zeros de matrizes esparsas e evitam a propagação de erros nos cálculos.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Porém, a convergência de métodos iterativos nem sempre é garantida e é assegurada apenas sob determinadas condições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316520" y="1600200"/>
            <a:ext cx="8489852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Partem de uma aproximação inicial que é aplicada no sistema original e com isso uma aproximação melhor é obtida;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O processo se repete até atingir um critério de parada;</a:t>
            </a:r>
            <a:endParaRPr dirty="0"/>
          </a:p>
        </p:txBody>
      </p:sp>
      <p:sp>
        <p:nvSpPr>
          <p:cNvPr id="452" name="CustomShape 2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Métodos iterativos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Métodos iterativos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457200" y="1600200"/>
            <a:ext cx="8321040" cy="4872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Método de gauss-jacobi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457200" y="1600200"/>
            <a:ext cx="7466400" cy="4872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67640" y="332640"/>
            <a:ext cx="8146080" cy="63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Vamos considerar </a:t>
            </a:r>
            <a:r>
              <a:rPr lang="pt-BR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n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equações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com </a:t>
            </a:r>
            <a:r>
              <a:rPr lang="pt-BR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n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variáveis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(incógnitas) e vamos nos referir a elas como um </a:t>
            </a:r>
            <a:r>
              <a:rPr lang="pt-BR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Sistema de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</a:t>
            </a:r>
            <a:r>
              <a:rPr lang="pt-BR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n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</a:t>
            </a:r>
            <a:r>
              <a:rPr lang="pt-BR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Equações Lineares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ou um 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Sistema Linear de ordem </a:t>
            </a:r>
            <a:r>
              <a:rPr lang="pt-BR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n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A solução para esse sistema de equações consiste de valores para </a:t>
            </a:r>
            <a:r>
              <a:rPr lang="pt-BR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n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variáveis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, tais que, quando esses valores são substituídos nas equações, todas elas são satisfeitas simultaneamente.</a:t>
            </a:r>
            <a:endParaRPr/>
          </a:p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Exemplo: o sistema de três equações lineares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330" name="Picture 2"/>
          <p:cNvPicPr/>
          <p:nvPr/>
        </p:nvPicPr>
        <p:blipFill>
          <a:blip r:embed="rId2"/>
          <a:stretch/>
        </p:blipFill>
        <p:spPr>
          <a:xfrm>
            <a:off x="2328120" y="4460400"/>
            <a:ext cx="3682800" cy="220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Método de gauss-jacobi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457200" y="1600200"/>
            <a:ext cx="8236634" cy="4872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exemplo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457200" y="1600200"/>
            <a:ext cx="7466400" cy="4872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Método de gauss-sidel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457200" y="1600200"/>
            <a:ext cx="7466400" cy="4872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3"/>
          <p:cNvSpPr/>
          <p:nvPr/>
        </p:nvSpPr>
        <p:spPr>
          <a:xfrm>
            <a:off x="2123640" y="3976560"/>
            <a:ext cx="5039640" cy="269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1" name="CustomShape 4"/>
          <p:cNvSpPr/>
          <p:nvPr/>
        </p:nvSpPr>
        <p:spPr>
          <a:xfrm>
            <a:off x="2123640" y="3976560"/>
            <a:ext cx="5039640" cy="26917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457200" y="188639"/>
            <a:ext cx="7466400" cy="358125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exemplo</a:t>
            </a:r>
            <a:endParaRPr/>
          </a:p>
        </p:txBody>
      </p:sp>
      <p:sp>
        <p:nvSpPr>
          <p:cNvPr id="475" name="CustomShape 4"/>
          <p:cNvSpPr/>
          <p:nvPr/>
        </p:nvSpPr>
        <p:spPr>
          <a:xfrm>
            <a:off x="971640" y="3970080"/>
            <a:ext cx="3815280" cy="9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5"/>
          <p:cNvSpPr/>
          <p:nvPr/>
        </p:nvSpPr>
        <p:spPr>
          <a:xfrm>
            <a:off x="971640" y="3970080"/>
            <a:ext cx="3815280" cy="92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/>
          </a:p>
        </p:txBody>
      </p:sp>
      <p:sp>
        <p:nvSpPr>
          <p:cNvPr id="7" name="CustomShape 3"/>
          <p:cNvSpPr/>
          <p:nvPr/>
        </p:nvSpPr>
        <p:spPr>
          <a:xfrm>
            <a:off x="457199" y="1600200"/>
            <a:ext cx="8363243" cy="4872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exercício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457200" y="1600200"/>
            <a:ext cx="7466400" cy="4872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exercício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457200" y="1600200"/>
            <a:ext cx="7466400" cy="4872600"/>
          </a:xfrm>
          <a:prstGeom prst="rect">
            <a:avLst/>
          </a:prstGeom>
          <a:blipFill>
            <a:blip r:embed="rId2"/>
            <a:stretch>
              <a:fillRect l="-317" t="-980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Critério de convergência</a:t>
            </a:r>
            <a:endParaRPr/>
          </a:p>
        </p:txBody>
      </p:sp>
      <p:sp>
        <p:nvSpPr>
          <p:cNvPr id="484" name="CustomShape 2"/>
          <p:cNvSpPr/>
          <p:nvPr/>
        </p:nvSpPr>
        <p:spPr>
          <a:xfrm>
            <a:off x="457200" y="2464200"/>
            <a:ext cx="7466400" cy="26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 algn="just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O teorema a seguir estabelece uma condição suficiente (mas não necessária) para a convergência do método iterativo de Gauss – Jacobi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467640" y="33264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just"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Teorema [Critério das linhas]</a:t>
            </a:r>
            <a:endParaRPr/>
          </a:p>
        </p:txBody>
      </p:sp>
      <p:sp>
        <p:nvSpPr>
          <p:cNvPr id="488" name="CustomShape 4"/>
          <p:cNvSpPr/>
          <p:nvPr/>
        </p:nvSpPr>
        <p:spPr>
          <a:xfrm>
            <a:off x="2267640" y="2205000"/>
            <a:ext cx="2951280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5"/>
          <p:cNvSpPr/>
          <p:nvPr/>
        </p:nvSpPr>
        <p:spPr>
          <a:xfrm>
            <a:off x="2267640" y="2798554"/>
            <a:ext cx="2951280" cy="115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/>
          </a:p>
        </p:txBody>
      </p:sp>
      <p:sp>
        <p:nvSpPr>
          <p:cNvPr id="491" name="CustomShape 7"/>
          <p:cNvSpPr/>
          <p:nvPr/>
        </p:nvSpPr>
        <p:spPr>
          <a:xfrm>
            <a:off x="467640" y="4590724"/>
            <a:ext cx="7631640" cy="1582920"/>
          </a:xfrm>
          <a:prstGeom prst="rect">
            <a:avLst/>
          </a:prstGeom>
          <a:blipFill>
            <a:blip r:embed="rId3"/>
            <a:stretch>
              <a:fillRect l="-305" t="-2242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/>
          </a:p>
        </p:txBody>
      </p:sp>
      <p:sp>
        <p:nvSpPr>
          <p:cNvPr id="10" name="CustomShape 3"/>
          <p:cNvSpPr/>
          <p:nvPr/>
        </p:nvSpPr>
        <p:spPr>
          <a:xfrm>
            <a:off x="457200" y="1600200"/>
            <a:ext cx="7466400" cy="7477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107640" y="111600"/>
            <a:ext cx="7466400" cy="6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Algoritmo gauss-jacobi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107640" y="1103040"/>
            <a:ext cx="8352000" cy="6069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216000" y="188640"/>
            <a:ext cx="8963280" cy="57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Representação geral de um sistema linear</a:t>
            </a:r>
            <a:endParaRPr/>
          </a:p>
        </p:txBody>
      </p:sp>
      <p:pic>
        <p:nvPicPr>
          <p:cNvPr id="332" name="Picture 3"/>
          <p:cNvPicPr/>
          <p:nvPr/>
        </p:nvPicPr>
        <p:blipFill>
          <a:blip r:embed="rId2"/>
          <a:stretch/>
        </p:blipFill>
        <p:spPr>
          <a:xfrm>
            <a:off x="107640" y="908640"/>
            <a:ext cx="4607280" cy="2519280"/>
          </a:xfrm>
          <a:prstGeom prst="rect">
            <a:avLst/>
          </a:prstGeom>
          <a:ln>
            <a:noFill/>
          </a:ln>
        </p:spPr>
      </p:pic>
      <p:pic>
        <p:nvPicPr>
          <p:cNvPr id="333" name="Picture 4"/>
          <p:cNvPicPr/>
          <p:nvPr/>
        </p:nvPicPr>
        <p:blipFill>
          <a:blip r:embed="rId3"/>
          <a:stretch/>
        </p:blipFill>
        <p:spPr>
          <a:xfrm>
            <a:off x="236880" y="3429000"/>
            <a:ext cx="4578840" cy="1808640"/>
          </a:xfrm>
          <a:prstGeom prst="rect">
            <a:avLst/>
          </a:prstGeom>
          <a:ln>
            <a:noFill/>
          </a:ln>
        </p:spPr>
      </p:pic>
      <p:sp>
        <p:nvSpPr>
          <p:cNvPr id="334" name="CustomShape 2"/>
          <p:cNvSpPr/>
          <p:nvPr/>
        </p:nvSpPr>
        <p:spPr>
          <a:xfrm>
            <a:off x="1046160" y="5755320"/>
            <a:ext cx="1508400" cy="5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3"/>
          <p:cNvSpPr/>
          <p:nvPr/>
        </p:nvSpPr>
        <p:spPr>
          <a:xfrm>
            <a:off x="1046160" y="5755320"/>
            <a:ext cx="1508400" cy="5529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/>
          </a:p>
        </p:txBody>
      </p:sp>
      <p:sp>
        <p:nvSpPr>
          <p:cNvPr id="336" name="CustomShape 4"/>
          <p:cNvSpPr/>
          <p:nvPr/>
        </p:nvSpPr>
        <p:spPr>
          <a:xfrm>
            <a:off x="3362040" y="5325120"/>
            <a:ext cx="5047920" cy="149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 que:</a:t>
            </a:r>
            <a:endParaRPr/>
          </a:p>
          <a:p>
            <a:pPr>
              <a:lnSpc>
                <a:spcPct val="100000"/>
              </a:lnSpc>
            </a:pPr>
            <a:r>
              <a:rPr lang="pt-BR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lang="pt-BR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</a:t>
            </a:r>
            <a:r>
              <a:rPr lang="pt-BR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matriz dos coeficientes</a:t>
            </a:r>
            <a:endParaRPr/>
          </a:p>
          <a:p>
            <a:pPr>
              <a:lnSpc>
                <a:spcPct val="100000"/>
              </a:lnSpc>
            </a:pPr>
            <a:r>
              <a:rPr lang="pt-BR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 </a:t>
            </a:r>
            <a:r>
              <a:rPr lang="pt-BR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</a:t>
            </a:r>
            <a:r>
              <a:rPr lang="pt-BR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é o vetor do termo independente</a:t>
            </a:r>
            <a:endParaRPr/>
          </a:p>
          <a:p>
            <a:pPr>
              <a:lnSpc>
                <a:spcPct val="100000"/>
              </a:lnSpc>
            </a:pPr>
            <a:r>
              <a:rPr lang="pt-BR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</a:t>
            </a:r>
            <a:r>
              <a:rPr lang="pt-BR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</a:t>
            </a:r>
            <a:r>
              <a:rPr lang="pt-BR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é o vetor solução</a:t>
            </a:r>
            <a:endParaRPr/>
          </a:p>
        </p:txBody>
      </p:sp>
      <p:sp>
        <p:nvSpPr>
          <p:cNvPr id="337" name="CustomShape 5"/>
          <p:cNvSpPr/>
          <p:nvPr/>
        </p:nvSpPr>
        <p:spPr>
          <a:xfrm>
            <a:off x="4860000" y="3573000"/>
            <a:ext cx="3023280" cy="1446120"/>
          </a:xfrm>
          <a:prstGeom prst="notched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FORMA MATRICIAL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107640" y="111600"/>
            <a:ext cx="7466400" cy="6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Algoritmo gauss-Sidel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107640" y="764640"/>
            <a:ext cx="8352000" cy="6069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Curiosidade</a:t>
            </a:r>
            <a:endParaRPr/>
          </a:p>
        </p:txBody>
      </p:sp>
      <p:sp>
        <p:nvSpPr>
          <p:cNvPr id="506" name="CustomShape 2"/>
          <p:cNvSpPr/>
          <p:nvPr/>
        </p:nvSpPr>
        <p:spPr>
          <a:xfrm>
            <a:off x="457200" y="1600200"/>
            <a:ext cx="746640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07" name="Picture 2"/>
          <p:cNvPicPr/>
          <p:nvPr/>
        </p:nvPicPr>
        <p:blipFill>
          <a:blip r:embed="rId2"/>
          <a:stretch/>
        </p:blipFill>
        <p:spPr>
          <a:xfrm>
            <a:off x="539640" y="1565280"/>
            <a:ext cx="7019280" cy="1294200"/>
          </a:xfrm>
          <a:prstGeom prst="rect">
            <a:avLst/>
          </a:prstGeom>
          <a:ln>
            <a:noFill/>
          </a:ln>
        </p:spPr>
      </p:pic>
      <p:sp>
        <p:nvSpPr>
          <p:cNvPr id="508" name="CustomShape 3"/>
          <p:cNvSpPr/>
          <p:nvPr/>
        </p:nvSpPr>
        <p:spPr>
          <a:xfrm>
            <a:off x="5580000" y="2421000"/>
            <a:ext cx="1978560" cy="438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457200" y="274680"/>
            <a:ext cx="7466400" cy="77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Aplicações simples do cotidiano</a:t>
            </a:r>
            <a:endParaRPr/>
          </a:p>
        </p:txBody>
      </p:sp>
      <p:pic>
        <p:nvPicPr>
          <p:cNvPr id="510" name="Picture 3"/>
          <p:cNvPicPr/>
          <p:nvPr/>
        </p:nvPicPr>
        <p:blipFill>
          <a:blip r:embed="rId2"/>
          <a:stretch/>
        </p:blipFill>
        <p:spPr>
          <a:xfrm>
            <a:off x="539640" y="1268640"/>
            <a:ext cx="7847640" cy="535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CustomShape 2"/>
          <p:cNvSpPr/>
          <p:nvPr/>
        </p:nvSpPr>
        <p:spPr>
          <a:xfrm>
            <a:off x="457200" y="1600200"/>
            <a:ext cx="746640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3" name="Picture 2"/>
          <p:cNvPicPr/>
          <p:nvPr/>
        </p:nvPicPr>
        <p:blipFill>
          <a:blip r:embed="rId2"/>
          <a:stretch/>
        </p:blipFill>
        <p:spPr>
          <a:xfrm>
            <a:off x="467640" y="908640"/>
            <a:ext cx="7127640" cy="530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2"/>
          <p:cNvSpPr/>
          <p:nvPr/>
        </p:nvSpPr>
        <p:spPr>
          <a:xfrm>
            <a:off x="457200" y="1600200"/>
            <a:ext cx="746640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6" name="Picture 2"/>
          <p:cNvPicPr/>
          <p:nvPr/>
        </p:nvPicPr>
        <p:blipFill>
          <a:blip r:embed="rId2"/>
          <a:stretch/>
        </p:blipFill>
        <p:spPr>
          <a:xfrm>
            <a:off x="395640" y="1124640"/>
            <a:ext cx="7631640" cy="543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CustomShape 2"/>
          <p:cNvSpPr/>
          <p:nvPr/>
        </p:nvSpPr>
        <p:spPr>
          <a:xfrm>
            <a:off x="457200" y="1600200"/>
            <a:ext cx="746640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9" name="Picture 2"/>
          <p:cNvPicPr/>
          <p:nvPr/>
        </p:nvPicPr>
        <p:blipFill>
          <a:blip r:embed="rId2"/>
          <a:stretch/>
        </p:blipFill>
        <p:spPr>
          <a:xfrm>
            <a:off x="395640" y="911365"/>
            <a:ext cx="7775640" cy="564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2"/>
          <p:cNvSpPr/>
          <p:nvPr/>
        </p:nvSpPr>
        <p:spPr>
          <a:xfrm>
            <a:off x="457200" y="1600200"/>
            <a:ext cx="746640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2" name="Picture 2"/>
          <p:cNvPicPr/>
          <p:nvPr/>
        </p:nvPicPr>
        <p:blipFill>
          <a:blip r:embed="rId2"/>
          <a:stretch/>
        </p:blipFill>
        <p:spPr>
          <a:xfrm>
            <a:off x="467640" y="476640"/>
            <a:ext cx="7546680" cy="604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2"/>
          <p:cNvSpPr/>
          <p:nvPr/>
        </p:nvSpPr>
        <p:spPr>
          <a:xfrm>
            <a:off x="457200" y="1600200"/>
            <a:ext cx="7466400" cy="48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5" name="Picture 2"/>
          <p:cNvPicPr/>
          <p:nvPr/>
        </p:nvPicPr>
        <p:blipFill>
          <a:blip r:embed="rId2"/>
          <a:stretch/>
        </p:blipFill>
        <p:spPr>
          <a:xfrm>
            <a:off x="138600" y="260640"/>
            <a:ext cx="8751600" cy="640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07640" y="4464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Classificação de um sistema linear</a:t>
            </a:r>
            <a:endParaRPr/>
          </a:p>
        </p:txBody>
      </p:sp>
      <p:sp>
        <p:nvSpPr>
          <p:cNvPr id="339" name="CustomShape 2"/>
          <p:cNvSpPr/>
          <p:nvPr/>
        </p:nvSpPr>
        <p:spPr>
          <a:xfrm>
            <a:off x="457200" y="1268640"/>
            <a:ext cx="8002080" cy="30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É feita em função do número de soluções que ele admite, da seguinte maneira:</a:t>
            </a:r>
            <a:endParaRPr/>
          </a:p>
          <a:p>
            <a:pPr marL="365760" algn="just">
              <a:lnSpc>
                <a:spcPct val="100000"/>
              </a:lnSpc>
            </a:pPr>
            <a:r>
              <a:rPr lang="pt-BR" sz="21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Sistema possível ou consistente</a:t>
            </a:r>
            <a:r>
              <a:rPr lang="pt-BR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: </a:t>
            </a:r>
            <a:endParaRPr/>
          </a:p>
          <a:p>
            <a:pPr marL="365760" algn="just">
              <a:lnSpc>
                <a:spcPct val="100000"/>
              </a:lnSpc>
            </a:pPr>
            <a:r>
              <a:rPr lang="pt-BR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	é todo sistema que possui pelo menos uma solução e pode ser:</a:t>
            </a:r>
            <a:endParaRPr/>
          </a:p>
          <a:p>
            <a:pPr marL="1097280" lvl="2" indent="-456120" algn="just">
              <a:lnSpc>
                <a:spcPct val="100000"/>
              </a:lnSpc>
              <a:buClr>
                <a:srgbClr val="E07630"/>
              </a:buClr>
              <a:buSzPct val="60000"/>
              <a:buFont typeface="Wingdings" charset="2"/>
              <a:buAutoNum type="alphaLcParenR"/>
            </a:pPr>
            <a:r>
              <a:rPr lang="pt-BR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Determinado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: se admite uma única solução, e</a:t>
            </a:r>
            <a:endParaRPr/>
          </a:p>
          <a:p>
            <a:pPr marL="1097280" lvl="2" indent="-456120" algn="just">
              <a:lnSpc>
                <a:spcPct val="100000"/>
              </a:lnSpc>
              <a:buClr>
                <a:srgbClr val="E07630"/>
              </a:buClr>
              <a:buSzPct val="60000"/>
              <a:buFont typeface="Wingdings" charset="2"/>
              <a:buAutoNum type="alphaLcParenR"/>
            </a:pPr>
            <a:r>
              <a:rPr lang="pt-BR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Indeterminado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: se admite mais de uma solução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0" name="CustomShape 3"/>
          <p:cNvSpPr/>
          <p:nvPr/>
        </p:nvSpPr>
        <p:spPr>
          <a:xfrm>
            <a:off x="632880" y="4768560"/>
            <a:ext cx="74664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>
              <a:lnSpc>
                <a:spcPct val="100000"/>
              </a:lnSpc>
            </a:pPr>
            <a:r>
              <a:rPr lang="pt-BR" sz="21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Sistema Impossível ou Inconsistente</a:t>
            </a:r>
            <a:r>
              <a:rPr lang="pt-BR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: é todo sistema que não admite solução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63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63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63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63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251640" y="116640"/>
            <a:ext cx="746640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Resumindo ...</a:t>
            </a: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457200" y="980640"/>
            <a:ext cx="746640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Quanto a solução</a:t>
            </a:r>
            <a:endParaRPr/>
          </a:p>
        </p:txBody>
      </p:sp>
      <p:pic>
        <p:nvPicPr>
          <p:cNvPr id="343" name="Picture 2"/>
          <p:cNvPicPr/>
          <p:nvPr/>
        </p:nvPicPr>
        <p:blipFill>
          <a:blip r:embed="rId2"/>
          <a:stretch/>
        </p:blipFill>
        <p:spPr>
          <a:xfrm>
            <a:off x="899640" y="1664640"/>
            <a:ext cx="5399640" cy="3095280"/>
          </a:xfrm>
          <a:prstGeom prst="rect">
            <a:avLst/>
          </a:prstGeom>
          <a:ln>
            <a:noFill/>
          </a:ln>
        </p:spPr>
      </p:pic>
      <p:sp>
        <p:nvSpPr>
          <p:cNvPr id="344" name="CustomShape 3"/>
          <p:cNvSpPr/>
          <p:nvPr/>
        </p:nvSpPr>
        <p:spPr>
          <a:xfrm>
            <a:off x="2080080" y="4754160"/>
            <a:ext cx="646920" cy="1006920"/>
          </a:xfrm>
          <a:prstGeom prst="up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4"/>
          <p:cNvSpPr/>
          <p:nvPr/>
        </p:nvSpPr>
        <p:spPr>
          <a:xfrm>
            <a:off x="1475640" y="5949360"/>
            <a:ext cx="2015280" cy="7909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3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ADIMITE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3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SOLUÇÃO</a:t>
            </a:r>
            <a:endParaRPr/>
          </a:p>
        </p:txBody>
      </p:sp>
      <p:sp>
        <p:nvSpPr>
          <p:cNvPr id="346" name="CustomShape 5"/>
          <p:cNvSpPr/>
          <p:nvPr/>
        </p:nvSpPr>
        <p:spPr>
          <a:xfrm>
            <a:off x="4672440" y="2709000"/>
            <a:ext cx="646920" cy="1006920"/>
          </a:xfrm>
          <a:prstGeom prst="up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6"/>
          <p:cNvSpPr/>
          <p:nvPr/>
        </p:nvSpPr>
        <p:spPr>
          <a:xfrm>
            <a:off x="4068000" y="3903840"/>
            <a:ext cx="2015280" cy="1468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3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NÃO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3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ADIMITE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3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SOLUÇÃO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57200" y="274680"/>
            <a:ext cx="74664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SISTEMA POSSÍVEL E DETERMINADO</a:t>
            </a:r>
            <a:endParaRPr/>
          </a:p>
        </p:txBody>
      </p:sp>
      <p:sp>
        <p:nvSpPr>
          <p:cNvPr id="349" name="CustomShape 2"/>
          <p:cNvSpPr/>
          <p:nvPr/>
        </p:nvSpPr>
        <p:spPr>
          <a:xfrm>
            <a:off x="457200" y="1600200"/>
            <a:ext cx="7930080" cy="24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Possui uma única solução</a:t>
            </a:r>
            <a:endParaRPr/>
          </a:p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O determinante de A deve ser diferente de zero;</a:t>
            </a:r>
            <a:endParaRPr/>
          </a:p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Se </a:t>
            </a:r>
            <a:r>
              <a:rPr lang="pt-BR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b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for um vetor nulo (constantes nulas), a solução do sistema será a solução trivial, isto é, o vetor </a:t>
            </a:r>
            <a:r>
              <a:rPr lang="pt-BR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x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também será nulo;</a:t>
            </a:r>
            <a:endParaRPr/>
          </a:p>
        </p:txBody>
      </p:sp>
      <p:pic>
        <p:nvPicPr>
          <p:cNvPr id="350" name="Picture 2"/>
          <p:cNvPicPr/>
          <p:nvPr/>
        </p:nvPicPr>
        <p:blipFill>
          <a:blip r:embed="rId2"/>
          <a:stretch/>
        </p:blipFill>
        <p:spPr>
          <a:xfrm>
            <a:off x="1043640" y="4118040"/>
            <a:ext cx="2683440" cy="2256480"/>
          </a:xfrm>
          <a:prstGeom prst="rect">
            <a:avLst/>
          </a:prstGeom>
          <a:ln>
            <a:noFill/>
          </a:ln>
        </p:spPr>
      </p:pic>
      <p:sp>
        <p:nvSpPr>
          <p:cNvPr id="351" name="CustomShape 3"/>
          <p:cNvSpPr/>
          <p:nvPr/>
        </p:nvSpPr>
        <p:spPr>
          <a:xfrm>
            <a:off x="4644000" y="4118040"/>
            <a:ext cx="2735280" cy="2118240"/>
          </a:xfrm>
          <a:prstGeom prst="flowChartPunchedTap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CONSIDERANDO UM SISTEMA DE 2 DIMENSÕES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57200" y="274680"/>
            <a:ext cx="8146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SISTEMA POSSÍVEL E INDETERMINADO</a:t>
            </a:r>
            <a:endParaRPr/>
          </a:p>
        </p:txBody>
      </p:sp>
      <p:sp>
        <p:nvSpPr>
          <p:cNvPr id="353" name="CustomShape 2"/>
          <p:cNvSpPr/>
          <p:nvPr/>
        </p:nvSpPr>
        <p:spPr>
          <a:xfrm>
            <a:off x="457200" y="1600200"/>
            <a:ext cx="7466400" cy="20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Possui infinitas soluções</a:t>
            </a:r>
            <a:endParaRPr/>
          </a:p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O determinante de A deve ser nulo</a:t>
            </a:r>
            <a:endParaRPr/>
          </a:p>
          <a:p>
            <a:pPr marL="274320" indent="-27324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O vetor de constantes b deve ser nulo ou múltiplo de A</a:t>
            </a:r>
            <a:endParaRPr/>
          </a:p>
        </p:txBody>
      </p:sp>
      <p:pic>
        <p:nvPicPr>
          <p:cNvPr id="354" name="Picture 2"/>
          <p:cNvPicPr/>
          <p:nvPr/>
        </p:nvPicPr>
        <p:blipFill>
          <a:blip r:embed="rId2"/>
          <a:stretch/>
        </p:blipFill>
        <p:spPr>
          <a:xfrm>
            <a:off x="395640" y="3789000"/>
            <a:ext cx="3095280" cy="2407320"/>
          </a:xfrm>
          <a:prstGeom prst="rect">
            <a:avLst/>
          </a:prstGeom>
          <a:ln>
            <a:noFill/>
          </a:ln>
        </p:spPr>
      </p:pic>
      <p:sp>
        <p:nvSpPr>
          <p:cNvPr id="355" name="CustomShape 3"/>
          <p:cNvSpPr/>
          <p:nvPr/>
        </p:nvSpPr>
        <p:spPr>
          <a:xfrm>
            <a:off x="4644000" y="4118040"/>
            <a:ext cx="2735280" cy="2118240"/>
          </a:xfrm>
          <a:prstGeom prst="flowChartPunchedTap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TODAS AS RETAS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SERÃO COINCIDENTES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26415</TotalTime>
  <Words>1147</Words>
  <Application>Microsoft Office PowerPoint</Application>
  <PresentationFormat>Apresentação na tela (4:3)</PresentationFormat>
  <Paragraphs>207</Paragraphs>
  <Slides>57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57</vt:i4>
      </vt:variant>
    </vt:vector>
  </HeadingPairs>
  <TitlesOfParts>
    <vt:vector size="67" baseType="lpstr">
      <vt:lpstr>Arial</vt:lpstr>
      <vt:lpstr>Cambria Math</vt:lpstr>
      <vt:lpstr>Century Schoolbook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BÁSICA</dc:title>
  <dc:creator>Soma1</dc:creator>
  <cp:lastModifiedBy>helaine furtado</cp:lastModifiedBy>
  <cp:revision>807</cp:revision>
  <cp:lastPrinted>2013-02-07T18:00:43Z</cp:lastPrinted>
  <dcterms:created xsi:type="dcterms:W3CDTF">2009-08-11T12:47:08Z</dcterms:created>
  <dcterms:modified xsi:type="dcterms:W3CDTF">2023-03-13T12:03:14Z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Heaven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97</vt:i4>
  </property>
</Properties>
</file>