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2" r:id="rId3"/>
    <p:sldId id="349" r:id="rId4"/>
    <p:sldId id="350" r:id="rId5"/>
    <p:sldId id="351" r:id="rId6"/>
    <p:sldId id="341" r:id="rId7"/>
    <p:sldId id="352" r:id="rId8"/>
    <p:sldId id="342" r:id="rId9"/>
    <p:sldId id="354" r:id="rId10"/>
    <p:sldId id="355" r:id="rId11"/>
    <p:sldId id="356" r:id="rId12"/>
    <p:sldId id="344" r:id="rId13"/>
    <p:sldId id="357" r:id="rId14"/>
    <p:sldId id="358" r:id="rId15"/>
    <p:sldId id="345" r:id="rId16"/>
    <p:sldId id="346" r:id="rId17"/>
    <p:sldId id="359" r:id="rId18"/>
    <p:sldId id="360" r:id="rId19"/>
    <p:sldId id="361" r:id="rId20"/>
    <p:sldId id="362" r:id="rId21"/>
    <p:sldId id="363" r:id="rId22"/>
    <p:sldId id="257" r:id="rId23"/>
    <p:sldId id="302" r:id="rId24"/>
    <p:sldId id="296" r:id="rId25"/>
    <p:sldId id="305" r:id="rId26"/>
    <p:sldId id="306" r:id="rId27"/>
    <p:sldId id="307" r:id="rId28"/>
    <p:sldId id="262" r:id="rId29"/>
    <p:sldId id="263" r:id="rId30"/>
    <p:sldId id="264" r:id="rId31"/>
    <p:sldId id="309" r:id="rId32"/>
    <p:sldId id="310" r:id="rId33"/>
    <p:sldId id="311" r:id="rId34"/>
    <p:sldId id="312" r:id="rId35"/>
    <p:sldId id="315" r:id="rId36"/>
    <p:sldId id="318" r:id="rId37"/>
    <p:sldId id="265" r:id="rId38"/>
    <p:sldId id="266" r:id="rId39"/>
    <p:sldId id="267" r:id="rId40"/>
    <p:sldId id="270" r:id="rId41"/>
    <p:sldId id="271" r:id="rId42"/>
    <p:sldId id="272" r:id="rId43"/>
    <p:sldId id="273" r:id="rId44"/>
    <p:sldId id="364" r:id="rId45"/>
    <p:sldId id="365" r:id="rId46"/>
    <p:sldId id="366" r:id="rId47"/>
    <p:sldId id="323" r:id="rId48"/>
    <p:sldId id="367" r:id="rId49"/>
    <p:sldId id="325" r:id="rId50"/>
    <p:sldId id="368" r:id="rId51"/>
    <p:sldId id="369" r:id="rId52"/>
    <p:sldId id="370" r:id="rId53"/>
    <p:sldId id="372" r:id="rId54"/>
    <p:sldId id="373" r:id="rId55"/>
    <p:sldId id="371" r:id="rId56"/>
    <p:sldId id="374" r:id="rId57"/>
    <p:sldId id="328" r:id="rId58"/>
    <p:sldId id="375" r:id="rId59"/>
    <p:sldId id="376" r:id="rId60"/>
    <p:sldId id="348" r:id="rId61"/>
    <p:sldId id="275" r:id="rId62"/>
    <p:sldId id="276" r:id="rId63"/>
    <p:sldId id="277" r:id="rId64"/>
    <p:sldId id="338" r:id="rId65"/>
    <p:sldId id="377" r:id="rId66"/>
    <p:sldId id="378" r:id="rId67"/>
    <p:sldId id="278" r:id="rId68"/>
    <p:sldId id="279" r:id="rId69"/>
    <p:sldId id="280" r:id="rId70"/>
    <p:sldId id="281" r:id="rId71"/>
    <p:sldId id="282" r:id="rId7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9645" autoAdjust="0"/>
  </p:normalViewPr>
  <p:slideViewPr>
    <p:cSldViewPr>
      <p:cViewPr varScale="1">
        <p:scale>
          <a:sx n="63" d="100"/>
          <a:sy n="63" d="100"/>
        </p:scale>
        <p:origin x="1404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13CD740-248C-4E33-9F81-AF1238D69D18}" type="datetimeFigureOut">
              <a:rPr lang="pt-BR" smtClean="0"/>
              <a:t>17/04/2023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8590EDCA-356C-4461-82A6-81DF6E832F02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CD740-248C-4E33-9F81-AF1238D69D18}" type="datetimeFigureOut">
              <a:rPr lang="pt-BR" smtClean="0"/>
              <a:t>17/04/2023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0EDCA-356C-4461-82A6-81DF6E832F0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CD740-248C-4E33-9F81-AF1238D69D18}" type="datetimeFigureOut">
              <a:rPr lang="pt-BR" smtClean="0"/>
              <a:t>17/04/2023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0EDCA-356C-4461-82A6-81DF6E832F0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13CD740-248C-4E33-9F81-AF1238D69D18}" type="datetimeFigureOut">
              <a:rPr lang="pt-BR" smtClean="0"/>
              <a:t>17/04/2023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590EDCA-356C-4461-82A6-81DF6E832F02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13CD740-248C-4E33-9F81-AF1238D69D18}" type="datetimeFigureOut">
              <a:rPr lang="pt-BR" smtClean="0"/>
              <a:t>17/04/2023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8590EDCA-356C-4461-82A6-81DF6E832F02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CD740-248C-4E33-9F81-AF1238D69D18}" type="datetimeFigureOut">
              <a:rPr lang="pt-BR" smtClean="0"/>
              <a:t>17/04/2023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0EDCA-356C-4461-82A6-81DF6E832F02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CD740-248C-4E33-9F81-AF1238D69D18}" type="datetimeFigureOut">
              <a:rPr lang="pt-BR" smtClean="0"/>
              <a:t>17/04/2023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0EDCA-356C-4461-82A6-81DF6E832F02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3CD740-248C-4E33-9F81-AF1238D69D18}" type="datetimeFigureOut">
              <a:rPr lang="pt-BR" smtClean="0"/>
              <a:t>17/04/2023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590EDCA-356C-4461-82A6-81DF6E832F02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CD740-248C-4E33-9F81-AF1238D69D18}" type="datetimeFigureOut">
              <a:rPr lang="pt-BR" smtClean="0"/>
              <a:t>17/04/2023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0EDCA-356C-4461-82A6-81DF6E832F0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13CD740-248C-4E33-9F81-AF1238D69D18}" type="datetimeFigureOut">
              <a:rPr lang="pt-BR" smtClean="0"/>
              <a:t>17/04/2023</a:t>
            </a:fld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590EDCA-356C-4461-82A6-81DF6E832F02}" type="slidenum">
              <a:rPr lang="pt-BR" smtClean="0"/>
              <a:t>‹nº›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3CD740-248C-4E33-9F81-AF1238D69D18}" type="datetimeFigureOut">
              <a:rPr lang="pt-BR" smtClean="0"/>
              <a:t>17/04/2023</a:t>
            </a:fld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590EDCA-356C-4461-82A6-81DF6E832F02}" type="slidenum">
              <a:rPr lang="pt-BR" smtClean="0"/>
              <a:t>‹nº›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13CD740-248C-4E33-9F81-AF1238D69D18}" type="datetimeFigureOut">
              <a:rPr lang="pt-BR" smtClean="0"/>
              <a:t>17/04/2023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590EDCA-356C-4461-82A6-81DF6E832F02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2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25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35.w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5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image" Target="../media/image6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emf"/><Relationship Id="rId5" Type="http://schemas.openxmlformats.org/officeDocument/2006/relationships/image" Target="../media/image63.emf"/><Relationship Id="rId4" Type="http://schemas.openxmlformats.org/officeDocument/2006/relationships/image" Target="../media/image62.emf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emf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emf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emf"/><Relationship Id="rId2" Type="http://schemas.openxmlformats.org/officeDocument/2006/relationships/image" Target="../media/image7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emf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emf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026250" y="-27384"/>
            <a:ext cx="8036371" cy="4143375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3600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Disciplina de Cálculo </a:t>
            </a:r>
            <a:br>
              <a:rPr lang="pt-BR" sz="3600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pt-BR" sz="3600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Numérico</a:t>
            </a:r>
            <a:br>
              <a:rPr lang="pt-BR" sz="3600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pt-BR" sz="3600" cap="small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algn="ctr" eaLnBrk="1" fontAlgn="auto" hangingPunct="1">
              <a:spcAft>
                <a:spcPts val="0"/>
              </a:spcAft>
              <a:defRPr/>
            </a:pPr>
            <a:endParaRPr lang="pt-BR" sz="3600" cap="small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3000" cap="small" dirty="0">
                <a:solidFill>
                  <a:schemeClr val="tx2"/>
                </a:solidFill>
                <a:latin typeface="+mj-lt"/>
              </a:rPr>
              <a:t>Equações não lineares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3000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    Métodos Numéricos para encontrar raízes (zeros) de funções reais</a:t>
            </a: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2605410" y="5200650"/>
            <a:ext cx="6215062" cy="1371600"/>
          </a:xfrm>
          <a:prstGeom prst="rect">
            <a:avLst/>
          </a:prstGeom>
        </p:spPr>
        <p:txBody>
          <a:bodyPr/>
          <a:lstStyle/>
          <a:p>
            <a:pPr marL="274320" indent="-274320" eaLnBrk="1" fontAlgn="auto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defRPr/>
            </a:pPr>
            <a:endParaRPr lang="pt-BR" sz="2000" b="0" dirty="0">
              <a:latin typeface="+mn-lt"/>
            </a:endParaRPr>
          </a:p>
          <a:p>
            <a:pPr marL="274320" indent="-274320" eaLnBrk="1" fontAlgn="auto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defRPr/>
            </a:pPr>
            <a:r>
              <a:rPr lang="pt-BR" sz="2000" b="0" dirty="0">
                <a:latin typeface="+mn-lt"/>
              </a:rPr>
              <a:t>HELAINE FURTADO</a:t>
            </a:r>
          </a:p>
          <a:p>
            <a:pPr marL="274320" indent="-274320" eaLnBrk="1" fontAlgn="auto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defRPr/>
            </a:pPr>
            <a:r>
              <a:rPr lang="pt-BR" sz="1600" b="0" dirty="0">
                <a:latin typeface="+mn-lt"/>
              </a:rPr>
              <a:t>UNIVERSIDADE FEDERAL DO OESTE DO PARÁ - UFOPA</a:t>
            </a:r>
          </a:p>
        </p:txBody>
      </p:sp>
    </p:spTree>
    <p:extLst>
      <p:ext uri="{BB962C8B-B14F-4D97-AF65-F5344CB8AC3E}">
        <p14:creationId xmlns:p14="http://schemas.microsoft.com/office/powerpoint/2010/main" val="1246456133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834877"/>
            <a:ext cx="3626355" cy="361875"/>
          </a:xfrm>
          <a:prstGeom prst="rect">
            <a:avLst/>
          </a:prstGeom>
        </p:spPr>
      </p:pic>
      <p:sp>
        <p:nvSpPr>
          <p:cNvPr id="3" name="Título 1"/>
          <p:cNvSpPr txBox="1">
            <a:spLocks/>
          </p:cNvSpPr>
          <p:nvPr/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/>
              <a:t>Função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1515884"/>
            <a:ext cx="5217761" cy="396074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5373216"/>
            <a:ext cx="7563780" cy="504056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7B7DF82D-0DED-4608-95AC-10F69BE33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420" y="225369"/>
            <a:ext cx="1268760" cy="1268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6836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204661"/>
            <a:ext cx="4695573" cy="424139"/>
          </a:xfrm>
          <a:prstGeom prst="rect">
            <a:avLst/>
          </a:prstGeom>
        </p:spPr>
      </p:pic>
      <p:sp>
        <p:nvSpPr>
          <p:cNvPr id="3" name="Título 1"/>
          <p:cNvSpPr txBox="1">
            <a:spLocks/>
          </p:cNvSpPr>
          <p:nvPr/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/>
              <a:t>Função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759851"/>
            <a:ext cx="5037482" cy="403246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5733256"/>
            <a:ext cx="7488832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332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07504" y="116632"/>
            <a:ext cx="7467600" cy="850106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/>
              <a:t>Funções transcendentes</a:t>
            </a:r>
          </a:p>
        </p:txBody>
      </p:sp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107504" y="1371850"/>
            <a:ext cx="7817296" cy="5297510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600" dirty="0"/>
              <a:t>Funções que não possuem fórmula analítica para o cálculo de suas raízes.</a:t>
            </a:r>
          </a:p>
          <a:p>
            <a:pPr algn="just"/>
            <a:endParaRPr lang="pt-BR" sz="2600" dirty="0"/>
          </a:p>
          <a:p>
            <a:pPr algn="just"/>
            <a:r>
              <a:rPr lang="pt-BR" sz="2600" dirty="0"/>
              <a:t>Como obtê-las?</a:t>
            </a:r>
          </a:p>
          <a:p>
            <a:pPr lvl="1" algn="just"/>
            <a:r>
              <a:rPr lang="pt-BR" sz="2600" dirty="0"/>
              <a:t>Método gráfico</a:t>
            </a:r>
          </a:p>
          <a:p>
            <a:pPr lvl="1" algn="just"/>
            <a:r>
              <a:rPr lang="pt-BR" sz="2600" dirty="0"/>
              <a:t>Métodos numéricos</a:t>
            </a:r>
          </a:p>
          <a:p>
            <a:pPr algn="just"/>
            <a:r>
              <a:rPr lang="pt-BR" sz="2600" dirty="0"/>
              <a:t>Interpretação visual:</a:t>
            </a:r>
          </a:p>
          <a:p>
            <a:pPr algn="just">
              <a:buFont typeface="Wingdings"/>
              <a:buNone/>
            </a:pP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 algn="just">
              <a:buFont typeface="Wingdings"/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XR1</a:t>
            </a:r>
            <a:r>
              <a:rPr lang="pt-BR" dirty="0">
                <a:latin typeface="Courier New" pitchFamily="49" charset="0"/>
                <a:cs typeface="Courier New" pitchFamily="49" charset="0"/>
                <a:sym typeface="Symbol"/>
              </a:rPr>
              <a:t>[0,5; 1]</a:t>
            </a:r>
          </a:p>
          <a:p>
            <a:pPr algn="just">
              <a:buFont typeface="Wingdings"/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XR2</a:t>
            </a:r>
            <a:r>
              <a:rPr lang="pt-BR" dirty="0">
                <a:latin typeface="Courier New" pitchFamily="49" charset="0"/>
                <a:cs typeface="Courier New" pitchFamily="49" charset="0"/>
                <a:sym typeface="Symbol"/>
              </a:rPr>
              <a:t>[1,5; 2]</a:t>
            </a:r>
          </a:p>
          <a:p>
            <a:pPr algn="just">
              <a:buFont typeface="Wingdings"/>
              <a:buNone/>
            </a:pP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pt-BR" dirty="0"/>
              <a:t>Estimativa grosseira:</a:t>
            </a:r>
          </a:p>
          <a:p>
            <a:pPr algn="just">
              <a:buFont typeface="Wingdings"/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XR1</a:t>
            </a:r>
            <a:r>
              <a:rPr lang="pt-BR" dirty="0">
                <a:latin typeface="Courier New" pitchFamily="49" charset="0"/>
                <a:cs typeface="Courier New" pitchFamily="49" charset="0"/>
                <a:sym typeface="Symbol"/>
              </a:rPr>
              <a:t>0,6</a:t>
            </a:r>
          </a:p>
          <a:p>
            <a:pPr algn="just">
              <a:buFont typeface="Wingdings"/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XR2</a:t>
            </a:r>
            <a:r>
              <a:rPr lang="pt-BR" dirty="0">
                <a:latin typeface="Courier New" pitchFamily="49" charset="0"/>
                <a:cs typeface="Courier New" pitchFamily="49" charset="0"/>
                <a:sym typeface="Symbol"/>
              </a:rPr>
              <a:t>1,5</a:t>
            </a:r>
          </a:p>
          <a:p>
            <a:pPr algn="just">
              <a:buFont typeface="Wingdings"/>
              <a:buNone/>
            </a:pPr>
            <a:endParaRPr lang="pt-BR" dirty="0">
              <a:sym typeface="Symbol"/>
            </a:endParaRPr>
          </a:p>
          <a:p>
            <a:pPr algn="just">
              <a:buFont typeface="Wingdings"/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  <a:sym typeface="Symbol"/>
              </a:rPr>
              <a:t>f(0,6) = 0,0221</a:t>
            </a:r>
          </a:p>
          <a:p>
            <a:pPr algn="just">
              <a:buFont typeface="Wingdings"/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  <a:sym typeface="Symbol"/>
              </a:rPr>
              <a:t>f(1,5) =-0,0183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 algn="just"/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>
            <a:off x="3707904" y="2711152"/>
            <a:ext cx="4146096" cy="3886200"/>
            <a:chOff x="4341585" y="2451100"/>
            <a:chExt cx="4146096" cy="3886200"/>
          </a:xfrm>
        </p:grpSpPr>
        <p:pic>
          <p:nvPicPr>
            <p:cNvPr id="5" name="Picture 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41585" y="2819400"/>
              <a:ext cx="4146096" cy="3517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aphicFrame>
          <p:nvGraphicFramePr>
            <p:cNvPr id="6" name="Objeto 5"/>
            <p:cNvGraphicFramePr>
              <a:graphicFrameLocks noChangeAspect="1"/>
            </p:cNvGraphicFramePr>
            <p:nvPr/>
          </p:nvGraphicFramePr>
          <p:xfrm>
            <a:off x="5658633" y="2451100"/>
            <a:ext cx="1512000" cy="37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3" imgW="914400" imgH="228600" progId="Equation.3">
                    <p:embed/>
                  </p:oleObj>
                </mc:Choice>
                <mc:Fallback>
                  <p:oleObj name="Equação" r:id="rId3" imgW="9144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58633" y="2451100"/>
                          <a:ext cx="1512000" cy="378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8" name="Picture 4">
            <a:extLst>
              <a:ext uri="{FF2B5EF4-FFF2-40B4-BE49-F238E27FC236}">
                <a16:creationId xmlns:a16="http://schemas.microsoft.com/office/drawing/2014/main" id="{5FAB1439-9C4F-4963-BCB6-1BD79681A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225369"/>
            <a:ext cx="1268760" cy="1268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538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196752"/>
            <a:ext cx="5003295" cy="4102613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707" y="5490952"/>
            <a:ext cx="7243669" cy="45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756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655151"/>
            <a:ext cx="5208283" cy="4069993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683" y="5013176"/>
            <a:ext cx="5259605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977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79512" y="274638"/>
            <a:ext cx="7467600" cy="70609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/>
              <a:t>Raízes de Funções</a:t>
            </a:r>
          </a:p>
        </p:txBody>
      </p:sp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Solução Exata x Solução Numérica</a:t>
            </a:r>
          </a:p>
          <a:p>
            <a:pPr lvl="1"/>
            <a:r>
              <a:rPr lang="pt-BR" dirty="0"/>
              <a:t>Qual o modelo matemático para o seguinte sistema físico?</a:t>
            </a:r>
          </a:p>
          <a:p>
            <a:pPr lvl="1" algn="ctr">
              <a:buFont typeface="Wingdings 2"/>
              <a:buNone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Utiliza-se a lei de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Kirchoff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endParaRPr lang="pt-BR" dirty="0"/>
          </a:p>
        </p:txBody>
      </p:sp>
      <p:pic>
        <p:nvPicPr>
          <p:cNvPr id="4" name="Imagem 3" descr="matlab_5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72330" y="285728"/>
            <a:ext cx="1255706" cy="1200144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500440" y="3330575"/>
          <a:ext cx="1428750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23600" imgH="177480" progId="Equation.3">
                  <p:embed/>
                </p:oleObj>
              </mc:Choice>
              <mc:Fallback>
                <p:oleObj name="Equation" r:id="rId3" imgW="7236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40" y="3330575"/>
                        <a:ext cx="1428750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786182" y="3873500"/>
          <a:ext cx="71278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68280" imgH="393480" progId="Equation.3">
                  <p:embed/>
                </p:oleObj>
              </mc:Choice>
              <mc:Fallback>
                <p:oleObj name="Equation" r:id="rId5" imgW="3682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182" y="3873500"/>
                        <a:ext cx="712788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tângulo 6"/>
          <p:cNvSpPr/>
          <p:nvPr/>
        </p:nvSpPr>
        <p:spPr>
          <a:xfrm>
            <a:off x="5572132" y="3786190"/>
            <a:ext cx="30718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dirty="0"/>
              <a:t>Solução</a:t>
            </a:r>
          </a:p>
          <a:p>
            <a:pPr algn="ctr"/>
            <a:r>
              <a:rPr lang="pt-BR" sz="2000" dirty="0"/>
              <a:t>Exata ou Analítica</a:t>
            </a: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6286512" y="5006988"/>
          <a:ext cx="1577975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799920" imgH="177480" progId="Equation.3">
                  <p:embed/>
                </p:oleObj>
              </mc:Choice>
              <mc:Fallback>
                <p:oleObj name="Equation" r:id="rId7" imgW="7999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12" y="5006988"/>
                        <a:ext cx="1577975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6357950" y="5435616"/>
          <a:ext cx="1301750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660240" imgH="177480" progId="Equation.3">
                  <p:embed/>
                </p:oleObj>
              </mc:Choice>
              <mc:Fallback>
                <p:oleObj name="Equation" r:id="rId9" imgW="6602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7950" y="5435616"/>
                        <a:ext cx="1301750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/>
        </p:nvGraphicFramePr>
        <p:xfrm>
          <a:off x="6429388" y="5956320"/>
          <a:ext cx="1052513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533160" imgH="203040" progId="Equation.3">
                  <p:embed/>
                </p:oleObj>
              </mc:Choice>
              <mc:Fallback>
                <p:oleObj name="Equation" r:id="rId11" imgW="5331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8" y="5956320"/>
                        <a:ext cx="1052513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upo 10"/>
          <p:cNvGrpSpPr/>
          <p:nvPr/>
        </p:nvGrpSpPr>
        <p:grpSpPr>
          <a:xfrm>
            <a:off x="555613" y="3611879"/>
            <a:ext cx="2301875" cy="2531765"/>
            <a:chOff x="152400" y="3162300"/>
            <a:chExt cx="2301875" cy="2531765"/>
          </a:xfrm>
        </p:grpSpPr>
        <p:grpSp>
          <p:nvGrpSpPr>
            <p:cNvPr id="12" name="Grupo 6"/>
            <p:cNvGrpSpPr/>
            <p:nvPr/>
          </p:nvGrpSpPr>
          <p:grpSpPr>
            <a:xfrm>
              <a:off x="152400" y="3162300"/>
              <a:ext cx="2301875" cy="1828800"/>
              <a:chOff x="6629400" y="2171700"/>
              <a:chExt cx="2301875" cy="1828800"/>
            </a:xfrm>
          </p:grpSpPr>
          <p:sp>
            <p:nvSpPr>
              <p:cNvPr id="14" name="Freeform 1053"/>
              <p:cNvSpPr>
                <a:spLocks/>
              </p:cNvSpPr>
              <p:nvPr/>
            </p:nvSpPr>
            <p:spPr bwMode="auto">
              <a:xfrm>
                <a:off x="7032625" y="2217738"/>
                <a:ext cx="1395413" cy="1782762"/>
              </a:xfrm>
              <a:custGeom>
                <a:avLst/>
                <a:gdLst/>
                <a:ahLst/>
                <a:cxnLst>
                  <a:cxn ang="0">
                    <a:pos x="0" y="603"/>
                  </a:cxn>
                  <a:cxn ang="0">
                    <a:pos x="4" y="0"/>
                  </a:cxn>
                  <a:cxn ang="0">
                    <a:pos x="1047" y="0"/>
                  </a:cxn>
                  <a:cxn ang="0">
                    <a:pos x="1047" y="1315"/>
                  </a:cxn>
                  <a:cxn ang="0">
                    <a:pos x="4" y="1315"/>
                  </a:cxn>
                  <a:cxn ang="0">
                    <a:pos x="0" y="707"/>
                  </a:cxn>
                </a:cxnLst>
                <a:rect l="0" t="0" r="r" b="b"/>
                <a:pathLst>
                  <a:path w="1047" h="1315">
                    <a:moveTo>
                      <a:pt x="0" y="603"/>
                    </a:moveTo>
                    <a:lnTo>
                      <a:pt x="4" y="0"/>
                    </a:lnTo>
                    <a:lnTo>
                      <a:pt x="1047" y="0"/>
                    </a:lnTo>
                    <a:lnTo>
                      <a:pt x="1047" y="1315"/>
                    </a:lnTo>
                    <a:lnTo>
                      <a:pt x="4" y="1315"/>
                    </a:lnTo>
                    <a:lnTo>
                      <a:pt x="0" y="707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  <p:sp>
            <p:nvSpPr>
              <p:cNvPr id="15" name="Rectangle 1054"/>
              <p:cNvSpPr>
                <a:spLocks noChangeArrowheads="1"/>
              </p:cNvSpPr>
              <p:nvPr/>
            </p:nvSpPr>
            <p:spPr bwMode="auto">
              <a:xfrm>
                <a:off x="8310563" y="2770188"/>
                <a:ext cx="242887" cy="55245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6" name="Line 1055"/>
              <p:cNvSpPr>
                <a:spLocks noChangeShapeType="1"/>
              </p:cNvSpPr>
              <p:nvPr/>
            </p:nvSpPr>
            <p:spPr bwMode="auto">
              <a:xfrm>
                <a:off x="6810375" y="3022600"/>
                <a:ext cx="466725" cy="15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  <p:sp>
            <p:nvSpPr>
              <p:cNvPr id="17" name="Line 1056"/>
              <p:cNvSpPr>
                <a:spLocks noChangeShapeType="1"/>
              </p:cNvSpPr>
              <p:nvPr/>
            </p:nvSpPr>
            <p:spPr bwMode="auto">
              <a:xfrm flipV="1">
                <a:off x="6877050" y="3170238"/>
                <a:ext cx="301625" cy="1587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  <p:sp>
            <p:nvSpPr>
              <p:cNvPr id="18" name="Text Box 1057"/>
              <p:cNvSpPr txBox="1">
                <a:spLocks noChangeArrowheads="1"/>
              </p:cNvSpPr>
              <p:nvPr/>
            </p:nvSpPr>
            <p:spPr bwMode="auto">
              <a:xfrm>
                <a:off x="6629400" y="2660650"/>
                <a:ext cx="319088" cy="36512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pt-BR" b="1">
                    <a:latin typeface="Arial" pitchFamily="34" charset="0"/>
                  </a:rPr>
                  <a:t>V</a:t>
                </a:r>
              </a:p>
            </p:txBody>
          </p:sp>
          <p:sp>
            <p:nvSpPr>
              <p:cNvPr id="19" name="Text Box 1058"/>
              <p:cNvSpPr txBox="1">
                <a:spLocks noChangeArrowheads="1"/>
              </p:cNvSpPr>
              <p:nvPr/>
            </p:nvSpPr>
            <p:spPr bwMode="auto">
              <a:xfrm>
                <a:off x="8612188" y="2862263"/>
                <a:ext cx="319087" cy="36512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pt-BR" b="1">
                    <a:latin typeface="Arial" pitchFamily="34" charset="0"/>
                  </a:rPr>
                  <a:t>R</a:t>
                </a:r>
              </a:p>
            </p:txBody>
          </p:sp>
          <p:sp>
            <p:nvSpPr>
              <p:cNvPr id="20" name="AutoShape 1059"/>
              <p:cNvSpPr>
                <a:spLocks noChangeArrowheads="1"/>
              </p:cNvSpPr>
              <p:nvPr/>
            </p:nvSpPr>
            <p:spPr bwMode="auto">
              <a:xfrm rot="5400000">
                <a:off x="7636669" y="2137569"/>
                <a:ext cx="92075" cy="160337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" name="Text Box 1060"/>
              <p:cNvSpPr txBox="1">
                <a:spLocks noChangeArrowheads="1"/>
              </p:cNvSpPr>
              <p:nvPr/>
            </p:nvSpPr>
            <p:spPr bwMode="auto">
              <a:xfrm>
                <a:off x="7502525" y="2289175"/>
                <a:ext cx="319088" cy="36512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pt-BR" b="1">
                    <a:latin typeface="Arial" pitchFamily="34" charset="0"/>
                  </a:rPr>
                  <a:t>i</a:t>
                </a:r>
              </a:p>
            </p:txBody>
          </p:sp>
        </p:grpSp>
        <p:sp>
          <p:nvSpPr>
            <p:cNvPr id="13" name="CaixaDeTexto 12"/>
            <p:cNvSpPr txBox="1"/>
            <p:nvPr/>
          </p:nvSpPr>
          <p:spPr>
            <a:xfrm>
              <a:off x="958531" y="5232400"/>
              <a:ext cx="6896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i=?</a:t>
              </a:r>
            </a:p>
          </p:txBody>
        </p:sp>
      </p:grpSp>
      <p:sp>
        <p:nvSpPr>
          <p:cNvPr id="22" name="Retângulo 21"/>
          <p:cNvSpPr/>
          <p:nvPr/>
        </p:nvSpPr>
        <p:spPr>
          <a:xfrm>
            <a:off x="3643306" y="3838584"/>
            <a:ext cx="1016000" cy="8763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3" name="Forma 29"/>
          <p:cNvCxnSpPr>
            <a:stCxn id="22" idx="3"/>
            <a:endCxn id="24" idx="1"/>
          </p:cNvCxnSpPr>
          <p:nvPr/>
        </p:nvCxnSpPr>
        <p:spPr>
          <a:xfrm>
            <a:off x="4659306" y="4276734"/>
            <a:ext cx="1555768" cy="1402563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/>
        </p:nvSpPr>
        <p:spPr>
          <a:xfrm>
            <a:off x="6215074" y="4929198"/>
            <a:ext cx="1714512" cy="15001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9631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07504" y="274638"/>
            <a:ext cx="74676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/>
              <a:t>Raízes de Funções</a:t>
            </a:r>
          </a:p>
        </p:txBody>
      </p:sp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/>
              <a:t>Solução Exata x Solução Numérica</a:t>
            </a:r>
          </a:p>
          <a:p>
            <a:pPr lvl="1"/>
            <a:r>
              <a:rPr lang="pt-BR"/>
              <a:t>Qual o modelo matemático para o seguinte sistema físico?</a:t>
            </a:r>
          </a:p>
          <a:p>
            <a:pPr lvl="1" algn="ctr">
              <a:buFont typeface="Wingdings 2"/>
              <a:buNone/>
            </a:pPr>
            <a:r>
              <a:rPr lang="pt-BR">
                <a:solidFill>
                  <a:schemeClr val="accent1">
                    <a:lumMod val="75000"/>
                  </a:schemeClr>
                </a:solidFill>
              </a:rPr>
              <a:t>Utiliza-se a lei de Kirchoff:</a:t>
            </a:r>
          </a:p>
          <a:p>
            <a:endParaRPr lang="pt-BR" dirty="0"/>
          </a:p>
        </p:txBody>
      </p:sp>
      <p:pic>
        <p:nvPicPr>
          <p:cNvPr id="4" name="Imagem 3" descr="matlab_5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72330" y="285728"/>
            <a:ext cx="1255706" cy="1200144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6000760" y="5034519"/>
            <a:ext cx="235745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dirty="0"/>
              <a:t>Solução obtida através de</a:t>
            </a:r>
          </a:p>
          <a:p>
            <a:pPr algn="ctr"/>
            <a:r>
              <a:rPr lang="pt-BR" sz="2000" dirty="0"/>
              <a:t>Métodos Numéricos</a:t>
            </a:r>
          </a:p>
        </p:txBody>
      </p:sp>
      <p:grpSp>
        <p:nvGrpSpPr>
          <p:cNvPr id="6" name="Grupo 5"/>
          <p:cNvGrpSpPr/>
          <p:nvPr/>
        </p:nvGrpSpPr>
        <p:grpSpPr>
          <a:xfrm>
            <a:off x="285720" y="3611879"/>
            <a:ext cx="2301875" cy="2531765"/>
            <a:chOff x="152400" y="3162300"/>
            <a:chExt cx="2301875" cy="2531765"/>
          </a:xfrm>
        </p:grpSpPr>
        <p:grpSp>
          <p:nvGrpSpPr>
            <p:cNvPr id="7" name="Grupo 6"/>
            <p:cNvGrpSpPr/>
            <p:nvPr/>
          </p:nvGrpSpPr>
          <p:grpSpPr>
            <a:xfrm>
              <a:off x="152400" y="3162300"/>
              <a:ext cx="2301875" cy="1828800"/>
              <a:chOff x="6629400" y="2171700"/>
              <a:chExt cx="2301875" cy="1828800"/>
            </a:xfrm>
          </p:grpSpPr>
          <p:sp>
            <p:nvSpPr>
              <p:cNvPr id="9" name="Freeform 1053"/>
              <p:cNvSpPr>
                <a:spLocks/>
              </p:cNvSpPr>
              <p:nvPr/>
            </p:nvSpPr>
            <p:spPr bwMode="auto">
              <a:xfrm>
                <a:off x="7032625" y="2217738"/>
                <a:ext cx="1395413" cy="1782762"/>
              </a:xfrm>
              <a:custGeom>
                <a:avLst/>
                <a:gdLst/>
                <a:ahLst/>
                <a:cxnLst>
                  <a:cxn ang="0">
                    <a:pos x="0" y="603"/>
                  </a:cxn>
                  <a:cxn ang="0">
                    <a:pos x="4" y="0"/>
                  </a:cxn>
                  <a:cxn ang="0">
                    <a:pos x="1047" y="0"/>
                  </a:cxn>
                  <a:cxn ang="0">
                    <a:pos x="1047" y="1315"/>
                  </a:cxn>
                  <a:cxn ang="0">
                    <a:pos x="4" y="1315"/>
                  </a:cxn>
                  <a:cxn ang="0">
                    <a:pos x="0" y="707"/>
                  </a:cxn>
                </a:cxnLst>
                <a:rect l="0" t="0" r="r" b="b"/>
                <a:pathLst>
                  <a:path w="1047" h="1315">
                    <a:moveTo>
                      <a:pt x="0" y="603"/>
                    </a:moveTo>
                    <a:lnTo>
                      <a:pt x="4" y="0"/>
                    </a:lnTo>
                    <a:lnTo>
                      <a:pt x="1047" y="0"/>
                    </a:lnTo>
                    <a:lnTo>
                      <a:pt x="1047" y="1315"/>
                    </a:lnTo>
                    <a:lnTo>
                      <a:pt x="4" y="1315"/>
                    </a:lnTo>
                    <a:lnTo>
                      <a:pt x="0" y="707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  <p:sp>
            <p:nvSpPr>
              <p:cNvPr id="10" name="Rectangle 1054"/>
              <p:cNvSpPr>
                <a:spLocks noChangeArrowheads="1"/>
              </p:cNvSpPr>
              <p:nvPr/>
            </p:nvSpPr>
            <p:spPr bwMode="auto">
              <a:xfrm>
                <a:off x="8310563" y="2770188"/>
                <a:ext cx="242887" cy="55245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1" name="Line 1055"/>
              <p:cNvSpPr>
                <a:spLocks noChangeShapeType="1"/>
              </p:cNvSpPr>
              <p:nvPr/>
            </p:nvSpPr>
            <p:spPr bwMode="auto">
              <a:xfrm>
                <a:off x="6810375" y="3022600"/>
                <a:ext cx="466725" cy="15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  <p:sp>
            <p:nvSpPr>
              <p:cNvPr id="12" name="Line 1056"/>
              <p:cNvSpPr>
                <a:spLocks noChangeShapeType="1"/>
              </p:cNvSpPr>
              <p:nvPr/>
            </p:nvSpPr>
            <p:spPr bwMode="auto">
              <a:xfrm flipV="1">
                <a:off x="6877050" y="3170238"/>
                <a:ext cx="301625" cy="1587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  <p:sp>
            <p:nvSpPr>
              <p:cNvPr id="13" name="Text Box 1057"/>
              <p:cNvSpPr txBox="1">
                <a:spLocks noChangeArrowheads="1"/>
              </p:cNvSpPr>
              <p:nvPr/>
            </p:nvSpPr>
            <p:spPr bwMode="auto">
              <a:xfrm>
                <a:off x="6629400" y="2660650"/>
                <a:ext cx="319088" cy="36512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pt-BR" b="1">
                    <a:latin typeface="Arial" pitchFamily="34" charset="0"/>
                  </a:rPr>
                  <a:t>V</a:t>
                </a:r>
              </a:p>
            </p:txBody>
          </p:sp>
          <p:sp>
            <p:nvSpPr>
              <p:cNvPr id="14" name="Text Box 1058"/>
              <p:cNvSpPr txBox="1">
                <a:spLocks noChangeArrowheads="1"/>
              </p:cNvSpPr>
              <p:nvPr/>
            </p:nvSpPr>
            <p:spPr bwMode="auto">
              <a:xfrm>
                <a:off x="8612188" y="2862263"/>
                <a:ext cx="319087" cy="36512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pt-BR" b="1">
                    <a:latin typeface="Arial" pitchFamily="34" charset="0"/>
                  </a:rPr>
                  <a:t>R</a:t>
                </a:r>
              </a:p>
            </p:txBody>
          </p:sp>
          <p:sp>
            <p:nvSpPr>
              <p:cNvPr id="15" name="AutoShape 1059"/>
              <p:cNvSpPr>
                <a:spLocks noChangeArrowheads="1"/>
              </p:cNvSpPr>
              <p:nvPr/>
            </p:nvSpPr>
            <p:spPr bwMode="auto">
              <a:xfrm rot="5400000">
                <a:off x="7636669" y="2137569"/>
                <a:ext cx="92075" cy="160337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6" name="Text Box 1060"/>
              <p:cNvSpPr txBox="1">
                <a:spLocks noChangeArrowheads="1"/>
              </p:cNvSpPr>
              <p:nvPr/>
            </p:nvSpPr>
            <p:spPr bwMode="auto">
              <a:xfrm>
                <a:off x="7502525" y="2289175"/>
                <a:ext cx="319088" cy="36512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pt-BR" b="1">
                    <a:latin typeface="Arial" pitchFamily="34" charset="0"/>
                  </a:rPr>
                  <a:t>i</a:t>
                </a:r>
              </a:p>
            </p:txBody>
          </p:sp>
        </p:grpSp>
        <p:sp>
          <p:nvSpPr>
            <p:cNvPr id="8" name="CaixaDeTexto 7"/>
            <p:cNvSpPr txBox="1"/>
            <p:nvPr/>
          </p:nvSpPr>
          <p:spPr>
            <a:xfrm>
              <a:off x="958531" y="5232400"/>
              <a:ext cx="6896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i=?</a:t>
              </a:r>
            </a:p>
          </p:txBody>
        </p:sp>
      </p:grpSp>
      <p:cxnSp>
        <p:nvCxnSpPr>
          <p:cNvPr id="17" name="Forma 29"/>
          <p:cNvCxnSpPr>
            <a:stCxn id="21" idx="2"/>
            <a:endCxn id="18" idx="1"/>
          </p:cNvCxnSpPr>
          <p:nvPr/>
        </p:nvCxnSpPr>
        <p:spPr>
          <a:xfrm rot="16200000" flipH="1">
            <a:off x="4572000" y="4036222"/>
            <a:ext cx="1393041" cy="1893107"/>
          </a:xfrm>
          <a:prstGeom prst="bentConnector2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/>
          <p:cNvSpPr/>
          <p:nvPr/>
        </p:nvSpPr>
        <p:spPr>
          <a:xfrm>
            <a:off x="6215074" y="4929198"/>
            <a:ext cx="1928826" cy="15001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9" name="Object 4"/>
          <p:cNvGraphicFramePr>
            <a:graphicFrameLocks noChangeAspect="1"/>
          </p:cNvGraphicFramePr>
          <p:nvPr/>
        </p:nvGraphicFramePr>
        <p:xfrm>
          <a:off x="2692410" y="3286124"/>
          <a:ext cx="3308350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76160" imgH="482400" progId="Equation.3">
                  <p:embed/>
                </p:oleObj>
              </mc:Choice>
              <mc:Fallback>
                <p:oleObj name="Equation" r:id="rId3" imgW="16761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2410" y="3286124"/>
                        <a:ext cx="3308350" cy="950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CaixaDeTexto 19"/>
          <p:cNvSpPr txBox="1"/>
          <p:nvPr/>
        </p:nvSpPr>
        <p:spPr>
          <a:xfrm>
            <a:off x="2500298" y="5957848"/>
            <a:ext cx="3025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Como obter o valor de </a:t>
            </a:r>
            <a:r>
              <a:rPr lang="pt-BR" sz="2000" i="1" dirty="0"/>
              <a:t>i</a:t>
            </a:r>
            <a:r>
              <a:rPr lang="pt-BR" sz="2000" dirty="0"/>
              <a:t>?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2643174" y="3214686"/>
            <a:ext cx="3357586" cy="10715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6833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8" grpId="0" animBg="1"/>
      <p:bldP spid="20" grpId="0"/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07504" y="274638"/>
            <a:ext cx="7467600" cy="70609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/>
              <a:t>Algumas observações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19256" cy="5493224"/>
          </a:xfrm>
        </p:spPr>
        <p:txBody>
          <a:bodyPr>
            <a:normAutofit lnSpcReduction="10000"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Uma equação não linear pode:</a:t>
            </a:r>
          </a:p>
          <a:p>
            <a:pPr lvl="1"/>
            <a:r>
              <a:rPr lang="pt-BR" dirty="0"/>
              <a:t>ter uma única solução</a:t>
            </a:r>
          </a:p>
          <a:p>
            <a:pPr lvl="1"/>
            <a:r>
              <a:rPr lang="pt-BR" dirty="0"/>
              <a:t>ter um número finito de soluções</a:t>
            </a:r>
          </a:p>
          <a:p>
            <a:pPr lvl="1"/>
            <a:r>
              <a:rPr lang="pt-BR" dirty="0"/>
              <a:t>Ter uma infinidade de soluções</a:t>
            </a:r>
          </a:p>
          <a:p>
            <a:pPr lvl="1"/>
            <a:r>
              <a:rPr lang="pt-BR" dirty="0"/>
              <a:t>Não ter solução</a:t>
            </a:r>
          </a:p>
          <a:p>
            <a:r>
              <a:rPr lang="pt-BR" b="1" dirty="0">
                <a:solidFill>
                  <a:srgbClr val="FF0000"/>
                </a:solidFill>
              </a:rPr>
              <a:t>Soluções analíticas podem ser obtidas apenas em alguns casos especiais</a:t>
            </a:r>
          </a:p>
          <a:p>
            <a:pPr lvl="1"/>
            <a:r>
              <a:rPr lang="pt-BR" dirty="0"/>
              <a:t>Polinomiais de grau menor ou igual a 4</a:t>
            </a:r>
          </a:p>
          <a:p>
            <a:pPr lvl="1"/>
            <a:r>
              <a:rPr lang="pt-BR" dirty="0"/>
              <a:t>Trigonométricas simples</a:t>
            </a:r>
          </a:p>
          <a:p>
            <a:pPr lvl="1"/>
            <a:r>
              <a:rPr lang="pt-BR" dirty="0"/>
              <a:t>Exponenciais/logarítmicas simples</a:t>
            </a:r>
          </a:p>
          <a:p>
            <a:pPr lvl="1"/>
            <a:r>
              <a:rPr lang="pt-BR" dirty="0"/>
              <a:t>Alguns outros casos</a:t>
            </a:r>
          </a:p>
          <a:p>
            <a:pPr marL="365760" lvl="1" indent="0">
              <a:buNone/>
            </a:pPr>
            <a:endParaRPr lang="pt-BR" dirty="0"/>
          </a:p>
          <a:p>
            <a:r>
              <a:rPr lang="pt-BR" b="1" dirty="0"/>
              <a:t>Aproximações para uma solução de equação podem ser construídas de maneira aproximada.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4658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7560840" cy="634082"/>
          </a:xfrm>
        </p:spPr>
        <p:txBody>
          <a:bodyPr/>
          <a:lstStyle/>
          <a:p>
            <a:r>
              <a:rPr lang="pt-BR" dirty="0"/>
              <a:t>Estrutura do método iterativo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23528" y="980728"/>
                <a:ext cx="8064896" cy="4873752"/>
              </a:xfrm>
            </p:spPr>
            <p:txBody>
              <a:bodyPr/>
              <a:lstStyle/>
              <a:p>
                <a:r>
                  <a:rPr lang="pt-BR" dirty="0"/>
                  <a:t>Define-se:</a:t>
                </a:r>
              </a:p>
              <a:p>
                <a:pPr lvl="1"/>
                <a:r>
                  <a:rPr lang="pt-BR" dirty="0"/>
                  <a:t>um chute inicial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pt-BR" dirty="0"/>
              </a:p>
              <a:p>
                <a:pPr lvl="1"/>
                <a:r>
                  <a:rPr lang="pt-BR" dirty="0"/>
                  <a:t>Uma tolerância </a:t>
                </a:r>
                <a:r>
                  <a:rPr lang="pt-BR" i="1" dirty="0" err="1"/>
                  <a:t>tol</a:t>
                </a:r>
                <a:endParaRPr lang="pt-BR" i="1" dirty="0"/>
              </a:p>
              <a:p>
                <a:pPr lvl="1"/>
                <a:r>
                  <a:rPr lang="pt-BR" dirty="0"/>
                  <a:t>O máximo de iterações </a:t>
                </a:r>
                <a:r>
                  <a:rPr lang="pt-BR" i="1" dirty="0" err="1"/>
                  <a:t>maxiter</a:t>
                </a:r>
                <a:endParaRPr lang="pt-BR" i="1" dirty="0"/>
              </a:p>
              <a:p>
                <a:pPr algn="just"/>
                <a:r>
                  <a:rPr lang="pt-BR" dirty="0"/>
                  <a:t>Constrói-se uma sequência de aproximações para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pt-BR" dirty="0"/>
              </a:p>
              <a:p>
                <a:pPr lvl="1"/>
                <a:endParaRPr lang="pt-BR" dirty="0"/>
              </a:p>
              <a:p>
                <a:r>
                  <a:rPr lang="pt-BR" dirty="0"/>
                  <a:t>Um bom método iterativo tem-se:</a:t>
                </a:r>
              </a:p>
              <a:p>
                <a:endParaRPr lang="pt-BR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func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23528" y="980728"/>
                <a:ext cx="8064896" cy="4873752"/>
              </a:xfrm>
              <a:blipFill>
                <a:blip r:embed="rId2"/>
                <a:stretch>
                  <a:fillRect l="-302" t="-10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4957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504" y="44624"/>
            <a:ext cx="7467600" cy="1143000"/>
          </a:xfrm>
        </p:spPr>
        <p:txBody>
          <a:bodyPr/>
          <a:lstStyle/>
          <a:p>
            <a:r>
              <a:rPr lang="pt-BR" dirty="0"/>
              <a:t>Características desejáveis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313184" y="1484784"/>
            <a:ext cx="8291264" cy="487375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dirty="0"/>
              <a:t>Eficiência: necessitar de um pequeno número de avaliações computacionais da função </a:t>
            </a:r>
            <a:r>
              <a:rPr lang="pt-BR" i="1" dirty="0"/>
              <a:t>f</a:t>
            </a:r>
            <a:r>
              <a:rPr lang="pt-BR" dirty="0"/>
              <a:t>;</a:t>
            </a:r>
          </a:p>
          <a:p>
            <a:pPr algn="just"/>
            <a:endParaRPr lang="pt-BR" dirty="0"/>
          </a:p>
          <a:p>
            <a:pPr algn="just"/>
            <a:r>
              <a:rPr lang="pt-BR" b="1" dirty="0"/>
              <a:t>Robustez: raramente (ou nunca) falha. Se falhar informa ao usuário;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Requer uma quantidade mínima de informações sobre </a:t>
            </a:r>
            <a:r>
              <a:rPr lang="pt-BR" i="1" dirty="0"/>
              <a:t>f</a:t>
            </a:r>
            <a:r>
              <a:rPr lang="pt-BR" dirty="0"/>
              <a:t> (continuidade, derivadas </a:t>
            </a:r>
            <a:r>
              <a:rPr lang="pt-BR" dirty="0" err="1"/>
              <a:t>etc</a:t>
            </a:r>
            <a:r>
              <a:rPr lang="pt-BR" dirty="0"/>
              <a:t>);</a:t>
            </a:r>
          </a:p>
          <a:p>
            <a:pPr algn="just"/>
            <a:endParaRPr lang="pt-BR" dirty="0"/>
          </a:p>
          <a:p>
            <a:pPr algn="just"/>
            <a:r>
              <a:rPr lang="pt-BR" b="1" dirty="0"/>
              <a:t>Requer que f satisfaça propriedades mínimas de suavidade;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Facilmente generalizável para equações com várias variáveis.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0302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240" y="53752"/>
            <a:ext cx="7647112" cy="710952"/>
          </a:xfrm>
        </p:spPr>
        <p:txBody>
          <a:bodyPr/>
          <a:lstStyle/>
          <a:p>
            <a:r>
              <a:rPr lang="pt-BR" b="1" dirty="0"/>
              <a:t>Objetivos da aula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79512" y="1628800"/>
                <a:ext cx="8280920" cy="5112568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pt-BR" sz="2700" dirty="0"/>
                  <a:t>Estudar alguns métodos numéricos para a resolução de funções reais;</a:t>
                </a:r>
              </a:p>
              <a:p>
                <a:pPr algn="just"/>
                <a:endParaRPr lang="pt-BR" sz="2700" dirty="0"/>
              </a:p>
              <a:p>
                <a:pPr algn="just"/>
                <a:r>
                  <a:rPr lang="pt-BR" sz="2700" b="1" dirty="0">
                    <a:solidFill>
                      <a:srgbClr val="FF0000"/>
                    </a:solidFill>
                  </a:rPr>
                  <a:t>Isto é, encontrar soluções de equações não lineares do tipo </a:t>
                </a:r>
                <a14:m>
                  <m:oMath xmlns:m="http://schemas.openxmlformats.org/officeDocument/2006/math">
                    <m:r>
                      <a:rPr lang="pt-BR" sz="2700" b="1" i="1" smtClean="0">
                        <a:solidFill>
                          <a:srgbClr val="FF0000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pt-BR" sz="27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7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pt-BR" sz="2700" b="1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pt-BR" sz="2700" b="1" i="1" smtClean="0">
                        <a:solidFill>
                          <a:srgbClr val="FF000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pt-BR" sz="2700" b="1" dirty="0">
                    <a:solidFill>
                      <a:srgbClr val="FF0000"/>
                    </a:solidFill>
                  </a:rPr>
                  <a:t>;</a:t>
                </a:r>
              </a:p>
              <a:p>
                <a:pPr algn="just"/>
                <a:endParaRPr lang="pt-BR" sz="2700" dirty="0"/>
              </a:p>
              <a:p>
                <a:pPr algn="just"/>
                <a:r>
                  <a:rPr lang="pt-BR" sz="2700" dirty="0"/>
                  <a:t>Nas mais diversas áreas das ciências exatas ocorrem, frequentemente, situações que envolvem a resolução de uma equação </a:t>
                </a:r>
                <a14:m>
                  <m:oMath xmlns:m="http://schemas.openxmlformats.org/officeDocument/2006/math">
                    <m:r>
                      <a:rPr lang="pt-BR" sz="27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pt-BR" sz="2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7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pt-BR" sz="2700" i="1">
                        <a:latin typeface="Cambria Math"/>
                      </a:rPr>
                      <m:t>=0</m:t>
                    </m:r>
                  </m:oMath>
                </a14:m>
                <a:r>
                  <a:rPr lang="pt-BR" sz="2700" dirty="0"/>
                  <a:t>;</a:t>
                </a:r>
              </a:p>
              <a:p>
                <a:pPr algn="just"/>
                <a:endParaRPr lang="pt-BR" sz="2700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79512" y="1628800"/>
                <a:ext cx="8280920" cy="5112568"/>
              </a:xfrm>
              <a:blipFill rotWithShape="1">
                <a:blip r:embed="rId2"/>
                <a:stretch>
                  <a:fillRect l="-442" t="-1073" r="-13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2777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467600" cy="1143000"/>
          </a:xfrm>
        </p:spPr>
        <p:txBody>
          <a:bodyPr/>
          <a:lstStyle/>
          <a:p>
            <a:r>
              <a:rPr lang="pt-BR" dirty="0"/>
              <a:t>Considerações práticas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600200"/>
                <a:ext cx="8075240" cy="4873752"/>
              </a:xfrm>
            </p:spPr>
            <p:txBody>
              <a:bodyPr/>
              <a:lstStyle/>
              <a:p>
                <a:pPr algn="just"/>
                <a:r>
                  <a:rPr lang="pt-BR" dirty="0"/>
                  <a:t>Em teoria, um método “bom” iterativo encontra o valor exato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pt-BR" dirty="0"/>
                  <a:t>, pois constrói um sequência convergente,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endParaRPr lang="pt-BR" b="0" dirty="0">
                  <a:ea typeface="Cambria Math" panose="02040503050406030204" pitchFamily="18" charset="0"/>
                </a:endParaRPr>
              </a:p>
              <a:p>
                <a:pPr algn="just"/>
                <a:endParaRPr lang="pt-BR" dirty="0"/>
              </a:p>
              <a:p>
                <a:pPr algn="just"/>
                <a:r>
                  <a:rPr lang="pt-BR" dirty="0"/>
                  <a:t>Na prática, é necessário interromper o processo iterativo após um número finito de iterações, segundo algum critério de </a:t>
                </a:r>
                <a:r>
                  <a:rPr lang="pt-BR"/>
                  <a:t>parada;</a:t>
                </a:r>
              </a:p>
              <a:p>
                <a:pPr marL="0" indent="0" algn="just">
                  <a:buNone/>
                </a:pPr>
                <a:endParaRPr lang="pt-BR" dirty="0"/>
              </a:p>
              <a:p>
                <a:pPr algn="just"/>
                <a:r>
                  <a:rPr lang="pt-BR" dirty="0"/>
                  <a:t>Um “bom” método iterativo encontra uma aproximação para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600200"/>
                <a:ext cx="8075240" cy="4873752"/>
              </a:xfrm>
              <a:blipFill>
                <a:blip r:embed="rId2"/>
                <a:stretch>
                  <a:fillRect l="-302" t="-1001" r="-11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40815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Critérios de parada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pt-BR" dirty="0"/>
                  <a:t>Máximo de iterações</a:t>
                </a:r>
              </a:p>
              <a:p>
                <a:r>
                  <a:rPr lang="pt-BR" dirty="0"/>
                  <a:t>                        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𝑚𝑎𝑥𝑖𝑡𝑒𝑟</m:t>
                    </m:r>
                  </m:oMath>
                </a14:m>
                <a:endParaRPr lang="pt-BR" dirty="0"/>
              </a:p>
              <a:p>
                <a:r>
                  <a:rPr lang="pt-BR" dirty="0"/>
                  <a:t>“erro” absoluto</a:t>
                </a:r>
              </a:p>
              <a:p>
                <a:r>
                  <a:rPr lang="pt-BR" dirty="0"/>
                  <a:t>                    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t-BR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t-BR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tol</m:t>
                    </m:r>
                  </m:oMath>
                </a14:m>
                <a:endParaRPr lang="pt-BR" dirty="0"/>
              </a:p>
              <a:p>
                <a:r>
                  <a:rPr lang="pt-BR" dirty="0"/>
                  <a:t>“erro” relativo</a:t>
                </a:r>
              </a:p>
              <a:p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                             </m:t>
                    </m:r>
                    <m:d>
                      <m:dPr>
                        <m:begChr m:val="|"/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  <m:r>
                          <a:rPr lang="pt-BR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tol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pt-BR" dirty="0"/>
              </a:p>
              <a:p>
                <a:r>
                  <a:rPr lang="pt-BR" dirty="0"/>
                  <a:t>Teste do resíduo</a:t>
                </a:r>
              </a:p>
              <a:p>
                <a:r>
                  <a:rPr lang="pt-BR" dirty="0"/>
                  <a:t>                     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t-BR" b="0" i="0" smtClean="0">
                                <a:latin typeface="Cambria Math" panose="02040503050406030204" pitchFamily="18" charset="0"/>
                              </a:rPr>
                              <m:t>f</m:t>
                            </m:r>
                            <m:r>
                              <a:rPr lang="pt-BR" b="0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tol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327" t="-8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5694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Métodos iterativos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3412976"/>
          </a:xfrm>
        </p:spPr>
        <p:txBody>
          <a:bodyPr/>
          <a:lstStyle/>
          <a:p>
            <a:pPr lvl="1"/>
            <a:r>
              <a:rPr lang="pt-BR" dirty="0"/>
              <a:t>Método da bissecção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Método do ponto fixo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Método de Newton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Método da secante</a:t>
            </a:r>
          </a:p>
          <a:p>
            <a:pPr lvl="1"/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3169409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496944" cy="1152128"/>
          </a:xfrm>
        </p:spPr>
        <p:txBody>
          <a:bodyPr>
            <a:normAutofit/>
          </a:bodyPr>
          <a:lstStyle/>
          <a:p>
            <a:r>
              <a:rPr lang="pt-BR" b="1" dirty="0"/>
              <a:t>Ideia central dos métodos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79512" y="2060848"/>
            <a:ext cx="8568952" cy="2952328"/>
          </a:xfrm>
        </p:spPr>
        <p:txBody>
          <a:bodyPr/>
          <a:lstStyle/>
          <a:p>
            <a:pPr algn="just"/>
            <a:r>
              <a:rPr lang="pt-BR" dirty="0"/>
              <a:t>Partir de uma </a:t>
            </a:r>
            <a:r>
              <a:rPr lang="pt-BR" b="1" dirty="0">
                <a:solidFill>
                  <a:srgbClr val="FF0000"/>
                </a:solidFill>
              </a:rPr>
              <a:t>aproximação inicial </a:t>
            </a:r>
            <a:r>
              <a:rPr lang="pt-BR" dirty="0"/>
              <a:t>para a raiz (um intervalo onde imagina-se que a raiz está contida) e em seguida </a:t>
            </a:r>
            <a:r>
              <a:rPr lang="pt-BR" b="1" dirty="0">
                <a:solidFill>
                  <a:srgbClr val="FF0000"/>
                </a:solidFill>
              </a:rPr>
              <a:t>refinar essa aproximação por meio de um processo iterativo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91423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125760"/>
            <a:ext cx="6264696" cy="998984"/>
          </a:xfrm>
        </p:spPr>
        <p:txBody>
          <a:bodyPr/>
          <a:lstStyle/>
          <a:p>
            <a:r>
              <a:rPr lang="pt-BR" b="1" dirty="0"/>
              <a:t>Para isso tem-se duas fases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600200"/>
                <a:ext cx="8147248" cy="485313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pt-BR" sz="2500" b="1" dirty="0"/>
                  <a:t>Fase I</a:t>
                </a:r>
                <a:r>
                  <a:rPr lang="pt-BR" sz="2500" dirty="0"/>
                  <a:t>: localização ou isolamento das raízes, que consiste em obter um intervalo que contém a raiz;</a:t>
                </a:r>
              </a:p>
              <a:p>
                <a:pPr algn="just"/>
                <a:endParaRPr lang="pt-BR" sz="2500" dirty="0"/>
              </a:p>
              <a:p>
                <a:pPr algn="just"/>
                <a:r>
                  <a:rPr lang="pt-BR" sz="2500" b="1" dirty="0"/>
                  <a:t>Fase II</a:t>
                </a:r>
                <a:r>
                  <a:rPr lang="pt-BR" sz="2500" dirty="0"/>
                  <a:t>: refinamento, que consiste em:</a:t>
                </a:r>
              </a:p>
              <a:p>
                <a:pPr lvl="1" algn="just"/>
                <a:r>
                  <a:rPr lang="pt-BR" sz="2500" dirty="0"/>
                  <a:t> escolhidas aproximações iniciais no intervalo na Fase I, melhorá-las sucessivamente até se obter uma aproximação para a raiz dentro de uma precisão </a:t>
                </a:r>
                <a14:m>
                  <m:oMath xmlns:m="http://schemas.openxmlformats.org/officeDocument/2006/math">
                    <m:r>
                      <a:rPr lang="pt-BR" sz="2500" b="0" i="1" smtClean="0">
                        <a:latin typeface="Cambria Math"/>
                      </a:rPr>
                      <m:t>𝜖</m:t>
                    </m:r>
                  </m:oMath>
                </a14:m>
                <a:r>
                  <a:rPr lang="pt-BR" sz="2500" dirty="0"/>
                  <a:t> pré-fixada 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600200"/>
                <a:ext cx="8147248" cy="4853136"/>
              </a:xfrm>
              <a:blipFill rotWithShape="1">
                <a:blip r:embed="rId2"/>
                <a:stretch>
                  <a:fillRect l="-374" t="-1005" r="-11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5021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44624"/>
            <a:ext cx="7467600" cy="1143000"/>
          </a:xfrm>
        </p:spPr>
        <p:txBody>
          <a:bodyPr/>
          <a:lstStyle/>
          <a:p>
            <a:r>
              <a:rPr lang="pt-BR" b="1" dirty="0"/>
              <a:t>Fase I: Isolamento das raízes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/>
              <a:t>Nesta fase é feita uma análise teórica e gráfica da função </a:t>
            </a:r>
            <a:r>
              <a:rPr lang="pt-BR" i="1" dirty="0"/>
              <a:t>f(x)</a:t>
            </a:r>
            <a:r>
              <a:rPr lang="pt-BR" dirty="0"/>
              <a:t>;</a:t>
            </a:r>
          </a:p>
          <a:p>
            <a:pPr algn="just"/>
            <a:endParaRPr lang="pt-BR" dirty="0"/>
          </a:p>
          <a:p>
            <a:pPr algn="just"/>
            <a:r>
              <a:rPr lang="pt-BR" b="1" dirty="0">
                <a:solidFill>
                  <a:srgbClr val="FF0000"/>
                </a:solidFill>
              </a:rPr>
              <a:t>É importante ressaltar que o sucesso da Fase II depende fortemente da precisão da análise;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Na análise teórica usa-se frequentemente o teorema;</a:t>
            </a:r>
          </a:p>
        </p:txBody>
      </p:sp>
    </p:spTree>
    <p:extLst>
      <p:ext uri="{BB962C8B-B14F-4D97-AF65-F5344CB8AC3E}">
        <p14:creationId xmlns:p14="http://schemas.microsoft.com/office/powerpoint/2010/main" val="408686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227669"/>
            <a:ext cx="3835457" cy="39478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404664"/>
                <a:ext cx="7859216" cy="6069288"/>
              </a:xfrm>
            </p:spPr>
            <p:txBody>
              <a:bodyPr/>
              <a:lstStyle/>
              <a:p>
                <a:pPr algn="just"/>
                <a:r>
                  <a:rPr lang="pt-BR" dirty="0"/>
                  <a:t>1) </a:t>
                </a:r>
                <a:r>
                  <a:rPr lang="pt-BR" b="1" dirty="0"/>
                  <a:t>Teorema</a:t>
                </a:r>
                <a:r>
                  <a:rPr lang="pt-BR" dirty="0"/>
                  <a:t>: seja </a:t>
                </a:r>
                <a:r>
                  <a:rPr lang="pt-BR" i="1" dirty="0"/>
                  <a:t>f(x)</a:t>
                </a:r>
                <a:r>
                  <a:rPr lang="pt-BR" dirty="0"/>
                  <a:t> uma função contínua em um intervalo [</a:t>
                </a:r>
                <a:r>
                  <a:rPr lang="pt-BR" i="1" dirty="0" err="1"/>
                  <a:t>a,b</a:t>
                </a:r>
                <a:r>
                  <a:rPr lang="pt-BR" dirty="0"/>
                  <a:t>]. Se </a:t>
                </a:r>
                <a:r>
                  <a:rPr lang="pt-BR" i="1" dirty="0"/>
                  <a:t>f(a).f(b) &lt; 0</a:t>
                </a:r>
                <a:r>
                  <a:rPr lang="pt-BR" dirty="0"/>
                  <a:t>, então existe pelo menos um ponto </a:t>
                </a:r>
                <a:r>
                  <a:rPr lang="pt-BR" i="1" dirty="0"/>
                  <a:t>x= </a:t>
                </a:r>
                <a:r>
                  <a:rPr lang="el-GR" i="1" dirty="0"/>
                  <a:t>ε</a:t>
                </a:r>
                <a:r>
                  <a:rPr lang="pt-BR" dirty="0"/>
                  <a:t> entre </a:t>
                </a:r>
                <a:r>
                  <a:rPr lang="pt-BR" i="1" dirty="0"/>
                  <a:t>a</a:t>
                </a:r>
                <a:r>
                  <a:rPr lang="pt-BR" dirty="0"/>
                  <a:t> e </a:t>
                </a:r>
                <a:r>
                  <a:rPr lang="pt-BR" i="1" dirty="0"/>
                  <a:t>b </a:t>
                </a:r>
                <a:r>
                  <a:rPr lang="pt-BR" dirty="0"/>
                  <a:t>tal que </a:t>
                </a:r>
                <a:r>
                  <a:rPr lang="pt-BR" i="1" dirty="0"/>
                  <a:t>f(</a:t>
                </a:r>
                <a:r>
                  <a:rPr lang="el-GR" i="1" dirty="0"/>
                  <a:t>ε</a:t>
                </a:r>
                <a:r>
                  <a:rPr lang="pt-BR" i="1" dirty="0"/>
                  <a:t>)=0</a:t>
                </a:r>
                <a:r>
                  <a:rPr lang="pt-BR" dirty="0"/>
                  <a:t>.</a:t>
                </a:r>
              </a:p>
              <a:p>
                <a:pPr marL="0" indent="0">
                  <a:buNone/>
                </a:pPr>
                <a:r>
                  <a:rPr lang="pt-BR" i="1" dirty="0"/>
                  <a:t>	</a:t>
                </a:r>
                <a:r>
                  <a:rPr lang="pt-BR" dirty="0"/>
                  <a:t>Graficamente:</a:t>
                </a:r>
              </a:p>
              <a:p>
                <a:pPr marL="0" indent="0">
                  <a:buNone/>
                </a:pPr>
                <a:endParaRPr lang="pt-BR" i="1" dirty="0"/>
              </a:p>
              <a:p>
                <a:pPr marL="0" indent="0">
                  <a:buNone/>
                </a:pPr>
                <a:r>
                  <a:rPr lang="pt-BR" i="1" dirty="0"/>
                  <a:t>					</a:t>
                </a:r>
                <a:r>
                  <a:rPr lang="pt-BR" dirty="0"/>
                  <a:t>temos:</a:t>
                </a:r>
              </a:p>
              <a:p>
                <a:pPr marL="0" indent="0">
                  <a:buNone/>
                </a:pPr>
                <a:r>
                  <a:rPr lang="pt-BR" i="1" dirty="0"/>
                  <a:t>					f(a) &gt; 0</a:t>
                </a:r>
              </a:p>
              <a:p>
                <a:pPr marL="0" indent="0">
                  <a:buNone/>
                </a:pPr>
                <a:r>
                  <a:rPr lang="pt-BR" i="1" dirty="0"/>
                  <a:t>					f(b) &lt; 0</a:t>
                </a:r>
              </a:p>
              <a:p>
                <a:pPr marL="0" indent="0">
                  <a:buNone/>
                </a:pPr>
                <a:r>
                  <a:rPr lang="pt-BR" i="1" dirty="0"/>
                  <a:t>					f(a).f(b) &lt; 0</a:t>
                </a:r>
              </a:p>
              <a:p>
                <a:pPr marL="0" indent="0">
                  <a:buNone/>
                </a:pPr>
                <a:r>
                  <a:rPr lang="pt-BR" i="1" dirty="0"/>
                  <a:t>				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  <a:ea typeface="Cambria Math"/>
                      </a:rPr>
                      <m:t>          </m:t>
                    </m:r>
                    <m:r>
                      <a:rPr lang="pt-BR" i="1" smtClean="0">
                        <a:latin typeface="Cambria Math"/>
                        <a:ea typeface="Cambria Math"/>
                      </a:rPr>
                      <m:t>∴∃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𝜀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 ∈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</m:d>
                    <m:r>
                      <a:rPr lang="pt-BR" b="0" i="1" smtClean="0">
                        <a:latin typeface="Cambria Math"/>
                        <a:ea typeface="Cambria Math"/>
                      </a:rPr>
                      <m:t>  |  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</m:d>
                    <m:r>
                      <a:rPr lang="pt-BR" b="0" i="1" smtClean="0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endParaRPr lang="pt-BR" i="1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404664"/>
                <a:ext cx="7859216" cy="6069288"/>
              </a:xfrm>
              <a:blipFill rotWithShape="1">
                <a:blip r:embed="rId3"/>
                <a:stretch>
                  <a:fillRect l="-310" t="-803" r="-11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1631856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79512" y="332656"/>
                <a:ext cx="8424936" cy="6141296"/>
              </a:xfrm>
            </p:spPr>
            <p:txBody>
              <a:bodyPr/>
              <a:lstStyle/>
              <a:p>
                <a:endParaRPr lang="pt-BR" dirty="0"/>
              </a:p>
              <a:p>
                <a:pPr algn="just"/>
                <a:r>
                  <a:rPr lang="pt-BR" dirty="0"/>
                  <a:t>2) </a:t>
                </a:r>
                <a:r>
                  <a:rPr lang="pt-BR" b="1" dirty="0"/>
                  <a:t>Corolário</a:t>
                </a:r>
                <a:r>
                  <a:rPr lang="pt-BR" dirty="0"/>
                  <a:t>: Se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existir e preservar o sinal em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então esse intervalo possui uma única raiz da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</a:t>
                </a:r>
              </a:p>
              <a:p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r>
                  <a:rPr lang="pt-BR" dirty="0"/>
                  <a:t>3) Os métodos numéricos para encontrar zeros de funções possuem duas fases: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lvl="1"/>
                <a:r>
                  <a:rPr lang="pt-BR" b="1" dirty="0">
                    <a:solidFill>
                      <a:srgbClr val="FF0000"/>
                    </a:solidFill>
                  </a:rPr>
                  <a:t>Fase 1</a:t>
                </a:r>
                <a:r>
                  <a:rPr lang="pt-BR" dirty="0"/>
                  <a:t>: localização das raízes</a:t>
                </a:r>
              </a:p>
              <a:p>
                <a:pPr lvl="1"/>
                <a:endParaRPr lang="pt-BR" dirty="0"/>
              </a:p>
              <a:p>
                <a:pPr lvl="1"/>
                <a:r>
                  <a:rPr lang="pt-BR" b="1" dirty="0">
                    <a:solidFill>
                      <a:srgbClr val="FF0000"/>
                    </a:solidFill>
                  </a:rPr>
                  <a:t>Fase 2</a:t>
                </a:r>
                <a:r>
                  <a:rPr lang="pt-BR" dirty="0"/>
                  <a:t>: refinamento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79512" y="332656"/>
                <a:ext cx="8424936" cy="6141296"/>
              </a:xfrm>
              <a:blipFill>
                <a:blip r:embed="rId2"/>
                <a:stretch>
                  <a:fillRect l="-289" r="-20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5999006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620688"/>
                <a:ext cx="7467600" cy="597666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pt-BR" u="sng" dirty="0"/>
                  <a:t>1. </a:t>
                </a:r>
                <a:r>
                  <a:rPr lang="pt-BR" b="1" u="sng" dirty="0"/>
                  <a:t> Método Gráfico 1 </a:t>
                </a:r>
              </a:p>
              <a:p>
                <a:pPr marL="0" indent="0" algn="just">
                  <a:buNone/>
                </a:pPr>
                <a:r>
                  <a:rPr lang="pt-BR" dirty="0"/>
                  <a:t>      Traçamos o gráfico da função e encontramos o ponto onde a curva intercepta o eixo do x.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b="1" dirty="0">
                    <a:solidFill>
                      <a:srgbClr val="FF0000"/>
                    </a:solidFill>
                  </a:rPr>
                  <a:t>Exemplo</a:t>
                </a:r>
                <a:r>
                  <a:rPr lang="pt-BR" dirty="0"/>
                  <a:t>: Localizar as raízes de f(x)=cos(x) no intervalo [0, 2</a:t>
                </a:r>
                <a:r>
                  <a:rPr lang="el-GR" dirty="0"/>
                  <a:t>π</a:t>
                </a:r>
                <a:r>
                  <a:rPr lang="pt-BR" dirty="0"/>
                  <a:t>].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457200" indent="-457200">
                  <a:buAutoNum type="arabicPeriod" startAt="2"/>
                </a:pPr>
                <a:endParaRPr lang="pt-BR" u="sng" dirty="0"/>
              </a:p>
              <a:p>
                <a:pPr marL="0" indent="0">
                  <a:buNone/>
                </a:pPr>
                <a:r>
                  <a:rPr lang="pt-BR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/>
                          <a:ea typeface="Cambria Math"/>
                        </a:rPr>
                        <m:t>∃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 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 ∈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1, 2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  |  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𝑓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=0</m:t>
                      </m:r>
                    </m:oMath>
                  </m:oMathPara>
                </a14:m>
                <a:endParaRPr lang="pt-BR" b="0" dirty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/>
                          <a:ea typeface="Cambria Math"/>
                        </a:rPr>
                        <m:t>∃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 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2 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4, 5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  |  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𝑓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2 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=0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620688"/>
                <a:ext cx="7467600" cy="5976664"/>
              </a:xfrm>
              <a:blipFill rotWithShape="1">
                <a:blip r:embed="rId2"/>
                <a:stretch>
                  <a:fillRect l="-1224" t="-816" r="-1224" b="-30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8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30" t="26364" r="23967" b="54269"/>
          <a:stretch/>
        </p:blipFill>
        <p:spPr bwMode="auto">
          <a:xfrm>
            <a:off x="1691680" y="3212976"/>
            <a:ext cx="5543304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6448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79512" y="240032"/>
                <a:ext cx="8496944" cy="6357320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AutoNum type="arabicPeriod" startAt="2"/>
                </a:pPr>
                <a:r>
                  <a:rPr lang="pt-BR" b="1" u="sng" dirty="0"/>
                  <a:t>Método Gráfico 2</a:t>
                </a:r>
              </a:p>
              <a:p>
                <a:pPr marL="0" indent="0">
                  <a:buNone/>
                </a:pPr>
                <a:endParaRPr lang="pt-BR" b="1" u="sng" dirty="0"/>
              </a:p>
              <a:p>
                <a:pPr algn="just"/>
                <a:r>
                  <a:rPr lang="pt-BR" dirty="0"/>
                  <a:t>Rearranjamos a função dada em duas funções cujos gráficos são mais fáceis de serem traçados. </a:t>
                </a:r>
              </a:p>
              <a:p>
                <a:pPr algn="just"/>
                <a:r>
                  <a:rPr lang="pt-BR" dirty="0"/>
                  <a:t>Por fim, as raízes da função original são dadas pelos pontos de intersecção dos dois gráficos.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b="1" dirty="0">
                    <a:solidFill>
                      <a:srgbClr val="FF0000"/>
                    </a:solidFill>
                  </a:rPr>
                  <a:t>Exemplo</a:t>
                </a:r>
                <a:r>
                  <a:rPr lang="pt-BR" dirty="0"/>
                  <a:t>: Localizar as raízes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pt-BR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pt-BR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pt-BR" b="0" i="1" smtClean="0">
                        <a:latin typeface="Cambria Math"/>
                      </a:rPr>
                      <m:t>−9</m:t>
                    </m:r>
                    <m:r>
                      <a:rPr lang="pt-BR" b="0" i="1" smtClean="0">
                        <a:latin typeface="Cambria Math"/>
                      </a:rPr>
                      <m:t>𝑥</m:t>
                    </m:r>
                    <m:r>
                      <a:rPr lang="pt-BR" b="0" i="1" smtClean="0">
                        <a:latin typeface="Cambria Math"/>
                      </a:rPr>
                      <m:t>+3</m:t>
                    </m:r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pt-BR" i="1">
                          <a:latin typeface="Cambria Math"/>
                        </a:rPr>
                        <m:t>−9</m:t>
                      </m:r>
                      <m:r>
                        <a:rPr lang="pt-BR" i="1">
                          <a:latin typeface="Cambria Math"/>
                        </a:rPr>
                        <m:t>𝑥</m:t>
                      </m:r>
                      <m:r>
                        <a:rPr lang="pt-BR" i="1">
                          <a:latin typeface="Cambria Math"/>
                        </a:rPr>
                        <m:t>+3=0</m:t>
                      </m:r>
                    </m:oMath>
                  </m:oMathPara>
                </a14:m>
                <a:endParaRPr lang="pt-BR" dirty="0"/>
              </a:p>
              <a:p>
                <a:pPr marL="0" indent="0" algn="ctr">
                  <a:buNone/>
                </a:pPr>
                <a:endParaRPr lang="pt-B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=9</m:t>
                      </m:r>
                      <m:r>
                        <a:rPr lang="pt-BR" b="0" i="1" smtClean="0">
                          <a:latin typeface="Cambria Math"/>
                        </a:rPr>
                        <m:t>𝑥</m:t>
                      </m:r>
                      <m:r>
                        <a:rPr lang="pt-BR" b="0" i="1" smtClean="0">
                          <a:latin typeface="Cambria Math"/>
                        </a:rPr>
                        <m:t>−3</m:t>
                      </m:r>
                    </m:oMath>
                  </m:oMathPara>
                </a14:m>
                <a:endParaRPr lang="pt-BR" b="0" dirty="0"/>
              </a:p>
              <a:p>
                <a:pPr marL="0" indent="0" algn="ctr">
                  <a:buNone/>
                </a:pPr>
                <a:r>
                  <a:rPr lang="pt-BR" b="0" dirty="0"/>
                  <a:t>		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/>
                            </a:rPr>
                            <m:t>x</m:t>
                          </m:r>
                        </m:e>
                        <m:sup>
                          <m:r>
                            <a:rPr lang="pt-BR" b="0" i="0" smtClean="0"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pt-BR" b="0" dirty="0"/>
              </a:p>
              <a:p>
                <a:pPr marL="0" indent="0" algn="ctr">
                  <a:buNone/>
                </a:pPr>
                <a:endParaRPr lang="pt-BR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=9</m:t>
                      </m:r>
                      <m:r>
                        <a:rPr lang="pt-BR" b="0" i="1" smtClean="0">
                          <a:latin typeface="Cambria Math"/>
                        </a:rPr>
                        <m:t>𝑥</m:t>
                      </m:r>
                      <m:r>
                        <a:rPr lang="pt-BR" b="0" i="1" smtClean="0">
                          <a:latin typeface="Cambria Math"/>
                        </a:rPr>
                        <m:t>−3</m:t>
                      </m:r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:endParaRPr lang="pt-BR" b="0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79512" y="240032"/>
                <a:ext cx="8496944" cy="6357320"/>
              </a:xfrm>
              <a:blipFill rotWithShape="1">
                <a:blip r:embed="rId2"/>
                <a:stretch>
                  <a:fillRect l="-1076" t="-767" r="-11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03165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504" y="44624"/>
            <a:ext cx="7467600" cy="796950"/>
          </a:xfrm>
        </p:spPr>
        <p:txBody>
          <a:bodyPr/>
          <a:lstStyle/>
          <a:p>
            <a:r>
              <a:rPr lang="pt-BR" b="1" dirty="0"/>
              <a:t>Caracterização matemática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340768"/>
                <a:ext cx="8291264" cy="5133184"/>
              </a:xfrm>
            </p:spPr>
            <p:txBody>
              <a:bodyPr>
                <a:normAutofit/>
              </a:bodyPr>
              <a:lstStyle/>
              <a:p>
                <a:r>
                  <a:rPr lang="pt-BR" sz="2300" dirty="0"/>
                  <a:t>Conhecida uma função f(x)</a:t>
                </a:r>
              </a:p>
              <a:p>
                <a:r>
                  <a:rPr lang="pt-BR" sz="2300" dirty="0"/>
                  <a:t>Determinar o valor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3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pt-BR" sz="2300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pt-BR" sz="2300" dirty="0"/>
                  <a:t> tal que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300" b="0" i="1" smtClean="0">
                            <a:latin typeface="Cambria Math"/>
                          </a:rPr>
                          <m:t>𝑓</m:t>
                        </m:r>
                        <m:r>
                          <a:rPr lang="pt-BR" sz="2300" b="0" i="1" smtClean="0">
                            <a:latin typeface="Cambria Math"/>
                          </a:rPr>
                          <m:t>(</m:t>
                        </m:r>
                        <m:r>
                          <a:rPr lang="pt-BR" sz="23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pt-BR" sz="2300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pt-BR" sz="2300" b="0" i="1" smtClean="0">
                        <a:latin typeface="Cambria Math"/>
                      </a:rPr>
                      <m:t>)=0</m:t>
                    </m:r>
                  </m:oMath>
                </a14:m>
                <a:endParaRPr lang="pt-BR" sz="2300" b="0" dirty="0"/>
              </a:p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pt-BR" sz="2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3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pt-BR" sz="2300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pt-BR" sz="2300" dirty="0"/>
                  <a:t> é o zero da função </a:t>
                </a:r>
                <a14:m>
                  <m:oMath xmlns:m="http://schemas.openxmlformats.org/officeDocument/2006/math">
                    <m:r>
                      <a:rPr lang="pt-BR" sz="2300" b="0" i="1" smtClean="0">
                        <a:latin typeface="Cambria Math"/>
                      </a:rPr>
                      <m:t>𝑓</m:t>
                    </m:r>
                    <m:r>
                      <a:rPr lang="pt-BR" sz="2300" b="0" i="1" smtClean="0">
                        <a:latin typeface="Cambria Math"/>
                      </a:rPr>
                      <m:t>(</m:t>
                    </m:r>
                    <m:r>
                      <a:rPr lang="pt-BR" sz="2300" b="0" i="1" smtClean="0">
                        <a:latin typeface="Cambria Math"/>
                      </a:rPr>
                      <m:t>𝑥</m:t>
                    </m:r>
                    <m:r>
                      <a:rPr lang="pt-BR" sz="23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pt-BR" sz="2300" dirty="0"/>
                  <a:t> ou raiz da equação </a:t>
                </a:r>
                <a14:m>
                  <m:oMath xmlns:m="http://schemas.openxmlformats.org/officeDocument/2006/math">
                    <m:r>
                      <a:rPr lang="pt-BR" sz="23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pt-BR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3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pt-BR" sz="2300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pt-BR" sz="2300" dirty="0"/>
                  <a:t>;</a:t>
                </a:r>
              </a:p>
              <a:p>
                <a:pPr algn="just"/>
                <a:endParaRPr lang="pt-BR" sz="2300" dirty="0"/>
              </a:p>
              <a:p>
                <a:pPr marL="0" indent="0" algn="just">
                  <a:buNone/>
                </a:pPr>
                <a:endParaRPr lang="pt-BR" sz="2300" dirty="0"/>
              </a:p>
              <a:p>
                <a:pPr algn="just"/>
                <a:r>
                  <a:rPr lang="pt-BR" sz="2300" dirty="0"/>
                  <a:t>Possuem solução analítica:</a:t>
                </a:r>
              </a:p>
              <a:p>
                <a:pPr lvl="1" algn="just"/>
                <a:r>
                  <a:rPr lang="pt-BR" sz="2300" dirty="0"/>
                  <a:t>Equações algébricas (polinomiais) do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300" b="0" i="1" smtClean="0">
                            <a:latin typeface="Cambria Math"/>
                          </a:rPr>
                          <m:t>1</m:t>
                        </m:r>
                      </m:e>
                      <m:sup>
                        <m:r>
                          <a:rPr lang="pt-BR" sz="2300" b="0" i="1" smtClean="0">
                            <a:latin typeface="Cambria Math"/>
                          </a:rPr>
                          <m:t>𝑜</m:t>
                        </m:r>
                      </m:sup>
                    </m:sSup>
                  </m:oMath>
                </a14:m>
                <a:r>
                  <a:rPr lang="pt-BR" sz="23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300" b="0" i="0" smtClean="0">
                        <a:latin typeface="Cambria Math"/>
                      </a:rPr>
                      <m:t>e</m:t>
                    </m:r>
                    <m:r>
                      <a:rPr lang="pt-BR" sz="2300" b="0" i="0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pt-BR" sz="2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3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pt-BR" sz="2300" i="1">
                            <a:latin typeface="Cambria Math"/>
                          </a:rPr>
                          <m:t>𝑜</m:t>
                        </m:r>
                      </m:sup>
                    </m:sSup>
                  </m:oMath>
                </a14:m>
                <a:r>
                  <a:rPr lang="pt-BR" sz="2300" dirty="0"/>
                  <a:t> graus;</a:t>
                </a:r>
              </a:p>
              <a:p>
                <a:pPr lvl="1" algn="just"/>
                <a:r>
                  <a:rPr lang="pt-BR" sz="2300" b="1" dirty="0">
                    <a:solidFill>
                      <a:srgbClr val="FF0000"/>
                    </a:solidFill>
                  </a:rPr>
                  <a:t>Certos formatos de equações algébricas do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3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3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𝟑</m:t>
                        </m:r>
                      </m:e>
                      <m:sup>
                        <m:r>
                          <a:rPr lang="pt-BR" sz="23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𝒐</m:t>
                        </m:r>
                      </m:sup>
                    </m:sSup>
                  </m:oMath>
                </a14:m>
                <a:r>
                  <a:rPr lang="pt-BR" sz="2300" b="1" dirty="0">
                    <a:solidFill>
                      <a:srgbClr val="FF0000"/>
                    </a:solidFill>
                  </a:rPr>
                  <a:t> 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3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3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𝟒</m:t>
                        </m:r>
                      </m:e>
                      <m:sup>
                        <m:r>
                          <a:rPr lang="pt-BR" sz="23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𝒐</m:t>
                        </m:r>
                      </m:sup>
                    </m:sSup>
                  </m:oMath>
                </a14:m>
                <a:r>
                  <a:rPr lang="pt-BR" sz="2300" b="1" dirty="0">
                    <a:solidFill>
                      <a:srgbClr val="FF0000"/>
                    </a:solidFill>
                  </a:rPr>
                  <a:t> graus;</a:t>
                </a:r>
              </a:p>
              <a:p>
                <a:pPr lvl="1" algn="just"/>
                <a:r>
                  <a:rPr lang="pt-BR" sz="2300" dirty="0"/>
                  <a:t>Algumas equações transcendentais (não polinomiais)</a:t>
                </a:r>
              </a:p>
              <a:p>
                <a:pPr algn="just"/>
                <a:endParaRPr lang="pt-BR" sz="2300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340768"/>
                <a:ext cx="8291264" cy="5133184"/>
              </a:xfrm>
              <a:blipFill rotWithShape="1">
                <a:blip r:embed="rId2"/>
                <a:stretch>
                  <a:fillRect l="-294" t="-950" r="-10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94531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548680"/>
                <a:ext cx="7467600" cy="5925272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  <a:ea typeface="Cambria Math"/>
                      </a:rPr>
                      <m:t>∃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1 </m:t>
                        </m:r>
                      </m:sub>
                    </m:sSub>
                    <m:r>
                      <a:rPr lang="pt-BR" b="0" i="1" smtClean="0"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−4, −3</m:t>
                        </m:r>
                      </m:e>
                    </m:d>
                    <m:r>
                      <a:rPr lang="pt-BR" b="0" i="1" smtClean="0">
                        <a:latin typeface="Cambria Math"/>
                        <a:ea typeface="Cambria Math"/>
                      </a:rPr>
                      <m:t> |   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1 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endParaRPr lang="pt-BR" b="0" i="1" dirty="0">
                  <a:latin typeface="Cambria Math"/>
                  <a:ea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/>
                        <a:ea typeface="Cambria Math"/>
                      </a:rPr>
                      <m:t>∃ 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 </m:t>
                        </m:r>
                      </m:sub>
                    </m:sSub>
                    <m:r>
                      <a:rPr lang="pt-BR" i="1"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0, 1</m:t>
                        </m:r>
                      </m:e>
                    </m:d>
                    <m:r>
                      <a:rPr lang="pt-BR" i="1">
                        <a:latin typeface="Cambria Math"/>
                        <a:ea typeface="Cambria Math"/>
                      </a:rPr>
                      <m:t> |   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𝑓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(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 </m:t>
                        </m:r>
                      </m:sub>
                    </m:sSub>
                    <m:r>
                      <m:rPr>
                        <m:nor/>
                      </m:rPr>
                      <a:rPr lang="pt-BR" dirty="0"/>
                      <m:t>)=0</m:t>
                    </m:r>
                  </m:oMath>
                </a14:m>
                <a:endParaRPr lang="pt-BR" dirty="0"/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/>
                        <a:ea typeface="Cambria Math"/>
                      </a:rPr>
                      <m:t>∃ 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3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 </m:t>
                        </m:r>
                      </m:sub>
                    </m:sSub>
                    <m:r>
                      <a:rPr lang="pt-BR" i="1"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2,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e>
                    </m:d>
                    <m:r>
                      <a:rPr lang="pt-BR" i="1">
                        <a:latin typeface="Cambria Math"/>
                        <a:ea typeface="Cambria Math"/>
                      </a:rPr>
                      <m:t> |   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𝑓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(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3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 </m:t>
                        </m:r>
                      </m:sub>
                    </m:sSub>
                    <m:r>
                      <m:rPr>
                        <m:nor/>
                      </m:rPr>
                      <a:rPr lang="pt-BR" dirty="0"/>
                      <m:t>)=0</m:t>
                    </m:r>
                  </m:oMath>
                </a14:m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548680"/>
                <a:ext cx="7467600" cy="5925272"/>
              </a:xfrm>
              <a:blipFill rotWithShape="1">
                <a:blip r:embed="rId2"/>
                <a:stretch>
                  <a:fillRect l="-3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89" t="47059" r="39023" b="26470"/>
          <a:stretch/>
        </p:blipFill>
        <p:spPr bwMode="auto">
          <a:xfrm>
            <a:off x="834974" y="548680"/>
            <a:ext cx="6977386" cy="3405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1074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7344816" cy="710952"/>
          </a:xfrm>
        </p:spPr>
        <p:txBody>
          <a:bodyPr/>
          <a:lstStyle/>
          <a:p>
            <a:r>
              <a:rPr lang="pt-BR" b="1" dirty="0"/>
              <a:t>observação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836712"/>
                <a:ext cx="8291264" cy="89269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pt-BR" i="1" dirty="0"/>
                  <a:t>Se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).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)&gt;0</m:t>
                    </m:r>
                  </m:oMath>
                </a14:m>
                <a:r>
                  <a:rPr lang="pt-BR" dirty="0"/>
                  <a:t> então podemos ter várias situações no intervalo </a:t>
                </a:r>
                <a:r>
                  <a:rPr lang="pt-BR" i="1" dirty="0"/>
                  <a:t>[</a:t>
                </a:r>
                <a:r>
                  <a:rPr lang="pt-BR" i="1" dirty="0" err="1"/>
                  <a:t>a,b</a:t>
                </a:r>
                <a:r>
                  <a:rPr lang="pt-BR" i="1" dirty="0"/>
                  <a:t>]</a:t>
                </a:r>
                <a:r>
                  <a:rPr lang="pt-BR" dirty="0"/>
                  <a:t>, conforme mostram os gráficos: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836712"/>
                <a:ext cx="8291264" cy="892696"/>
              </a:xfrm>
              <a:blipFill>
                <a:blip r:embed="rId2"/>
                <a:stretch>
                  <a:fillRect l="-294" t="-4762" r="-1103" b="-81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77" y="1700808"/>
            <a:ext cx="3952875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039" y="1700808"/>
            <a:ext cx="3781425" cy="259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293096"/>
            <a:ext cx="4229967" cy="2559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7578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/>
          <a:lstStyle/>
          <a:p>
            <a:r>
              <a:rPr lang="pt-BR" b="1" dirty="0"/>
              <a:t>observação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7504" y="1960240"/>
                <a:ext cx="8640960" cy="1252736"/>
              </a:xfrm>
            </p:spPr>
            <p:txBody>
              <a:bodyPr/>
              <a:lstStyle/>
              <a:p>
                <a:pPr algn="just"/>
                <a:r>
                  <a:rPr lang="pt-BR" dirty="0"/>
                  <a:t>A análise gráfica da função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ou da equação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r>
                  <a:rPr lang="pt-BR" dirty="0"/>
                  <a:t> é fundamental para se obter boas aproximações para a raiz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7504" y="1960240"/>
                <a:ext cx="8640960" cy="1252736"/>
              </a:xfrm>
              <a:blipFill>
                <a:blip r:embed="rId2"/>
                <a:stretch>
                  <a:fillRect l="-353" t="-3415" r="-10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ço Reservado para Conteúdo 2"/>
              <p:cNvSpPr txBox="1">
                <a:spLocks/>
              </p:cNvSpPr>
              <p:nvPr/>
            </p:nvSpPr>
            <p:spPr>
              <a:xfrm>
                <a:off x="488776" y="3897052"/>
                <a:ext cx="7467600" cy="2700300"/>
              </a:xfrm>
              <a:prstGeom prst="rect">
                <a:avLst/>
              </a:prstGeom>
            </p:spPr>
            <p:txBody>
              <a:bodyPr vert="horz">
                <a:noAutofit/>
              </a:bodyPr>
              <a:lstStyle>
                <a:lvl1pPr marL="274320" indent="-274320" algn="l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/>
                  <a:buChar char="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shade val="75000"/>
                    </a:schemeClr>
                  </a:buClr>
                  <a:buSzPct val="60000"/>
                  <a:buFont typeface="Wingdings"/>
                  <a:buChar char="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8872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tint val="60000"/>
                    </a:schemeClr>
                  </a:buClr>
                  <a:buSzPct val="60000"/>
                  <a:buFont typeface="Wingdings"/>
                  <a:buChar char="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182880" algn="l" rtl="0" eaLnBrk="1" latinLnBrk="0" hangingPunct="1">
                  <a:spcBef>
                    <a:spcPct val="20000"/>
                  </a:spcBef>
                  <a:buClr>
                    <a:schemeClr val="accent2">
                      <a:tint val="60000"/>
                    </a:schemeClr>
                  </a:buClr>
                  <a:buSzPct val="68000"/>
                  <a:buFont typeface="Wingdings 2"/>
                  <a:buChar char="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18288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0"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01168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tint val="60000"/>
                    </a:schemeClr>
                  </a:buClr>
                  <a:buSzPct val="60000"/>
                  <a:buFont typeface="Wingdings"/>
                  <a:buChar char=""/>
                  <a:defRPr kumimoji="0"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286000" indent="-18288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0" sz="1400" kern="1200" cap="small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56032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shade val="75000"/>
                    </a:schemeClr>
                  </a:buClr>
                  <a:buChar char="•"/>
                  <a:defRPr kumimoji="0"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sz="2300" dirty="0"/>
                  <a:t>Para tanto, é suficiente utilizar um dos seguintes processos:</a:t>
                </a:r>
              </a:p>
              <a:p>
                <a:pPr lvl="1" algn="just"/>
                <a:r>
                  <a:rPr lang="pt-BR" sz="2300" dirty="0"/>
                  <a:t>(i) Esboçar o gráfico da função </a:t>
                </a:r>
                <a:r>
                  <a:rPr lang="pt-BR" sz="2300" i="1" dirty="0"/>
                  <a:t>f(x)</a:t>
                </a:r>
                <a:r>
                  <a:rPr lang="pt-BR" sz="2300" dirty="0"/>
                  <a:t> e localizar as </a:t>
                </a:r>
                <a:r>
                  <a:rPr lang="pt-BR" sz="2300" b="1" dirty="0">
                    <a:solidFill>
                      <a:srgbClr val="FF0000"/>
                    </a:solidFill>
                  </a:rPr>
                  <a:t>abcissas dos pontos onde a curva intercepta o eixo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pt-BR" sz="23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3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𝒐𝒙</m:t>
                        </m:r>
                      </m:e>
                    </m:acc>
                    <m:r>
                      <a:rPr lang="pt-BR" sz="2300" i="1">
                        <a:latin typeface="Cambria Math"/>
                      </a:rPr>
                      <m:t>;</m:t>
                    </m:r>
                  </m:oMath>
                </a14:m>
                <a:endParaRPr lang="pt-BR" sz="2300" dirty="0"/>
              </a:p>
              <a:p>
                <a:pPr marL="365760" lvl="1" indent="0">
                  <a:buNone/>
                </a:pPr>
                <a:endParaRPr lang="pt-BR" sz="2300" dirty="0"/>
              </a:p>
            </p:txBody>
          </p:sp>
        </mc:Choice>
        <mc:Fallback xmlns="">
          <p:sp>
            <p:nvSpPr>
              <p:cNvPr id="4" name="Espaço Reservado para Conteú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76" y="3897052"/>
                <a:ext cx="7467600" cy="2700300"/>
              </a:xfrm>
              <a:prstGeom prst="rect">
                <a:avLst/>
              </a:prstGeom>
              <a:blipFill>
                <a:blip r:embed="rId3"/>
                <a:stretch>
                  <a:fillRect l="-327" t="-1580" r="-12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2293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7467600" cy="638944"/>
          </a:xfrm>
        </p:spPr>
        <p:txBody>
          <a:bodyPr/>
          <a:lstStyle/>
          <a:p>
            <a:r>
              <a:rPr lang="pt-BR" b="1" dirty="0"/>
              <a:t>observação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5496" y="1988840"/>
                <a:ext cx="8568952" cy="2592288"/>
              </a:xfrm>
            </p:spPr>
            <p:txBody>
              <a:bodyPr>
                <a:noAutofit/>
              </a:bodyPr>
              <a:lstStyle/>
              <a:p>
                <a:pPr lvl="1" algn="just"/>
                <a:r>
                  <a:rPr lang="pt-BR" sz="2300" dirty="0"/>
                  <a:t>(</a:t>
                </a:r>
                <a:r>
                  <a:rPr lang="pt-BR" sz="2300" dirty="0" err="1"/>
                  <a:t>ii</a:t>
                </a:r>
                <a:r>
                  <a:rPr lang="pt-BR" sz="2300" dirty="0"/>
                  <a:t>) A partir da equação </a:t>
                </a:r>
                <a14:m>
                  <m:oMath xmlns:m="http://schemas.openxmlformats.org/officeDocument/2006/math">
                    <m:r>
                      <a:rPr lang="pt-BR" sz="23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23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3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2300" i="1" dirty="0" smtClean="0">
                        <a:latin typeface="Cambria Math" panose="02040503050406030204" pitchFamily="18" charset="0"/>
                      </a:rPr>
                      <m:t>)=0,</m:t>
                    </m:r>
                  </m:oMath>
                </a14:m>
                <a:r>
                  <a:rPr lang="pt-BR" sz="2300" dirty="0"/>
                  <a:t> obter a equação equivalente </a:t>
                </a:r>
                <a14:m>
                  <m:oMath xmlns:m="http://schemas.openxmlformats.org/officeDocument/2006/math">
                    <m:r>
                      <a:rPr lang="pt-BR" sz="23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sz="23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3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230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pt-BR" sz="23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pt-BR" sz="23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3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23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2300" dirty="0"/>
              </a:p>
              <a:p>
                <a:pPr lvl="2" algn="just"/>
                <a:r>
                  <a:rPr lang="pt-BR" sz="2000" dirty="0"/>
                  <a:t> esboçar os gráficos das funções </a:t>
                </a:r>
                <a14:m>
                  <m:oMath xmlns:m="http://schemas.openxmlformats.org/officeDocument/2006/math">
                    <m:r>
                      <a:rPr lang="pt-BR" sz="20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2000" dirty="0"/>
                  <a:t> e </a:t>
                </a:r>
                <a14:m>
                  <m:oMath xmlns:m="http://schemas.openxmlformats.org/officeDocument/2006/math">
                    <m:r>
                      <a:rPr lang="pt-BR" sz="20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pt-BR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2000" dirty="0"/>
                  <a:t> no mesmo eixo cartesiano e </a:t>
                </a:r>
              </a:p>
              <a:p>
                <a:pPr lvl="2" algn="just"/>
                <a:r>
                  <a:rPr lang="pt-BR" sz="2000" dirty="0"/>
                  <a:t> localizar os pontos de </a:t>
                </a:r>
                <a14:m>
                  <m:oMath xmlns:m="http://schemas.openxmlformats.org/officeDocument/2006/math">
                    <m:r>
                      <a:rPr lang="pt-BR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sz="2000" dirty="0"/>
                  <a:t> onde as duas curvas se interceptam, pois neste caso </a:t>
                </a:r>
                <a14:m>
                  <m:oMath xmlns:m="http://schemas.openxmlformats.org/officeDocument/2006/math">
                    <m:r>
                      <a:rPr lang="pt-BR" sz="20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000" i="1" dirty="0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pt-BR" sz="2000" i="1" dirty="0" smtClean="0">
                        <a:latin typeface="Cambria Math" panose="02040503050406030204" pitchFamily="18" charset="0"/>
                      </a:rPr>
                      <m:t>)=0 ⟺</m:t>
                    </m:r>
                    <m:r>
                      <a:rPr lang="pt-BR" sz="2000" i="1" dirty="0" smtClean="0">
                        <a:latin typeface="Cambria Math" panose="02040503050406030204" pitchFamily="18" charset="0"/>
                        <a:ea typeface="Cambria Math"/>
                      </a:rPr>
                      <m:t>𝑔</m:t>
                    </m:r>
                    <m:r>
                      <a:rPr lang="pt-BR" sz="2000" i="1" dirty="0" smtClean="0">
                        <a:latin typeface="Cambria Math" panose="02040503050406030204" pitchFamily="18" charset="0"/>
                        <a:ea typeface="Cambria Math"/>
                      </a:rPr>
                      <m:t>(</m:t>
                    </m:r>
                    <m:r>
                      <a:rPr lang="pt-BR" sz="2000" i="1" dirty="0" smtClean="0">
                        <a:latin typeface="Cambria Math" panose="02040503050406030204" pitchFamily="18" charset="0"/>
                        <a:ea typeface="Cambria Math"/>
                      </a:rPr>
                      <m:t>𝜖</m:t>
                    </m:r>
                    <m:r>
                      <a:rPr lang="pt-BR" sz="2000" i="1" dirty="0" smtClean="0">
                        <a:latin typeface="Cambria Math" panose="02040503050406030204" pitchFamily="18" charset="0"/>
                        <a:ea typeface="Cambria Math"/>
                      </a:rPr>
                      <m:t>)=</m:t>
                    </m:r>
                    <m:r>
                      <a:rPr lang="pt-BR" sz="2000" i="1" dirty="0" smtClean="0">
                        <a:latin typeface="Cambria Math" panose="02040503050406030204" pitchFamily="18" charset="0"/>
                        <a:ea typeface="Cambria Math"/>
                      </a:rPr>
                      <m:t>h</m:t>
                    </m:r>
                    <m:r>
                      <a:rPr lang="pt-BR" sz="2000" i="1" dirty="0" smtClean="0">
                        <a:latin typeface="Cambria Math" panose="02040503050406030204" pitchFamily="18" charset="0"/>
                        <a:ea typeface="Cambria Math"/>
                      </a:rPr>
                      <m:t>(</m:t>
                    </m:r>
                    <m:r>
                      <a:rPr lang="pt-BR" sz="2000" i="1" dirty="0" smtClean="0">
                        <a:latin typeface="Cambria Math" panose="02040503050406030204" pitchFamily="18" charset="0"/>
                        <a:ea typeface="Cambria Math"/>
                      </a:rPr>
                      <m:t>𝜖</m:t>
                    </m:r>
                    <m:r>
                      <a:rPr lang="pt-BR" sz="2000" i="1" dirty="0" smtClean="0">
                        <a:latin typeface="Cambria Math" panose="02040503050406030204" pitchFamily="18" charset="0"/>
                        <a:ea typeface="Cambria Math"/>
                      </a:rPr>
                      <m:t>); </m:t>
                    </m:r>
                  </m:oMath>
                </a14:m>
                <a:endParaRPr lang="pt-BR" sz="2000" dirty="0"/>
              </a:p>
              <a:p>
                <a:pPr lvl="1" algn="just"/>
                <a:endParaRPr lang="pt-BR" sz="2300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5496" y="1988840"/>
                <a:ext cx="8568952" cy="2592288"/>
              </a:xfrm>
              <a:blipFill>
                <a:blip r:embed="rId2"/>
                <a:stretch>
                  <a:fillRect t="-1647" r="-106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16306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745288" cy="864096"/>
          </a:xfrm>
        </p:spPr>
        <p:txBody>
          <a:bodyPr/>
          <a:lstStyle/>
          <a:p>
            <a:r>
              <a:rPr lang="pt-BR" b="1" dirty="0"/>
              <a:t>observação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/>
              <a:t>O esboço do gráfico de uma função requer um estudo detalhado do comportamento desta função, que envolve basicamente os itens:</a:t>
            </a:r>
          </a:p>
          <a:p>
            <a:pPr algn="just"/>
            <a:endParaRPr lang="pt-BR" dirty="0"/>
          </a:p>
          <a:p>
            <a:pPr lvl="1"/>
            <a:r>
              <a:rPr lang="pt-BR" dirty="0"/>
              <a:t>Domínio da função</a:t>
            </a:r>
          </a:p>
          <a:p>
            <a:pPr lvl="1"/>
            <a:r>
              <a:rPr lang="pt-BR" b="1" dirty="0">
                <a:solidFill>
                  <a:srgbClr val="FF0000"/>
                </a:solidFill>
              </a:rPr>
              <a:t>Pontos de descontinuidade</a:t>
            </a:r>
          </a:p>
          <a:p>
            <a:pPr lvl="1"/>
            <a:r>
              <a:rPr lang="pt-BR" dirty="0"/>
              <a:t>Intervalos de crescimento e decrescimento</a:t>
            </a:r>
          </a:p>
          <a:p>
            <a:pPr lvl="1"/>
            <a:r>
              <a:rPr lang="pt-BR" b="1" dirty="0">
                <a:solidFill>
                  <a:srgbClr val="FF0000"/>
                </a:solidFill>
              </a:rPr>
              <a:t>Pontos de máximo e mínimo</a:t>
            </a:r>
          </a:p>
          <a:p>
            <a:pPr lvl="1"/>
            <a:r>
              <a:rPr lang="pt-BR" dirty="0"/>
              <a:t>Concavidade</a:t>
            </a:r>
          </a:p>
          <a:p>
            <a:pPr lvl="1"/>
            <a:r>
              <a:rPr lang="pt-BR" b="1" dirty="0">
                <a:solidFill>
                  <a:srgbClr val="FF0000"/>
                </a:solidFill>
              </a:rPr>
              <a:t>Pontos de inflexão</a:t>
            </a:r>
          </a:p>
          <a:p>
            <a:pPr lvl="1"/>
            <a:r>
              <a:rPr lang="pt-BR" dirty="0"/>
              <a:t>Assíntotas da função</a:t>
            </a:r>
          </a:p>
        </p:txBody>
      </p:sp>
    </p:spTree>
    <p:extLst>
      <p:ext uri="{BB962C8B-B14F-4D97-AF65-F5344CB8AC3E}">
        <p14:creationId xmlns:p14="http://schemas.microsoft.com/office/powerpoint/2010/main" val="29745758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Fase </a:t>
            </a:r>
            <a:r>
              <a:rPr lang="pt-BR" dirty="0" err="1"/>
              <a:t>ii</a:t>
            </a:r>
            <a:r>
              <a:rPr lang="pt-BR" dirty="0"/>
              <a:t>: refinamento da raiz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251520" y="1600200"/>
            <a:ext cx="8568952" cy="4925144"/>
          </a:xfrm>
        </p:spPr>
        <p:txBody>
          <a:bodyPr>
            <a:noAutofit/>
          </a:bodyPr>
          <a:lstStyle/>
          <a:p>
            <a:pPr lvl="1"/>
            <a:r>
              <a:rPr lang="pt-BR" sz="2700" dirty="0"/>
              <a:t>Veremos agora vários métodos de refinamento de raiz</a:t>
            </a:r>
          </a:p>
          <a:p>
            <a:pPr lvl="2"/>
            <a:endParaRPr lang="pt-BR" sz="2400" dirty="0"/>
          </a:p>
          <a:p>
            <a:pPr lvl="2"/>
            <a:r>
              <a:rPr lang="pt-BR" sz="2700" dirty="0"/>
              <a:t>Método da bisseção</a:t>
            </a:r>
          </a:p>
          <a:p>
            <a:pPr lvl="2"/>
            <a:endParaRPr lang="pt-BR" sz="2700" dirty="0"/>
          </a:p>
          <a:p>
            <a:pPr lvl="2"/>
            <a:r>
              <a:rPr lang="pt-BR" sz="2700" dirty="0"/>
              <a:t>Método do ponto fixo</a:t>
            </a:r>
          </a:p>
          <a:p>
            <a:pPr lvl="1"/>
            <a:endParaRPr lang="pt-BR" sz="2700" dirty="0"/>
          </a:p>
          <a:p>
            <a:pPr lvl="2"/>
            <a:r>
              <a:rPr lang="pt-BR" sz="2700" dirty="0"/>
              <a:t>Método de Newton</a:t>
            </a:r>
          </a:p>
          <a:p>
            <a:pPr lvl="1"/>
            <a:endParaRPr lang="pt-BR" sz="2700" dirty="0"/>
          </a:p>
          <a:p>
            <a:pPr lvl="2"/>
            <a:r>
              <a:rPr lang="pt-BR" sz="2700" dirty="0"/>
              <a:t>Método da secante</a:t>
            </a:r>
          </a:p>
          <a:p>
            <a:pPr lvl="1"/>
            <a:endParaRPr lang="pt-BR" sz="2700" dirty="0"/>
          </a:p>
          <a:p>
            <a:endParaRPr lang="pt-BR" sz="2700" dirty="0"/>
          </a:p>
          <a:p>
            <a:endParaRPr lang="pt-BR" sz="2700" dirty="0"/>
          </a:p>
        </p:txBody>
      </p:sp>
    </p:spTree>
    <p:extLst>
      <p:ext uri="{BB962C8B-B14F-4D97-AF65-F5344CB8AC3E}">
        <p14:creationId xmlns:p14="http://schemas.microsoft.com/office/powerpoint/2010/main" val="9798153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467544" y="836712"/>
            <a:ext cx="7992888" cy="5904656"/>
            <a:chOff x="467544" y="836712"/>
            <a:chExt cx="7992888" cy="6048672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1137251"/>
              <a:ext cx="7776864" cy="5748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tângulo 3"/>
            <p:cNvSpPr/>
            <p:nvPr/>
          </p:nvSpPr>
          <p:spPr>
            <a:xfrm>
              <a:off x="467544" y="836712"/>
              <a:ext cx="1368152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457200" y="-27384"/>
            <a:ext cx="7467600" cy="864096"/>
          </a:xfrm>
        </p:spPr>
        <p:txBody>
          <a:bodyPr/>
          <a:lstStyle/>
          <a:p>
            <a:r>
              <a:rPr lang="pt-BR" dirty="0"/>
              <a:t>Funcionamento dos métodos</a:t>
            </a:r>
          </a:p>
        </p:txBody>
      </p:sp>
    </p:spTree>
    <p:extLst>
      <p:ext uri="{BB962C8B-B14F-4D97-AF65-F5344CB8AC3E}">
        <p14:creationId xmlns:p14="http://schemas.microsoft.com/office/powerpoint/2010/main" val="39156794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Método da bissecção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algn="just"/>
                <a:r>
                  <a:rPr lang="pt-BR" dirty="0"/>
                  <a:t>Seja a função </a:t>
                </a:r>
                <a:r>
                  <a:rPr lang="pt-BR" b="1" dirty="0">
                    <a:solidFill>
                      <a:srgbClr val="FF0000"/>
                    </a:solidFill>
                  </a:rPr>
                  <a:t>f(x) contínua</a:t>
                </a:r>
                <a:r>
                  <a:rPr lang="pt-BR" dirty="0"/>
                  <a:t> no </a:t>
                </a:r>
                <a:r>
                  <a:rPr lang="pt-BR" b="1" dirty="0">
                    <a:solidFill>
                      <a:srgbClr val="FF0000"/>
                    </a:solidFill>
                  </a:rPr>
                  <a:t>intervalo [a, b] </a:t>
                </a:r>
                <a:r>
                  <a:rPr lang="pt-BR" dirty="0"/>
                  <a:t>tal que </a:t>
                </a:r>
                <a:r>
                  <a:rPr lang="pt-BR" b="1" dirty="0">
                    <a:solidFill>
                      <a:srgbClr val="FF0000"/>
                    </a:solidFill>
                  </a:rPr>
                  <a:t>f(a). f(b) &lt; 0</a:t>
                </a:r>
                <a:r>
                  <a:rPr lang="pt-BR" dirty="0"/>
                  <a:t>. Suponha que exista uma única raiz nesse intervalo.</a:t>
                </a:r>
              </a:p>
              <a:p>
                <a:pPr algn="just"/>
                <a:r>
                  <a:rPr lang="pt-BR" dirty="0"/>
                  <a:t>O método da bissecção consiste na </a:t>
                </a:r>
                <a:r>
                  <a:rPr lang="pt-BR" b="1" dirty="0">
                    <a:solidFill>
                      <a:srgbClr val="FF0000"/>
                    </a:solidFill>
                  </a:rPr>
                  <a:t>redução sistemática do comprimento do intervalo que contém a raiz  ao meio</a:t>
                </a:r>
                <a:r>
                  <a:rPr lang="pt-BR" dirty="0"/>
                  <a:t>, até que a precisão desejada seja atingida, de acordo com algum critério de parada.</a:t>
                </a:r>
              </a:p>
              <a:p>
                <a:pPr algn="just"/>
                <a:endParaRPr lang="pt-BR" dirty="0"/>
              </a:p>
              <a:p>
                <a:pPr algn="just"/>
                <a:r>
                  <a:rPr lang="pt-BR" dirty="0"/>
                  <a:t>Para o método da bissecção o critério de parada é, em geral,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t-B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𝒃</m:t>
                        </m:r>
                        <m:r>
                          <a:rPr lang="pt-BR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 −</m:t>
                        </m:r>
                        <m:r>
                          <a:rPr lang="pt-BR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𝒂</m:t>
                        </m:r>
                      </m:e>
                    </m:d>
                    <m:r>
                      <a:rPr lang="pt-BR" b="1" i="1" smtClean="0">
                        <a:solidFill>
                          <a:srgbClr val="FF0000"/>
                        </a:solidFill>
                        <a:latin typeface="Cambria Math"/>
                      </a:rPr>
                      <m:t>&lt; </m:t>
                    </m:r>
                    <m:r>
                      <a:rPr lang="pt-BR" b="1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𝝐</m:t>
                    </m:r>
                  </m:oMath>
                </a14:m>
                <a:r>
                  <a:rPr lang="pt-BR" b="1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327" t="-1001" r="-12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87959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7504" y="188640"/>
                <a:ext cx="5328592" cy="1844824"/>
              </a:xfrm>
            </p:spPr>
            <p:txBody>
              <a:bodyPr/>
              <a:lstStyle/>
              <a:p>
                <a:r>
                  <a:rPr lang="pt-BR" dirty="0"/>
                  <a:t>A função de iteração é dada por: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𝑏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:r>
                  <a:rPr lang="pt-BR" dirty="0"/>
                  <a:t>   e graficamente:</a:t>
                </a:r>
                <a:endParaRPr lang="pt-BR" b="0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7504" y="188640"/>
                <a:ext cx="5328592" cy="1844824"/>
              </a:xfrm>
              <a:blipFill>
                <a:blip r:embed="rId2"/>
                <a:stretch>
                  <a:fillRect l="-572" t="-264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88" t="12980" r="26828" b="8002"/>
          <a:stretch/>
        </p:blipFill>
        <p:spPr bwMode="auto">
          <a:xfrm>
            <a:off x="107505" y="2564904"/>
            <a:ext cx="4680520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ço Reservado para Conteúdo 2"/>
              <p:cNvSpPr txBox="1">
                <a:spLocks/>
              </p:cNvSpPr>
              <p:nvPr/>
            </p:nvSpPr>
            <p:spPr>
              <a:xfrm>
                <a:off x="5050837" y="836712"/>
                <a:ext cx="3841643" cy="5760640"/>
              </a:xfrm>
              <a:prstGeom prst="rect">
                <a:avLst/>
              </a:prstGeom>
            </p:spPr>
            <p:txBody>
              <a:bodyPr vert="horz">
                <a:noAutofit/>
              </a:bodyPr>
              <a:lstStyle>
                <a:lvl1pPr marL="274320" indent="-274320" algn="l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/>
                  <a:buChar char="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shade val="75000"/>
                    </a:schemeClr>
                  </a:buClr>
                  <a:buSzPct val="60000"/>
                  <a:buFont typeface="Wingdings"/>
                  <a:buChar char="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8872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tint val="60000"/>
                    </a:schemeClr>
                  </a:buClr>
                  <a:buSzPct val="60000"/>
                  <a:buFont typeface="Wingdings"/>
                  <a:buChar char="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182880" algn="l" rtl="0" eaLnBrk="1" latinLnBrk="0" hangingPunct="1">
                  <a:spcBef>
                    <a:spcPct val="20000"/>
                  </a:spcBef>
                  <a:buClr>
                    <a:schemeClr val="accent2">
                      <a:tint val="60000"/>
                    </a:schemeClr>
                  </a:buClr>
                  <a:buSzPct val="68000"/>
                  <a:buFont typeface="Wingdings 2"/>
                  <a:buChar char="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18288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0"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01168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tint val="60000"/>
                    </a:schemeClr>
                  </a:buClr>
                  <a:buSzPct val="60000"/>
                  <a:buFont typeface="Wingdings"/>
                  <a:buChar char=""/>
                  <a:defRPr kumimoji="0"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286000" indent="-18288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0" sz="1400" kern="1200" cap="small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56032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shade val="75000"/>
                    </a:schemeClr>
                  </a:buClr>
                  <a:buChar char="•"/>
                  <a:defRPr kumimoji="0"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pt-BR" sz="1500" dirty="0"/>
                  <a:t>k=0  </a:t>
                </a:r>
              </a:p>
              <a:p>
                <a:pPr marL="0" indent="0">
                  <a:buNone/>
                </a:pPr>
                <a:r>
                  <a:rPr lang="pt-BR" sz="1500" dirty="0"/>
                  <a:t>f(a)  &lt; 0</a:t>
                </a:r>
              </a:p>
              <a:p>
                <a:pPr marL="0" indent="0">
                  <a:buNone/>
                </a:pPr>
                <a:r>
                  <a:rPr lang="pt-BR" sz="1500" dirty="0"/>
                  <a:t>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5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sz="15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1500" dirty="0"/>
                  <a:t>) &gt; 0	</a:t>
                </a:r>
              </a:p>
              <a:p>
                <a:pPr marL="0" indent="0">
                  <a:buNone/>
                </a:pPr>
                <a:r>
                  <a:rPr lang="pt-BR" sz="1500" dirty="0"/>
                  <a:t>f(a). 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50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sz="150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1500" dirty="0"/>
                  <a:t>) &lt; 0 =&gt;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5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/>
                    </m:sSub>
                  </m:oMath>
                </a14:m>
                <a:r>
                  <a:rPr lang="pt-BR" sz="1500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50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sz="15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1500" dirty="0"/>
                  <a:t>	</a:t>
                </a:r>
              </a:p>
              <a:p>
                <a:pPr marL="0" indent="0">
                  <a:buFont typeface="Wingdings"/>
                  <a:buNone/>
                </a:pPr>
                <a:endParaRPr lang="pt-BR" sz="1500" dirty="0"/>
              </a:p>
            </p:txBody>
          </p:sp>
        </mc:Choice>
        <mc:Fallback xmlns="">
          <p:sp>
            <p:nvSpPr>
              <p:cNvPr id="4" name="Espaço Reservado para Conteú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837" y="836712"/>
                <a:ext cx="3841643" cy="5760640"/>
              </a:xfrm>
              <a:prstGeom prst="rect">
                <a:avLst/>
              </a:prstGeom>
              <a:blipFill>
                <a:blip r:embed="rId4"/>
                <a:stretch>
                  <a:fillRect l="-635" t="-10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2"/>
              <p:cNvSpPr txBox="1">
                <a:spLocks/>
              </p:cNvSpPr>
              <p:nvPr/>
            </p:nvSpPr>
            <p:spPr>
              <a:xfrm>
                <a:off x="5050837" y="836712"/>
                <a:ext cx="3841643" cy="5760640"/>
              </a:xfrm>
              <a:prstGeom prst="rect">
                <a:avLst/>
              </a:prstGeom>
            </p:spPr>
            <p:txBody>
              <a:bodyPr vert="horz">
                <a:noAutofit/>
              </a:bodyPr>
              <a:lstStyle>
                <a:lvl1pPr marL="274320" indent="-274320" algn="l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/>
                  <a:buChar char="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shade val="75000"/>
                    </a:schemeClr>
                  </a:buClr>
                  <a:buSzPct val="60000"/>
                  <a:buFont typeface="Wingdings"/>
                  <a:buChar char="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8872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tint val="60000"/>
                    </a:schemeClr>
                  </a:buClr>
                  <a:buSzPct val="60000"/>
                  <a:buFont typeface="Wingdings"/>
                  <a:buChar char="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182880" algn="l" rtl="0" eaLnBrk="1" latinLnBrk="0" hangingPunct="1">
                  <a:spcBef>
                    <a:spcPct val="20000"/>
                  </a:spcBef>
                  <a:buClr>
                    <a:schemeClr val="accent2">
                      <a:tint val="60000"/>
                    </a:schemeClr>
                  </a:buClr>
                  <a:buSzPct val="68000"/>
                  <a:buFont typeface="Wingdings 2"/>
                  <a:buChar char="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18288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0"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01168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tint val="60000"/>
                    </a:schemeClr>
                  </a:buClr>
                  <a:buSzPct val="60000"/>
                  <a:buFont typeface="Wingdings"/>
                  <a:buChar char=""/>
                  <a:defRPr kumimoji="0"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286000" indent="-18288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0" sz="1400" kern="1200" cap="small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56032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shade val="75000"/>
                    </a:schemeClr>
                  </a:buClr>
                  <a:buChar char="•"/>
                  <a:defRPr kumimoji="0"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pt-BR" sz="1500" dirty="0"/>
                  <a:t>k=0  </a:t>
                </a:r>
              </a:p>
              <a:p>
                <a:pPr marL="0" indent="0">
                  <a:buNone/>
                </a:pPr>
                <a:r>
                  <a:rPr lang="pt-BR" sz="1500" dirty="0"/>
                  <a:t>f(a)  &lt; 0</a:t>
                </a:r>
              </a:p>
              <a:p>
                <a:pPr marL="0" indent="0">
                  <a:buNone/>
                </a:pPr>
                <a:r>
                  <a:rPr lang="pt-BR" sz="1500" dirty="0"/>
                  <a:t>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5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sz="15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1500" dirty="0"/>
                  <a:t>) &gt; 0	</a:t>
                </a:r>
              </a:p>
              <a:p>
                <a:pPr marL="0" indent="0">
                  <a:buNone/>
                </a:pPr>
                <a:r>
                  <a:rPr lang="pt-BR" sz="1500" dirty="0"/>
                  <a:t>f(a). 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50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sz="150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1500" dirty="0"/>
                  <a:t>) &lt; 0 =&gt;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5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/>
                    </m:sSub>
                  </m:oMath>
                </a14:m>
                <a:r>
                  <a:rPr lang="pt-BR" sz="1500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50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sz="15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1500" dirty="0"/>
                  <a:t>	</a:t>
                </a:r>
              </a:p>
              <a:p>
                <a:pPr marL="0" indent="0">
                  <a:buFont typeface="Wingdings"/>
                  <a:buNone/>
                </a:pPr>
                <a:endParaRPr lang="pt-BR" sz="1500" dirty="0"/>
              </a:p>
              <a:p>
                <a:pPr marL="0" indent="0">
                  <a:buNone/>
                </a:pPr>
                <a:r>
                  <a:rPr lang="pt-BR" sz="1500" dirty="0"/>
                  <a:t>k=1</a:t>
                </a:r>
              </a:p>
              <a:p>
                <a:pPr marL="0" indent="0">
                  <a:buNone/>
                </a:pPr>
                <a:r>
                  <a:rPr lang="pt-BR" sz="1500" dirty="0"/>
                  <a:t>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5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sz="15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500" dirty="0"/>
                  <a:t>) &lt; 0</a:t>
                </a:r>
              </a:p>
              <a:p>
                <a:pPr marL="0" indent="0">
                  <a:buFont typeface="Wingdings"/>
                  <a:buNone/>
                </a:pPr>
                <a:r>
                  <a:rPr lang="pt-BR" sz="1500" dirty="0"/>
                  <a:t>f(a)  &lt; 0</a:t>
                </a:r>
              </a:p>
              <a:p>
                <a:pPr marL="0" indent="0">
                  <a:buFont typeface="Wingdings"/>
                  <a:buNone/>
                </a:pPr>
                <a:r>
                  <a:rPr lang="pt-BR" sz="1500" dirty="0"/>
                  <a:t>f(a).f(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50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sz="150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500" dirty="0"/>
                  <a:t>) &gt; 0  =&gt;  a=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50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sz="15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pt-BR" sz="1500" dirty="0"/>
              </a:p>
              <a:p>
                <a:pPr marL="0" indent="0">
                  <a:buFont typeface="Wingdings"/>
                  <a:buNone/>
                </a:pPr>
                <a:endParaRPr lang="pt-BR" sz="1500" dirty="0"/>
              </a:p>
            </p:txBody>
          </p:sp>
        </mc:Choice>
        <mc:Fallback xmlns="">
          <p:sp>
            <p:nvSpPr>
              <p:cNvPr id="5" name="Espaço Reservado para Conteú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837" y="836712"/>
                <a:ext cx="3841643" cy="5760640"/>
              </a:xfrm>
              <a:prstGeom prst="rect">
                <a:avLst/>
              </a:prstGeom>
              <a:blipFill>
                <a:blip r:embed="rId5"/>
                <a:stretch>
                  <a:fillRect l="-635" t="-10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ço Reservado para Conteúdo 2"/>
              <p:cNvSpPr txBox="1">
                <a:spLocks/>
              </p:cNvSpPr>
              <p:nvPr/>
            </p:nvSpPr>
            <p:spPr>
              <a:xfrm>
                <a:off x="5043237" y="836712"/>
                <a:ext cx="3841643" cy="5760640"/>
              </a:xfrm>
              <a:prstGeom prst="rect">
                <a:avLst/>
              </a:prstGeom>
            </p:spPr>
            <p:txBody>
              <a:bodyPr vert="horz">
                <a:noAutofit/>
              </a:bodyPr>
              <a:lstStyle>
                <a:lvl1pPr marL="274320" indent="-274320" algn="l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/>
                  <a:buChar char="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shade val="75000"/>
                    </a:schemeClr>
                  </a:buClr>
                  <a:buSzPct val="60000"/>
                  <a:buFont typeface="Wingdings"/>
                  <a:buChar char="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8872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tint val="60000"/>
                    </a:schemeClr>
                  </a:buClr>
                  <a:buSzPct val="60000"/>
                  <a:buFont typeface="Wingdings"/>
                  <a:buChar char="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182880" algn="l" rtl="0" eaLnBrk="1" latinLnBrk="0" hangingPunct="1">
                  <a:spcBef>
                    <a:spcPct val="20000"/>
                  </a:spcBef>
                  <a:buClr>
                    <a:schemeClr val="accent2">
                      <a:tint val="60000"/>
                    </a:schemeClr>
                  </a:buClr>
                  <a:buSzPct val="68000"/>
                  <a:buFont typeface="Wingdings 2"/>
                  <a:buChar char="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18288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0"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01168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tint val="60000"/>
                    </a:schemeClr>
                  </a:buClr>
                  <a:buSzPct val="60000"/>
                  <a:buFont typeface="Wingdings"/>
                  <a:buChar char=""/>
                  <a:defRPr kumimoji="0"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286000" indent="-18288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0" sz="1400" kern="1200" cap="small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56032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shade val="75000"/>
                    </a:schemeClr>
                  </a:buClr>
                  <a:buChar char="•"/>
                  <a:defRPr kumimoji="0"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pt-BR" sz="1500" dirty="0"/>
                  <a:t>k=0  </a:t>
                </a:r>
              </a:p>
              <a:p>
                <a:pPr marL="0" indent="0">
                  <a:buNone/>
                </a:pPr>
                <a:r>
                  <a:rPr lang="pt-BR" sz="1500" dirty="0"/>
                  <a:t>f(a)  &lt; 0</a:t>
                </a:r>
              </a:p>
              <a:p>
                <a:pPr marL="0" indent="0">
                  <a:buNone/>
                </a:pPr>
                <a:r>
                  <a:rPr lang="pt-BR" sz="1500" dirty="0"/>
                  <a:t>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5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sz="15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1500" dirty="0"/>
                  <a:t>) &gt; 0	</a:t>
                </a:r>
              </a:p>
              <a:p>
                <a:pPr marL="0" indent="0">
                  <a:buNone/>
                </a:pPr>
                <a:r>
                  <a:rPr lang="pt-BR" sz="1500" dirty="0"/>
                  <a:t>f(a). 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50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sz="150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1500" dirty="0"/>
                  <a:t>) &lt; 0 =&gt;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5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/>
                    </m:sSub>
                  </m:oMath>
                </a14:m>
                <a:r>
                  <a:rPr lang="pt-BR" sz="1500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50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sz="15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1500" dirty="0"/>
                  <a:t>	</a:t>
                </a:r>
              </a:p>
              <a:p>
                <a:pPr marL="0" indent="0">
                  <a:buFont typeface="Wingdings"/>
                  <a:buNone/>
                </a:pPr>
                <a:endParaRPr lang="pt-BR" sz="1500" dirty="0"/>
              </a:p>
              <a:p>
                <a:pPr marL="0" indent="0">
                  <a:buNone/>
                </a:pPr>
                <a:r>
                  <a:rPr lang="pt-BR" sz="1500" dirty="0"/>
                  <a:t>k=1</a:t>
                </a:r>
              </a:p>
              <a:p>
                <a:pPr marL="0" indent="0">
                  <a:buNone/>
                </a:pPr>
                <a:r>
                  <a:rPr lang="pt-BR" sz="1500" dirty="0"/>
                  <a:t>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5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sz="15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500" dirty="0"/>
                  <a:t>) &lt; 0</a:t>
                </a:r>
              </a:p>
              <a:p>
                <a:pPr marL="0" indent="0">
                  <a:buFont typeface="Wingdings"/>
                  <a:buNone/>
                </a:pPr>
                <a:r>
                  <a:rPr lang="pt-BR" sz="1500" dirty="0"/>
                  <a:t>f(a)  &lt; 0</a:t>
                </a:r>
              </a:p>
              <a:p>
                <a:pPr marL="0" indent="0">
                  <a:buFont typeface="Wingdings"/>
                  <a:buNone/>
                </a:pPr>
                <a:r>
                  <a:rPr lang="pt-BR" sz="1500" dirty="0"/>
                  <a:t>f(a).f(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50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sz="150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500" dirty="0"/>
                  <a:t>) &gt; 0  =&gt;  a=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50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sz="15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pt-BR" sz="1500" dirty="0"/>
              </a:p>
              <a:p>
                <a:pPr marL="0" indent="0">
                  <a:buFont typeface="Wingdings"/>
                  <a:buNone/>
                </a:pPr>
                <a:endParaRPr lang="pt-BR" sz="1500" dirty="0"/>
              </a:p>
              <a:p>
                <a:pPr marL="0" indent="0">
                  <a:buNone/>
                </a:pPr>
                <a:r>
                  <a:rPr lang="pt-BR" sz="1500" dirty="0"/>
                  <a:t>k=2</a:t>
                </a:r>
              </a:p>
              <a:p>
                <a:pPr marL="0" indent="0">
                  <a:buNone/>
                </a:pPr>
                <a:r>
                  <a:rPr lang="pt-BR" sz="1500" dirty="0"/>
                  <a:t>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5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sz="1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sz="1500" dirty="0"/>
                  <a:t>) &lt; 0</a:t>
                </a:r>
              </a:p>
              <a:p>
                <a:pPr marL="0" indent="0">
                  <a:buFont typeface="Wingdings"/>
                  <a:buNone/>
                </a:pPr>
                <a:r>
                  <a:rPr lang="pt-BR" sz="1500" dirty="0"/>
                  <a:t>f(a)  &lt; 0</a:t>
                </a:r>
              </a:p>
              <a:p>
                <a:pPr marL="0" indent="0">
                  <a:buFont typeface="Wingdings"/>
                  <a:buNone/>
                </a:pPr>
                <a:r>
                  <a:rPr lang="pt-BR" sz="1500" dirty="0"/>
                  <a:t>f(a).f(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50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sz="150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sz="1500" dirty="0"/>
                  <a:t>) &gt; 0 =&gt; a=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50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sz="1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sz="1500" dirty="0"/>
              </a:p>
              <a:p>
                <a:pPr marL="0" indent="0">
                  <a:buFont typeface="Wingdings"/>
                  <a:buNone/>
                </a:pPr>
                <a:endParaRPr lang="pt-BR" sz="1500" dirty="0"/>
              </a:p>
              <a:p>
                <a:pPr marL="0" indent="0">
                  <a:buFont typeface="Wingdings"/>
                  <a:buNone/>
                </a:pPr>
                <a:r>
                  <a:rPr lang="pt-BR" sz="1500" dirty="0"/>
                  <a:t>E assim por diante.</a:t>
                </a:r>
              </a:p>
            </p:txBody>
          </p:sp>
        </mc:Choice>
        <mc:Fallback xmlns="">
          <p:sp>
            <p:nvSpPr>
              <p:cNvPr id="6" name="Espaço Reservado para Conteú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237" y="836712"/>
                <a:ext cx="3841643" cy="5760640"/>
              </a:xfrm>
              <a:prstGeom prst="rect">
                <a:avLst/>
              </a:prstGeom>
              <a:blipFill>
                <a:blip r:embed="rId6"/>
                <a:stretch>
                  <a:fillRect l="-635" t="-10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72471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88776" y="260648"/>
                <a:ext cx="7467600" cy="6408712"/>
              </a:xfrm>
            </p:spPr>
            <p:txBody>
              <a:bodyPr/>
              <a:lstStyle/>
              <a:p>
                <a:r>
                  <a:rPr lang="pt-BR" dirty="0"/>
                  <a:t>Zeros de funções:  </a:t>
                </a:r>
                <a:r>
                  <a:rPr lang="pt-BR" u="sng" dirty="0"/>
                  <a:t>Método da Bissecção </a:t>
                </a:r>
              </a:p>
              <a:p>
                <a:pPr marL="0" indent="0">
                  <a:buNone/>
                </a:pPr>
                <a:r>
                  <a:rPr lang="pt-BR" u="sng" dirty="0"/>
                  <a:t>Algoritmo</a:t>
                </a:r>
              </a:p>
              <a:p>
                <a:pPr marL="0" indent="0">
                  <a:buNone/>
                </a:pPr>
                <a:r>
                  <a:rPr lang="pt-BR" dirty="0"/>
                  <a:t>	Dados f(x), </a:t>
                </a:r>
                <a:r>
                  <a:rPr lang="pt-BR" i="1" dirty="0"/>
                  <a:t>a </a:t>
                </a:r>
                <a:r>
                  <a:rPr lang="pt-BR" dirty="0"/>
                  <a:t>e </a:t>
                </a:r>
                <a:r>
                  <a:rPr lang="pt-BR" i="1" dirty="0"/>
                  <a:t>b</a:t>
                </a:r>
                <a:r>
                  <a:rPr lang="pt-BR" dirty="0"/>
                  <a:t> tais que f(</a:t>
                </a:r>
                <a:r>
                  <a:rPr lang="pt-BR" i="1" dirty="0"/>
                  <a:t>a)</a:t>
                </a:r>
                <a:r>
                  <a:rPr lang="pt-BR" dirty="0"/>
                  <a:t>.f(</a:t>
                </a:r>
                <a:r>
                  <a:rPr lang="pt-BR" i="1" dirty="0"/>
                  <a:t>b)</a:t>
                </a:r>
                <a:r>
                  <a:rPr lang="pt-BR" dirty="0"/>
                  <a:t> &lt; 0 e </a:t>
                </a:r>
                <a:r>
                  <a:rPr lang="el-GR" dirty="0"/>
                  <a:t>ε</a:t>
                </a:r>
                <a:r>
                  <a:rPr lang="pt-BR" dirty="0"/>
                  <a:t>.</a:t>
                </a:r>
              </a:p>
              <a:p>
                <a:pPr marL="0" indent="0">
                  <a:buNone/>
                </a:pPr>
                <a:r>
                  <a:rPr lang="pt-BR" dirty="0"/>
                  <a:t>k=0</a:t>
                </a:r>
              </a:p>
              <a:p>
                <a:pPr marL="0" indent="0">
                  <a:buNone/>
                </a:pPr>
                <a:r>
                  <a:rPr lang="pt-BR" dirty="0"/>
                  <a:t> Enquanto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|</m:t>
                    </m:r>
                    <m:r>
                      <a:rPr lang="pt-BR" b="0" i="1" smtClean="0">
                        <a:latin typeface="Cambria Math"/>
                      </a:rPr>
                      <m:t>𝑏</m:t>
                    </m:r>
                    <m:r>
                      <a:rPr lang="pt-BR" b="0" i="1" smtClean="0">
                        <a:latin typeface="Cambria Math"/>
                      </a:rPr>
                      <m:t> −</m:t>
                    </m:r>
                    <m:r>
                      <a:rPr lang="pt-BR" b="0" i="1" smtClean="0">
                        <a:latin typeface="Cambria Math"/>
                      </a:rPr>
                      <m:t>𝑎</m:t>
                    </m:r>
                    <m:r>
                      <a:rPr lang="pt-BR" b="0" i="1" smtClean="0">
                        <a:latin typeface="Cambria Math"/>
                      </a:rPr>
                      <m:t> |&gt;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𝜀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,</m:t>
                    </m:r>
                  </m:oMath>
                </a14:m>
                <a:r>
                  <a:rPr lang="pt-BR" dirty="0"/>
                  <a:t> faça </a:t>
                </a:r>
              </a:p>
              <a:p>
                <a:pPr marL="0" indent="0">
                  <a:buNone/>
                </a:pPr>
                <a:r>
                  <a:rPr lang="pt-BR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/>
                          </a:rPr>
                          <m:t>𝑎</m:t>
                        </m:r>
                        <m:r>
                          <a:rPr lang="pt-BR" b="0" i="1" smtClean="0">
                            <a:latin typeface="Cambria Math"/>
                          </a:rPr>
                          <m:t>+</m:t>
                        </m:r>
                        <m:r>
                          <a:rPr lang="pt-BR" b="0" i="1" smtClean="0">
                            <a:latin typeface="Cambria Math"/>
                          </a:rPr>
                          <m:t>𝑏</m:t>
                        </m:r>
                      </m:num>
                      <m:den>
                        <m:r>
                          <a:rPr lang="pt-BR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pt-BR" b="0" dirty="0"/>
              </a:p>
              <a:p>
                <a:pPr marL="0" indent="0">
                  <a:buNone/>
                </a:pPr>
                <a:r>
                  <a:rPr lang="pt-BR" dirty="0"/>
                  <a:t> 	Se f(</a:t>
                </a:r>
                <a:r>
                  <a:rPr lang="pt-BR" i="1" dirty="0"/>
                  <a:t>a)</a:t>
                </a:r>
                <a:r>
                  <a:rPr lang="pt-BR" dirty="0"/>
                  <a:t>*f(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i="1" dirty="0"/>
                  <a:t>) &gt; 0, </a:t>
                </a:r>
                <a:r>
                  <a:rPr lang="pt-BR" dirty="0"/>
                  <a:t>então</a:t>
                </a:r>
              </a:p>
              <a:p>
                <a:pPr marL="0" indent="0">
                  <a:buNone/>
                </a:pPr>
                <a:r>
                  <a:rPr lang="pt-BR" b="0" dirty="0"/>
                  <a:t>		a=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pt-BR" b="0" dirty="0"/>
              </a:p>
              <a:p>
                <a:pPr marL="0" indent="0">
                  <a:buNone/>
                </a:pPr>
                <a:r>
                  <a:rPr lang="pt-BR" dirty="0"/>
                  <a:t>	senão </a:t>
                </a:r>
              </a:p>
              <a:p>
                <a:pPr marL="0" indent="0">
                  <a:buNone/>
                </a:pPr>
                <a:r>
                  <a:rPr lang="pt-BR" b="0" dirty="0"/>
                  <a:t>		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𝑏</m:t>
                    </m:r>
                    <m:r>
                      <a:rPr lang="pt-B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pt-BR" b="0" dirty="0"/>
              </a:p>
              <a:p>
                <a:pPr marL="0" indent="0">
                  <a:buNone/>
                </a:pPr>
                <a:r>
                  <a:rPr lang="pt-BR" dirty="0"/>
                  <a:t>	</a:t>
                </a:r>
                <a:r>
                  <a:rPr lang="pt-BR" dirty="0" err="1"/>
                  <a:t>fim-se</a:t>
                </a:r>
                <a:r>
                  <a:rPr lang="pt-BR" dirty="0"/>
                  <a:t> </a:t>
                </a:r>
              </a:p>
              <a:p>
                <a:pPr marL="0" indent="0">
                  <a:buNone/>
                </a:pPr>
                <a:r>
                  <a:rPr lang="pt-BR" b="0" dirty="0"/>
                  <a:t>	k=k+1</a:t>
                </a:r>
              </a:p>
              <a:p>
                <a:pPr marL="0" indent="0">
                  <a:buNone/>
                </a:pPr>
                <a:r>
                  <a:rPr lang="pt-BR" dirty="0"/>
                  <a:t>Fim- Enquanto</a:t>
                </a:r>
              </a:p>
              <a:p>
                <a:pPr marL="0" indent="0">
                  <a:buNone/>
                </a:pPr>
                <a:r>
                  <a:rPr lang="pt-BR" b="0" dirty="0"/>
                  <a:t>Retorna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pt-BR" b="0" dirty="0"/>
              </a:p>
              <a:p>
                <a:pPr marL="0" indent="0">
                  <a:buNone/>
                </a:pPr>
                <a:endParaRPr lang="pt-BR" b="0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88776" y="260648"/>
                <a:ext cx="7467600" cy="6408712"/>
              </a:xfrm>
              <a:blipFill rotWithShape="1">
                <a:blip r:embed="rId2"/>
                <a:stretch>
                  <a:fillRect l="-1224" t="-761" b="-1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705821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44624"/>
            <a:ext cx="7467600" cy="936104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Ilustração: equilíbrio de mecanismos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76252"/>
            <a:ext cx="7776864" cy="4977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95989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51520" y="476672"/>
                <a:ext cx="8712968" cy="5925272"/>
              </a:xfrm>
            </p:spPr>
            <p:txBody>
              <a:bodyPr/>
              <a:lstStyle/>
              <a:p>
                <a:r>
                  <a:rPr lang="pt-BR" b="1" dirty="0">
                    <a:solidFill>
                      <a:srgbClr val="FF0000"/>
                    </a:solidFill>
                  </a:rPr>
                  <a:t>Exercício</a:t>
                </a:r>
                <a:r>
                  <a:rPr lang="pt-BR" dirty="0"/>
                  <a:t>: encontre as raízes da função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pt-BR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pt-BR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pt-BR" b="0" i="1" smtClean="0">
                        <a:latin typeface="Cambria Math"/>
                      </a:rPr>
                      <m:t>−9</m:t>
                    </m:r>
                    <m:r>
                      <a:rPr lang="pt-BR" b="0" i="1" smtClean="0">
                        <a:latin typeface="Cambria Math"/>
                      </a:rPr>
                      <m:t>𝑥</m:t>
                    </m:r>
                    <m:r>
                      <a:rPr lang="pt-BR" b="0" i="1" smtClean="0">
                        <a:latin typeface="Cambria Math"/>
                      </a:rPr>
                      <m:t>+3</m:t>
                    </m:r>
                  </m:oMath>
                </a14:m>
                <a:r>
                  <a:rPr lang="pt-BR" dirty="0"/>
                  <a:t> nos intervalos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/>
                          </a:rPr>
                          <m:t>−4,−3</m:t>
                        </m:r>
                      </m:e>
                    </m:d>
                    <m:r>
                      <a:rPr lang="pt-BR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dirty="0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pt-BR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pt-BR" b="0" i="1" dirty="0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dirty="0" smtClean="0">
                            <a:latin typeface="Cambria Math"/>
                          </a:rPr>
                          <m:t> 0,  1</m:t>
                        </m:r>
                      </m:e>
                    </m:d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=[2 , 3]</m:t>
                    </m:r>
                  </m:oMath>
                </a14:m>
                <a:r>
                  <a:rPr lang="pt-BR" dirty="0"/>
                  <a:t>, com precisão menor ou igual a </a:t>
                </a:r>
                <a:r>
                  <a:rPr lang="el-GR" dirty="0"/>
                  <a:t>ε</a:t>
                </a:r>
                <a:r>
                  <a:rPr lang="pt-BR" dirty="0"/>
                  <a:t>= 0.05.  ( 4 casas decimais)</a:t>
                </a:r>
              </a:p>
              <a:p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Resposta:  As raízes aproximadas da f(x) </a:t>
                </a:r>
                <a:r>
                  <a:rPr lang="pt-BR"/>
                  <a:t>são: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−3.1407</m:t>
                      </m:r>
                    </m:oMath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0.3282</m:t>
                      </m:r>
                    </m:oMath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2.8281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51520" y="476672"/>
                <a:ext cx="8712968" cy="5925272"/>
              </a:xfrm>
              <a:blipFill rotWithShape="1">
                <a:blip r:embed="rId2"/>
                <a:stretch>
                  <a:fillRect l="-1049" t="-823" r="-10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3439923"/>
      </p:ext>
    </p:extLst>
  </p:cSld>
  <p:clrMapOvr>
    <a:masterClrMapping/>
  </p:clrMapOvr>
  <p:transition spd="slow">
    <p:wip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476672"/>
                <a:ext cx="7467600" cy="626469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Note que dado o intervalo inicial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𝑑</m:t>
                    </m:r>
                    <m:r>
                      <a:rPr lang="pt-BR" b="0" i="1" smtClean="0">
                        <a:latin typeface="Cambria Math"/>
                      </a:rPr>
                      <m:t>=| </m:t>
                    </m:r>
                    <m:r>
                      <a:rPr lang="pt-BR" b="0" i="1" smtClean="0">
                        <a:latin typeface="Cambria Math"/>
                      </a:rPr>
                      <m:t>𝑏</m:t>
                    </m:r>
                    <m:r>
                      <a:rPr lang="pt-BR" b="0" i="1" smtClean="0">
                        <a:latin typeface="Cambria Math"/>
                      </a:rPr>
                      <m:t> −</m:t>
                    </m:r>
                    <m:r>
                      <a:rPr lang="pt-BR" b="0" i="1" smtClean="0">
                        <a:latin typeface="Cambria Math"/>
                      </a:rPr>
                      <m:t>𝑎</m:t>
                    </m:r>
                    <m:r>
                      <a:rPr lang="pt-BR" b="0" i="1" smtClean="0">
                        <a:latin typeface="Cambria Math"/>
                      </a:rPr>
                      <m:t>|</m:t>
                    </m:r>
                  </m:oMath>
                </a14:m>
                <a:r>
                  <a:rPr lang="pt-BR" dirty="0"/>
                  <a:t>: </a:t>
                </a:r>
              </a:p>
              <a:p>
                <a:pPr marL="0" indent="0">
                  <a:buNone/>
                </a:pPr>
                <a:r>
                  <a:rPr lang="pt-BR" dirty="0"/>
                  <a:t>	o erro da iteração 1 é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/>
                          </a:rPr>
                          <m:t>𝑑</m:t>
                        </m:r>
                      </m:num>
                      <m:den>
                        <m:r>
                          <a:rPr lang="pt-BR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pt-BR" b="0" dirty="0"/>
              </a:p>
              <a:p>
                <a:pPr marL="0" indent="0">
                  <a:buNone/>
                </a:pPr>
                <a:r>
                  <a:rPr lang="pt-BR" dirty="0"/>
                  <a:t>	</a:t>
                </a:r>
                <a:r>
                  <a:rPr lang="pt-BR" b="0" dirty="0"/>
                  <a:t>o erro da iteração 2 é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/>
                          </a:rPr>
                          <m:t>𝑑</m:t>
                        </m:r>
                      </m:num>
                      <m:den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pt-BR" b="0" dirty="0"/>
              </a:p>
              <a:p>
                <a:pPr marL="0" indent="0">
                  <a:buNone/>
                </a:pPr>
                <a:r>
                  <a:rPr lang="pt-BR" b="0" dirty="0"/>
                  <a:t>	.</a:t>
                </a:r>
                <a:br>
                  <a:rPr lang="pt-BR" b="0" dirty="0"/>
                </a:br>
                <a:r>
                  <a:rPr lang="pt-BR" b="0" dirty="0"/>
                  <a:t>	.</a:t>
                </a:r>
                <a:br>
                  <a:rPr lang="pt-BR" b="0" dirty="0"/>
                </a:br>
                <a:r>
                  <a:rPr lang="pt-BR" b="0" dirty="0"/>
                  <a:t>	</a:t>
                </a:r>
                <a:r>
                  <a:rPr lang="pt-BR" dirty="0"/>
                  <a:t>O erro da iteração n é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/>
                          </a:rPr>
                          <m:t>𝑑</m:t>
                        </m:r>
                      </m:num>
                      <m:den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endParaRPr lang="pt-BR" b="0" dirty="0"/>
              </a:p>
              <a:p>
                <a:pPr marL="0" indent="0">
                  <a:buNone/>
                </a:pPr>
                <a:endParaRPr lang="pt-BR" dirty="0"/>
              </a:p>
              <a:p>
                <a:pPr algn="just"/>
                <a:r>
                  <a:rPr lang="pt-BR" b="0" dirty="0"/>
                  <a:t>Com isso, pode-se calcular quantas iterações serão necessárias para o método da Bissecção atingir uma determinada precisão.</a:t>
                </a:r>
              </a:p>
              <a:p>
                <a:pPr marL="0" indent="0">
                  <a:buNone/>
                </a:pPr>
                <a:br>
                  <a:rPr lang="pt-BR" b="0" dirty="0"/>
                </a:br>
                <a:r>
                  <a:rPr lang="pt-BR" b="0" dirty="0"/>
                  <a:t>	</a:t>
                </a:r>
              </a:p>
              <a:p>
                <a:pPr marL="0" indent="0">
                  <a:buNone/>
                </a:pPr>
                <a:endParaRPr lang="pt-BR" b="0" dirty="0"/>
              </a:p>
              <a:p>
                <a:pPr marL="0" indent="0">
                  <a:buNone/>
                </a:pPr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476672"/>
                <a:ext cx="7467600" cy="6264696"/>
              </a:xfrm>
              <a:blipFill>
                <a:blip r:embed="rId2"/>
                <a:stretch>
                  <a:fillRect l="-327" t="-1362" r="-12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8921733"/>
      </p:ext>
    </p:extLst>
  </p:cSld>
  <p:clrMapOvr>
    <a:masterClrMapping/>
  </p:clrMapOvr>
  <p:transition spd="slow">
    <p:wip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95536" y="188640"/>
                <a:ext cx="8352928" cy="655272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Temos que:</a:t>
                </a:r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𝑑</m:t>
                          </m:r>
                        </m:num>
                        <m:den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r>
                        <a:rPr lang="pt-BR" b="0" i="1" smtClean="0">
                          <a:latin typeface="Cambria Math"/>
                        </a:rPr>
                        <m:t>&lt;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/>
                        </a:rPr>
                        <m:t>ξ</m:t>
                      </m:r>
                      <m:r>
                        <a:rPr lang="pt-BR" b="0" i="1" smtClean="0">
                          <a:latin typeface="Cambria Math"/>
                        </a:rPr>
                        <m:t> ⇒</m:t>
                      </m:r>
                    </m:oMath>
                  </m:oMathPara>
                </a14:m>
                <a:br>
                  <a:rPr lang="pt-BR" b="0" dirty="0"/>
                </a:br>
                <a:endParaRPr lang="pt-BR" b="0" dirty="0"/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𝑑</m:t>
                      </m:r>
                      <m:r>
                        <a:rPr lang="pt-BR" b="0" i="1" smtClean="0">
                          <a:latin typeface="Cambria Math"/>
                        </a:rPr>
                        <m:t>&lt;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.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/>
                        </a:rPr>
                        <m:t>ξ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⇒</m:t>
                      </m:r>
                    </m:oMath>
                  </m:oMathPara>
                </a14:m>
                <a:endParaRPr lang="pt-BR" b="0" dirty="0"/>
              </a:p>
              <a:p>
                <a:pPr marL="365760" lvl="1" indent="0">
                  <a:buNone/>
                </a:pPr>
                <a:endParaRPr lang="pt-BR" b="0" dirty="0"/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&gt;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</a:rPr>
                            <m:t>ξ</m:t>
                          </m:r>
                        </m:den>
                      </m:f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  ⇒</m:t>
                      </m:r>
                    </m:oMath>
                  </m:oMathPara>
                </a14:m>
                <a:endParaRPr lang="pt-BR" b="0" dirty="0"/>
              </a:p>
              <a:p>
                <a:pPr marL="365760" lvl="1" indent="0">
                  <a:buNone/>
                </a:pPr>
                <a:endParaRPr lang="pt-BR" dirty="0"/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&gt;</m:t>
                          </m:r>
                          <m:func>
                            <m:func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𝑑</m:t>
                                      </m:r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pt-BR" i="1">
                                          <a:latin typeface="Cambria Math"/>
                                        </a:rPr>
                                        <m:t>ξ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pt-BR" b="0" i="1" smtClean="0">
                                  <a:latin typeface="Cambria Math"/>
                                </a:rPr>
                                <m:t>  ⇒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pt-BR" b="0" dirty="0"/>
              </a:p>
              <a:p>
                <a:pPr marL="365760" lvl="1" indent="0">
                  <a:buNone/>
                </a:pPr>
                <a:br>
                  <a:rPr lang="pt-BR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𝑛</m:t>
                      </m:r>
                      <m:r>
                        <a:rPr lang="pt-BR" b="0" i="1" smtClean="0">
                          <a:latin typeface="Cambria Math"/>
                        </a:rPr>
                        <m:t>.</m:t>
                      </m:r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pt-BR" b="0" i="1" smtClean="0">
                              <a:latin typeface="Cambria Math"/>
                            </a:rPr>
                            <m:t>2 &gt;</m:t>
                          </m:r>
                          <m:func>
                            <m:func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𝑑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 −</m:t>
                              </m:r>
                              <m:func>
                                <m:func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 b="0" i="0" smtClean="0">
                                      <a:latin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/>
                                    </a:rPr>
                                    <m:t>ξ</m:t>
                                  </m:r>
                                </m:e>
                              </m:func>
                            </m:e>
                          </m:func>
                        </m:e>
                      </m:func>
                      <m:r>
                        <a:rPr lang="pt-BR" b="0" i="1" smtClean="0">
                          <a:latin typeface="Cambria Math"/>
                        </a:rPr>
                        <m:t>  ⇒</m:t>
                      </m:r>
                    </m:oMath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𝑛</m:t>
                      </m:r>
                      <m:r>
                        <a:rPr lang="pt-BR" b="0" i="1" smtClean="0">
                          <a:latin typeface="Cambria Math"/>
                        </a:rPr>
                        <m:t>&gt;</m:t>
                      </m:r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pt-BR" b="0" i="0" smtClean="0">
                              <a:latin typeface="Cambria Math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pt-BR" b="0" i="1" smtClean="0">
                              <a:latin typeface="Cambria Math"/>
                            </a:rPr>
                            <m:t>𝑑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−</m:t>
                          </m:r>
                          <m:func>
                            <m:func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</a:rPr>
                                <m:t>ξ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)/</m:t>
                              </m:r>
                              <m:func>
                                <m:func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 b="0" i="0" smtClean="0">
                                      <a:latin typeface="Cambria Math"/>
                                      <a:ea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e>
                              </m:func>
                            </m:e>
                          </m:func>
                        </m:e>
                      </m:func>
                      <m:r>
                        <a:rPr lang="pt-BR" b="0" i="1" smtClean="0">
                          <a:latin typeface="Cambria Math"/>
                        </a:rPr>
                        <m:t>    ⇒</m:t>
                      </m:r>
                    </m:oMath>
                  </m:oMathPara>
                </a14:m>
                <a:endParaRPr lang="pt-BR" b="0" dirty="0"/>
              </a:p>
              <a:p>
                <a:pPr marL="365760" lvl="1" indent="0">
                  <a:buNone/>
                </a:pPr>
                <a:endParaRPr lang="pt-BR" b="0" dirty="0"/>
              </a:p>
              <a:p>
                <a:pPr marL="365760" lvl="1" indent="0">
                  <a:buNone/>
                </a:pPr>
                <a:r>
                  <a:rPr lang="pt-BR" b="0" dirty="0"/>
                  <a:t>Como  d = | b – a| , logo</a:t>
                </a:r>
              </a:p>
              <a:p>
                <a:pPr marL="365760" lvl="1" indent="0">
                  <a:buNone/>
                </a:pPr>
                <a:endParaRPr lang="pt-BR" b="0" dirty="0"/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/>
                        </a:rPr>
                        <m:t>𝒏</m:t>
                      </m:r>
                      <m:r>
                        <a:rPr lang="pt-BR" b="1" i="1">
                          <a:latin typeface="Cambria Math"/>
                        </a:rPr>
                        <m:t>&gt;</m:t>
                      </m:r>
                      <m:func>
                        <m:func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pt-BR" b="1">
                              <a:latin typeface="Cambria Math"/>
                            </a:rPr>
                            <m:t>(</m:t>
                          </m:r>
                          <m:r>
                            <a:rPr lang="pt-BR" b="1">
                              <a:latin typeface="Cambria Math"/>
                            </a:rPr>
                            <m:t>𝐥𝐨𝐠</m:t>
                          </m:r>
                        </m:fName>
                        <m:e>
                          <m:r>
                            <a:rPr lang="pt-BR" b="1" i="1">
                              <a:latin typeface="Cambria Math"/>
                            </a:rPr>
                            <m:t>(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/>
                                </a:rPr>
                                <m:t>𝒃</m:t>
                              </m:r>
                              <m:r>
                                <a:rPr lang="pt-BR" b="1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b="1" i="1">
                                  <a:latin typeface="Cambria Math"/>
                                </a:rPr>
                                <m:t>𝒂</m:t>
                              </m:r>
                            </m:e>
                          </m:d>
                          <m:r>
                            <a:rPr lang="pt-BR" b="1" i="1">
                              <a:latin typeface="Cambria Math"/>
                            </a:rPr>
                            <m:t>)</m:t>
                          </m:r>
                        </m:e>
                      </m:func>
                      <m:r>
                        <a:rPr lang="pt-BR" b="1" i="1">
                          <a:latin typeface="Cambria Math"/>
                        </a:rPr>
                        <m:t>−</m:t>
                      </m:r>
                      <m:func>
                        <m:func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pt-BR" b="1">
                              <a:latin typeface="Cambria Math"/>
                            </a:rPr>
                            <m:t>𝐥𝐨𝐠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</a:rPr>
                            <m:t>ξ</m:t>
                          </m:r>
                          <m:r>
                            <a:rPr lang="pt-BR" b="1" i="1">
                              <a:latin typeface="Cambria Math"/>
                            </a:rPr>
                            <m:t>)</m:t>
                          </m:r>
                        </m:e>
                      </m:func>
                      <m:r>
                        <a:rPr lang="pt-BR" b="1" i="1">
                          <a:latin typeface="Cambria Math"/>
                        </a:rPr>
                        <m:t>/</m:t>
                      </m:r>
                      <m:func>
                        <m:func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pt-BR" b="1">
                              <a:latin typeface="Cambria Math"/>
                            </a:rPr>
                            <m:t>(</m:t>
                          </m:r>
                          <m:r>
                            <a:rPr lang="pt-BR" b="1">
                              <a:latin typeface="Cambria Math"/>
                            </a:rPr>
                            <m:t>𝐥𝐨𝐠</m:t>
                          </m:r>
                        </m:fName>
                        <m:e>
                          <m:r>
                            <a:rPr lang="pt-BR" b="1" i="1">
                              <a:latin typeface="Cambria Math"/>
                            </a:rPr>
                            <m:t>𝟐</m:t>
                          </m:r>
                          <m:r>
                            <a:rPr lang="pt-BR" b="1" i="1"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pt-BR" b="0" dirty="0"/>
              </a:p>
              <a:p>
                <a:pPr marL="365760" lvl="1" indent="0">
                  <a:buNone/>
                </a:pPr>
                <a:endParaRPr lang="pt-BR" b="1" u="sng" dirty="0"/>
              </a:p>
              <a:p>
                <a:pPr marL="365760" lvl="1" indent="0">
                  <a:buNone/>
                </a:pPr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95536" y="188640"/>
                <a:ext cx="8352928" cy="6552728"/>
              </a:xfrm>
              <a:blipFill>
                <a:blip r:embed="rId2"/>
                <a:stretch>
                  <a:fillRect l="-365" t="-130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3613929"/>
      </p:ext>
    </p:extLst>
  </p:cSld>
  <p:clrMapOvr>
    <a:masterClrMapping/>
  </p:clrMapOvr>
  <p:transition spd="slow">
    <p:wip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79512" y="188640"/>
            <a:ext cx="8568952" cy="2664296"/>
          </a:xfrm>
        </p:spPr>
        <p:txBody>
          <a:bodyPr/>
          <a:lstStyle/>
          <a:p>
            <a:pPr algn="just"/>
            <a:r>
              <a:rPr lang="pt-BR" b="1" dirty="0"/>
              <a:t>Exercício</a:t>
            </a:r>
            <a:r>
              <a:rPr lang="pt-BR" dirty="0"/>
              <a:t>: Para a função do exemplo anterior, a raiz no intervalo [ -4, -3] será obtida com precisão </a:t>
            </a:r>
            <a:r>
              <a:rPr lang="el-GR" dirty="0"/>
              <a:t>ξ</a:t>
            </a:r>
            <a:r>
              <a:rPr lang="pt-BR" dirty="0"/>
              <a:t>= 0.05 após quantas iterações?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marL="0" indent="0" algn="just">
              <a:buNone/>
            </a:pP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67544" y="3789040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Resposta: n =5 </a:t>
            </a:r>
          </a:p>
        </p:txBody>
      </p:sp>
    </p:spTree>
    <p:extLst>
      <p:ext uri="{BB962C8B-B14F-4D97-AF65-F5344CB8AC3E}">
        <p14:creationId xmlns:p14="http://schemas.microsoft.com/office/powerpoint/2010/main" val="3475266453"/>
      </p:ext>
    </p:extLst>
  </p:cSld>
  <p:clrMapOvr>
    <a:masterClrMapping/>
  </p:clrMapOvr>
  <p:transition spd="slow">
    <p:wip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504" y="-27384"/>
            <a:ext cx="8208912" cy="864096"/>
          </a:xfrm>
        </p:spPr>
        <p:txBody>
          <a:bodyPr/>
          <a:lstStyle/>
          <a:p>
            <a:r>
              <a:rPr lang="pt-BR" dirty="0"/>
              <a:t>Implementação em GNU </a:t>
            </a:r>
            <a:r>
              <a:rPr lang="pt-BR" dirty="0" err="1"/>
              <a:t>Octave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07504" y="816096"/>
            <a:ext cx="8568952" cy="6069288"/>
          </a:xfrm>
        </p:spPr>
        <p:txBody>
          <a:bodyPr>
            <a:noAutofit/>
          </a:bodyPr>
          <a:lstStyle/>
          <a:p>
            <a:r>
              <a:rPr lang="pt-BR" sz="1800" dirty="0" err="1"/>
              <a:t>function</a:t>
            </a:r>
            <a:r>
              <a:rPr lang="pt-BR" sz="1800" dirty="0"/>
              <a:t>[</a:t>
            </a:r>
            <a:r>
              <a:rPr lang="pt-BR" sz="1800" dirty="0" err="1"/>
              <a:t>x,iter</a:t>
            </a:r>
            <a:r>
              <a:rPr lang="pt-BR" sz="1800" dirty="0"/>
              <a:t>] = </a:t>
            </a:r>
            <a:r>
              <a:rPr lang="pt-BR" sz="1800" dirty="0" err="1"/>
              <a:t>bisection</a:t>
            </a:r>
            <a:r>
              <a:rPr lang="pt-BR" sz="1800" dirty="0"/>
              <a:t>(</a:t>
            </a:r>
            <a:r>
              <a:rPr lang="pt-BR" sz="1800" dirty="0" err="1"/>
              <a:t>f,a,b,tol</a:t>
            </a:r>
            <a:r>
              <a:rPr lang="pt-BR" sz="1800" dirty="0"/>
              <a:t>)</a:t>
            </a:r>
          </a:p>
          <a:p>
            <a:r>
              <a:rPr lang="pt-BR" sz="1800" dirty="0"/>
              <a:t>iter = 0;</a:t>
            </a:r>
          </a:p>
          <a:p>
            <a:r>
              <a:rPr lang="pt-BR" sz="1800" dirty="0"/>
              <a:t>  x = 0.5*(a + b);</a:t>
            </a:r>
          </a:p>
          <a:p>
            <a:r>
              <a:rPr lang="pt-BR" sz="1800" dirty="0"/>
              <a:t>  </a:t>
            </a:r>
            <a:r>
              <a:rPr lang="pt-BR" sz="1800" dirty="0" err="1"/>
              <a:t>error</a:t>
            </a:r>
            <a:r>
              <a:rPr lang="pt-BR" sz="1800" dirty="0"/>
              <a:t> = </a:t>
            </a:r>
            <a:r>
              <a:rPr lang="pt-BR" sz="1800" dirty="0" err="1"/>
              <a:t>inf</a:t>
            </a:r>
            <a:r>
              <a:rPr lang="pt-BR" sz="1800" dirty="0"/>
              <a:t>;</a:t>
            </a:r>
          </a:p>
          <a:p>
            <a:r>
              <a:rPr lang="pt-BR" sz="1800" dirty="0"/>
              <a:t>  </a:t>
            </a:r>
            <a:r>
              <a:rPr lang="pt-BR" sz="1800" dirty="0" err="1"/>
              <a:t>while</a:t>
            </a:r>
            <a:r>
              <a:rPr lang="pt-BR" sz="1800" dirty="0"/>
              <a:t> </a:t>
            </a:r>
            <a:r>
              <a:rPr lang="pt-BR" sz="1800" dirty="0" err="1"/>
              <a:t>error</a:t>
            </a:r>
            <a:r>
              <a:rPr lang="pt-BR" sz="1800" dirty="0"/>
              <a:t> &gt; </a:t>
            </a:r>
            <a:r>
              <a:rPr lang="pt-BR" sz="1800" dirty="0" err="1"/>
              <a:t>tol</a:t>
            </a:r>
            <a:endParaRPr lang="pt-BR" sz="1800" dirty="0"/>
          </a:p>
          <a:p>
            <a:r>
              <a:rPr lang="pt-BR" sz="1800" dirty="0"/>
              <a:t>    </a:t>
            </a:r>
            <a:r>
              <a:rPr lang="pt-BR" sz="1800" dirty="0" err="1"/>
              <a:t>if</a:t>
            </a:r>
            <a:r>
              <a:rPr lang="pt-BR" sz="1800" dirty="0"/>
              <a:t> f(a)*f(x)&lt;0</a:t>
            </a:r>
          </a:p>
          <a:p>
            <a:r>
              <a:rPr lang="pt-BR" sz="1800" dirty="0"/>
              <a:t>      b = x;</a:t>
            </a:r>
          </a:p>
          <a:p>
            <a:r>
              <a:rPr lang="pt-BR" sz="1800" dirty="0"/>
              <a:t>      </a:t>
            </a:r>
            <a:r>
              <a:rPr lang="pt-BR" sz="1800" dirty="0" err="1"/>
              <a:t>else</a:t>
            </a:r>
            <a:endParaRPr lang="pt-BR" sz="1800" dirty="0"/>
          </a:p>
          <a:p>
            <a:r>
              <a:rPr lang="pt-BR" sz="1800" dirty="0"/>
              <a:t>      a = x;</a:t>
            </a:r>
          </a:p>
          <a:p>
            <a:r>
              <a:rPr lang="pt-BR" sz="1800" dirty="0"/>
              <a:t>      </a:t>
            </a:r>
            <a:r>
              <a:rPr lang="pt-BR" sz="1800" dirty="0" err="1"/>
              <a:t>end</a:t>
            </a:r>
            <a:endParaRPr lang="pt-BR" sz="1800" dirty="0"/>
          </a:p>
          <a:p>
            <a:r>
              <a:rPr lang="pt-BR" sz="1800" dirty="0"/>
              <a:t>      x0 = x;</a:t>
            </a:r>
          </a:p>
          <a:p>
            <a:r>
              <a:rPr lang="pt-BR" sz="1800" dirty="0"/>
              <a:t>      x = 0.5*(</a:t>
            </a:r>
            <a:r>
              <a:rPr lang="pt-BR" sz="1800" dirty="0" err="1"/>
              <a:t>a+b</a:t>
            </a:r>
            <a:r>
              <a:rPr lang="pt-BR" sz="1800" dirty="0"/>
              <a:t>);</a:t>
            </a:r>
          </a:p>
          <a:p>
            <a:r>
              <a:rPr lang="pt-BR" sz="1800" dirty="0"/>
              <a:t>      </a:t>
            </a:r>
            <a:r>
              <a:rPr lang="pt-BR" sz="1800" dirty="0" err="1"/>
              <a:t>error</a:t>
            </a:r>
            <a:r>
              <a:rPr lang="pt-BR" sz="1800" dirty="0"/>
              <a:t> = </a:t>
            </a:r>
            <a:r>
              <a:rPr lang="pt-BR" sz="1800" dirty="0" err="1"/>
              <a:t>abs</a:t>
            </a:r>
            <a:r>
              <a:rPr lang="pt-BR" sz="1800" dirty="0"/>
              <a:t>(x-x0);</a:t>
            </a:r>
          </a:p>
          <a:p>
            <a:r>
              <a:rPr lang="pt-BR" sz="1800" dirty="0"/>
              <a:t>      iter = iter + 1;</a:t>
            </a:r>
          </a:p>
          <a:p>
            <a:r>
              <a:rPr lang="pt-BR" sz="1800" dirty="0"/>
              <a:t>      </a:t>
            </a:r>
            <a:r>
              <a:rPr lang="pt-BR" sz="1800" dirty="0" err="1"/>
              <a:t>fprintf</a:t>
            </a:r>
            <a:r>
              <a:rPr lang="pt-BR" sz="1800" dirty="0"/>
              <a:t>('n = %3d x </a:t>
            </a:r>
            <a:r>
              <a:rPr lang="pt-BR" sz="1800" dirty="0" err="1"/>
              <a:t>error</a:t>
            </a:r>
            <a:r>
              <a:rPr lang="pt-BR" sz="1800" dirty="0"/>
              <a:t> = %f \n', </a:t>
            </a:r>
            <a:r>
              <a:rPr lang="pt-BR" sz="1800" dirty="0" err="1"/>
              <a:t>iter,x,error</a:t>
            </a:r>
            <a:r>
              <a:rPr lang="pt-BR" sz="1800" dirty="0"/>
              <a:t>);</a:t>
            </a:r>
          </a:p>
          <a:p>
            <a:r>
              <a:rPr lang="pt-BR" sz="1800" dirty="0"/>
              <a:t>      </a:t>
            </a:r>
            <a:r>
              <a:rPr lang="pt-BR" sz="1800" dirty="0" err="1"/>
              <a:t>end</a:t>
            </a:r>
            <a:endParaRPr lang="pt-BR" sz="1800" dirty="0"/>
          </a:p>
          <a:p>
            <a:r>
              <a:rPr lang="pt-BR" sz="1800" dirty="0"/>
              <a:t>      </a:t>
            </a:r>
            <a:r>
              <a:rPr lang="pt-BR" sz="1800" dirty="0" err="1"/>
              <a:t>return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6983992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Experimento computacional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pt-BR" dirty="0"/>
                  <a:t>Encontre a raiz da função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−2 </m:t>
                    </m:r>
                  </m:oMath>
                </a14:m>
                <a:r>
                  <a:rPr lang="pt-BR" dirty="0"/>
                  <a:t>em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0,2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/>
              </a:p>
              <a:p>
                <a:endParaRPr lang="pt-BR" dirty="0"/>
              </a:p>
              <a:p>
                <a:r>
                  <a:rPr lang="en-US" dirty="0"/>
                  <a:t>&gt;&gt; a=0.0; b=2.0; </a:t>
                </a:r>
                <a:r>
                  <a:rPr lang="en-US" dirty="0" err="1"/>
                  <a:t>tol</a:t>
                </a:r>
                <a:r>
                  <a:rPr lang="en-US" dirty="0"/>
                  <a:t> = 1.0*10^(-9);</a:t>
                </a:r>
              </a:p>
              <a:p>
                <a:r>
                  <a:rPr lang="en-US" dirty="0"/>
                  <a:t>&gt;&gt; </a:t>
                </a:r>
                <a:r>
                  <a:rPr lang="pt-BR" dirty="0"/>
                  <a:t>f = @(x) x^2-2;</a:t>
                </a:r>
              </a:p>
              <a:p>
                <a:r>
                  <a:rPr lang="pt-BR" dirty="0"/>
                  <a:t>root = </a:t>
                </a:r>
                <a:r>
                  <a:rPr lang="pt-BR" dirty="0" err="1"/>
                  <a:t>bisection</a:t>
                </a:r>
                <a:r>
                  <a:rPr lang="pt-BR" dirty="0"/>
                  <a:t>(</a:t>
                </a:r>
                <a:r>
                  <a:rPr lang="pt-BR" dirty="0" err="1"/>
                  <a:t>f,a,b,tol</a:t>
                </a:r>
                <a:r>
                  <a:rPr lang="pt-BR" dirty="0"/>
                  <a:t>)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327" t="-8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76486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Características do método da bissecção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91264" cy="4873752"/>
          </a:xfrm>
        </p:spPr>
        <p:txBody>
          <a:bodyPr>
            <a:normAutofit lnSpcReduction="10000"/>
          </a:bodyPr>
          <a:lstStyle/>
          <a:p>
            <a:r>
              <a:rPr lang="pt-BR" b="1" dirty="0">
                <a:solidFill>
                  <a:schemeClr val="accent2">
                    <a:lumMod val="75000"/>
                  </a:schemeClr>
                </a:solidFill>
              </a:rPr>
              <a:t>Simples de implementar</a:t>
            </a:r>
          </a:p>
          <a:p>
            <a:endParaRPr lang="pt-BR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pt-BR" b="1" dirty="0">
                <a:solidFill>
                  <a:schemeClr val="accent2">
                    <a:lumMod val="75000"/>
                  </a:schemeClr>
                </a:solidFill>
              </a:rPr>
              <a:t>Seguro e robusto (não falha)</a:t>
            </a:r>
          </a:p>
          <a:p>
            <a:endParaRPr lang="pt-BR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pt-BR" b="1" dirty="0">
                <a:solidFill>
                  <a:schemeClr val="accent2">
                    <a:lumMod val="75000"/>
                  </a:schemeClr>
                </a:solidFill>
              </a:rPr>
              <a:t>Convergência garantida (teorema)</a:t>
            </a:r>
          </a:p>
          <a:p>
            <a:endParaRPr lang="pt-BR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pt-BR" b="1" dirty="0">
                <a:solidFill>
                  <a:schemeClr val="accent2">
                    <a:lumMod val="75000"/>
                  </a:schemeClr>
                </a:solidFill>
              </a:rPr>
              <a:t>Requer apenas a continuidade de f</a:t>
            </a:r>
          </a:p>
          <a:p>
            <a:endParaRPr lang="pt-BR" b="1" dirty="0">
              <a:solidFill>
                <a:srgbClr val="FF0000"/>
              </a:solidFill>
            </a:endParaRPr>
          </a:p>
          <a:p>
            <a:r>
              <a:rPr lang="pt-BR" b="1" dirty="0">
                <a:solidFill>
                  <a:srgbClr val="FF0000"/>
                </a:solidFill>
              </a:rPr>
              <a:t>Convergência extremamente lenta</a:t>
            </a:r>
          </a:p>
          <a:p>
            <a:endParaRPr lang="pt-BR" b="1" dirty="0">
              <a:solidFill>
                <a:srgbClr val="FF0000"/>
              </a:solidFill>
            </a:endParaRPr>
          </a:p>
          <a:p>
            <a:r>
              <a:rPr lang="pt-BR" b="1" dirty="0">
                <a:solidFill>
                  <a:srgbClr val="FF0000"/>
                </a:solidFill>
              </a:rPr>
              <a:t>Difícil de generalizar para várias variáveis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04165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107504" y="44624"/>
            <a:ext cx="7467600" cy="1143000"/>
          </a:xfrm>
        </p:spPr>
        <p:txBody>
          <a:bodyPr/>
          <a:lstStyle/>
          <a:p>
            <a:pPr algn="ctr"/>
            <a:r>
              <a:rPr lang="pt-BR" b="1" dirty="0"/>
              <a:t>Método do ponto fixo (MPF)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ço Reservado para Conteúdo 5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600200"/>
                <a:ext cx="8219256" cy="4873752"/>
              </a:xfrm>
            </p:spPr>
            <p:txBody>
              <a:bodyPr/>
              <a:lstStyle/>
              <a:p>
                <a:r>
                  <a:rPr lang="pt-BR" dirty="0"/>
                  <a:t>Seja f(x) uma função contínua em [a, b];</a:t>
                </a:r>
              </a:p>
              <a:p>
                <a:endParaRPr lang="pt-BR" dirty="0"/>
              </a:p>
              <a:p>
                <a:r>
                  <a:rPr lang="pt-BR" dirty="0"/>
                  <a:t>O MPF consiste em transformar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e isolar </a:t>
                </a:r>
                <a:r>
                  <a:rPr lang="pt-BR" i="1" dirty="0"/>
                  <a:t>x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𝑥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𝜑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r>
                  <a:rPr lang="pt-BR" dirty="0"/>
                  <a:t>E a partir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criar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}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𝜀</m:t>
                    </m:r>
                    <m:r>
                      <a:rPr lang="pt-BR" b="0" i="0" smtClean="0">
                        <a:latin typeface="Cambria Math"/>
                        <a:ea typeface="Cambria Math"/>
                      </a:rPr>
                      <m:t>,</m:t>
                    </m:r>
                  </m:oMath>
                </a14:m>
                <a:r>
                  <a:rPr lang="pt-BR" dirty="0"/>
                  <a:t> a partir da função de iteração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pt-BR" b="1" i="1" smtClean="0">
                              <a:latin typeface="Cambria Math"/>
                            </a:rPr>
                            <m:t>𝒌</m:t>
                          </m:r>
                          <m:r>
                            <a:rPr lang="pt-BR" b="1" i="1" smtClean="0">
                              <a:latin typeface="Cambria Math"/>
                            </a:rPr>
                            <m:t>+</m:t>
                          </m:r>
                          <m:r>
                            <a:rPr lang="pt-BR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pt-BR" b="1" i="1" smtClean="0">
                          <a:latin typeface="Cambria Math"/>
                        </a:rPr>
                        <m:t>=</m:t>
                      </m:r>
                      <m:r>
                        <a:rPr lang="pt-BR" b="1" i="1" smtClean="0">
                          <a:latin typeface="Cambria Math"/>
                          <a:ea typeface="Cambria Math"/>
                        </a:rPr>
                        <m:t>𝝋</m:t>
                      </m:r>
                      <m:r>
                        <a:rPr lang="pt-BR" b="1" i="1" smtClean="0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b>
                          <m:r>
                            <a:rPr lang="pt-BR" b="1" i="1" smtClean="0">
                              <a:latin typeface="Cambria Math"/>
                              <a:ea typeface="Cambria Math"/>
                            </a:rPr>
                            <m:t>𝒌</m:t>
                          </m:r>
                        </m:sub>
                      </m:sSub>
                      <m:r>
                        <a:rPr lang="pt-BR" b="1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pt-BR" b="1" dirty="0"/>
              </a:p>
            </p:txBody>
          </p:sp>
        </mc:Choice>
        <mc:Fallback xmlns="">
          <p:sp>
            <p:nvSpPr>
              <p:cNvPr id="6" name="Espaço Reservado para Conteúdo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600200"/>
                <a:ext cx="8219256" cy="4873752"/>
              </a:xfrm>
              <a:blipFill>
                <a:blip r:embed="rId2"/>
                <a:stretch>
                  <a:fillRect l="-297" t="-8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7326388"/>
      </p:ext>
    </p:extLst>
  </p:cSld>
  <p:clrMapOvr>
    <a:masterClrMapping/>
  </p:clrMapOvr>
  <p:transition spd="slow">
    <p:wip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196752"/>
            <a:ext cx="6138329" cy="5224655"/>
          </a:xfrm>
          <a:prstGeom prst="rect">
            <a:avLst/>
          </a:prstGeom>
        </p:spPr>
      </p:pic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107504" y="44624"/>
            <a:ext cx="7467600" cy="1143000"/>
          </a:xfrm>
        </p:spPr>
        <p:txBody>
          <a:bodyPr/>
          <a:lstStyle/>
          <a:p>
            <a:pPr algn="ctr"/>
            <a:r>
              <a:rPr lang="pt-BR" b="1" dirty="0"/>
              <a:t>Graficamente</a:t>
            </a:r>
          </a:p>
        </p:txBody>
      </p:sp>
    </p:spTree>
    <p:extLst>
      <p:ext uri="{BB962C8B-B14F-4D97-AF65-F5344CB8AC3E}">
        <p14:creationId xmlns:p14="http://schemas.microsoft.com/office/powerpoint/2010/main" val="30138844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04" t="38235" r="46775" b="39789"/>
          <a:stretch/>
        </p:blipFill>
        <p:spPr bwMode="auto">
          <a:xfrm>
            <a:off x="2843808" y="4608338"/>
            <a:ext cx="3456384" cy="1748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764704"/>
                <a:ext cx="7467600" cy="5709248"/>
              </a:xfrm>
            </p:spPr>
            <p:txBody>
              <a:bodyPr/>
              <a:lstStyle/>
              <a:p>
                <a:r>
                  <a:rPr lang="pt-BR" dirty="0"/>
                  <a:t>Qual gera uma sequência convergente?</a:t>
                </a:r>
              </a:p>
              <a:p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Para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/>
                        <a:ea typeface="Cambria Math"/>
                      </a:rPr>
                      <m:t>φ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pt-BR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6−</m:t>
                        </m:r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rad>
                    <m:r>
                      <a:rPr lang="pt-BR" b="0" i="1" smtClean="0">
                        <a:latin typeface="Cambria Math"/>
                        <a:ea typeface="Cambria Math"/>
                      </a:rPr>
                      <m:t>  </m:t>
                    </m:r>
                  </m:oMath>
                </a14:m>
                <a:r>
                  <a:rPr lang="pt-BR" b="0" dirty="0"/>
                  <a:t> com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=1.5</m:t>
                    </m:r>
                  </m:oMath>
                </a14:m>
                <a:r>
                  <a:rPr lang="pt-BR" b="0" dirty="0"/>
                  <a:t>, temos: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b="0" dirty="0"/>
              </a:p>
              <a:p>
                <a:pPr marL="0" indent="0">
                  <a:buNone/>
                </a:pPr>
                <a:r>
                  <a:rPr lang="pt-BR" dirty="0"/>
                  <a:t>Resposta: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  <a:ea typeface="Cambria Math"/>
                      </a:rPr>
                      <m:t>𝜑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pt-BR" b="0" i="1" smtClean="0">
                        <a:latin typeface="Cambria Math"/>
                        <a:ea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6−</m:t>
                        </m:r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rad>
                  </m:oMath>
                </a14:m>
                <a:r>
                  <a:rPr lang="pt-BR" b="0" dirty="0">
                    <a:ea typeface="Cambria Math"/>
                  </a:rPr>
                  <a:t> gera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  <m:r>
                      <a:rPr lang="pt-BR" b="0" i="1" smtClean="0">
                        <a:latin typeface="Cambria Math"/>
                        <a:ea typeface="Cambria Math"/>
                      </a:rPr>
                      <m:t>} → 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/>
                        <a:ea typeface="Cambria Math"/>
                      </a:rPr>
                      <m:t>=2</m:t>
                    </m:r>
                  </m:oMath>
                </a14:m>
                <a:endParaRPr lang="pt-BR" b="0" dirty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pt-BR" dirty="0"/>
                  <a:t>			        </a:t>
                </a:r>
                <a:r>
                  <a:rPr lang="el-GR" dirty="0"/>
                  <a:t>ε</a:t>
                </a: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			            																				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sz="1600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	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764704"/>
                <a:ext cx="7467600" cy="5709248"/>
              </a:xfrm>
              <a:blipFill rotWithShape="1">
                <a:blip r:embed="rId3"/>
                <a:stretch>
                  <a:fillRect l="-1224" t="-8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de seta reta 4"/>
          <p:cNvCxnSpPr/>
          <p:nvPr/>
        </p:nvCxnSpPr>
        <p:spPr>
          <a:xfrm flipV="1">
            <a:off x="3868284" y="4869160"/>
            <a:ext cx="0" cy="11780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3847507" y="4869160"/>
            <a:ext cx="36445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309341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07504" y="44624"/>
            <a:ext cx="8568952" cy="936104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/>
              <a:t>Ilustração:  equilíbrio de corpos flutuantes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1124744"/>
            <a:ext cx="7920880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74519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70748"/>
            <a:ext cx="8424936" cy="74861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279" y="1268760"/>
            <a:ext cx="1849441" cy="75993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908" y="1988840"/>
            <a:ext cx="8411367" cy="185851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064" y="3847359"/>
            <a:ext cx="8493400" cy="805778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7926" y="5013176"/>
            <a:ext cx="2469453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88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504" y="44624"/>
            <a:ext cx="7467600" cy="1143000"/>
          </a:xfrm>
        </p:spPr>
        <p:txBody>
          <a:bodyPr/>
          <a:lstStyle/>
          <a:p>
            <a:r>
              <a:rPr lang="pt-BR" b="1" dirty="0"/>
              <a:t>Iteração de ponto fixo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79512" y="1600200"/>
                <a:ext cx="8568952" cy="4873752"/>
              </a:xfrm>
            </p:spPr>
            <p:txBody>
              <a:bodyPr/>
              <a:lstStyle/>
              <a:p>
                <a:pPr algn="just"/>
                <a:r>
                  <a:rPr lang="pt-BR" dirty="0"/>
                  <a:t>Transforma o problema de encontrar uma raiz de f num problema equivalente (mais fácil), em que busca-se um ponto fixo de g;</a:t>
                </a:r>
              </a:p>
              <a:p>
                <a:pPr algn="just"/>
                <a:endParaRPr lang="pt-BR" dirty="0"/>
              </a:p>
              <a:p>
                <a:pPr algn="just"/>
                <a:r>
                  <a:rPr lang="pt-BR" dirty="0"/>
                  <a:t>Exemplos:</a:t>
                </a:r>
              </a:p>
              <a:p>
                <a:pPr algn="just"/>
                <a:endParaRPr lang="pt-BR" dirty="0"/>
              </a:p>
              <a:p>
                <a:pPr algn="just"/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pt-BR" b="0" dirty="0"/>
              </a:p>
              <a:p>
                <a:pPr algn="just"/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pt-BR" b="0" dirty="0"/>
              </a:p>
              <a:p>
                <a:pPr algn="just"/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pt-BR" b="0" dirty="0"/>
              </a:p>
              <a:p>
                <a:pPr algn="just"/>
                <a:r>
                  <a:rPr lang="pt-BR" dirty="0"/>
                  <a:t>Etc.</a:t>
                </a:r>
              </a:p>
              <a:p>
                <a:pPr algn="just"/>
                <a:endParaRPr lang="pt-BR" dirty="0"/>
              </a:p>
              <a:p>
                <a:pPr algn="just"/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79512" y="1600200"/>
                <a:ext cx="8568952" cy="4873752"/>
              </a:xfrm>
              <a:blipFill>
                <a:blip r:embed="rId2"/>
                <a:stretch>
                  <a:fillRect l="-284" t="-876" r="-11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77887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07504" y="341784"/>
            <a:ext cx="74676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/>
              <a:t>Algoritmo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9" y="1806201"/>
            <a:ext cx="8038012" cy="307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6781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07504" y="341784"/>
            <a:ext cx="74676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/>
              <a:t>Implementação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/>
              <a:t>function</a:t>
            </a:r>
            <a:r>
              <a:rPr lang="pt-BR" dirty="0"/>
              <a:t> [x, iter] = </a:t>
            </a:r>
            <a:r>
              <a:rPr lang="pt-BR" dirty="0" err="1"/>
              <a:t>fixedpoint</a:t>
            </a:r>
            <a:r>
              <a:rPr lang="pt-BR" dirty="0"/>
              <a:t>(g,x0,tol,maxiter)</a:t>
            </a:r>
          </a:p>
          <a:p>
            <a:r>
              <a:rPr lang="pt-BR" dirty="0"/>
              <a:t>  iter = 0;</a:t>
            </a:r>
          </a:p>
          <a:p>
            <a:r>
              <a:rPr lang="pt-BR" dirty="0"/>
              <a:t>  </a:t>
            </a:r>
            <a:r>
              <a:rPr lang="pt-BR" dirty="0" err="1"/>
              <a:t>error</a:t>
            </a:r>
            <a:r>
              <a:rPr lang="pt-BR" dirty="0"/>
              <a:t> = </a:t>
            </a:r>
            <a:r>
              <a:rPr lang="pt-BR" dirty="0" err="1"/>
              <a:t>inf</a:t>
            </a:r>
            <a:r>
              <a:rPr lang="pt-BR" dirty="0"/>
              <a:t>;</a:t>
            </a:r>
          </a:p>
          <a:p>
            <a:r>
              <a:rPr lang="pt-BR" dirty="0"/>
              <a:t>  </a:t>
            </a:r>
            <a:r>
              <a:rPr lang="pt-BR" dirty="0" err="1"/>
              <a:t>while</a:t>
            </a:r>
            <a:r>
              <a:rPr lang="pt-BR" dirty="0"/>
              <a:t> </a:t>
            </a:r>
            <a:r>
              <a:rPr lang="pt-BR" dirty="0" err="1"/>
              <a:t>error</a:t>
            </a:r>
            <a:r>
              <a:rPr lang="pt-BR" dirty="0"/>
              <a:t> &gt; </a:t>
            </a:r>
            <a:r>
              <a:rPr lang="pt-BR" dirty="0" err="1"/>
              <a:t>toll</a:t>
            </a:r>
            <a:r>
              <a:rPr lang="pt-BR" dirty="0"/>
              <a:t> &amp;&amp; iter &lt; </a:t>
            </a:r>
            <a:r>
              <a:rPr lang="pt-BR" dirty="0" err="1"/>
              <a:t>maxiter</a:t>
            </a:r>
            <a:endParaRPr lang="pt-BR" dirty="0"/>
          </a:p>
          <a:p>
            <a:r>
              <a:rPr lang="pt-BR" dirty="0"/>
              <a:t>    iter = iter + 1;</a:t>
            </a:r>
          </a:p>
          <a:p>
            <a:r>
              <a:rPr lang="pt-BR" dirty="0"/>
              <a:t>    x = g(x0);</a:t>
            </a:r>
          </a:p>
          <a:p>
            <a:r>
              <a:rPr lang="pt-BR" dirty="0"/>
              <a:t>    </a:t>
            </a:r>
            <a:r>
              <a:rPr lang="pt-BR" dirty="0" err="1"/>
              <a:t>error</a:t>
            </a:r>
            <a:r>
              <a:rPr lang="pt-BR" dirty="0"/>
              <a:t> = </a:t>
            </a:r>
            <a:r>
              <a:rPr lang="pt-BR" dirty="0" err="1"/>
              <a:t>abs</a:t>
            </a:r>
            <a:r>
              <a:rPr lang="pt-BR" dirty="0"/>
              <a:t>(x-x0);</a:t>
            </a:r>
          </a:p>
          <a:p>
            <a:r>
              <a:rPr lang="pt-BR" dirty="0"/>
              <a:t>    x0 = x;</a:t>
            </a:r>
          </a:p>
          <a:p>
            <a:r>
              <a:rPr lang="pt-BR" dirty="0"/>
              <a:t>    </a:t>
            </a:r>
            <a:r>
              <a:rPr lang="pt-BR" dirty="0" err="1"/>
              <a:t>fprintf</a:t>
            </a:r>
            <a:r>
              <a:rPr lang="pt-BR" dirty="0"/>
              <a:t>('n= %3d x = %f </a:t>
            </a:r>
            <a:r>
              <a:rPr lang="pt-BR" dirty="0" err="1"/>
              <a:t>error</a:t>
            </a:r>
            <a:r>
              <a:rPr lang="pt-BR" dirty="0"/>
              <a:t> = %f \n', iter, x, </a:t>
            </a:r>
            <a:r>
              <a:rPr lang="pt-BR" dirty="0" err="1"/>
              <a:t>error</a:t>
            </a:r>
            <a:r>
              <a:rPr lang="pt-BR" dirty="0"/>
              <a:t>);</a:t>
            </a:r>
          </a:p>
          <a:p>
            <a:r>
              <a:rPr lang="pt-BR" dirty="0"/>
              <a:t>    </a:t>
            </a:r>
            <a:r>
              <a:rPr lang="pt-BR" dirty="0" err="1"/>
              <a:t>end</a:t>
            </a:r>
            <a:endParaRPr lang="pt-BR" dirty="0"/>
          </a:p>
          <a:p>
            <a:r>
              <a:rPr lang="pt-BR" dirty="0"/>
              <a:t>    </a:t>
            </a:r>
            <a:r>
              <a:rPr lang="pt-BR" dirty="0" err="1"/>
              <a:t>return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891994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504" y="44624"/>
            <a:ext cx="8424936" cy="1143000"/>
          </a:xfrm>
        </p:spPr>
        <p:txBody>
          <a:bodyPr/>
          <a:lstStyle/>
          <a:p>
            <a:r>
              <a:rPr lang="pt-BR" b="1" dirty="0"/>
              <a:t>exemplos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pt-BR" dirty="0"/>
                  <a:t>Considere a função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−1, 0≤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pt-BR" dirty="0"/>
                  <a:t>, e três possíveis iterações de ponto fixo:</a:t>
                </a:r>
              </a:p>
              <a:p>
                <a:endParaRPr lang="pt-BR" dirty="0"/>
              </a:p>
              <a:p>
                <a:r>
                  <a:rPr lang="pt-BR" dirty="0"/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pt-BR" b="0" dirty="0"/>
              </a:p>
              <a:p>
                <a:r>
                  <a:rPr lang="pt-BR" dirty="0"/>
                  <a:t>2.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)/(1+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b="0" dirty="0"/>
              </a:p>
              <a:p>
                <a:r>
                  <a:rPr lang="pt-BR" dirty="0"/>
                  <a:t>3.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+1−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pt-BR" dirty="0"/>
              </a:p>
              <a:p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327" t="-8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721452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504" y="44624"/>
            <a:ext cx="7467600" cy="1143000"/>
          </a:xfrm>
        </p:spPr>
        <p:txBody>
          <a:bodyPr/>
          <a:lstStyle/>
          <a:p>
            <a:r>
              <a:rPr lang="pt-BR" b="1" dirty="0"/>
              <a:t>Experimentos computacionais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47248" cy="4873752"/>
          </a:xfrm>
        </p:spPr>
        <p:txBody>
          <a:bodyPr>
            <a:normAutofit lnSpcReduction="10000"/>
          </a:bodyPr>
          <a:lstStyle/>
          <a:p>
            <a:r>
              <a:rPr lang="pt-BR" dirty="0"/>
              <a:t>&gt;&gt; x0=0.5; </a:t>
            </a:r>
            <a:r>
              <a:rPr lang="pt-BR" dirty="0" err="1"/>
              <a:t>tol</a:t>
            </a:r>
            <a:r>
              <a:rPr lang="pt-BR" dirty="0"/>
              <a:t> =10^(-9); </a:t>
            </a:r>
            <a:r>
              <a:rPr lang="pt-BR" dirty="0" err="1"/>
              <a:t>maxiter</a:t>
            </a:r>
            <a:r>
              <a:rPr lang="pt-BR" dirty="0"/>
              <a:t> = 10;</a:t>
            </a:r>
          </a:p>
          <a:p>
            <a:r>
              <a:rPr lang="pt-BR" dirty="0"/>
              <a:t>&gt;&gt; g = @(x) </a:t>
            </a:r>
            <a:r>
              <a:rPr lang="pt-BR" dirty="0" err="1"/>
              <a:t>exp</a:t>
            </a:r>
            <a:r>
              <a:rPr lang="pt-BR" dirty="0"/>
              <a:t>(-x)</a:t>
            </a:r>
          </a:p>
          <a:p>
            <a:r>
              <a:rPr lang="pt-BR" dirty="0"/>
              <a:t> root = </a:t>
            </a:r>
            <a:r>
              <a:rPr lang="pt-BR" dirty="0" err="1"/>
              <a:t>fixedpoint</a:t>
            </a:r>
            <a:r>
              <a:rPr lang="pt-BR" dirty="0"/>
              <a:t>(g,x0,tol,maxiter)</a:t>
            </a:r>
          </a:p>
          <a:p>
            <a:endParaRPr lang="pt-BR" dirty="0"/>
          </a:p>
          <a:p>
            <a:r>
              <a:rPr lang="pt-BR" dirty="0"/>
              <a:t>&gt;&gt; x0=0.5; </a:t>
            </a:r>
            <a:r>
              <a:rPr lang="pt-BR" dirty="0" err="1"/>
              <a:t>tol</a:t>
            </a:r>
            <a:r>
              <a:rPr lang="pt-BR" dirty="0"/>
              <a:t> =10^(-9); </a:t>
            </a:r>
            <a:r>
              <a:rPr lang="pt-BR" dirty="0" err="1"/>
              <a:t>maxiter</a:t>
            </a:r>
            <a:r>
              <a:rPr lang="pt-BR" dirty="0"/>
              <a:t> = 10;</a:t>
            </a:r>
          </a:p>
          <a:p>
            <a:r>
              <a:rPr lang="pt-BR" dirty="0"/>
              <a:t>&gt;&gt; g = @(x) (1+x)/(1+exp(x))</a:t>
            </a:r>
          </a:p>
          <a:p>
            <a:r>
              <a:rPr lang="pt-BR" dirty="0"/>
              <a:t> root = </a:t>
            </a:r>
            <a:r>
              <a:rPr lang="pt-BR" dirty="0" err="1"/>
              <a:t>fixedpoint</a:t>
            </a:r>
            <a:r>
              <a:rPr lang="pt-BR" dirty="0"/>
              <a:t>(g,x0,tol,maxiter)</a:t>
            </a:r>
          </a:p>
          <a:p>
            <a:endParaRPr lang="pt-BR" dirty="0"/>
          </a:p>
          <a:p>
            <a:r>
              <a:rPr lang="pt-BR" dirty="0"/>
              <a:t>&gt;&gt; x0=0.5; </a:t>
            </a:r>
            <a:r>
              <a:rPr lang="pt-BR" dirty="0" err="1"/>
              <a:t>tol</a:t>
            </a:r>
            <a:r>
              <a:rPr lang="pt-BR" dirty="0"/>
              <a:t> =10^(-9); </a:t>
            </a:r>
            <a:r>
              <a:rPr lang="pt-BR" dirty="0" err="1"/>
              <a:t>maxiter</a:t>
            </a:r>
            <a:r>
              <a:rPr lang="pt-BR" dirty="0"/>
              <a:t> = 10;</a:t>
            </a:r>
          </a:p>
          <a:p>
            <a:r>
              <a:rPr lang="pt-BR" dirty="0"/>
              <a:t>&gt;&gt; g = @(x) x + 1 – x*</a:t>
            </a:r>
            <a:r>
              <a:rPr lang="pt-BR" dirty="0" err="1"/>
              <a:t>exp</a:t>
            </a:r>
            <a:r>
              <a:rPr lang="pt-BR" dirty="0"/>
              <a:t>(x)</a:t>
            </a:r>
          </a:p>
          <a:p>
            <a:r>
              <a:rPr lang="pt-BR" dirty="0"/>
              <a:t> root = </a:t>
            </a:r>
            <a:r>
              <a:rPr lang="pt-BR" dirty="0" err="1"/>
              <a:t>fixedpoint</a:t>
            </a:r>
            <a:r>
              <a:rPr lang="pt-BR" dirty="0"/>
              <a:t>(g,x0,tol,maxiter)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88850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Observações</a:t>
            </a:r>
            <a:r>
              <a:rPr lang="pt-BR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pt-BR" dirty="0"/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pt-BR" dirty="0"/>
              </a:p>
              <a:p>
                <a:r>
                  <a:rPr lang="pt-BR" dirty="0"/>
                  <a:t>converge lentamente</a:t>
                </a:r>
              </a:p>
              <a:p>
                <a:endParaRPr lang="pt-BR" dirty="0"/>
              </a:p>
              <a:p>
                <a:r>
                  <a:rPr lang="pt-BR" dirty="0"/>
                  <a:t>2.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)/(1+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  <a:p>
                <a:r>
                  <a:rPr lang="pt-BR" dirty="0"/>
                  <a:t>converge rapidamente</a:t>
                </a:r>
              </a:p>
              <a:p>
                <a:endParaRPr lang="pt-BR" dirty="0"/>
              </a:p>
              <a:p>
                <a:r>
                  <a:rPr lang="pt-BR" dirty="0"/>
                  <a:t>3.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+1−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pt-BR" dirty="0"/>
              </a:p>
              <a:p>
                <a:pPr lvl="1"/>
                <a:r>
                  <a:rPr lang="pt-BR" dirty="0"/>
                  <a:t>não converge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327" t="-8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784158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51520" y="476672"/>
                <a:ext cx="8291264" cy="5997280"/>
              </a:xfrm>
            </p:spPr>
            <p:txBody>
              <a:bodyPr/>
              <a:lstStyle/>
              <a:p>
                <a:pPr algn="just"/>
                <a:r>
                  <a:rPr lang="pt-BR" b="1" dirty="0"/>
                  <a:t>Teorema</a:t>
                </a:r>
                <a:r>
                  <a:rPr lang="pt-BR" dirty="0"/>
                  <a:t>: seja </a:t>
                </a:r>
                <a:r>
                  <a:rPr lang="el-GR" dirty="0"/>
                  <a:t>ε</a:t>
                </a:r>
                <a:r>
                  <a:rPr lang="pt-BR" dirty="0"/>
                  <a:t> uma raiz da equação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) = 0, </m:t>
                    </m:r>
                  </m:oMath>
                </a14:m>
                <a:r>
                  <a:rPr lang="pt-BR" dirty="0"/>
                  <a:t>isolada em um intervalo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pt-BR" dirty="0"/>
                  <a:t> centrado em </a:t>
                </a:r>
                <a:r>
                  <a:rPr lang="el-GR" dirty="0"/>
                  <a:t>ε</a:t>
                </a:r>
                <a:r>
                  <a:rPr lang="pt-BR" dirty="0"/>
                  <a:t>. Seja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i="1" dirty="0"/>
                  <a:t> </a:t>
                </a:r>
                <a:r>
                  <a:rPr lang="pt-BR" dirty="0"/>
                  <a:t>uma função de iteração para a equação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  <a:ea typeface="Cambria Math"/>
                      </a:rPr>
                      <m:t>𝜑</m:t>
                    </m:r>
                  </m:oMath>
                </a14:m>
                <a:r>
                  <a:rPr lang="pt-BR" i="1" dirty="0"/>
                  <a:t>(x) = 0</a:t>
                </a:r>
                <a:r>
                  <a:rPr lang="pt-BR" dirty="0"/>
                  <a:t>. Se: </a:t>
                </a:r>
              </a:p>
              <a:p>
                <a:endParaRPr lang="pt-BR" dirty="0"/>
              </a:p>
              <a:p>
                <a:pPr marL="514350" indent="-514350">
                  <a:buFont typeface="+mj-lt"/>
                  <a:buAutoNum type="romanLcPeriod"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  <a:ea typeface="Cambria Math"/>
                      </a:rPr>
                      <m:t>𝜑</m:t>
                    </m:r>
                  </m:oMath>
                </a14:m>
                <a:r>
                  <a:rPr lang="pt-BR" dirty="0"/>
                  <a:t>(x) 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/>
                            <a:ea typeface="Cambria Math"/>
                          </a:rPr>
                          <m:t>𝜑</m:t>
                        </m:r>
                      </m:e>
                      <m:sup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  <m:r>
                      <a:rPr lang="pt-BR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pt-BR" dirty="0"/>
                  <a:t> são contínuas em I</a:t>
                </a:r>
              </a:p>
              <a:p>
                <a:pPr marL="514350" indent="-514350">
                  <a:buFont typeface="+mj-lt"/>
                  <a:buAutoNum type="romanLcPeriod"/>
                </a:pPr>
                <a:r>
                  <a:rPr lang="pt-BR" dirty="0"/>
                  <a:t>|</a:t>
                </a:r>
                <a:r>
                  <a:rPr lang="pt-BR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/>
                            <a:ea typeface="Cambria Math"/>
                          </a:rPr>
                          <m:t>𝜑</m:t>
                        </m:r>
                      </m:e>
                      <m:sup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pt-BR" b="0" i="1" smtClean="0">
                        <a:latin typeface="Cambria Math"/>
                        <a:ea typeface="Cambria Math"/>
                      </a:rPr>
                      <m:t>|&lt;1, ∀ 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𝐼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pt-BR" dirty="0"/>
              </a:p>
              <a:p>
                <a:pPr marL="514350" indent="-514350">
                  <a:buFont typeface="+mj-lt"/>
                  <a:buAutoNum type="romanLcPeriod"/>
                </a:pPr>
                <a:r>
                  <a:rPr lang="pt-BR" dirty="0"/>
                  <a:t>x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𝐼</m:t>
                    </m:r>
                  </m:oMath>
                </a14:m>
                <a:endParaRPr lang="pt-BR" dirty="0"/>
              </a:p>
              <a:p>
                <a:pPr marL="514350" indent="-514350">
                  <a:buFont typeface="+mj-lt"/>
                  <a:buAutoNum type="romanLcPeriod"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   Então a sequência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} </m:t>
                    </m:r>
                  </m:oMath>
                </a14:m>
                <a:r>
                  <a:rPr lang="pt-BR" dirty="0"/>
                  <a:t>gerada pelo processo iterativo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𝑘</m:t>
                        </m:r>
                        <m:r>
                          <a:rPr lang="pt-BR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=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𝜑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(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  <m:r>
                      <a:rPr lang="pt-BR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pt-BR" dirty="0"/>
                  <a:t> converge para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51520" y="476672"/>
                <a:ext cx="8291264" cy="5997280"/>
              </a:xfrm>
              <a:blipFill>
                <a:blip r:embed="rId2"/>
                <a:stretch>
                  <a:fillRect l="-441" t="-711" r="-11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2048810"/>
      </p:ext>
    </p:extLst>
  </p:cSld>
  <p:clrMapOvr>
    <a:masterClrMapping/>
  </p:clrMapOvr>
  <p:transition spd="slow">
    <p:wip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Experimento computacional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600200"/>
                <a:ext cx="8219256" cy="4873752"/>
              </a:xfrm>
            </p:spPr>
            <p:txBody>
              <a:bodyPr/>
              <a:lstStyle/>
              <a:p>
                <a:r>
                  <a:rPr lang="pt-BR" dirty="0"/>
                  <a:t>Considere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&gt;&gt; x0=2.0; </a:t>
                </a:r>
                <a:r>
                  <a:rPr lang="pt-BR" dirty="0" err="1"/>
                  <a:t>tol</a:t>
                </a:r>
                <a:r>
                  <a:rPr lang="pt-BR" dirty="0"/>
                  <a:t> =10^(-3); </a:t>
                </a:r>
                <a:r>
                  <a:rPr lang="pt-BR" dirty="0" err="1"/>
                  <a:t>maxiter</a:t>
                </a:r>
                <a:r>
                  <a:rPr lang="pt-BR" dirty="0"/>
                  <a:t> = 100; alpha = -0.1;</a:t>
                </a:r>
              </a:p>
              <a:p>
                <a:r>
                  <a:rPr lang="pt-BR" dirty="0"/>
                  <a:t>&gt;&gt; g = @(x) x +  alpha*(x^2-2)</a:t>
                </a:r>
              </a:p>
              <a:p>
                <a:r>
                  <a:rPr lang="pt-BR" dirty="0"/>
                  <a:t>&gt;&gt; root = </a:t>
                </a:r>
                <a:r>
                  <a:rPr lang="pt-BR" dirty="0" err="1"/>
                  <a:t>fixedpoint</a:t>
                </a:r>
                <a:r>
                  <a:rPr lang="pt-BR" dirty="0"/>
                  <a:t>(g,x0,tol,maxiter)</a:t>
                </a:r>
              </a:p>
              <a:p>
                <a:r>
                  <a:rPr lang="pt-BR" dirty="0"/>
                  <a:t>root =  1.4164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600200"/>
                <a:ext cx="8219256" cy="4873752"/>
              </a:xfrm>
              <a:blipFill>
                <a:blip r:embed="rId2"/>
                <a:stretch>
                  <a:fillRect l="-297" t="-8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935186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Método de newton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276872"/>
            <a:ext cx="6675456" cy="365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600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251520" y="274638"/>
            <a:ext cx="767328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300" b="1" dirty="0"/>
              <a:t>Função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 txBox="1">
                <a:spLocks/>
              </p:cNvSpPr>
              <p:nvPr/>
            </p:nvSpPr>
            <p:spPr>
              <a:xfrm>
                <a:off x="169168" y="1507576"/>
                <a:ext cx="8219256" cy="4873752"/>
              </a:xfrm>
              <a:prstGeom prst="rect">
                <a:avLst/>
              </a:prstGeom>
            </p:spPr>
            <p:txBody>
              <a:bodyPr/>
              <a:lstStyle>
                <a:lvl1pPr marL="274320" indent="-274320" algn="l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/>
                  <a:buChar char="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shade val="75000"/>
                    </a:schemeClr>
                  </a:buClr>
                  <a:buSzPct val="60000"/>
                  <a:buFont typeface="Wingdings"/>
                  <a:buChar char="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8872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tint val="60000"/>
                    </a:schemeClr>
                  </a:buClr>
                  <a:buSzPct val="60000"/>
                  <a:buFont typeface="Wingdings"/>
                  <a:buChar char="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182880" algn="l" rtl="0" eaLnBrk="1" latinLnBrk="0" hangingPunct="1">
                  <a:spcBef>
                    <a:spcPct val="20000"/>
                  </a:spcBef>
                  <a:buClr>
                    <a:schemeClr val="accent2">
                      <a:tint val="60000"/>
                    </a:schemeClr>
                  </a:buClr>
                  <a:buSzPct val="68000"/>
                  <a:buFont typeface="Wingdings 2"/>
                  <a:buChar char="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18288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0"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01168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tint val="60000"/>
                    </a:schemeClr>
                  </a:buClr>
                  <a:buSzPct val="60000"/>
                  <a:buFont typeface="Wingdings"/>
                  <a:buChar char=""/>
                  <a:defRPr kumimoji="0"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286000" indent="-18288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0" sz="1400" kern="1200" cap="small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56032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shade val="75000"/>
                    </a:schemeClr>
                  </a:buClr>
                  <a:buChar char="•"/>
                  <a:defRPr kumimoji="0"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buFont typeface="Wingdings"/>
                  <a:buNone/>
                </a:pPr>
                <a:r>
                  <a:rPr lang="pt-BR" sz="2300" dirty="0"/>
                  <a:t>Definição: Uma função</a:t>
                </a:r>
                <a14:m>
                  <m:oMath xmlns:m="http://schemas.openxmlformats.org/officeDocument/2006/math">
                    <m:r>
                      <a:rPr lang="pt-BR" sz="23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3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2300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pt-BR" sz="23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pt-BR" sz="2300" i="1" dirty="0" smtClean="0"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pt-BR" sz="23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pt-BR" sz="2300" dirty="0"/>
                  <a:t> consta de três partes: </a:t>
                </a:r>
              </a:p>
              <a:p>
                <a:pPr algn="just">
                  <a:buFont typeface="Wingdings"/>
                  <a:buNone/>
                </a:pPr>
                <a:endParaRPr lang="pt-BR" sz="2300" dirty="0"/>
              </a:p>
              <a:p>
                <a:pPr lvl="1" algn="just"/>
                <a:r>
                  <a:rPr lang="pt-BR" sz="2300" dirty="0"/>
                  <a:t>um conjunto </a:t>
                </a:r>
                <a:r>
                  <a:rPr lang="pt-BR" sz="2300" b="1" dirty="0"/>
                  <a:t>A</a:t>
                </a:r>
                <a:r>
                  <a:rPr lang="pt-BR" sz="2300" dirty="0"/>
                  <a:t> chamado de domínio de </a:t>
                </a:r>
                <a:r>
                  <a:rPr lang="pt-BR" sz="2300" i="1" dirty="0"/>
                  <a:t>f</a:t>
                </a:r>
              </a:p>
              <a:p>
                <a:pPr lvl="1" algn="just"/>
                <a:r>
                  <a:rPr lang="pt-BR" sz="2300" b="1" dirty="0">
                    <a:solidFill>
                      <a:srgbClr val="FF0000"/>
                    </a:solidFill>
                  </a:rPr>
                  <a:t>um conjunto B chamado de imagem ou contradomínio</a:t>
                </a:r>
              </a:p>
              <a:p>
                <a:pPr lvl="1" algn="just"/>
                <a:r>
                  <a:rPr lang="pt-BR" sz="2300" dirty="0"/>
                  <a:t>uma regra que permite associar, de modo bem determinado, a cada elemento </a:t>
                </a:r>
                <a:r>
                  <a:rPr lang="pt-BR" sz="2300" i="1" dirty="0"/>
                  <a:t>a</a:t>
                </a:r>
                <a:r>
                  <a:rPr lang="pt-BR" sz="2300" i="1" dirty="0">
                    <a:sym typeface="Symbol"/>
                  </a:rPr>
                  <a:t> </a:t>
                </a:r>
                <a:r>
                  <a:rPr lang="pt-BR" sz="2300" i="1" dirty="0"/>
                  <a:t> A</a:t>
                </a:r>
                <a:r>
                  <a:rPr lang="pt-BR" sz="2300" dirty="0"/>
                  <a:t>, um único elemento </a:t>
                </a:r>
                <a14:m>
                  <m:oMath xmlns:m="http://schemas.openxmlformats.org/officeDocument/2006/math">
                    <m:r>
                      <a:rPr lang="pt-BR" sz="23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pt-BR" sz="23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30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sz="23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3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pt-BR" sz="2300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pt-BR" sz="23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3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pt-BR" sz="2300" i="1" dirty="0"/>
                  <a:t>.</a:t>
                </a:r>
              </a:p>
              <a:p>
                <a:pPr algn="just">
                  <a:buFont typeface="Wingdings"/>
                  <a:buNone/>
                </a:pPr>
                <a:endParaRPr lang="pt-BR" sz="2300" dirty="0"/>
              </a:p>
              <a:p>
                <a:pPr algn="just">
                  <a:buFont typeface="Wingdings"/>
                  <a:buNone/>
                </a:pPr>
                <a:r>
                  <a:rPr lang="pt-BR" sz="2300" dirty="0"/>
                  <a:t>Isto é:</a:t>
                </a:r>
              </a:p>
              <a:p>
                <a:pPr algn="ctr">
                  <a:buFont typeface="Wingdings"/>
                  <a:buNone/>
                </a:pPr>
                <a:r>
                  <a:rPr lang="pt-BR" sz="3000" dirty="0">
                    <a:sym typeface="Symbol"/>
                  </a:rPr>
                  <a:t>a  A  f(a)  B.</a:t>
                </a:r>
                <a:endParaRPr lang="pt-BR" sz="3000" dirty="0"/>
              </a:p>
              <a:p>
                <a:pPr algn="just"/>
                <a:endParaRPr lang="pt-BR" sz="2300" dirty="0"/>
              </a:p>
            </p:txBody>
          </p:sp>
        </mc:Choice>
        <mc:Fallback xmlns="">
          <p:sp>
            <p:nvSpPr>
              <p:cNvPr id="3" name="Espaço Reservado para Conteú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" y="1507576"/>
                <a:ext cx="8219256" cy="4873752"/>
              </a:xfrm>
              <a:prstGeom prst="rect">
                <a:avLst/>
              </a:prstGeom>
              <a:blipFill>
                <a:blip r:embed="rId2"/>
                <a:stretch>
                  <a:fillRect l="-1113" t="-1000" r="-10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652" name="Picture 4">
            <a:extLst>
              <a:ext uri="{FF2B5EF4-FFF2-40B4-BE49-F238E27FC236}">
                <a16:creationId xmlns:a16="http://schemas.microsoft.com/office/drawing/2014/main" id="{6BDF4CE1-9AB6-46A0-964C-0CFDE57AC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420" y="225369"/>
            <a:ext cx="1268760" cy="1268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206383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 que o método de Newton faz?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600200"/>
                <a:ext cx="7467600" cy="1684784"/>
              </a:xfrm>
            </p:spPr>
            <p:txBody>
              <a:bodyPr/>
              <a:lstStyle/>
              <a:p>
                <a:pPr algn="just"/>
                <a:r>
                  <a:rPr lang="pt-BR" dirty="0"/>
                  <a:t>Na tentativa de garantir e acelerar a convergência do MPF, é escolher para função de iteração a função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𝜑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pt-BR" i="1">
                        <a:latin typeface="Cambria Math"/>
                      </a:rPr>
                      <m:t> </m:t>
                    </m:r>
                    <m:r>
                      <a:rPr lang="pt-BR" i="1">
                        <a:latin typeface="Cambria Math"/>
                      </a:rPr>
                      <m:t>𝑡𝑎𝑙</m:t>
                    </m:r>
                    <m:r>
                      <a:rPr lang="pt-BR" i="1">
                        <a:latin typeface="Cambria Math"/>
                      </a:rPr>
                      <m:t> </m:t>
                    </m:r>
                    <m:r>
                      <a:rPr lang="pt-BR" i="1">
                        <a:latin typeface="Cambria Math"/>
                      </a:rPr>
                      <m:t>𝑞𝑢𝑒</m:t>
                    </m:r>
                    <m:r>
                      <a:rPr lang="pt-BR" i="1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/>
                          </a:rPr>
                          <m:t>𝜑</m:t>
                        </m:r>
                      </m:e>
                      <m:sup>
                        <m:r>
                          <a:rPr lang="pt-BR" i="1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pt-BR" i="1">
                        <a:latin typeface="Cambria Math"/>
                      </a:rPr>
                      <m:t>=0</m:t>
                    </m:r>
                  </m:oMath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600200"/>
                <a:ext cx="7467600" cy="1684784"/>
              </a:xfrm>
              <a:blipFill rotWithShape="1">
                <a:blip r:embed="rId2"/>
                <a:stretch>
                  <a:fillRect l="-327" t="-2899" r="-12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852937"/>
            <a:ext cx="8640959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41" y="5373216"/>
            <a:ext cx="82677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9405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548680"/>
                <a:ext cx="7467600" cy="6120680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Geometricamente</a:t>
                </a:r>
              </a:p>
              <a:p>
                <a:endParaRPr lang="pt-BR" dirty="0"/>
              </a:p>
              <a:p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𝑓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𝑡𝑔</m:t>
                      </m:r>
                      <m:r>
                        <a:rPr lang="pt-BR" b="0" i="1" smtClean="0">
                          <a:latin typeface="Cambria Math"/>
                        </a:rPr>
                        <m:t> 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br>
                  <a:rPr lang="pt-BR" b="0" dirty="0">
                    <a:ea typeface="Cambria Math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pt-BR" i="1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/>
                          </a:rPr>
                          <m:t>𝑐</m:t>
                        </m:r>
                        <m:r>
                          <a:rPr lang="pt-BR" b="0" i="1" smtClean="0">
                            <a:latin typeface="Cambria Math"/>
                          </a:rPr>
                          <m:t>. </m:t>
                        </m:r>
                        <m:r>
                          <a:rPr lang="pt-BR" b="0" i="1" smtClean="0">
                            <a:latin typeface="Cambria Math"/>
                          </a:rPr>
                          <m:t>𝑜</m:t>
                        </m:r>
                      </m:num>
                      <m:den>
                        <m:r>
                          <a:rPr lang="pt-BR" b="0" i="1" smtClean="0">
                            <a:latin typeface="Cambria Math"/>
                          </a:rPr>
                          <m:t>𝑐</m:t>
                        </m:r>
                        <m:r>
                          <a:rPr lang="pt-BR" b="0" i="1" smtClean="0">
                            <a:latin typeface="Cambria Math"/>
                          </a:rPr>
                          <m:t>.</m:t>
                        </m:r>
                        <m:r>
                          <a:rPr lang="pt-BR" b="0" i="1" smtClean="0">
                            <a:latin typeface="Cambria Math"/>
                          </a:rPr>
                          <m:t>𝑎</m:t>
                        </m:r>
                      </m:den>
                    </m:f>
                  </m:oMath>
                </a14:m>
                <a:r>
                  <a:rPr lang="pt-BR" b="0" dirty="0"/>
                  <a:t>		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⇒</m:t>
                    </m:r>
                  </m:oMath>
                </a14:m>
                <a:r>
                  <a:rPr lang="pt-BR" b="0" dirty="0"/>
                  <a:t>		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𝑡𝑔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𝜃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0−</m:t>
                            </m:r>
                          </m:sub>
                        </m:sSub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br>
                  <a:rPr lang="pt-BR" b="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pt-BR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pt-BR" b="0" i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pt-BR" b="0" dirty="0"/>
                  <a:t>			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pt-BR" i="1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pt-BR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pt-BR" b="0" dirty="0"/>
              </a:p>
              <a:p>
                <a:pPr marL="0" indent="0" algn="ctr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548680"/>
                <a:ext cx="7467600" cy="6120680"/>
              </a:xfrm>
              <a:blipFill rotWithShape="1">
                <a:blip r:embed="rId2"/>
                <a:stretch>
                  <a:fillRect l="-653" t="-7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952809"/>
            <a:ext cx="5832648" cy="36550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4271536" y="3574757"/>
                <a:ext cx="4444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b="0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536" y="3574757"/>
                <a:ext cx="444480" cy="64633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6504534"/>
      </p:ext>
    </p:extLst>
  </p:cSld>
  <p:clrMapOvr>
    <a:masterClrMapping/>
  </p:clrMapOvr>
  <p:transition spd="slow">
    <p:wip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476672"/>
                <a:ext cx="7467600" cy="599728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𝑓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. 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        ⇒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pt-BR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pt-BR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pt-BR" b="0" i="1" smtClean="0">
                          <a:latin typeface="Cambria Math"/>
                        </a:rPr>
                        <m:t>         ⇒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pt-BR" b="0" i="1" smtClean="0">
                          <a:latin typeface="Cambria Math"/>
                        </a:rPr>
                        <m:t>     ⇒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pt-BR" b="0" i="1" smtClean="0">
                          <a:latin typeface="Cambria Math"/>
                        </a:rPr>
                        <m:t>      ⇒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Generalizando </a:t>
                </a:r>
              </a:p>
              <a:p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pt-BR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pt-BR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pt-BR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pt-BR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pt-BR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𝒌</m:t>
                          </m:r>
                        </m:sub>
                      </m:sSub>
                      <m:r>
                        <a:rPr lang="pt-BR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pt-B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𝒇</m:t>
                          </m:r>
                          <m:d>
                            <m:dPr>
                              <m:ctrlPr>
                                <a:rPr lang="pt-B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𝒌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pt-B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𝒇</m:t>
                              </m:r>
                            </m:e>
                            <m:sup>
                              <m:r>
                                <a:rPr lang="pt-BR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pt-B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𝒌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pt-BR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476672"/>
                <a:ext cx="7467600" cy="5997280"/>
              </a:xfrm>
              <a:blipFill rotWithShape="1">
                <a:blip r:embed="rId2"/>
                <a:stretch>
                  <a:fillRect l="-3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reto 4"/>
          <p:cNvCxnSpPr/>
          <p:nvPr/>
        </p:nvCxnSpPr>
        <p:spPr>
          <a:xfrm>
            <a:off x="2699792" y="4941168"/>
            <a:ext cx="3168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 flipV="1">
            <a:off x="2699792" y="4005064"/>
            <a:ext cx="0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>
            <a:off x="2699792" y="4005064"/>
            <a:ext cx="3168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5868144" y="4005064"/>
            <a:ext cx="0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628685"/>
      </p:ext>
    </p:extLst>
  </p:cSld>
  <p:clrMapOvr>
    <a:masterClrMapping/>
  </p:clrMapOvr>
  <p:transition spd="slow">
    <p:wip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67544" y="404664"/>
            <a:ext cx="7467600" cy="5997280"/>
          </a:xfrm>
        </p:spPr>
        <p:txBody>
          <a:bodyPr/>
          <a:lstStyle/>
          <a:p>
            <a:r>
              <a:rPr lang="pt-BR" b="1" dirty="0"/>
              <a:t>Vantagem</a:t>
            </a:r>
            <a:r>
              <a:rPr lang="pt-BR" dirty="0"/>
              <a:t>:</a:t>
            </a:r>
          </a:p>
          <a:p>
            <a:endParaRPr lang="pt-BR" dirty="0"/>
          </a:p>
          <a:p>
            <a:pPr lvl="1"/>
            <a:r>
              <a:rPr lang="pt-BR" dirty="0"/>
              <a:t>Convergência rápida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marL="365760" lvl="1" indent="0">
              <a:buNone/>
            </a:pPr>
            <a:endParaRPr lang="pt-BR" dirty="0"/>
          </a:p>
          <a:p>
            <a:r>
              <a:rPr lang="pt-BR" b="1" dirty="0"/>
              <a:t>Desvantagem</a:t>
            </a:r>
            <a:r>
              <a:rPr lang="pt-BR" dirty="0"/>
              <a:t>:</a:t>
            </a:r>
          </a:p>
          <a:p>
            <a:endParaRPr lang="pt-BR" dirty="0"/>
          </a:p>
          <a:p>
            <a:pPr lvl="1"/>
            <a:r>
              <a:rPr lang="pt-BR" dirty="0"/>
              <a:t>Precisa da derivada da f(x)</a:t>
            </a:r>
          </a:p>
          <a:p>
            <a:pPr lvl="1"/>
            <a:r>
              <a:rPr lang="pt-BR" dirty="0"/>
              <a:t>Depende das condições de convergência</a:t>
            </a:r>
          </a:p>
          <a:p>
            <a:pPr marL="365760" lvl="1" indent="0">
              <a:buNone/>
            </a:pPr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6324930"/>
      </p:ext>
    </p:extLst>
  </p:cSld>
  <p:clrMapOvr>
    <a:masterClrMapping/>
  </p:clrMapOvr>
  <p:transition spd="slow">
    <p:wip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352928" cy="706090"/>
          </a:xfrm>
        </p:spPr>
        <p:txBody>
          <a:bodyPr>
            <a:normAutofit/>
          </a:bodyPr>
          <a:lstStyle/>
          <a:p>
            <a:r>
              <a:rPr lang="pt-BR" dirty="0"/>
              <a:t>exemplo</a:t>
            </a: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21" y="1124744"/>
            <a:ext cx="6510935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847" y="634336"/>
            <a:ext cx="134302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Agrupar 8"/>
          <p:cNvGrpSpPr/>
          <p:nvPr/>
        </p:nvGrpSpPr>
        <p:grpSpPr>
          <a:xfrm>
            <a:off x="4139952" y="417727"/>
            <a:ext cx="995785" cy="707017"/>
            <a:chOff x="4139952" y="417727"/>
            <a:chExt cx="995785" cy="707017"/>
          </a:xfrm>
        </p:grpSpPr>
        <p:sp>
          <p:nvSpPr>
            <p:cNvPr id="3" name="CaixaDeTexto 2"/>
            <p:cNvSpPr txBox="1"/>
            <p:nvPr/>
          </p:nvSpPr>
          <p:spPr>
            <a:xfrm>
              <a:off x="4139952" y="417727"/>
              <a:ext cx="995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2ª. raiz </a:t>
              </a:r>
            </a:p>
          </p:txBody>
        </p:sp>
        <p:cxnSp>
          <p:nvCxnSpPr>
            <p:cNvPr id="6" name="Conector de Seta Reta 5"/>
            <p:cNvCxnSpPr/>
            <p:nvPr/>
          </p:nvCxnSpPr>
          <p:spPr>
            <a:xfrm>
              <a:off x="4716016" y="773996"/>
              <a:ext cx="0" cy="3507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470809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Implementação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74" y="1700808"/>
            <a:ext cx="7034015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2247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Experimento computacional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536398"/>
            <a:ext cx="6562540" cy="147070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951" y="3445625"/>
            <a:ext cx="7190325" cy="84747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4731622"/>
            <a:ext cx="5668280" cy="78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018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7467600" cy="1143000"/>
          </a:xfrm>
        </p:spPr>
        <p:txBody>
          <a:bodyPr/>
          <a:lstStyle/>
          <a:p>
            <a:pPr algn="ctr"/>
            <a:r>
              <a:rPr lang="pt-BR" b="1" dirty="0"/>
              <a:t>Método da secante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395536" y="1340768"/>
            <a:ext cx="7467600" cy="5141168"/>
          </a:xfrm>
        </p:spPr>
        <p:txBody>
          <a:bodyPr/>
          <a:lstStyle/>
          <a:p>
            <a:r>
              <a:rPr lang="pt-BR" dirty="0"/>
              <a:t>E quando não é possível calcular f ’(x) ?</a:t>
            </a:r>
          </a:p>
          <a:p>
            <a:endParaRPr lang="pt-BR" dirty="0"/>
          </a:p>
          <a:p>
            <a:r>
              <a:rPr lang="pt-BR" dirty="0"/>
              <a:t>Uma forma de contornar essa desvantagem do método de Newton é substituir a </a:t>
            </a:r>
            <a:r>
              <a:rPr lang="pt-BR"/>
              <a:t>derivada f ’(</a:t>
            </a:r>
            <a:r>
              <a:rPr lang="pt-BR" dirty="0"/>
              <a:t>x) pelo quociente das diferenças.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4236310"/>
      </p:ext>
    </p:extLst>
  </p:cSld>
  <p:clrMapOvr>
    <a:masterClrMapping/>
  </p:clrMapOvr>
  <p:transition spd="slow">
    <p:wip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620688"/>
                <a:ext cx="7467600" cy="5853264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𝑓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≅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r>
                  <a:rPr lang="pt-BR" dirty="0"/>
                  <a:t>Generalizando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𝑓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≅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           (1)</m:t>
                      </m:r>
                    </m:oMath>
                  </m:oMathPara>
                </a14:m>
                <a:endParaRPr lang="pt-BR" b="0" dirty="0">
                  <a:ea typeface="Cambria Math"/>
                </a:endParaRPr>
              </a:p>
              <a:p>
                <a:pPr marL="0" indent="0">
                  <a:buNone/>
                </a:pPr>
                <a:endParaRPr lang="pt-BR" dirty="0"/>
              </a:p>
              <a:p>
                <a:r>
                  <a:rPr lang="pt-BR" dirty="0"/>
                  <a:t>Substituindo (1) em</a:t>
                </a:r>
              </a:p>
              <a:p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−</m:t>
                      </m:r>
                      <m:r>
                        <a:rPr lang="pt-BR" b="0" i="1" smtClean="0">
                          <a:latin typeface="Cambria Math"/>
                        </a:rPr>
                        <m:t>𝑓</m:t>
                      </m:r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)/</m:t>
                      </m:r>
                      <m:r>
                        <a:rPr lang="pt-BR" b="0" i="1" smtClean="0">
                          <a:latin typeface="Cambria Math"/>
                        </a:rPr>
                        <m:t>𝑓</m:t>
                      </m:r>
                      <m:r>
                        <a:rPr lang="pt-BR" b="0" i="1" smtClean="0">
                          <a:latin typeface="Cambria Math"/>
                        </a:rPr>
                        <m:t>′(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620688"/>
                <a:ext cx="7467600" cy="5853264"/>
              </a:xfrm>
              <a:blipFill rotWithShape="1">
                <a:blip r:embed="rId2"/>
                <a:stretch>
                  <a:fillRect l="-3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8280655"/>
      </p:ext>
    </p:extLst>
  </p:cSld>
  <p:clrMapOvr>
    <a:masterClrMapping/>
  </p:clrMapOvr>
  <p:transition spd="slow">
    <p:wipe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620688"/>
                <a:ext cx="7643192" cy="5853264"/>
              </a:xfrm>
            </p:spPr>
            <p:txBody>
              <a:bodyPr/>
              <a:lstStyle/>
              <a:p>
                <a:r>
                  <a:rPr lang="pt-BR" dirty="0"/>
                  <a:t>Obtemos a função de iteração do método da secante:</a:t>
                </a:r>
              </a:p>
              <a:p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pt-BR" b="1" i="1" smtClean="0">
                              <a:latin typeface="Cambria Math"/>
                            </a:rPr>
                            <m:t>𝒌</m:t>
                          </m:r>
                          <m:r>
                            <a:rPr lang="pt-BR" b="1" i="1" smtClean="0">
                              <a:latin typeface="Cambria Math"/>
                            </a:rPr>
                            <m:t>+</m:t>
                          </m:r>
                          <m:r>
                            <a:rPr lang="pt-BR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pt-BR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/>
                                </a:rPr>
                                <m:t>𝒌</m:t>
                              </m:r>
                              <m:r>
                                <a:rPr lang="pt-BR" b="1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b="1" i="1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pt-BR" b="1" i="1">
                              <a:latin typeface="Cambria Math"/>
                            </a:rPr>
                            <m:t>.</m:t>
                          </m:r>
                          <m:r>
                            <a:rPr lang="pt-BR" b="1" i="1">
                              <a:latin typeface="Cambria Math"/>
                            </a:rPr>
                            <m:t>𝒇</m:t>
                          </m:r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/>
                                    </a:rPr>
                                    <m:t>𝒌</m:t>
                                  </m:r>
                                </m:sub>
                              </m:sSub>
                            </m:e>
                          </m:d>
                          <m:r>
                            <a:rPr lang="pt-BR" b="1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  <m:r>
                            <a:rPr lang="pt-BR" b="1" i="1" smtClean="0">
                              <a:latin typeface="Cambria Math"/>
                            </a:rPr>
                            <m:t>.</m:t>
                          </m:r>
                          <m:r>
                            <a:rPr lang="pt-BR" b="1" i="1" smtClean="0">
                              <a:latin typeface="Cambria Math"/>
                            </a:rPr>
                            <m:t>𝒇</m:t>
                          </m:r>
                          <m:d>
                            <m:dPr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b="1" i="1" smtClean="0">
                                      <a:latin typeface="Cambria Math"/>
                                    </a:rPr>
                                    <m:t>𝒌</m:t>
                                  </m:r>
                                  <m:r>
                                    <a:rPr lang="pt-BR" b="1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pt-BR" b="1" i="1" smtClean="0">
                              <a:latin typeface="Cambria Math"/>
                            </a:rPr>
                            <m:t>𝒇</m:t>
                          </m:r>
                          <m:d>
                            <m:dPr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b="1" i="1" smtClean="0">
                                      <a:latin typeface="Cambria Math"/>
                                    </a:rPr>
                                    <m:t>𝒌</m:t>
                                  </m:r>
                                </m:sub>
                              </m:sSub>
                            </m:e>
                          </m:d>
                          <m:r>
                            <a:rPr lang="pt-BR" b="1" i="1">
                              <a:latin typeface="Cambria Math"/>
                            </a:rPr>
                            <m:t>−</m:t>
                          </m:r>
                          <m:r>
                            <a:rPr lang="pt-BR" b="1" i="1">
                              <a:latin typeface="Cambria Math"/>
                            </a:rPr>
                            <m:t>𝒇</m:t>
                          </m:r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/>
                                    </a:rPr>
                                    <m:t>𝒌</m:t>
                                  </m:r>
                                  <m:r>
                                    <a:rPr lang="pt-BR" b="1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b="1" i="1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pt-BR" b="1" dirty="0"/>
              </a:p>
              <a:p>
                <a:pPr marL="0" indent="0">
                  <a:buNone/>
                </a:pPr>
                <a:endParaRPr lang="pt-BR" b="0" dirty="0"/>
              </a:p>
              <a:p>
                <a:endParaRPr lang="pt-BR" b="0" dirty="0"/>
              </a:p>
              <a:p>
                <a:r>
                  <a:rPr lang="pt-BR" b="0" dirty="0"/>
                  <a:t>Note que são necessárias duas aproximações iniciais.</a:t>
                </a:r>
              </a:p>
              <a:p>
                <a:pPr marL="0" indent="0">
                  <a:buNone/>
                </a:pPr>
                <a:endParaRPr lang="pt-BR" b="0" dirty="0"/>
              </a:p>
              <a:p>
                <a:pPr marL="0" indent="0">
                  <a:buNone/>
                </a:pPr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620688"/>
                <a:ext cx="7643192" cy="5853264"/>
              </a:xfrm>
              <a:blipFill rotWithShape="1">
                <a:blip r:embed="rId2"/>
                <a:stretch>
                  <a:fillRect l="-319" t="-8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157330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1098751"/>
            <a:ext cx="3600400" cy="67406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1" y="1776208"/>
            <a:ext cx="4929210" cy="3885040"/>
          </a:xfrm>
          <a:prstGeom prst="rect">
            <a:avLst/>
          </a:prstGeom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251520" y="274638"/>
            <a:ext cx="767328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300" b="1" dirty="0"/>
              <a:t>Função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5728392"/>
            <a:ext cx="5685270" cy="58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86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620688"/>
                <a:ext cx="7715200" cy="5853264"/>
              </a:xfrm>
            </p:spPr>
            <p:txBody>
              <a:bodyPr/>
              <a:lstStyle/>
              <a:p>
                <a:r>
                  <a:rPr lang="pt-BR" dirty="0"/>
                  <a:t>Exercício: encontre a raiz da função f(x)=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pt-BR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pt-BR" b="0" i="1" smtClean="0">
                        <a:latin typeface="Cambria Math"/>
                      </a:rPr>
                      <m:t>−9</m:t>
                    </m:r>
                    <m:r>
                      <a:rPr lang="pt-BR" b="0" i="1" smtClean="0">
                        <a:latin typeface="Cambria Math"/>
                      </a:rPr>
                      <m:t>𝑥</m:t>
                    </m:r>
                    <m:r>
                      <a:rPr lang="pt-BR" b="0" i="1" smtClean="0">
                        <a:latin typeface="Cambria Math"/>
                      </a:rPr>
                      <m:t>+3</m:t>
                    </m:r>
                  </m:oMath>
                </a14:m>
                <a:r>
                  <a:rPr lang="pt-BR" b="0" dirty="0"/>
                  <a:t> dados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pt-BR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pt-BR" b="0" dirty="0"/>
                  <a:t> e critério de parada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pt-BR" b="0" i="1" smtClean="0">
                        <a:latin typeface="Cambria Math"/>
                      </a:rPr>
                      <m:t>&lt; 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pt-BR" b="0" dirty="0"/>
                  <a:t> com </a:t>
                </a:r>
                <a:r>
                  <a:rPr lang="el-GR" b="0" dirty="0"/>
                  <a:t>ξ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5.10</m:t>
                        </m:r>
                      </m:e>
                      <m:sup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pt-BR" b="0" dirty="0"/>
                  <a:t>. Utilizar 5 casas decimais e arredondamento</a:t>
                </a:r>
              </a:p>
              <a:p>
                <a:endParaRPr lang="pt-BR" dirty="0"/>
              </a:p>
              <a:p>
                <a:endParaRPr lang="pt-BR" dirty="0"/>
              </a:p>
              <a:p>
                <a:endParaRPr lang="pt-BR" b="0" dirty="0"/>
              </a:p>
              <a:p>
                <a:endParaRPr lang="pt-BR" b="0" dirty="0"/>
              </a:p>
              <a:p>
                <a:endParaRPr lang="pt-BR" dirty="0"/>
              </a:p>
              <a:p>
                <a:endParaRPr lang="pt-BR" b="0" dirty="0"/>
              </a:p>
              <a:p>
                <a:pPr marL="0" indent="0">
                  <a:buNone/>
                </a:pPr>
                <a:r>
                  <a:rPr lang="pt-BR" b="0" dirty="0"/>
                  <a:t> 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620688"/>
                <a:ext cx="7715200" cy="5853264"/>
              </a:xfrm>
              <a:blipFill>
                <a:blip r:embed="rId2"/>
                <a:stretch>
                  <a:fillRect l="-316" t="-8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1063294"/>
      </p:ext>
    </p:extLst>
  </p:cSld>
  <p:clrMapOvr>
    <a:masterClrMapping/>
  </p:clrMapOvr>
  <p:transition spd="slow">
    <p:wipe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548680"/>
                <a:ext cx="7715200" cy="5925272"/>
              </a:xfrm>
            </p:spPr>
            <p:txBody>
              <a:bodyPr/>
              <a:lstStyle/>
              <a:p>
                <a:r>
                  <a:rPr lang="pt-BR" dirty="0"/>
                  <a:t>Comparação entre métodos para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pt-BR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pt-BR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pt-BR" b="0" i="1" smtClean="0">
                        <a:latin typeface="Cambria Math"/>
                      </a:rPr>
                      <m:t>−9</m:t>
                    </m:r>
                    <m:r>
                      <a:rPr lang="pt-BR" b="0" i="1" smtClean="0">
                        <a:latin typeface="Cambria Math"/>
                      </a:rPr>
                      <m:t>𝑥</m:t>
                    </m:r>
                    <m:r>
                      <a:rPr lang="pt-BR" b="0" i="1" smtClean="0">
                        <a:latin typeface="Cambria Math"/>
                      </a:rPr>
                      <m:t>+3</m:t>
                    </m:r>
                  </m:oMath>
                </a14:m>
                <a:r>
                  <a:rPr lang="pt-BR" dirty="0"/>
                  <a:t> e </a:t>
                </a:r>
                <a:r>
                  <a:rPr lang="el-GR" dirty="0"/>
                  <a:t>ξ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  <a:ea typeface="Cambria Math"/>
                      </a:rPr>
                      <m:t>=0.0005</m:t>
                    </m:r>
                    <m:r>
                      <a:rPr lang="pt-BR" b="0" i="0" smtClean="0">
                        <a:latin typeface="Cambria Math"/>
                        <a:ea typeface="Cambria Math"/>
                      </a:rPr>
                      <m:t>    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pt-BR" b="0" i="0" smtClean="0">
                                <a:latin typeface="Cambria Math"/>
                                <a:ea typeface="Cambria Math"/>
                              </a:rPr>
                              <m:t>5.10</m:t>
                            </m:r>
                          </m:e>
                          <m:sup>
                            <m:r>
                              <a:rPr lang="pt-BR" b="0" i="0" smtClean="0">
                                <a:latin typeface="Cambria Math"/>
                                <a:ea typeface="Cambria Math"/>
                              </a:rPr>
                              <m:t>−4</m:t>
                            </m:r>
                          </m:sup>
                        </m:sSup>
                      </m:e>
                    </m:d>
                  </m:oMath>
                </a14:m>
                <a:endParaRPr lang="pt-BR" b="0" dirty="0">
                  <a:ea typeface="Cambria Math"/>
                </a:endParaRPr>
              </a:p>
              <a:p>
                <a:endParaRPr lang="pt-BR" dirty="0">
                  <a:ea typeface="Cambria Math"/>
                </a:endParaRPr>
              </a:p>
              <a:p>
                <a:endParaRPr lang="pt-BR" b="0" dirty="0">
                  <a:ea typeface="Cambria Math"/>
                </a:endParaRPr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548680"/>
                <a:ext cx="7715200" cy="5925272"/>
              </a:xfrm>
              <a:blipFill rotWithShape="1">
                <a:blip r:embed="rId2"/>
                <a:stretch>
                  <a:fillRect l="-316" t="-8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a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79821"/>
                  </p:ext>
                </p:extLst>
              </p:nvPr>
            </p:nvGraphicFramePr>
            <p:xfrm>
              <a:off x="755576" y="1844824"/>
              <a:ext cx="7056784" cy="24458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6419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6419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8417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94421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152113">
                    <a:tc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Bissecção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Newton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Secante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40145">
                    <a:tc>
                      <a:txBody>
                        <a:bodyPr/>
                        <a:lstStyle/>
                        <a:p>
                          <a:r>
                            <a:rPr lang="pt-BR" i="1" dirty="0"/>
                            <a:t>Dados iniciais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 [-4,</a:t>
                          </a:r>
                          <a:r>
                            <a:rPr lang="pt-BR" baseline="0" dirty="0"/>
                            <a:t> -3]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/>
                                </a:rPr>
                                <m:t>=0.5</m:t>
                              </m:r>
                            </m:oMath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pt-BR" b="0" i="1" smtClean="0">
                                    <a:latin typeface="Cambria Math"/>
                                  </a:rPr>
                                  <m:t>=0 , </m:t>
                                </m:r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pt-BR" b="0" i="1" smtClean="0">
                                    <a:latin typeface="Cambria Math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4014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 0.33761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0.33763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4014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pt-BR" b="0" i="1" smtClean="0">
                                    <a:latin typeface="Cambria Math"/>
                                  </a:rPr>
                                  <m:t>(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pt-BR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-0.00001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-0.00018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7597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i="1" dirty="0"/>
                            <a:t>Número</a:t>
                          </a:r>
                          <a:r>
                            <a:rPr lang="pt-BR" i="1" baseline="0" dirty="0"/>
                            <a:t> de iterações</a:t>
                          </a:r>
                          <a:endParaRPr lang="pt-BR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a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79821"/>
                  </p:ext>
                </p:extLst>
              </p:nvPr>
            </p:nvGraphicFramePr>
            <p:xfrm>
              <a:off x="755576" y="1844824"/>
              <a:ext cx="7056784" cy="24458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6419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6419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8417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94421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Bissecção 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Newton 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Secante</a:t>
                          </a: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40145">
                    <a:tc>
                      <a:txBody>
                        <a:bodyPr/>
                        <a:lstStyle/>
                        <a:p>
                          <a:r>
                            <a:rPr lang="pt-BR" i="1" dirty="0" smtClean="0"/>
                            <a:t>Dados iniciais</a:t>
                          </a:r>
                          <a:endParaRPr lang="pt-BR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 [-4,</a:t>
                          </a:r>
                          <a:r>
                            <a:rPr lang="pt-BR" baseline="0" dirty="0" smtClean="0"/>
                            <a:t> -3]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223462" t="-90278" r="-124231" b="-37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263636" t="-90278" r="-1254" b="-37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40145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345" t="-187671" r="-301034" b="-2726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 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 0.33761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0.33763</a:t>
                          </a: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40145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345" t="-291667" r="-301034" b="-176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 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-0.00001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-0.00018</a:t>
                          </a: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7597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i="1" dirty="0" smtClean="0"/>
                            <a:t>Número</a:t>
                          </a:r>
                          <a:r>
                            <a:rPr lang="pt-BR" i="1" baseline="0" dirty="0" smtClean="0"/>
                            <a:t> de iterações</a:t>
                          </a:r>
                          <a:endParaRPr lang="pt-BR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11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2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3</a:t>
                          </a: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83754766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 l="15873" r="12698" b="3571"/>
          <a:stretch>
            <a:fillRect/>
          </a:stretch>
        </p:blipFill>
        <p:spPr bwMode="auto">
          <a:xfrm>
            <a:off x="107504" y="1714488"/>
            <a:ext cx="3857652" cy="4629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/>
              <a:t>Função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1628800"/>
            <a:ext cx="2610975" cy="31664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0999" y="2156603"/>
            <a:ext cx="4462975" cy="351448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1094" y="5733256"/>
            <a:ext cx="4315362" cy="352828"/>
          </a:xfrm>
          <a:prstGeom prst="rect">
            <a:avLst/>
          </a:prstGeom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9F78DFEF-C157-4E64-98BF-920E1370F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420" y="225369"/>
            <a:ext cx="1268760" cy="1268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7985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 cstate="print"/>
          <a:srcRect l="12500" r="14062" b="3636"/>
          <a:stretch>
            <a:fillRect/>
          </a:stretch>
        </p:blipFill>
        <p:spPr bwMode="auto">
          <a:xfrm>
            <a:off x="-11330" y="1124744"/>
            <a:ext cx="4007266" cy="4518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/>
              <a:t>Função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5412" y="1474875"/>
            <a:ext cx="4823052" cy="390825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84" y="5371381"/>
            <a:ext cx="4170308" cy="361875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32B43E59-1420-4540-BCEF-942BB1A85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420" y="225369"/>
            <a:ext cx="1268760" cy="1268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744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21756</TotalTime>
  <Words>3158</Words>
  <Application>Microsoft Office PowerPoint</Application>
  <PresentationFormat>Apresentação na tela (4:3)</PresentationFormat>
  <Paragraphs>539</Paragraphs>
  <Slides>71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2</vt:i4>
      </vt:variant>
      <vt:variant>
        <vt:lpstr>Títulos de slides</vt:lpstr>
      </vt:variant>
      <vt:variant>
        <vt:i4>71</vt:i4>
      </vt:variant>
    </vt:vector>
  </HeadingPairs>
  <TitlesOfParts>
    <vt:vector size="80" baseType="lpstr">
      <vt:lpstr>Arial</vt:lpstr>
      <vt:lpstr>Cambria Math</vt:lpstr>
      <vt:lpstr>Century Schoolbook</vt:lpstr>
      <vt:lpstr>Courier New</vt:lpstr>
      <vt:lpstr>Wingdings</vt:lpstr>
      <vt:lpstr>Wingdings 2</vt:lpstr>
      <vt:lpstr>Balcão Envidraçado</vt:lpstr>
      <vt:lpstr>Equação</vt:lpstr>
      <vt:lpstr>Equation</vt:lpstr>
      <vt:lpstr>Apresentação do PowerPoint</vt:lpstr>
      <vt:lpstr>Objetivos da aula</vt:lpstr>
      <vt:lpstr>Caracterização matemática</vt:lpstr>
      <vt:lpstr>Ilustração: equilíbrio de mecanismos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Estrutura do método iterativo</vt:lpstr>
      <vt:lpstr>Características desejáveis</vt:lpstr>
      <vt:lpstr>Considerações práticas</vt:lpstr>
      <vt:lpstr>Critérios de parada</vt:lpstr>
      <vt:lpstr>Métodos iterativos </vt:lpstr>
      <vt:lpstr>Ideia central dos métodos</vt:lpstr>
      <vt:lpstr>Para isso tem-se duas fases</vt:lpstr>
      <vt:lpstr>Fase I: Isolamento das raízes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observação</vt:lpstr>
      <vt:lpstr>observação</vt:lpstr>
      <vt:lpstr>observação</vt:lpstr>
      <vt:lpstr>observação</vt:lpstr>
      <vt:lpstr>Fase ii: refinamento da raiz</vt:lpstr>
      <vt:lpstr>Funcionamento dos métodos</vt:lpstr>
      <vt:lpstr>Método da bissecção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Implementação em GNU Octave</vt:lpstr>
      <vt:lpstr>Experimento computacional</vt:lpstr>
      <vt:lpstr>Características do método da bissecção</vt:lpstr>
      <vt:lpstr>Método do ponto fixo (MPF)</vt:lpstr>
      <vt:lpstr>Graficamente</vt:lpstr>
      <vt:lpstr>Apresentação do PowerPoint</vt:lpstr>
      <vt:lpstr>Apresentação do PowerPoint</vt:lpstr>
      <vt:lpstr>Iteração de ponto fixo</vt:lpstr>
      <vt:lpstr>Apresentação do PowerPoint</vt:lpstr>
      <vt:lpstr>Apresentação do PowerPoint</vt:lpstr>
      <vt:lpstr>exemplos</vt:lpstr>
      <vt:lpstr>Experimentos computacionais</vt:lpstr>
      <vt:lpstr>Observações </vt:lpstr>
      <vt:lpstr>Apresentação do PowerPoint</vt:lpstr>
      <vt:lpstr>Experimento computacional</vt:lpstr>
      <vt:lpstr>Método de newton</vt:lpstr>
      <vt:lpstr>O que o método de Newton faz?</vt:lpstr>
      <vt:lpstr>Apresentação do PowerPoint</vt:lpstr>
      <vt:lpstr>Apresentação do PowerPoint</vt:lpstr>
      <vt:lpstr>Apresentação do PowerPoint</vt:lpstr>
      <vt:lpstr>exemplo</vt:lpstr>
      <vt:lpstr>Implementação</vt:lpstr>
      <vt:lpstr>Experimento computacional</vt:lpstr>
      <vt:lpstr>Método da secante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Henrique Gamboa</dc:creator>
  <cp:lastModifiedBy>helaine furtado</cp:lastModifiedBy>
  <cp:revision>471</cp:revision>
  <dcterms:created xsi:type="dcterms:W3CDTF">2014-10-22T16:07:56Z</dcterms:created>
  <dcterms:modified xsi:type="dcterms:W3CDTF">2023-04-17T12:18:14Z</dcterms:modified>
</cp:coreProperties>
</file>